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30" r:id="rId2"/>
  </p:sldMasterIdLst>
  <p:notesMasterIdLst>
    <p:notesMasterId r:id="rId35"/>
  </p:notesMasterIdLst>
  <p:handoutMasterIdLst>
    <p:handoutMasterId r:id="rId36"/>
  </p:handoutMasterIdLst>
  <p:sldIdLst>
    <p:sldId id="256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5" r:id="rId18"/>
    <p:sldId id="294" r:id="rId19"/>
    <p:sldId id="296" r:id="rId20"/>
    <p:sldId id="297" r:id="rId21"/>
    <p:sldId id="298" r:id="rId22"/>
    <p:sldId id="299" r:id="rId23"/>
    <p:sldId id="300" r:id="rId24"/>
    <p:sldId id="301" r:id="rId25"/>
    <p:sldId id="302" r:id="rId26"/>
    <p:sldId id="303" r:id="rId27"/>
    <p:sldId id="304" r:id="rId28"/>
    <p:sldId id="305" r:id="rId29"/>
    <p:sldId id="306" r:id="rId30"/>
    <p:sldId id="307" r:id="rId31"/>
    <p:sldId id="308" r:id="rId32"/>
    <p:sldId id="309" r:id="rId33"/>
    <p:sldId id="269" r:id="rId34"/>
  </p:sldIdLst>
  <p:sldSz cx="9144000" cy="6858000" type="screen4x3"/>
  <p:notesSz cx="6797675" cy="9926638"/>
  <p:defaultTextStyle>
    <a:defPPr>
      <a:defRPr lang="en-US"/>
    </a:defPPr>
    <a:lvl1pPr marL="0" algn="l" defTabSz="4571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36" algn="l" defTabSz="4571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72" algn="l" defTabSz="4571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08" algn="l" defTabSz="4571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43" algn="l" defTabSz="4571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79" algn="l" defTabSz="4571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15" algn="l" defTabSz="4571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51" algn="l" defTabSz="4571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87" algn="l" defTabSz="4571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 slide options" id="{6DE3BC16-BA9D-514E-992B-9D4CE90FC4DB}">
          <p14:sldIdLst>
            <p14:sldId id="256"/>
          </p14:sldIdLst>
        </p14:section>
        <p14:section name="Content slide options - bulleted lists" id="{E466CC74-660C-FC46-A0E3-BF41A350C32C}">
          <p14:sldIdLst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5"/>
            <p14:sldId id="294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  <p14:sldId id="309"/>
          </p14:sldIdLst>
        </p14:section>
        <p14:section name="Sign off slide" id="{DF88D4E2-3FCD-694C-A611-EC711783F631}">
          <p14:sldIdLst>
            <p14:sldId id="2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njith Ramadasa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scaleToFitPaper="1" frameSlides="1"/>
  <p:clrMru>
    <a:srgbClr val="43C9D6"/>
    <a:srgbClr val="000000"/>
    <a:srgbClr val="00ADED"/>
    <a:srgbClr val="1C75BA"/>
    <a:srgbClr val="C00000"/>
    <a:srgbClr val="7030A0"/>
    <a:srgbClr val="00AEEF"/>
    <a:srgbClr val="A4C2D2"/>
    <a:srgbClr val="C7EAFB"/>
    <a:srgbClr val="E1F4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 autoAdjust="0"/>
    <p:restoredTop sz="92654" autoAdjust="0"/>
  </p:normalViewPr>
  <p:slideViewPr>
    <p:cSldViewPr snapToGrid="0" snapToObjects="1">
      <p:cViewPr varScale="1">
        <p:scale>
          <a:sx n="55" d="100"/>
          <a:sy n="55" d="100"/>
        </p:scale>
        <p:origin x="42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9" d="100"/>
          <a:sy n="59" d="100"/>
        </p:scale>
        <p:origin x="2790" y="84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506EF-06C3-404C-8F89-57A0E21DDE20}" type="datetimeFigureOut">
              <a:rPr lang="en-US" smtClean="0"/>
              <a:t>03/12/2018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FCCDC5-2EC0-A947-93ED-82E1F9248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9486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D1C28-0F0C-214E-8322-B87F8AA539D8}" type="datetimeFigureOut">
              <a:rPr lang="en-US" smtClean="0"/>
              <a:t>03/12/2018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3311DB-C32A-CC46-90F4-CE205A9DE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252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6" algn="l" defTabSz="4571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72" algn="l" defTabSz="4571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08" algn="l" defTabSz="4571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43" algn="l" defTabSz="4571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79" algn="l" defTabSz="4571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15" algn="l" defTabSz="4571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51" algn="l" defTabSz="4571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87" algn="l" defTabSz="4571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0626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0789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7404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International Standard Classification of Education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</a:t>
            </a:r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ISCED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= </a:t>
            </a:r>
            <a:r>
              <a:rPr lang="fr-FR" dirty="0"/>
              <a:t>Classification internationale type de l'éducation </a:t>
            </a:r>
            <a:r>
              <a:rPr lang="en-US" dirty="0"/>
              <a:t>CITE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9373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International Standard Classification of Occupations (ISCO) =  </a:t>
            </a:r>
            <a:r>
              <a:rPr lang="fr-F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Classification Internationale Type des Professions (CITP)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0327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8212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Custom</a:t>
            </a:r>
            <a:r>
              <a:rPr lang="en-US" baseline="0" dirty="0"/>
              <a:t> Breakdown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6663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4873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6374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2687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25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8916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2969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3742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8516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8875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0515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1541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90323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Objectifs</a:t>
            </a:r>
            <a:r>
              <a:rPr lang="en-US" dirty="0"/>
              <a:t> </a:t>
            </a:r>
            <a:r>
              <a:rPr lang="en-US" dirty="0" err="1"/>
              <a:t>Millinaire</a:t>
            </a:r>
            <a:r>
              <a:rPr lang="en-US" baseline="0" dirty="0"/>
              <a:t> de </a:t>
            </a:r>
            <a:r>
              <a:rPr lang="en-US" baseline="0" dirty="0" err="1"/>
              <a:t>developement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04516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Footnotes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16766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Footnotes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247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14128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Footnotes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29244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Footnotes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36574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5390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409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7568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4187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193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9210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353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  <a:lvl2pPr marL="4571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fld id="{970ECD59-A37A-C84B-9DFA-8E427AD378B0}" type="datetimeFigureOut">
              <a:rPr lang="en-US" smtClean="0"/>
              <a:pPr/>
              <a:t>03/12/2018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fld id="{80E39091-E0D1-CF46-954B-4EBC67CDB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817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  <a:lvl2pPr marL="4571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03/12/2018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741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03/12/2018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726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3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9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03/12/2018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2203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03/12/2018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64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6" indent="0">
              <a:buNone/>
              <a:defRPr sz="2000" b="1"/>
            </a:lvl2pPr>
            <a:lvl3pPr marL="914272" indent="0">
              <a:buNone/>
              <a:defRPr sz="1800" b="1"/>
            </a:lvl3pPr>
            <a:lvl4pPr marL="1371408" indent="0">
              <a:buNone/>
              <a:defRPr sz="1600" b="1"/>
            </a:lvl4pPr>
            <a:lvl5pPr marL="1828543" indent="0">
              <a:buNone/>
              <a:defRPr sz="1600" b="1"/>
            </a:lvl5pPr>
            <a:lvl6pPr marL="2285679" indent="0">
              <a:buNone/>
              <a:defRPr sz="1600" b="1"/>
            </a:lvl6pPr>
            <a:lvl7pPr marL="2742815" indent="0">
              <a:buNone/>
              <a:defRPr sz="1600" b="1"/>
            </a:lvl7pPr>
            <a:lvl8pPr marL="3199951" indent="0">
              <a:buNone/>
              <a:defRPr sz="1600" b="1"/>
            </a:lvl8pPr>
            <a:lvl9pPr marL="365708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6" indent="0">
              <a:buNone/>
              <a:defRPr sz="2000" b="1"/>
            </a:lvl2pPr>
            <a:lvl3pPr marL="914272" indent="0">
              <a:buNone/>
              <a:defRPr sz="1800" b="1"/>
            </a:lvl3pPr>
            <a:lvl4pPr marL="1371408" indent="0">
              <a:buNone/>
              <a:defRPr sz="1600" b="1"/>
            </a:lvl4pPr>
            <a:lvl5pPr marL="1828543" indent="0">
              <a:buNone/>
              <a:defRPr sz="1600" b="1"/>
            </a:lvl5pPr>
            <a:lvl6pPr marL="2285679" indent="0">
              <a:buNone/>
              <a:defRPr sz="1600" b="1"/>
            </a:lvl6pPr>
            <a:lvl7pPr marL="2742815" indent="0">
              <a:buNone/>
              <a:defRPr sz="1600" b="1"/>
            </a:lvl7pPr>
            <a:lvl8pPr marL="3199951" indent="0">
              <a:buNone/>
              <a:defRPr sz="1600" b="1"/>
            </a:lvl8pPr>
            <a:lvl9pPr marL="365708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03/12/2018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456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03/12/2018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8549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03/12/2018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7637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36" indent="0">
              <a:buNone/>
              <a:defRPr sz="1200"/>
            </a:lvl2pPr>
            <a:lvl3pPr marL="914272" indent="0">
              <a:buNone/>
              <a:defRPr sz="1000"/>
            </a:lvl3pPr>
            <a:lvl4pPr marL="1371408" indent="0">
              <a:buNone/>
              <a:defRPr sz="900"/>
            </a:lvl4pPr>
            <a:lvl5pPr marL="1828543" indent="0">
              <a:buNone/>
              <a:defRPr sz="900"/>
            </a:lvl5pPr>
            <a:lvl6pPr marL="2285679" indent="0">
              <a:buNone/>
              <a:defRPr sz="900"/>
            </a:lvl6pPr>
            <a:lvl7pPr marL="2742815" indent="0">
              <a:buNone/>
              <a:defRPr sz="900"/>
            </a:lvl7pPr>
            <a:lvl8pPr marL="3199951" indent="0">
              <a:buNone/>
              <a:defRPr sz="900"/>
            </a:lvl8pPr>
            <a:lvl9pPr marL="365708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03/12/2018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055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36" indent="0">
              <a:buNone/>
              <a:defRPr sz="2800"/>
            </a:lvl2pPr>
            <a:lvl3pPr marL="914272" indent="0">
              <a:buNone/>
              <a:defRPr sz="2400"/>
            </a:lvl3pPr>
            <a:lvl4pPr marL="1371408" indent="0">
              <a:buNone/>
              <a:defRPr sz="2000"/>
            </a:lvl4pPr>
            <a:lvl5pPr marL="1828543" indent="0">
              <a:buNone/>
              <a:defRPr sz="2000"/>
            </a:lvl5pPr>
            <a:lvl6pPr marL="2285679" indent="0">
              <a:buNone/>
              <a:defRPr sz="2000"/>
            </a:lvl6pPr>
            <a:lvl7pPr marL="2742815" indent="0">
              <a:buNone/>
              <a:defRPr sz="2000"/>
            </a:lvl7pPr>
            <a:lvl8pPr marL="3199951" indent="0">
              <a:buNone/>
              <a:defRPr sz="2000"/>
            </a:lvl8pPr>
            <a:lvl9pPr marL="365708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36" indent="0">
              <a:buNone/>
              <a:defRPr sz="1200"/>
            </a:lvl2pPr>
            <a:lvl3pPr marL="914272" indent="0">
              <a:buNone/>
              <a:defRPr sz="1000"/>
            </a:lvl3pPr>
            <a:lvl4pPr marL="1371408" indent="0">
              <a:buNone/>
              <a:defRPr sz="900"/>
            </a:lvl4pPr>
            <a:lvl5pPr marL="1828543" indent="0">
              <a:buNone/>
              <a:defRPr sz="900"/>
            </a:lvl5pPr>
            <a:lvl6pPr marL="2285679" indent="0">
              <a:buNone/>
              <a:defRPr sz="900"/>
            </a:lvl6pPr>
            <a:lvl7pPr marL="2742815" indent="0">
              <a:buNone/>
              <a:defRPr sz="900"/>
            </a:lvl7pPr>
            <a:lvl8pPr marL="3199951" indent="0">
              <a:buNone/>
              <a:defRPr sz="900"/>
            </a:lvl8pPr>
            <a:lvl9pPr marL="365708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03/12/2018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036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03/12/2018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17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3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9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03/12/2018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908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03/12/2018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658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6" indent="0">
              <a:buNone/>
              <a:defRPr sz="2000" b="1"/>
            </a:lvl2pPr>
            <a:lvl3pPr marL="914272" indent="0">
              <a:buNone/>
              <a:defRPr sz="1800" b="1"/>
            </a:lvl3pPr>
            <a:lvl4pPr marL="1371408" indent="0">
              <a:buNone/>
              <a:defRPr sz="1600" b="1"/>
            </a:lvl4pPr>
            <a:lvl5pPr marL="1828543" indent="0">
              <a:buNone/>
              <a:defRPr sz="1600" b="1"/>
            </a:lvl5pPr>
            <a:lvl6pPr marL="2285679" indent="0">
              <a:buNone/>
              <a:defRPr sz="1600" b="1"/>
            </a:lvl6pPr>
            <a:lvl7pPr marL="2742815" indent="0">
              <a:buNone/>
              <a:defRPr sz="1600" b="1"/>
            </a:lvl7pPr>
            <a:lvl8pPr marL="3199951" indent="0">
              <a:buNone/>
              <a:defRPr sz="1600" b="1"/>
            </a:lvl8pPr>
            <a:lvl9pPr marL="365708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6" indent="0">
              <a:buNone/>
              <a:defRPr sz="2000" b="1"/>
            </a:lvl2pPr>
            <a:lvl3pPr marL="914272" indent="0">
              <a:buNone/>
              <a:defRPr sz="1800" b="1"/>
            </a:lvl3pPr>
            <a:lvl4pPr marL="1371408" indent="0">
              <a:buNone/>
              <a:defRPr sz="1600" b="1"/>
            </a:lvl4pPr>
            <a:lvl5pPr marL="1828543" indent="0">
              <a:buNone/>
              <a:defRPr sz="1600" b="1"/>
            </a:lvl5pPr>
            <a:lvl6pPr marL="2285679" indent="0">
              <a:buNone/>
              <a:defRPr sz="1600" b="1"/>
            </a:lvl6pPr>
            <a:lvl7pPr marL="2742815" indent="0">
              <a:buNone/>
              <a:defRPr sz="1600" b="1"/>
            </a:lvl7pPr>
            <a:lvl8pPr marL="3199951" indent="0">
              <a:buNone/>
              <a:defRPr sz="1600" b="1"/>
            </a:lvl8pPr>
            <a:lvl9pPr marL="365708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03/12/2018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18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03/12/2018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03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03/12/2018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15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36" indent="0">
              <a:buNone/>
              <a:defRPr sz="1200"/>
            </a:lvl2pPr>
            <a:lvl3pPr marL="914272" indent="0">
              <a:buNone/>
              <a:defRPr sz="1000"/>
            </a:lvl3pPr>
            <a:lvl4pPr marL="1371408" indent="0">
              <a:buNone/>
              <a:defRPr sz="900"/>
            </a:lvl4pPr>
            <a:lvl5pPr marL="1828543" indent="0">
              <a:buNone/>
              <a:defRPr sz="900"/>
            </a:lvl5pPr>
            <a:lvl6pPr marL="2285679" indent="0">
              <a:buNone/>
              <a:defRPr sz="900"/>
            </a:lvl6pPr>
            <a:lvl7pPr marL="2742815" indent="0">
              <a:buNone/>
              <a:defRPr sz="900"/>
            </a:lvl7pPr>
            <a:lvl8pPr marL="3199951" indent="0">
              <a:buNone/>
              <a:defRPr sz="900"/>
            </a:lvl8pPr>
            <a:lvl9pPr marL="365708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03/12/2018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211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36" indent="0">
              <a:buNone/>
              <a:defRPr sz="2800"/>
            </a:lvl2pPr>
            <a:lvl3pPr marL="914272" indent="0">
              <a:buNone/>
              <a:defRPr sz="2400"/>
            </a:lvl3pPr>
            <a:lvl4pPr marL="1371408" indent="0">
              <a:buNone/>
              <a:defRPr sz="2000"/>
            </a:lvl4pPr>
            <a:lvl5pPr marL="1828543" indent="0">
              <a:buNone/>
              <a:defRPr sz="2000"/>
            </a:lvl5pPr>
            <a:lvl6pPr marL="2285679" indent="0">
              <a:buNone/>
              <a:defRPr sz="2000"/>
            </a:lvl6pPr>
            <a:lvl7pPr marL="2742815" indent="0">
              <a:buNone/>
              <a:defRPr sz="2000"/>
            </a:lvl7pPr>
            <a:lvl8pPr marL="3199951" indent="0">
              <a:buNone/>
              <a:defRPr sz="2000"/>
            </a:lvl8pPr>
            <a:lvl9pPr marL="3657087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36" indent="0">
              <a:buNone/>
              <a:defRPr sz="1200"/>
            </a:lvl2pPr>
            <a:lvl3pPr marL="914272" indent="0">
              <a:buNone/>
              <a:defRPr sz="1000"/>
            </a:lvl3pPr>
            <a:lvl4pPr marL="1371408" indent="0">
              <a:buNone/>
              <a:defRPr sz="900"/>
            </a:lvl4pPr>
            <a:lvl5pPr marL="1828543" indent="0">
              <a:buNone/>
              <a:defRPr sz="900"/>
            </a:lvl5pPr>
            <a:lvl6pPr marL="2285679" indent="0">
              <a:buNone/>
              <a:defRPr sz="900"/>
            </a:lvl6pPr>
            <a:lvl7pPr marL="2742815" indent="0">
              <a:buNone/>
              <a:defRPr sz="900"/>
            </a:lvl7pPr>
            <a:lvl8pPr marL="3199951" indent="0">
              <a:buNone/>
              <a:defRPr sz="900"/>
            </a:lvl8pPr>
            <a:lvl9pPr marL="365708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03/12/2018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363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  <a:prstGeom prst="rect">
            <a:avLst/>
          </a:prstGeom>
        </p:spPr>
        <p:txBody>
          <a:bodyPr vert="horz" lIns="91427" tIns="45713" rIns="91427" bIns="45713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600202"/>
            <a:ext cx="8229600" cy="4525963"/>
          </a:xfrm>
          <a:prstGeom prst="rect">
            <a:avLst/>
          </a:prstGeom>
        </p:spPr>
        <p:txBody>
          <a:bodyPr vert="horz" lIns="91427" tIns="45713" rIns="91427" bIns="45713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 err="1"/>
              <a:t>sjdlf</a:t>
            </a:r>
            <a:endParaRPr lang="en-US" dirty="0"/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1" y="6356352"/>
            <a:ext cx="2133600" cy="365125"/>
          </a:xfrm>
          <a:prstGeom prst="rect">
            <a:avLst/>
          </a:prstGeom>
        </p:spPr>
        <p:txBody>
          <a:bodyPr vert="horz" lIns="91427" tIns="45713" rIns="91427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fld id="{970ECD59-A37A-C84B-9DFA-8E427AD378B0}" type="datetimeFigureOut">
              <a:rPr lang="en-US" smtClean="0"/>
              <a:pPr/>
              <a:t>03/12/2018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27" tIns="45713" rIns="91427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6356352"/>
            <a:ext cx="2133600" cy="365125"/>
          </a:xfrm>
          <a:prstGeom prst="rect">
            <a:avLst/>
          </a:prstGeom>
        </p:spPr>
        <p:txBody>
          <a:bodyPr vert="horz" lIns="91427" tIns="45713" rIns="91427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fld id="{80E39091-E0D1-CF46-954B-4EBC67CDB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452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45713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Roboto Regular"/>
          <a:ea typeface="+mj-ea"/>
          <a:cs typeface="Roboto Regular"/>
        </a:defRPr>
      </a:lvl1pPr>
    </p:titleStyle>
    <p:bodyStyle>
      <a:lvl1pPr marL="342852" indent="-342852" algn="l" defTabSz="457136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Regular"/>
          <a:ea typeface="+mn-ea"/>
          <a:cs typeface="Roboto Regular"/>
        </a:defRPr>
      </a:lvl1pPr>
      <a:lvl2pPr marL="742845" indent="-285710" algn="l" defTabSz="457136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Regular"/>
          <a:ea typeface="+mn-ea"/>
          <a:cs typeface="Roboto Regular"/>
        </a:defRPr>
      </a:lvl2pPr>
      <a:lvl3pPr marL="1142840" indent="-228568" algn="l" defTabSz="45713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Regular"/>
          <a:ea typeface="+mn-ea"/>
          <a:cs typeface="Roboto Regular"/>
        </a:defRPr>
      </a:lvl3pPr>
      <a:lvl4pPr marL="1599975" indent="-228568" algn="l" defTabSz="45713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Regular"/>
          <a:ea typeface="+mn-ea"/>
          <a:cs typeface="Roboto Regular"/>
        </a:defRPr>
      </a:lvl4pPr>
      <a:lvl5pPr marL="2171395" indent="-342852" algn="l" defTabSz="457136" rtl="0" eaLnBrk="1" latinLnBrk="0" hangingPunct="1">
        <a:spcBef>
          <a:spcPct val="20000"/>
        </a:spcBef>
        <a:buFont typeface="Wingdings" charset="2"/>
        <a:buChar char="v"/>
        <a:defRPr sz="2000" kern="1200">
          <a:solidFill>
            <a:schemeClr val="tx1"/>
          </a:solidFill>
          <a:latin typeface="Roboto Regular"/>
          <a:ea typeface="+mn-ea"/>
          <a:cs typeface="Roboto Regular"/>
        </a:defRPr>
      </a:lvl5pPr>
      <a:lvl6pPr marL="2514247" indent="-228568" algn="l" defTabSz="45713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83" indent="-228568" algn="l" defTabSz="45713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19" indent="-228568" algn="l" defTabSz="45713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55" indent="-228568" algn="l" defTabSz="45713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6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72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08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43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79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15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51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87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  <a:prstGeom prst="rect">
            <a:avLst/>
          </a:prstGeom>
        </p:spPr>
        <p:txBody>
          <a:bodyPr vert="horz" lIns="91427" tIns="45713" rIns="91427" bIns="45713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600202"/>
            <a:ext cx="8229600" cy="4525963"/>
          </a:xfrm>
          <a:prstGeom prst="rect">
            <a:avLst/>
          </a:prstGeom>
        </p:spPr>
        <p:txBody>
          <a:bodyPr vert="horz" lIns="91427" tIns="45713" rIns="91427" bIns="45713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1" y="6356352"/>
            <a:ext cx="2133600" cy="365125"/>
          </a:xfrm>
          <a:prstGeom prst="rect">
            <a:avLst/>
          </a:prstGeom>
        </p:spPr>
        <p:txBody>
          <a:bodyPr vert="horz" lIns="91427" tIns="45713" rIns="91427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03/12/2018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27" tIns="45713" rIns="91427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6356352"/>
            <a:ext cx="2133600" cy="365125"/>
          </a:xfrm>
          <a:prstGeom prst="rect">
            <a:avLst/>
          </a:prstGeom>
        </p:spPr>
        <p:txBody>
          <a:bodyPr vert="horz" lIns="91427" tIns="45713" rIns="91427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326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</p:sldLayoutIdLst>
  <p:txStyles>
    <p:titleStyle>
      <a:lvl1pPr algn="l" defTabSz="45713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Roboto Regular"/>
          <a:ea typeface="+mj-ea"/>
          <a:cs typeface="Roboto Regular"/>
        </a:defRPr>
      </a:lvl1pPr>
    </p:titleStyle>
    <p:bodyStyle>
      <a:lvl1pPr marL="342852" indent="-342852" algn="l" defTabSz="457136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Regular"/>
          <a:ea typeface="+mn-ea"/>
          <a:cs typeface="Roboto Regular"/>
        </a:defRPr>
      </a:lvl1pPr>
      <a:lvl2pPr marL="742845" indent="-285710" algn="l" defTabSz="457136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Regular"/>
          <a:ea typeface="+mn-ea"/>
          <a:cs typeface="Roboto Regular"/>
        </a:defRPr>
      </a:lvl2pPr>
      <a:lvl3pPr marL="1142840" indent="-228568" algn="l" defTabSz="45713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Regular"/>
          <a:ea typeface="+mn-ea"/>
          <a:cs typeface="Roboto Regular"/>
        </a:defRPr>
      </a:lvl3pPr>
      <a:lvl4pPr marL="1599975" indent="-228568" algn="l" defTabSz="45713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Regular"/>
          <a:ea typeface="+mn-ea"/>
          <a:cs typeface="Roboto Regular"/>
        </a:defRPr>
      </a:lvl4pPr>
      <a:lvl5pPr marL="2057111" indent="-228568" algn="l" defTabSz="45713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Regular"/>
          <a:ea typeface="+mn-ea"/>
          <a:cs typeface="Roboto Regular"/>
        </a:defRPr>
      </a:lvl5pPr>
      <a:lvl6pPr marL="2514247" indent="-228568" algn="l" defTabSz="45713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83" indent="-228568" algn="l" defTabSz="45713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19" indent="-228568" algn="l" defTabSz="45713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55" indent="-228568" algn="l" defTabSz="45713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6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72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08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43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79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15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51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87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rgbClr val="00AE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8122" y="2411664"/>
            <a:ext cx="8026414" cy="1293284"/>
          </a:xfrm>
        </p:spPr>
        <p:txBody>
          <a:bodyPr lIns="0" rIns="0" bIns="144000" anchor="b">
            <a:noAutofit/>
          </a:bodyPr>
          <a:lstStyle/>
          <a:p>
            <a:pPr algn="ctr"/>
            <a:br>
              <a:rPr lang="fr-FR" sz="4000" dirty="0">
                <a:solidFill>
                  <a:schemeClr val="bg1"/>
                </a:solidFill>
              </a:rPr>
            </a:br>
            <a:r>
              <a:rPr lang="fr-FR" sz="4000" dirty="0">
                <a:solidFill>
                  <a:schemeClr val="bg1"/>
                </a:solidFill>
              </a:rPr>
              <a:t>Définition de la Structure de Données (DSD) ODD</a:t>
            </a:r>
            <a:endParaRPr lang="en-US" sz="4000" dirty="0">
              <a:solidFill>
                <a:schemeClr val="bg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728122" y="5790240"/>
            <a:ext cx="7679263" cy="0"/>
          </a:xfrm>
          <a:prstGeom prst="line">
            <a:avLst/>
          </a:prstGeom>
          <a:ln w="12700" cmpd="sng">
            <a:solidFill>
              <a:schemeClr val="bg1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 txBox="1">
            <a:spLocks/>
          </p:cNvSpPr>
          <p:nvPr/>
        </p:nvSpPr>
        <p:spPr>
          <a:xfrm>
            <a:off x="728122" y="5790240"/>
            <a:ext cx="7679262" cy="458159"/>
          </a:xfrm>
          <a:prstGeom prst="rect">
            <a:avLst/>
          </a:prstGeom>
        </p:spPr>
        <p:txBody>
          <a:bodyPr vert="horz" lIns="0" tIns="144000" rIns="0" bIns="45713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rgbClr val="FFFFFF"/>
                </a:solidFill>
              </a:rPr>
              <a:t>Dany Ghafari/ 5-6 December 2018 / Dakar, Senegal</a:t>
            </a:r>
          </a:p>
        </p:txBody>
      </p:sp>
      <p:pic>
        <p:nvPicPr>
          <p:cNvPr id="27" name="Picture 26" descr="UNEnvironment_Logo_English_Short_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921" y="1"/>
            <a:ext cx="2495615" cy="1619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761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10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66195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</a:rPr>
              <a:t>Dimension: zone urbaine / rurale (URBANISATION)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841053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A 3 codes</a:t>
            </a:r>
          </a:p>
          <a:p>
            <a:pPr marL="800036" lvl="1" indent="-342900"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prstClr val="black"/>
                </a:solidFill>
              </a:rPr>
              <a:t>_T</a:t>
            </a:r>
            <a:r>
              <a:rPr lang="fr-FR" sz="2400" dirty="0">
                <a:solidFill>
                  <a:prstClr val="black"/>
                </a:solidFill>
              </a:rPr>
              <a:t> (Total)</a:t>
            </a:r>
          </a:p>
          <a:p>
            <a:pPr marL="800036" lvl="1" indent="-342900"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prstClr val="black"/>
                </a:solidFill>
              </a:rPr>
              <a:t>_U</a:t>
            </a:r>
            <a:r>
              <a:rPr lang="fr-FR" sz="2400" dirty="0">
                <a:solidFill>
                  <a:prstClr val="black"/>
                </a:solidFill>
              </a:rPr>
              <a:t> (Urbain)</a:t>
            </a:r>
          </a:p>
          <a:p>
            <a:pPr marL="800036" lvl="1" indent="-342900"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prstClr val="black"/>
                </a:solidFill>
              </a:rPr>
              <a:t>_R</a:t>
            </a:r>
            <a:r>
              <a:rPr lang="fr-FR" sz="2400" dirty="0">
                <a:solidFill>
                  <a:prstClr val="black"/>
                </a:solidFill>
              </a:rPr>
              <a:t> (Rural)</a:t>
            </a:r>
          </a:p>
          <a:p>
            <a:pPr marL="800036" lvl="1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Utilisez </a:t>
            </a:r>
            <a:r>
              <a:rPr lang="fr-FR" sz="2400" b="1" dirty="0">
                <a:solidFill>
                  <a:prstClr val="black"/>
                </a:solidFill>
              </a:rPr>
              <a:t>_T</a:t>
            </a:r>
            <a:r>
              <a:rPr lang="fr-FR" sz="2400" dirty="0">
                <a:solidFill>
                  <a:prstClr val="black"/>
                </a:solidFill>
              </a:rPr>
              <a:t> où non applicable</a:t>
            </a:r>
            <a:endParaRPr lang="en-US" i="1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232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11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54601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</a:rPr>
              <a:t>Dimension: INCOME_WEALTH_QUANTILE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841053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Utilisé pour désagréger les données par quintile de revenu ou de richesse de la population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À l’avenir, possibilité d’être étendue au décile, au percentile, etc.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Utilisez </a:t>
            </a:r>
            <a:r>
              <a:rPr lang="fr-FR" sz="2400" b="1" dirty="0">
                <a:solidFill>
                  <a:prstClr val="black"/>
                </a:solidFill>
              </a:rPr>
              <a:t>_T</a:t>
            </a:r>
            <a:r>
              <a:rPr lang="fr-FR" sz="2400" dirty="0">
                <a:solidFill>
                  <a:prstClr val="black"/>
                </a:solidFill>
              </a:rPr>
              <a:t> où non applicable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982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12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65378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</a:rPr>
              <a:t>Dimension: Niveau d'éducation (EDUCATION_LEV)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841053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“Plus haut niveau d'un programme éducatif que la personne a réussi.”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Prend en charge les catégories supérieures de CITE11 et CITE97, ainsi que les codes ODD personnalisés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Utilisez </a:t>
            </a:r>
            <a:r>
              <a:rPr lang="fr-FR" sz="2400" b="1" dirty="0">
                <a:solidFill>
                  <a:prstClr val="black"/>
                </a:solidFill>
              </a:rPr>
              <a:t>_T </a:t>
            </a:r>
            <a:r>
              <a:rPr lang="fr-FR" sz="2400" dirty="0">
                <a:solidFill>
                  <a:prstClr val="black"/>
                </a:solidFill>
              </a:rPr>
              <a:t>où non applicable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1276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13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33922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70C0"/>
                </a:solidFill>
              </a:rPr>
              <a:t>Dimension: OCCUPATION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841053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‘Emploi ou poste occupé par une personne qui exécute un ensemble de tâches et de tâches.’ 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Prise en charge des catégories supérieures de la CITP-08, de la CITP-98 et de la CITP-68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Utilisez </a:t>
            </a:r>
            <a:r>
              <a:rPr lang="fr-FR" sz="2400" b="1" dirty="0">
                <a:solidFill>
                  <a:prstClr val="black"/>
                </a:solidFill>
              </a:rPr>
              <a:t>_T </a:t>
            </a:r>
            <a:r>
              <a:rPr lang="fr-FR" sz="2400" dirty="0">
                <a:solidFill>
                  <a:prstClr val="black"/>
                </a:solidFill>
              </a:rPr>
              <a:t>où non applicable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1969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14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64059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Dimension: Disability Status (DISABILITY STATUS)</a:t>
            </a: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841053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Utilisé pour décomposer les indicateurs ODD par handicap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Pour le moment, utilisé uniquement pour distinguer les personnes handicapées des personnes non handicapées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Utilisez </a:t>
            </a:r>
            <a:r>
              <a:rPr lang="fr-FR" sz="2400" b="1" dirty="0">
                <a:solidFill>
                  <a:prstClr val="black"/>
                </a:solidFill>
              </a:rPr>
              <a:t>_T </a:t>
            </a:r>
            <a:r>
              <a:rPr lang="fr-FR" sz="2400" dirty="0">
                <a:solidFill>
                  <a:prstClr val="black"/>
                </a:solidFill>
              </a:rPr>
              <a:t>où non applicable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5793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15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78057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Dimension: </a:t>
            </a:r>
            <a:r>
              <a:rPr lang="en-US" sz="2400" b="1" dirty="0" err="1">
                <a:solidFill>
                  <a:srgbClr val="0070C0"/>
                </a:solidFill>
              </a:rPr>
              <a:t>Répartition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Personnalisée</a:t>
            </a:r>
            <a:r>
              <a:rPr lang="en-US" sz="2400" b="1" dirty="0">
                <a:solidFill>
                  <a:srgbClr val="0070C0"/>
                </a:solidFill>
              </a:rPr>
              <a:t> (CUST_BREAKDOWN)</a:t>
            </a: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841053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Dimension spéciale introduite pour faciliter les pannes non standard, principalement dans un contexte national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Pour le moment, vide, mais à l'avenir, il sera peuplé de codes génériques (par exemple, CODE1, CODE2, etc.), auxquels les fournisseurs de données attribueront une signification dans leur propre contexte.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5227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16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51297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Dimension: COMPOSITE_BREAKDOWN</a:t>
            </a: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841053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Dimension mixte: représente plusieurs listes de codes fusionnés</a:t>
            </a:r>
          </a:p>
          <a:p>
            <a:pPr marL="800036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Par exemple. par organisations internationales, type de produit, flux de matières, etc.</a:t>
            </a:r>
          </a:p>
          <a:p>
            <a:pPr marL="800036" lvl="1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Utilisé pour les ventilations qui ne sont utilisées que dans 1 ou 2 indicateurs, afin d'éviter de créer trop de dimensions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Utilisez </a:t>
            </a:r>
            <a:r>
              <a:rPr lang="fr-FR" sz="2400" b="1" dirty="0">
                <a:solidFill>
                  <a:prstClr val="black"/>
                </a:solidFill>
              </a:rPr>
              <a:t>_T </a:t>
            </a:r>
            <a:r>
              <a:rPr lang="fr-FR" sz="2400" dirty="0">
                <a:solidFill>
                  <a:prstClr val="black"/>
                </a:solidFill>
              </a:rPr>
              <a:t>où non applicable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1668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17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49623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Dimension </a:t>
            </a:r>
            <a:r>
              <a:rPr lang="en-US" sz="2400" b="1" dirty="0" err="1">
                <a:solidFill>
                  <a:srgbClr val="0070C0"/>
                </a:solidFill>
              </a:rPr>
              <a:t>temporelle</a:t>
            </a:r>
            <a:r>
              <a:rPr lang="en-US" sz="2400" b="1" dirty="0">
                <a:solidFill>
                  <a:srgbClr val="0070C0"/>
                </a:solidFill>
              </a:rPr>
              <a:t>: TIME_PERIOD</a:t>
            </a: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841053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L'observation correspond à un moment précis… ou à une période… ”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La convention pour les ODD est de toujours fournir une année à quatre chiffres dans le concept TIME_PERIOD. Les informations supplémentaires doivent être placées dans TIME_DETAIL et les informations de période structurée dans TIME_COVERAGE.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0091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18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70444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>
                <a:solidFill>
                  <a:srgbClr val="0070C0"/>
                </a:solidFill>
              </a:rPr>
              <a:t>Mesure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principale</a:t>
            </a:r>
            <a:r>
              <a:rPr lang="en-US" sz="2400" b="1" dirty="0">
                <a:solidFill>
                  <a:srgbClr val="0070C0"/>
                </a:solidFill>
              </a:rPr>
              <a:t>: </a:t>
            </a:r>
            <a:r>
              <a:rPr lang="en-US" sz="2400" b="1" dirty="0" err="1">
                <a:solidFill>
                  <a:srgbClr val="0070C0"/>
                </a:solidFill>
              </a:rPr>
              <a:t>valeur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d'observation</a:t>
            </a:r>
            <a:r>
              <a:rPr lang="en-US" sz="2400" b="1" dirty="0">
                <a:solidFill>
                  <a:srgbClr val="0070C0"/>
                </a:solidFill>
              </a:rPr>
              <a:t> (OBS_VALUE)</a:t>
            </a: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8410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Utilisé pour transmettre la valeur d'une variable à une période donnée</a:t>
            </a: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Devrait être un nombre à virgule flottante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6347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19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51706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>
                <a:solidFill>
                  <a:srgbClr val="0070C0"/>
                </a:solidFill>
              </a:rPr>
              <a:t>Attribut</a:t>
            </a:r>
            <a:r>
              <a:rPr lang="en-US" sz="2400" b="1" dirty="0">
                <a:solidFill>
                  <a:srgbClr val="0070C0"/>
                </a:solidFill>
              </a:rPr>
              <a:t>: Unit Multiplier (UNIT_MULT)</a:t>
            </a: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841053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“Exposant en base 10 spécifié de sorte que multiplier les valeurs numériques d'observation par 10 ^ UNIT_MULT donne une valeur exprimée dans l'unité de mesure”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Si la valeur d'observation est en millions, le multiplicateur d'unité est 6; si en milliards, 9, et ainsi de suite. Lorsque le nombre est simple, utilisez 0.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Attribut obligatoire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231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2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56500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</a:rPr>
              <a:t>Définition de la Structure de Données ODD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774123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Développé par le groupe de travail sur le SDMX pour les indicateurs de développement durable, qui a été créé par le groupe d'experts </a:t>
            </a:r>
            <a:r>
              <a:rPr lang="fr-FR" sz="2400" dirty="0" err="1">
                <a:solidFill>
                  <a:prstClr val="black"/>
                </a:solidFill>
              </a:rPr>
              <a:t>interinstitutions</a:t>
            </a:r>
            <a:r>
              <a:rPr lang="fr-FR" sz="2400" dirty="0">
                <a:solidFill>
                  <a:prstClr val="black"/>
                </a:solidFill>
              </a:rPr>
              <a:t> sur les indicateurs de développement durable (IAEG-SDG) en avril 2016.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Dernière version pilote disponible le 22 mars 2018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987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20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58051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>
                <a:solidFill>
                  <a:srgbClr val="0070C0"/>
                </a:solidFill>
              </a:rPr>
              <a:t>Attribut</a:t>
            </a:r>
            <a:r>
              <a:rPr lang="en-US" sz="2400" b="1" dirty="0">
                <a:solidFill>
                  <a:srgbClr val="0070C0"/>
                </a:solidFill>
              </a:rPr>
              <a:t>: </a:t>
            </a:r>
            <a:r>
              <a:rPr lang="en-US" sz="2400" b="1" dirty="0" err="1">
                <a:solidFill>
                  <a:srgbClr val="0070C0"/>
                </a:solidFill>
              </a:rPr>
              <a:t>statut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d'observation</a:t>
            </a:r>
            <a:r>
              <a:rPr lang="en-US" sz="2400" b="1" dirty="0">
                <a:solidFill>
                  <a:srgbClr val="0070C0"/>
                </a:solidFill>
              </a:rPr>
              <a:t> (OBS_STATUS)</a:t>
            </a: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841053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“Informations sur la qualité d'une valeur ou d'une valeur inhabituelle ou manquante”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800036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Par exemple. peut être utilisé pour indiquer une rupture de série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7722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21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59114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0070C0"/>
                </a:solidFill>
              </a:rPr>
              <a:t>Attribut: Détails de la période (TIME_DETAIL)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841053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Lorsque TIME_PERIOD fait référence à une plage de dates, cet attribut est utilisé pour fournir des métadonnées sur la plage réelle à laquelle se réfère l'observation (par exemple, pour la période '2000-2004', TIME_PERIOD serait 2005, mais les dates réelles - 2000-2004 - seraient exprimé ici).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Attribut optionnel texte libre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9608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22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35554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</a:rPr>
              <a:t>Attribut: TIME_COVERAGE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841053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Représentation ISO8601 de l'intervalle de temps réel auquel fait référence l'observation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Si TIME_PERIOD doit toujours être exprimé en année et que TIME_DETAIL est en texte libre avec des informations supplémentaires, TIME_COVERAGE peut éventuellement être utilisé pour fournir l'intervalle exact dans un format structuré </a:t>
            </a:r>
            <a:r>
              <a:rPr lang="fr-FR" sz="2400" dirty="0" err="1">
                <a:solidFill>
                  <a:prstClr val="black"/>
                </a:solidFill>
              </a:rPr>
              <a:t>aaaa</a:t>
            </a:r>
            <a:r>
              <a:rPr lang="fr-FR" sz="2400" dirty="0">
                <a:solidFill>
                  <a:prstClr val="black"/>
                </a:solidFill>
              </a:rPr>
              <a:t>-mm-</a:t>
            </a:r>
            <a:r>
              <a:rPr lang="fr-FR" sz="2400" dirty="0" err="1">
                <a:solidFill>
                  <a:prstClr val="black"/>
                </a:solidFill>
              </a:rPr>
              <a:t>jj</a:t>
            </a:r>
            <a:r>
              <a:rPr lang="fr-FR" sz="2400" dirty="0">
                <a:solidFill>
                  <a:prstClr val="black"/>
                </a:solidFill>
              </a:rPr>
              <a:t> – </a:t>
            </a:r>
            <a:r>
              <a:rPr lang="fr-FR" sz="2400" dirty="0" err="1">
                <a:solidFill>
                  <a:prstClr val="black"/>
                </a:solidFill>
              </a:rPr>
              <a:t>aaaa</a:t>
            </a:r>
            <a:r>
              <a:rPr lang="fr-FR" sz="2400" dirty="0">
                <a:solidFill>
                  <a:prstClr val="black"/>
                </a:solidFill>
              </a:rPr>
              <a:t>-mm-</a:t>
            </a:r>
            <a:r>
              <a:rPr lang="fr-FR" sz="2400" dirty="0" err="1">
                <a:solidFill>
                  <a:prstClr val="black"/>
                </a:solidFill>
              </a:rPr>
              <a:t>jj</a:t>
            </a:r>
            <a:r>
              <a:rPr lang="fr-FR" sz="2400" dirty="0">
                <a:solidFill>
                  <a:prstClr val="black"/>
                </a:solidFill>
              </a:rPr>
              <a:t> (</a:t>
            </a:r>
            <a:r>
              <a:rPr lang="fr-FR" sz="2400" dirty="0" err="1">
                <a:solidFill>
                  <a:prstClr val="black"/>
                </a:solidFill>
              </a:rPr>
              <a:t>e.g</a:t>
            </a:r>
            <a:r>
              <a:rPr lang="fr-FR" sz="2400" dirty="0">
                <a:solidFill>
                  <a:prstClr val="black"/>
                </a:solidFill>
              </a:rPr>
              <a:t> 2018-01-01 a 2018-12-31)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8771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23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49487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</a:rPr>
              <a:t>Attribut: période de base (BASE_PER)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841053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"Période de temps utilisée comme base d'un numéro d'index ou à laquelle se réfère une série constante« 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Là où une période de base s’applique, on s’attend à ce qu’elle soit toujours fixée à une année.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Généralement, utilisé pour les prix constants, comme dans «2005 </a:t>
            </a:r>
            <a:r>
              <a:rPr lang="fr-FR" sz="2400" dirty="0">
                <a:solidFill>
                  <a:prstClr val="black"/>
                </a:solidFill>
              </a:rPr>
              <a:t>dollars américains</a:t>
            </a:r>
            <a:r>
              <a:rPr lang="fr-FR" sz="2400" dirty="0">
                <a:solidFill>
                  <a:prstClr val="black"/>
                </a:solidFill>
              </a:rPr>
              <a:t>» </a:t>
            </a:r>
            <a:r>
              <a:rPr lang="fr-FR" sz="2400" dirty="0">
                <a:solidFill>
                  <a:prstClr val="black"/>
                </a:solidFill>
              </a:rPr>
              <a:t>«2010 dollars américains»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Attribut optionnel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7389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24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57502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</a:rPr>
              <a:t>Attribut: unité de mesure (UNIT_MEASURE)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841053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“Unité dans laquelle les valeurs de données sont exprimées”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Il peut ne pas être évident quelle est la bonne unité dans certains cas. Des directives de codage seront développées.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L'unité de mesure était une dimension des Objectifs Millénaire de Développement (OMD) DSD, mais elle a été modifiée en fonction de l'expérience acquise avec l'échange de données sur les OMD.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1861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25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64685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</a:rPr>
              <a:t>Attribut: Nature des points de données (NATURE)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841053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"Informations sur la production et la diffusion des données (par exemple, si le chiffre a été produit et diffusé par le pays, estimé par les agences internationales, etc.)« 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Attribut optionnel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8385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26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61196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</a:rPr>
              <a:t>Attribut: détails de la source (SOURCE_DETAIL)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841053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Fournit des informations textuelles supplémentaires sur la source de données, par exemple. une enquête spécifique utilisée pour générer l'indicateur.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Attribut optionnel texte libre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3212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27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61196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</a:rPr>
              <a:t>Attributs: UPPER_BOUND et LOWER_BOUND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841053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Lorsque la valeur d'observation représente une estimation ponctuelle, peut être utilisée pour indiquer les limites supérieure et inférieure.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Dans OMD DSD, il fallait créer des codes de série distincts pour les limites supérieure et inférieure.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7739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28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63898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</a:rPr>
              <a:t>Attribut: COMMENT_OBS (notes de bas de page)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841053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«Des informations supplémentaires sur des aspects spécifiques de chaque observation, telles que la manière dont l'observation a été calculée / estimée ou des détails qui pourraient affecter la comparabilité de ce point de données avec d'autres d'une série chronologique.»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Le concept des notes de bas de page a été renommé COMMENT_OBS, conformément aux autres implémentations.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8827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29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41814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</a:rPr>
              <a:t>Attribut Niveau d'attachement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84105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Actuellement, tous les attributs d’ODD DSD sont attachés à l'observation.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486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3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64901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</a:rPr>
              <a:t>Définition de la structure de données ODD (</a:t>
            </a:r>
            <a:r>
              <a:rPr lang="fr-FR" sz="2400" b="1" dirty="0" err="1">
                <a:solidFill>
                  <a:srgbClr val="0070C0"/>
                </a:solidFill>
              </a:rPr>
              <a:t>cont</a:t>
            </a:r>
            <a:r>
              <a:rPr lang="fr-FR" sz="2400" b="1" dirty="0">
                <a:solidFill>
                  <a:srgbClr val="0070C0"/>
                </a:solidFill>
              </a:rPr>
              <a:t>.)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774123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Un seul DSD utilisé pour tous les indicateurs ODD</a:t>
            </a:r>
          </a:p>
          <a:p>
            <a:pPr marL="800036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La prise en charge de divers indicateurs signifie que toutes les dimensions ne sont pas applicables dans tous les cas.</a:t>
            </a:r>
          </a:p>
          <a:p>
            <a:pPr marL="1257172" lvl="2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Par exemple. L’âge n’est pas applicable à l’indicateur «Surface terrestre couverte de forêt»</a:t>
            </a:r>
          </a:p>
          <a:p>
            <a:pPr marL="1257172" lvl="2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La valeur _T (pas de décomposition) est utilisée lorsqu'une dimension ou un attribut n'est pas applicable.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9966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30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3316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</a:rPr>
              <a:t>ODD DSD: Cartographies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841053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En raison de sa prise en charge d’indicateurs hétérogènes, il n’est pas toujours évident de choisir les valeurs à utiliser dans certaines dimensions.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Quel devrait être le sexe dans l'indicateur «Naissances assistées par du personnel qualifié»: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N'est pas applicable? </a:t>
            </a:r>
            <a:r>
              <a:rPr lang="fr-FR" sz="2400">
                <a:solidFill>
                  <a:prstClr val="black"/>
                </a:solidFill>
              </a:rPr>
              <a:t>Total? </a:t>
            </a:r>
            <a:r>
              <a:rPr lang="fr-FR" sz="2400" dirty="0">
                <a:solidFill>
                  <a:prstClr val="black"/>
                </a:solidFill>
              </a:rPr>
              <a:t>Femelle?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8945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31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37335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</a:rPr>
              <a:t>ODD DSD: Cartographies (2)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841053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Des cartographies incohérents conduisent à des duplications et autres anomalies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Des directives de codage seront développées et appliquées à travers des contraintes de contenu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L'utilisation d'un code unique pour l'absence de panne (par exemple, pour Total et sans objet) simplifie les mappages.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2602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rgbClr val="00AE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8122" y="3649132"/>
            <a:ext cx="4995349" cy="844551"/>
          </a:xfrm>
        </p:spPr>
        <p:txBody>
          <a:bodyPr lIns="0" rIns="0" bIns="234000" anchor="b">
            <a:no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Merci!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728122" y="4493683"/>
            <a:ext cx="7679263" cy="0"/>
          </a:xfrm>
          <a:prstGeom prst="line">
            <a:avLst/>
          </a:prstGeom>
          <a:ln w="12700" cmpd="sng">
            <a:solidFill>
              <a:schemeClr val="bg1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UNEnvironment_Logo_English_Short_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055" y="2874028"/>
            <a:ext cx="2495615" cy="1619656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19378" y="4493684"/>
            <a:ext cx="4888008" cy="1296556"/>
          </a:xfrm>
        </p:spPr>
        <p:txBody>
          <a:bodyPr lIns="0" tIns="144000" rIns="0" anchor="t">
            <a:normAutofit/>
          </a:bodyPr>
          <a:lstStyle/>
          <a:p>
            <a:pPr algn="r"/>
            <a:endParaRPr lang="en-US" sz="900" dirty="0">
              <a:solidFill>
                <a:srgbClr val="FFFFFF"/>
              </a:solidFill>
            </a:endParaRPr>
          </a:p>
          <a:p>
            <a:pPr algn="r"/>
            <a:r>
              <a:rPr lang="en-US" sz="900" dirty="0">
                <a:solidFill>
                  <a:srgbClr val="FFFFFF"/>
                </a:solidFill>
              </a:rPr>
              <a:t>Dany Ghafari/ Science Division / SDG and environment Unit</a:t>
            </a:r>
          </a:p>
          <a:p>
            <a:pPr algn="r"/>
            <a:r>
              <a:rPr lang="en-US" sz="900" dirty="0">
                <a:solidFill>
                  <a:srgbClr val="FFFFFF"/>
                </a:solidFill>
              </a:rPr>
              <a:t>dany.ghafari@un.org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728122" y="5790240"/>
            <a:ext cx="7679263" cy="0"/>
          </a:xfrm>
          <a:prstGeom prst="line">
            <a:avLst/>
          </a:prstGeom>
          <a:ln w="12700" cmpd="sng">
            <a:solidFill>
              <a:schemeClr val="bg1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 txBox="1">
            <a:spLocks/>
          </p:cNvSpPr>
          <p:nvPr/>
        </p:nvSpPr>
        <p:spPr>
          <a:xfrm>
            <a:off x="5156201" y="5790240"/>
            <a:ext cx="3251184" cy="597747"/>
          </a:xfrm>
          <a:prstGeom prst="rect">
            <a:avLst/>
          </a:prstGeom>
        </p:spPr>
        <p:txBody>
          <a:bodyPr vert="horz" lIns="0" tIns="144000" rIns="0" bIns="45713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600" dirty="0">
                <a:solidFill>
                  <a:srgbClr val="FFFFFF"/>
                </a:solidFill>
              </a:rPr>
              <a:t>www.unenvironment.org</a:t>
            </a:r>
          </a:p>
        </p:txBody>
      </p:sp>
    </p:spTree>
    <p:extLst>
      <p:ext uri="{BB962C8B-B14F-4D97-AF65-F5344CB8AC3E}">
        <p14:creationId xmlns:p14="http://schemas.microsoft.com/office/powerpoint/2010/main" val="659728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4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39811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</a:rPr>
              <a:t>Dimension: Fréquence (FREQ)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774123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"Indique le taux de récurrence auquel les observations se produisent (par exemple, mensuelle, annuelle, biannuelle, etc.)."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Par convention, les ODD DSD ne prennent actuellement en charge que la fréquence annuelle.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Lorsque la fréquence n'est pas annuelle (par exemple, une moyenne sur deux ans), des détails doivent être fournis dans l'attribut TIME_DETAIL.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107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5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39811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</a:rPr>
              <a:t>Dimension: REPORTING_TYPE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774123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Utilisé pour faire la distinction entre les rapports nationaux, régionaux et mondiaux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Pays à utiliser la valeur </a:t>
            </a:r>
            <a:r>
              <a:rPr lang="fr-FR" sz="2400" b="1" dirty="0">
                <a:solidFill>
                  <a:prstClr val="black"/>
                </a:solidFill>
              </a:rPr>
              <a:t>N</a:t>
            </a:r>
            <a:r>
              <a:rPr lang="fr-FR" sz="2400" dirty="0">
                <a:solidFill>
                  <a:prstClr val="black"/>
                </a:solidFill>
              </a:rPr>
              <a:t> (rapports nationaux)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Les organisations régionales doivent utiliser la valeur </a:t>
            </a:r>
            <a:r>
              <a:rPr lang="fr-FR" sz="2400" b="1" dirty="0">
                <a:solidFill>
                  <a:prstClr val="black"/>
                </a:solidFill>
              </a:rPr>
              <a:t>R</a:t>
            </a:r>
            <a:r>
              <a:rPr lang="fr-FR" sz="2400" dirty="0">
                <a:solidFill>
                  <a:prstClr val="black"/>
                </a:solidFill>
              </a:rPr>
              <a:t> (rapports régionaux)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Les agences dépositaires doivent utiliser la valeur </a:t>
            </a:r>
            <a:r>
              <a:rPr lang="fr-FR" sz="2400" b="1" dirty="0">
                <a:solidFill>
                  <a:prstClr val="black"/>
                </a:solidFill>
              </a:rPr>
              <a:t>G</a:t>
            </a:r>
            <a:r>
              <a:rPr lang="fr-FR" sz="2400" dirty="0">
                <a:solidFill>
                  <a:prstClr val="black"/>
                </a:solidFill>
              </a:rPr>
              <a:t> (rapports global)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790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6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35784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</a:rPr>
              <a:t>Dimension: </a:t>
            </a:r>
            <a:r>
              <a:rPr lang="fr-FR" sz="2400" b="1" dirty="0" err="1">
                <a:solidFill>
                  <a:srgbClr val="0070C0"/>
                </a:solidFill>
              </a:rPr>
              <a:t>Series</a:t>
            </a:r>
            <a:r>
              <a:rPr lang="fr-FR" sz="2400" b="1" dirty="0">
                <a:solidFill>
                  <a:srgbClr val="0070C0"/>
                </a:solidFill>
              </a:rPr>
              <a:t> (SERIES)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822007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Utilisé pour représenter des indicateurs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Un seul indicateur peut avoir plusieurs séries</a:t>
            </a:r>
          </a:p>
          <a:p>
            <a:pPr marL="800036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Ne pas confondre avec la série temporelle SDMX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Par exemple. </a:t>
            </a:r>
            <a:r>
              <a:rPr lang="fr-FR" sz="2400" i="1" dirty="0">
                <a:solidFill>
                  <a:prstClr val="black"/>
                </a:solidFill>
              </a:rPr>
              <a:t>5.5.1 La proportion de sièges occupés par des femmes dans (a) les parlements nationaux et (b) les gouvernements locaux</a:t>
            </a:r>
            <a:r>
              <a:rPr lang="fr-FR" sz="2400" dirty="0">
                <a:solidFill>
                  <a:prstClr val="black"/>
                </a:solidFill>
              </a:rPr>
              <a:t> comprend 4 séries:</a:t>
            </a:r>
          </a:p>
          <a:p>
            <a:pPr marL="800036" lvl="1" indent="-342900">
              <a:buFont typeface="Arial" panose="020B0604020202020204" pitchFamily="34" charset="0"/>
              <a:buChar char="•"/>
            </a:pPr>
            <a:r>
              <a:rPr lang="fr-FR" b="1" i="1" dirty="0">
                <a:solidFill>
                  <a:prstClr val="black"/>
                </a:solidFill>
              </a:rPr>
              <a:t>SG_GEN_PARL</a:t>
            </a:r>
            <a:r>
              <a:rPr lang="fr-FR" dirty="0">
                <a:solidFill>
                  <a:prstClr val="black"/>
                </a:solidFill>
              </a:rPr>
              <a:t> </a:t>
            </a:r>
            <a:r>
              <a:rPr lang="fr-FR" i="1" dirty="0">
                <a:solidFill>
                  <a:prstClr val="black"/>
                </a:solidFill>
              </a:rPr>
              <a:t>Proportion de sièges occupés par des femmes dans les parlements nationaux</a:t>
            </a:r>
          </a:p>
          <a:p>
            <a:pPr marL="800036" lvl="1" indent="-342900">
              <a:buFont typeface="Arial" panose="020B0604020202020204" pitchFamily="34" charset="0"/>
              <a:buChar char="•"/>
            </a:pPr>
            <a:r>
              <a:rPr lang="fr-FR" b="1" i="1" dirty="0">
                <a:solidFill>
                  <a:prstClr val="black"/>
                </a:solidFill>
              </a:rPr>
              <a:t>SG_GEN_PARLN</a:t>
            </a:r>
            <a:r>
              <a:rPr lang="fr-FR" i="1" dirty="0">
                <a:solidFill>
                  <a:prstClr val="black"/>
                </a:solidFill>
              </a:rPr>
              <a:t> Nombre de sièges occupés par des femmes dans les parlements nationaux</a:t>
            </a:r>
          </a:p>
          <a:p>
            <a:pPr marL="800036" lvl="1" indent="-342900">
              <a:buFont typeface="Arial" panose="020B0604020202020204" pitchFamily="34" charset="0"/>
              <a:buChar char="•"/>
            </a:pPr>
            <a:r>
              <a:rPr lang="fr-FR" b="1" i="1" dirty="0">
                <a:solidFill>
                  <a:prstClr val="black"/>
                </a:solidFill>
              </a:rPr>
              <a:t>SG_GEN_PARLNT</a:t>
            </a:r>
            <a:r>
              <a:rPr lang="fr-FR" i="1" dirty="0">
                <a:solidFill>
                  <a:prstClr val="black"/>
                </a:solidFill>
              </a:rPr>
              <a:t> Nombre de sièges dans les parlements nationaux</a:t>
            </a:r>
          </a:p>
          <a:p>
            <a:pPr marL="800036" lvl="1" indent="-342900">
              <a:buFont typeface="Arial" panose="020B0604020202020204" pitchFamily="34" charset="0"/>
              <a:buChar char="•"/>
            </a:pPr>
            <a:r>
              <a:rPr lang="fr-FR" b="1" i="1" dirty="0">
                <a:solidFill>
                  <a:prstClr val="black"/>
                </a:solidFill>
              </a:rPr>
              <a:t>SG_GEN_LOCG</a:t>
            </a:r>
            <a:r>
              <a:rPr lang="fr-FR" i="1" dirty="0">
                <a:solidFill>
                  <a:prstClr val="black"/>
                </a:solidFill>
              </a:rPr>
              <a:t> Proportion de sièges occupés par des femmes dans les administrations locales</a:t>
            </a:r>
            <a:endParaRPr lang="en-US" i="1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851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7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29812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</a:rPr>
              <a:t>Dimension: Age (AGE)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8410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"Âge - ou tranche d'âge - des individus visés par l'observation.« 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Utilisez _T où non applicable</a:t>
            </a:r>
            <a:endParaRPr lang="en-US" i="1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72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8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29812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</a:rPr>
              <a:t>Dimension: </a:t>
            </a:r>
            <a:r>
              <a:rPr lang="fr-FR" sz="2400" b="1" dirty="0" err="1">
                <a:solidFill>
                  <a:srgbClr val="0070C0"/>
                </a:solidFill>
              </a:rPr>
              <a:t>Sex</a:t>
            </a:r>
            <a:r>
              <a:rPr lang="fr-FR" sz="2400" b="1" dirty="0">
                <a:solidFill>
                  <a:srgbClr val="0070C0"/>
                </a:solidFill>
              </a:rPr>
              <a:t> (SEX)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841053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Condition sexuelle: homme ou femme. Cette dimension ne s'applique que si les données peuvent être ventilées par sexe.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Utilisez </a:t>
            </a:r>
            <a:r>
              <a:rPr lang="fr-FR" sz="2400" b="1" dirty="0">
                <a:solidFill>
                  <a:prstClr val="black"/>
                </a:solidFill>
              </a:rPr>
              <a:t>_T </a:t>
            </a:r>
            <a:r>
              <a:rPr lang="fr-FR" sz="2400" dirty="0">
                <a:solidFill>
                  <a:prstClr val="black"/>
                </a:solidFill>
              </a:rPr>
              <a:t>où non applicable</a:t>
            </a:r>
            <a:endParaRPr lang="en-US" i="1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403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9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6151" y="840748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71" y="67173"/>
            <a:ext cx="21240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715646" y="274101"/>
            <a:ext cx="6096000" cy="5158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dirty="0">
                <a:solidFill>
                  <a:srgbClr val="212121"/>
                </a:solidFill>
                <a:latin typeface="inherit"/>
              </a:rPr>
              <a:t>Echange de données et de métadonnées statistiques</a:t>
            </a:r>
            <a:r>
              <a:rPr lang="fr-FR" altLang="en-US" sz="500" dirty="0"/>
              <a:t> </a:t>
            </a:r>
            <a:endParaRPr lang="fr-FR" altLang="en-US" sz="1400" dirty="0">
              <a:latin typeface="Arial" panose="020B060402020202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665341" y="324433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altLang="en-US" dirty="0">
                <a:solidFill>
                  <a:srgbClr val="FFFFFF"/>
                </a:solidFill>
                <a:latin typeface="Arial" panose="020B0604020202020204" pitchFamily="34" charset="0"/>
              </a:rPr>
              <a:t>What is SDMX?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1571" y="1058405"/>
            <a:ext cx="5583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</a:rPr>
              <a:t>Dimension: Zone de référence (REF_AREA)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1571" y="1717894"/>
            <a:ext cx="841053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Pays ou zone géographique auquel se rapporte le phénomène statistique mesuré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Il est envisagé que les pays communiquent leurs valeurs au niveau national mais souhaitent éventuellement étendre la liste de codes avec ses zones infranationales</a:t>
            </a:r>
            <a:endParaRPr lang="en-US" i="1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2061" y="6419335"/>
            <a:ext cx="358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Pour plus </a:t>
            </a:r>
            <a:r>
              <a:rPr lang="en-US" dirty="0" err="1">
                <a:solidFill>
                  <a:srgbClr val="0070C0"/>
                </a:solidFill>
              </a:rPr>
              <a:t>d’information</a:t>
            </a:r>
            <a:r>
              <a:rPr lang="en-US" dirty="0">
                <a:solidFill>
                  <a:srgbClr val="0070C0"/>
                </a:solidFill>
              </a:rPr>
              <a:t>: SDMX.org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4530" y="8110403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100" b="0" i="0" u="none" strike="noStrike" cap="none" normalizeH="0" baseline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Cela consiste en:</a:t>
            </a:r>
            <a:r>
              <a:rPr kumimoji="0" lang="fr-FR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772228"/>
      </p:ext>
    </p:extLst>
  </p:cSld>
  <p:clrMapOvr>
    <a:masterClrMapping/>
  </p:clrMapOvr>
</p:sld>
</file>

<file path=ppt/theme/theme1.xml><?xml version="1.0" encoding="utf-8"?>
<a:theme xmlns:a="http://schemas.openxmlformats.org/drawingml/2006/main" name="UNEnvironment_PPT_English_ver2 (1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UNEnvironment_PPT_English_ver2 (1)</Template>
  <TotalTime>1660</TotalTime>
  <Words>2167</Words>
  <Application>Microsoft Office PowerPoint</Application>
  <PresentationFormat>On-screen Show (4:3)</PresentationFormat>
  <Paragraphs>382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inherit</vt:lpstr>
      <vt:lpstr>Roboto Regular</vt:lpstr>
      <vt:lpstr>Wingdings</vt:lpstr>
      <vt:lpstr>UNEnvironment_PPT_English_ver2 (1)</vt:lpstr>
      <vt:lpstr>7_Office Theme</vt:lpstr>
      <vt:lpstr> Définition de la Structure de Données (DSD) ODD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Merci!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Elisabetta Bonotto</dc:creator>
  <cp:lastModifiedBy>Dany Ghafari</cp:lastModifiedBy>
  <cp:revision>170</cp:revision>
  <cp:lastPrinted>2018-02-02T08:29:28Z</cp:lastPrinted>
  <dcterms:created xsi:type="dcterms:W3CDTF">2017-06-27T12:08:57Z</dcterms:created>
  <dcterms:modified xsi:type="dcterms:W3CDTF">2018-12-03T16:32:46Z</dcterms:modified>
</cp:coreProperties>
</file>