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0" r:id="rId2"/>
  </p:sldMasterIdLst>
  <p:notesMasterIdLst>
    <p:notesMasterId r:id="rId13"/>
  </p:notesMasterIdLst>
  <p:handoutMasterIdLst>
    <p:handoutMasterId r:id="rId14"/>
  </p:handoutMasterIdLst>
  <p:sldIdLst>
    <p:sldId id="256" r:id="rId3"/>
    <p:sldId id="322" r:id="rId4"/>
    <p:sldId id="280" r:id="rId5"/>
    <p:sldId id="313" r:id="rId6"/>
    <p:sldId id="324" r:id="rId7"/>
    <p:sldId id="325" r:id="rId8"/>
    <p:sldId id="326" r:id="rId9"/>
    <p:sldId id="327" r:id="rId10"/>
    <p:sldId id="328" r:id="rId11"/>
    <p:sldId id="269" r:id="rId12"/>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 id="322"/>
            <p14:sldId id="280"/>
            <p14:sldId id="313"/>
            <p14:sldId id="324"/>
            <p14:sldId id="325"/>
            <p14:sldId id="326"/>
            <p14:sldId id="327"/>
            <p14:sldId id="328"/>
          </p14:sldIdLst>
        </p14:section>
        <p14:section name="Untitled Section" id="{7D729471-5D31-4BC6-909C-E7DB06A5DC29}">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 id="1" name="pbuttigi" initials="p"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ED"/>
    <a:srgbClr val="43C9D6"/>
    <a:srgbClr val="000000"/>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67016" autoAdjust="0"/>
  </p:normalViewPr>
  <p:slideViewPr>
    <p:cSldViewPr snapToGrid="0" snapToObjects="1">
      <p:cViewPr varScale="1">
        <p:scale>
          <a:sx n="71" d="100"/>
          <a:sy n="71" d="100"/>
        </p:scale>
        <p:origin x="193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5" d="100"/>
          <a:sy n="55" d="100"/>
        </p:scale>
        <p:origin x="2892" y="6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05/12/2018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05/12/2018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solidFill>
                  <a:schemeClr val="bg1"/>
                </a:solidFill>
              </a:rPr>
              <a:t>6.6.1 Variation de l’étendue des écosystèmes tributaires de l’eau</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10</a:t>
            </a:fld>
            <a:endParaRPr lang="en-US"/>
          </a:p>
        </p:txBody>
      </p:sp>
    </p:spTree>
    <p:extLst>
      <p:ext uri="{BB962C8B-B14F-4D97-AF65-F5344CB8AC3E}">
        <p14:creationId xmlns:p14="http://schemas.microsoft.com/office/powerpoint/2010/main" val="1275539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3697172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National data received is aggregated and put on Environment Live, The SDG unit also report the data to United Nations Statistics Division in New York for the UN Global database and for the Secretary General Progress Report on the SDGs. This is done once a year. </a:t>
            </a: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2531865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a:t>
            </a:r>
            <a:r>
              <a:rPr lang="en-US" baseline="0" dirty="0"/>
              <a:t> </a:t>
            </a:r>
            <a:r>
              <a:rPr lang="en-US" baseline="0" dirty="0" err="1"/>
              <a:t>peut</a:t>
            </a:r>
            <a:r>
              <a:rPr lang="en-US" baseline="0" dirty="0"/>
              <a:t> </a:t>
            </a:r>
            <a:r>
              <a:rPr lang="en-US" baseline="0" dirty="0" err="1"/>
              <a:t>apres</a:t>
            </a:r>
            <a:r>
              <a:rPr lang="en-US" baseline="0" dirty="0"/>
              <a:t> </a:t>
            </a:r>
            <a:r>
              <a:rPr lang="en-US" baseline="0" dirty="0" err="1"/>
              <a:t>mesurer</a:t>
            </a:r>
            <a:r>
              <a:rPr lang="en-US" baseline="0" dirty="0"/>
              <a:t> la variation par rapport au </a:t>
            </a:r>
            <a:r>
              <a:rPr lang="en-US" baseline="0" dirty="0" err="1"/>
              <a:t>donnees</a:t>
            </a:r>
            <a:r>
              <a:rPr lang="en-US" baseline="0" dirty="0"/>
              <a:t> de 2001 a 2005 (2006)</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2346493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4187404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7000"/>
              </a:lnSpc>
              <a:spcAft>
                <a:spcPts val="800"/>
              </a:spcAft>
              <a:buFont typeface="Arial" panose="020B0604020202020204" pitchFamily="34" charset="0"/>
              <a:buNone/>
            </a:pPr>
            <a:r>
              <a:rPr lang="fr-FR" sz="1200" dirty="0">
                <a:latin typeface="Roboto Regular"/>
                <a:ea typeface="Roboto Regular"/>
                <a:cs typeface="Roboto Regular"/>
              </a:rPr>
              <a:t>Une région doit disposer de données pour plus de 70% du nombre total de pays qui la composent (par exemple, nous devrions disposer de données pour 38 pays pour que les données soient agrégées en Afrique).</a:t>
            </a:r>
            <a:endParaRPr lang="en-US" sz="1200" dirty="0">
              <a:latin typeface="Roboto Regular"/>
              <a:ea typeface="Roboto Regular"/>
              <a:cs typeface="Roboto Regular"/>
            </a:endParaRPr>
          </a:p>
          <a:p>
            <a:endParaRPr lang="en-US" dirty="0"/>
          </a:p>
          <a:p>
            <a:r>
              <a:rPr lang="en-US" dirty="0"/>
              <a:t>Si on </a:t>
            </a:r>
            <a:r>
              <a:rPr lang="en-US" dirty="0" err="1"/>
              <a:t>prend</a:t>
            </a:r>
            <a:r>
              <a:rPr lang="en-US" dirty="0"/>
              <a:t> Senegal </a:t>
            </a:r>
            <a:r>
              <a:rPr lang="en-US" dirty="0" err="1"/>
              <a:t>comme</a:t>
            </a:r>
            <a:r>
              <a:rPr lang="en-US" dirty="0"/>
              <a:t> example,</a:t>
            </a:r>
            <a:r>
              <a:rPr lang="en-US" baseline="0" dirty="0"/>
              <a:t> Senegal fait </a:t>
            </a:r>
            <a:r>
              <a:rPr lang="en-US" baseline="0" dirty="0" err="1"/>
              <a:t>partit</a:t>
            </a:r>
            <a:r>
              <a:rPr lang="en-US" baseline="0" dirty="0"/>
              <a:t> de </a:t>
            </a:r>
          </a:p>
          <a:p>
            <a:endParaRPr lang="en-US" baseline="0" dirty="0"/>
          </a:p>
          <a:p>
            <a:pPr marL="228600" marR="0" lvl="0" indent="-228600" algn="l" defTabSz="457136" rtl="0" eaLnBrk="1" fontAlgn="auto" latinLnBrk="0" hangingPunct="1">
              <a:lnSpc>
                <a:spcPct val="100000"/>
              </a:lnSpc>
              <a:spcBef>
                <a:spcPts val="0"/>
              </a:spcBef>
              <a:spcAft>
                <a:spcPts val="0"/>
              </a:spcAft>
              <a:buClrTx/>
              <a:buSzTx/>
              <a:buFontTx/>
              <a:buAutoNum type="arabicPlain" startAt="2"/>
              <a:tabLst/>
              <a:defRPr/>
            </a:pPr>
            <a:r>
              <a:rPr lang="en-US" baseline="0" dirty="0"/>
              <a:t> </a:t>
            </a:r>
            <a:r>
              <a:rPr lang="en-US" baseline="0" dirty="0" err="1"/>
              <a:t>L’Afrique</a:t>
            </a:r>
            <a:r>
              <a:rPr lang="en-US" baseline="0" dirty="0"/>
              <a:t> </a:t>
            </a:r>
            <a:r>
              <a:rPr lang="en-US" baseline="0" dirty="0" err="1"/>
              <a:t>comme</a:t>
            </a:r>
            <a:r>
              <a:rPr lang="en-US" baseline="0" dirty="0"/>
              <a:t> region des Nations </a:t>
            </a:r>
            <a:r>
              <a:rPr lang="en-US" baseline="0" dirty="0" err="1"/>
              <a:t>Unies</a:t>
            </a:r>
            <a:endParaRPr lang="en-US" baseline="0" dirty="0"/>
          </a:p>
          <a:p>
            <a:pPr marL="0" marR="0" lvl="0" indent="0" algn="l" defTabSz="457136" rtl="0" eaLnBrk="1" fontAlgn="auto" latinLnBrk="0" hangingPunct="1">
              <a:lnSpc>
                <a:spcPct val="100000"/>
              </a:lnSpc>
              <a:spcBef>
                <a:spcPts val="0"/>
              </a:spcBef>
              <a:spcAft>
                <a:spcPts val="0"/>
              </a:spcAft>
              <a:buClrTx/>
              <a:buSzTx/>
              <a:buFontTx/>
              <a:buNone/>
              <a:tabLst/>
              <a:defRPr/>
            </a:pPr>
            <a:r>
              <a:rPr lang="en-US" baseline="0" dirty="0"/>
              <a:t>11   </a:t>
            </a:r>
            <a:r>
              <a:rPr lang="en-US" baseline="0" dirty="0" err="1"/>
              <a:t>L’Afrique</a:t>
            </a:r>
            <a:r>
              <a:rPr lang="en-US" baseline="0" dirty="0"/>
              <a:t> de </a:t>
            </a:r>
            <a:r>
              <a:rPr lang="en-US" baseline="0" dirty="0" err="1"/>
              <a:t>L’oust</a:t>
            </a:r>
            <a:r>
              <a:rPr lang="en-US" baseline="0" dirty="0"/>
              <a:t> </a:t>
            </a:r>
            <a:r>
              <a:rPr lang="en-US" baseline="0" dirty="0" err="1"/>
              <a:t>comme</a:t>
            </a:r>
            <a:r>
              <a:rPr lang="en-US" baseline="0" dirty="0"/>
              <a:t> sous-region des Nations </a:t>
            </a:r>
            <a:r>
              <a:rPr lang="en-US" baseline="0" dirty="0" err="1"/>
              <a:t>Unies</a:t>
            </a:r>
            <a:endParaRPr lang="en-US" baseline="0" dirty="0"/>
          </a:p>
          <a:p>
            <a:pPr marL="0" marR="0" lvl="0" indent="0" algn="l" defTabSz="457136" rtl="0" eaLnBrk="1" fontAlgn="auto" latinLnBrk="0" hangingPunct="1">
              <a:lnSpc>
                <a:spcPct val="100000"/>
              </a:lnSpc>
              <a:spcBef>
                <a:spcPts val="0"/>
              </a:spcBef>
              <a:spcAft>
                <a:spcPts val="0"/>
              </a:spcAft>
              <a:buClrTx/>
              <a:buSzTx/>
              <a:buFontTx/>
              <a:buNone/>
              <a:tabLst/>
              <a:defRPr/>
            </a:pPr>
            <a:r>
              <a:rPr lang="en-US" baseline="0" dirty="0"/>
              <a:t>202 </a:t>
            </a:r>
            <a:r>
              <a:rPr lang="en-US" baseline="0" dirty="0" err="1"/>
              <a:t>L’afrique</a:t>
            </a:r>
            <a:r>
              <a:rPr lang="en-US" baseline="0" dirty="0"/>
              <a:t> sous-</a:t>
            </a:r>
            <a:r>
              <a:rPr lang="en-US" baseline="0" dirty="0" err="1"/>
              <a:t>Saharienne</a:t>
            </a:r>
            <a:r>
              <a:rPr lang="en-US" baseline="0" dirty="0"/>
              <a:t>  </a:t>
            </a: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3868635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 2 types </a:t>
            </a:r>
            <a:r>
              <a:rPr lang="en-US" dirty="0" err="1"/>
              <a:t>d’aggregation</a:t>
            </a:r>
            <a:r>
              <a:rPr lang="en-US" dirty="0"/>
              <a:t> (</a:t>
            </a:r>
            <a:r>
              <a:rPr lang="en-US" dirty="0" err="1"/>
              <a:t>Totale</a:t>
            </a:r>
            <a:r>
              <a:rPr lang="en-US" dirty="0"/>
              <a:t> et </a:t>
            </a:r>
            <a:r>
              <a:rPr lang="en-US" dirty="0" err="1"/>
              <a:t>Moyenne</a:t>
            </a:r>
            <a:r>
              <a:rPr lang="en-US" dirty="0"/>
              <a:t>)</a:t>
            </a:r>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786440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 2 types </a:t>
            </a:r>
            <a:r>
              <a:rPr lang="en-US" dirty="0" err="1"/>
              <a:t>d’aggregation</a:t>
            </a:r>
            <a:r>
              <a:rPr lang="en-US" dirty="0"/>
              <a:t> (</a:t>
            </a:r>
            <a:r>
              <a:rPr lang="en-US" dirty="0" err="1"/>
              <a:t>Totale</a:t>
            </a:r>
            <a:r>
              <a:rPr lang="en-US" dirty="0"/>
              <a:t> et </a:t>
            </a:r>
            <a:r>
              <a:rPr lang="en-US" dirty="0" err="1"/>
              <a:t>Moyenne</a:t>
            </a:r>
            <a:r>
              <a:rPr lang="en-US" dirty="0"/>
              <a:t>)</a:t>
            </a:r>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1674248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05/12/2018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05/12/2018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05/12/2018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05/12/2018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05/12/2018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05/12/2018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05/12/2018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05/12/2018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05/12/2018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05/12/2018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s://environmentlive.unep.org/statistics"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1764633"/>
            <a:ext cx="8415878" cy="2729052"/>
          </a:xfrm>
        </p:spPr>
        <p:txBody>
          <a:bodyPr lIns="0" rIns="0" bIns="144000" anchor="b">
            <a:noAutofit/>
          </a:bodyPr>
          <a:lstStyle/>
          <a:p>
            <a:pPr algn="ctr"/>
            <a:r>
              <a:rPr lang="fr-FR" sz="3800" dirty="0">
                <a:solidFill>
                  <a:schemeClr val="bg1"/>
                </a:solidFill>
              </a:rPr>
              <a:t>Méthodologie de la compilation et de l'agrégation des données satellite</a:t>
            </a:r>
            <a:endParaRPr lang="en-US" sz="3800" dirty="0">
              <a:solidFill>
                <a:schemeClr val="bg1"/>
              </a:solidFill>
            </a:endParaRPr>
          </a:p>
        </p:txBody>
      </p: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5-6 December 2018 / Dakar, Senegal</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a:solidFill>
                  <a:schemeClr val="bg1"/>
                </a:solidFill>
              </a:rPr>
              <a:t>Merci!</a:t>
            </a:r>
            <a:endParaRPr lang="en-US" sz="3600" dirty="0">
              <a:solidFill>
                <a:schemeClr val="bg1"/>
              </a:solidFill>
            </a:endParaRP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a:solidFill>
                  <a:srgbClr val="FFFFFF"/>
                </a:solidFill>
              </a:rPr>
              <a:t>Dany Ghafari/ Science Division / SDG and environment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
        <p:nvSpPr>
          <p:cNvPr id="10" name="Subtitle 2"/>
          <p:cNvSpPr txBox="1">
            <a:spLocks/>
          </p:cNvSpPr>
          <p:nvPr/>
        </p:nvSpPr>
        <p:spPr>
          <a:xfrm>
            <a:off x="509390" y="5838386"/>
            <a:ext cx="3828400"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Hhtps://environmentlive.unep.org/statistics</a:t>
            </a:r>
          </a:p>
        </p:txBody>
      </p:sp>
    </p:spTree>
    <p:extLst>
      <p:ext uri="{BB962C8B-B14F-4D97-AF65-F5344CB8AC3E}">
        <p14:creationId xmlns:p14="http://schemas.microsoft.com/office/powerpoint/2010/main" val="659728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728122" y="78072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15079" y="79846"/>
            <a:ext cx="7679262" cy="700874"/>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defTabSz="457136"/>
            <a:r>
              <a:rPr lang="fr-FR" sz="2800" b="1" dirty="0">
                <a:solidFill>
                  <a:srgbClr val="0070C0"/>
                </a:solidFill>
                <a:latin typeface="+mn-lt"/>
                <a:ea typeface="+mn-ea"/>
                <a:cs typeface="+mn-cs"/>
              </a:rPr>
              <a:t>Que sont les fichiers raster?</a:t>
            </a:r>
            <a:endParaRPr lang="en-US" sz="2800" b="1" dirty="0">
              <a:solidFill>
                <a:srgbClr val="0070C0"/>
              </a:solidFill>
              <a:latin typeface="+mn-lt"/>
              <a:ea typeface="+mn-ea"/>
              <a:cs typeface="+mn-cs"/>
            </a:endParaRP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sp>
        <p:nvSpPr>
          <p:cNvPr id="17" name="Shape 629"/>
          <p:cNvSpPr/>
          <p:nvPr/>
        </p:nvSpPr>
        <p:spPr>
          <a:xfrm>
            <a:off x="715079" y="1997944"/>
            <a:ext cx="7101673" cy="461661"/>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40631" indent="-240631">
              <a:buSzPct val="100000"/>
              <a:buFontTx/>
              <a:buChar char="•"/>
              <a:defRPr sz="2400">
                <a:latin typeface="Roboto Regular"/>
                <a:ea typeface="Roboto Regular"/>
                <a:cs typeface="Roboto Regular"/>
                <a:sym typeface="Roboto Regular"/>
              </a:defRPr>
            </a:pPr>
            <a:r>
              <a:rPr lang="en-US" dirty="0">
                <a:solidFill>
                  <a:schemeClr val="bg1"/>
                </a:solidFill>
              </a:rPr>
              <a:t>UN Environ</a:t>
            </a:r>
            <a:endParaRPr dirty="0"/>
          </a:p>
        </p:txBody>
      </p:sp>
      <p:sp>
        <p:nvSpPr>
          <p:cNvPr id="2" name="Rectangle 1"/>
          <p:cNvSpPr>
            <a:spLocks noChangeArrowheads="1"/>
          </p:cNvSpPr>
          <p:nvPr/>
        </p:nvSpPr>
        <p:spPr bwMode="auto">
          <a:xfrm>
            <a:off x="687367" y="948385"/>
            <a:ext cx="767926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indent="-342900" fontAlgn="base">
              <a:spcBef>
                <a:spcPct val="0"/>
              </a:spcBef>
              <a:spcAft>
                <a:spcPct val="0"/>
              </a:spcAft>
              <a:buFont typeface="Arial" panose="020B0604020202020204" pitchFamily="34" charset="0"/>
              <a:buChar char="•"/>
            </a:pPr>
            <a:r>
              <a:rPr lang="fr-FR" altLang="en-US" sz="2400" dirty="0">
                <a:latin typeface="Roboto Regular"/>
                <a:ea typeface="Roboto Regular"/>
                <a:cs typeface="Roboto Regular"/>
              </a:rPr>
              <a:t>Sont des graphiques raster ou des images bitmap </a:t>
            </a:r>
          </a:p>
        </p:txBody>
      </p:sp>
      <p:sp>
        <p:nvSpPr>
          <p:cNvPr id="8" name="Rectangle 5"/>
          <p:cNvSpPr>
            <a:spLocks noChangeArrowheads="1"/>
          </p:cNvSpPr>
          <p:nvPr/>
        </p:nvSpPr>
        <p:spPr bwMode="auto">
          <a:xfrm>
            <a:off x="700410" y="1636104"/>
            <a:ext cx="7666219"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Arial" panose="020B0604020202020204" pitchFamily="34" charset="0"/>
              <a:buChar char="•"/>
              <a:tabLst/>
            </a:pPr>
            <a:r>
              <a:rPr lang="fr-FR" altLang="en-US" sz="2400" dirty="0">
                <a:latin typeface="Roboto Regular"/>
                <a:ea typeface="Roboto Regular"/>
                <a:cs typeface="Roboto Regular"/>
              </a:rPr>
              <a:t>c'est une structure de données matricielle qui représente une grille généralement rectangulaire de pixels (points de couleur). </a:t>
            </a:r>
          </a:p>
        </p:txBody>
      </p:sp>
      <p:sp>
        <p:nvSpPr>
          <p:cNvPr id="11" name="Rectangle 6"/>
          <p:cNvSpPr>
            <a:spLocks noChangeArrowheads="1"/>
          </p:cNvSpPr>
          <p:nvPr/>
        </p:nvSpPr>
        <p:spPr bwMode="auto">
          <a:xfrm>
            <a:off x="741167" y="3062487"/>
            <a:ext cx="7666218"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fontAlgn="base">
              <a:lnSpc>
                <a:spcPct val="100000"/>
              </a:lnSpc>
              <a:spcBef>
                <a:spcPct val="0"/>
              </a:spcBef>
              <a:spcAft>
                <a:spcPct val="0"/>
              </a:spcAft>
              <a:buClrTx/>
              <a:buSzTx/>
              <a:buFont typeface="Arial" panose="020B0604020202020204" pitchFamily="34" charset="0"/>
              <a:buChar char="•"/>
              <a:tabLst/>
            </a:pPr>
            <a:r>
              <a:rPr lang="fr-FR" altLang="en-US" sz="2400" dirty="0">
                <a:latin typeface="Roboto Regular"/>
                <a:ea typeface="Roboto Regular"/>
                <a:cs typeface="Roboto Regular"/>
              </a:rPr>
              <a:t>Les images raster sont stockées avec différents formats de fichier (JPG / JPEG, GIF, PNG, TIF / TIFF, BMP, etc.) </a:t>
            </a:r>
          </a:p>
        </p:txBody>
      </p:sp>
      <p:sp>
        <p:nvSpPr>
          <p:cNvPr id="12" name="Rectangle 11"/>
          <p:cNvSpPr/>
          <p:nvPr/>
        </p:nvSpPr>
        <p:spPr>
          <a:xfrm>
            <a:off x="693890" y="4503512"/>
            <a:ext cx="7872594" cy="1569660"/>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programmes SIG utilisent couramment des raster qui codent des données géographiques dans les valeurs de pixels ainsi que dans les emplacements des pixels.</a:t>
            </a:r>
            <a:endParaRPr lang="en-US" sz="2400" dirty="0">
              <a:latin typeface="Roboto Regular"/>
              <a:ea typeface="Roboto Regular"/>
              <a:cs typeface="Roboto Regular"/>
            </a:endParaRPr>
          </a:p>
        </p:txBody>
      </p:sp>
    </p:spTree>
    <p:extLst>
      <p:ext uri="{BB962C8B-B14F-4D97-AF65-F5344CB8AC3E}">
        <p14:creationId xmlns:p14="http://schemas.microsoft.com/office/powerpoint/2010/main" val="214591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ppt_x"/>
                                          </p:val>
                                        </p:tav>
                                        <p:tav tm="100000">
                                          <p:val>
                                            <p:strVal val="#ppt_x"/>
                                          </p:val>
                                        </p:tav>
                                      </p:tavLst>
                                    </p:anim>
                                    <p:anim calcmode="lin" valueType="num">
                                      <p:cBhvr additive="base">
                                        <p:cTn id="14"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1000" fill="hold"/>
                                        <p:tgtEl>
                                          <p:spTgt spid="12"/>
                                        </p:tgtEl>
                                        <p:attrNameLst>
                                          <p:attrName>ppt_x</p:attrName>
                                        </p:attrNameLst>
                                      </p:cBhvr>
                                      <p:tavLst>
                                        <p:tav tm="0">
                                          <p:val>
                                            <p:strVal val="#ppt_x"/>
                                          </p:val>
                                        </p:tav>
                                        <p:tav tm="100000">
                                          <p:val>
                                            <p:strVal val="#ppt_x"/>
                                          </p:val>
                                        </p:tav>
                                      </p:tavLst>
                                    </p:anim>
                                    <p:anim calcmode="lin" valueType="num">
                                      <p:cBhvr additive="base">
                                        <p:cTn id="26"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1"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681618" y="79038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sp>
        <p:nvSpPr>
          <p:cNvPr id="5" name="Rectangle 4"/>
          <p:cNvSpPr/>
          <p:nvPr/>
        </p:nvSpPr>
        <p:spPr>
          <a:xfrm>
            <a:off x="3665341" y="3200863"/>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673989" y="129694"/>
            <a:ext cx="7772218" cy="523220"/>
          </a:xfrm>
          <a:prstGeom prst="rect">
            <a:avLst/>
          </a:prstGeom>
        </p:spPr>
        <p:txBody>
          <a:bodyPr wrap="square">
            <a:spAutoFit/>
          </a:bodyPr>
          <a:lstStyle/>
          <a:p>
            <a:r>
              <a:rPr lang="en-US" sz="2800" b="1" dirty="0">
                <a:solidFill>
                  <a:srgbClr val="0070C0"/>
                </a:solidFill>
              </a:rPr>
              <a:t>Sources de </a:t>
            </a:r>
            <a:r>
              <a:rPr lang="en-US" sz="2800" b="1" dirty="0" err="1">
                <a:solidFill>
                  <a:srgbClr val="0070C0"/>
                </a:solidFill>
              </a:rPr>
              <a:t>fichiers</a:t>
            </a:r>
            <a:r>
              <a:rPr lang="en-US" sz="2800" b="1" dirty="0">
                <a:solidFill>
                  <a:srgbClr val="0070C0"/>
                </a:solidFill>
              </a:rPr>
              <a:t> raster</a:t>
            </a:r>
          </a:p>
        </p:txBody>
      </p:sp>
      <p:sp>
        <p:nvSpPr>
          <p:cNvPr id="10" name="Rectangle 9"/>
          <p:cNvSpPr/>
          <p:nvPr/>
        </p:nvSpPr>
        <p:spPr>
          <a:xfrm>
            <a:off x="4158888" y="6407541"/>
            <a:ext cx="4235455" cy="369332"/>
          </a:xfrm>
          <a:prstGeom prst="rect">
            <a:avLst/>
          </a:prstGeom>
        </p:spPr>
        <p:txBody>
          <a:bodyPr wrap="none">
            <a:spAutoFit/>
          </a:bodyPr>
          <a:lstStyle/>
          <a:p>
            <a:r>
              <a:rPr lang="en-US">
                <a:hlinkClick r:id="rId3"/>
              </a:rPr>
              <a:t>https://environmentlive.unep.org/statistics</a:t>
            </a:r>
            <a:endParaRPr lang="en-US" dirty="0"/>
          </a:p>
        </p:txBody>
      </p:sp>
      <p:sp>
        <p:nvSpPr>
          <p:cNvPr id="3" name="Rectangle 2"/>
          <p:cNvSpPr/>
          <p:nvPr/>
        </p:nvSpPr>
        <p:spPr>
          <a:xfrm>
            <a:off x="700883" y="1547411"/>
            <a:ext cx="6074099" cy="461665"/>
          </a:xfrm>
          <a:prstGeom prst="rect">
            <a:avLst/>
          </a:prstGeom>
        </p:spPr>
        <p:txBody>
          <a:bodyPr wrap="none">
            <a:spAutoFit/>
          </a:bodyPr>
          <a:lstStyle/>
          <a:p>
            <a:pPr marL="342900" indent="-342900">
              <a:buFont typeface="Arial" panose="020B0604020202020204" pitchFamily="34" charset="0"/>
              <a:buChar char="•"/>
            </a:pPr>
            <a:r>
              <a:rPr lang="en-US" sz="2400" dirty="0">
                <a:latin typeface="Roboto Regular"/>
                <a:ea typeface="Roboto Regular"/>
                <a:cs typeface="Roboto Regular"/>
              </a:rPr>
              <a:t>GWSE: </a:t>
            </a:r>
            <a:r>
              <a:rPr lang="fr-FR" sz="2400" dirty="0">
                <a:latin typeface="Roboto Regular"/>
                <a:ea typeface="Roboto Regular"/>
                <a:cs typeface="Roboto Regular"/>
              </a:rPr>
              <a:t>créé les fichiers raster nationaux</a:t>
            </a:r>
            <a:endParaRPr lang="en-US" sz="2400" dirty="0">
              <a:latin typeface="Roboto Regular"/>
              <a:ea typeface="Roboto Regular"/>
              <a:cs typeface="Roboto Regular"/>
            </a:endParaRPr>
          </a:p>
        </p:txBody>
      </p:sp>
      <p:sp>
        <p:nvSpPr>
          <p:cNvPr id="11" name="Rectangle 10"/>
          <p:cNvSpPr/>
          <p:nvPr/>
        </p:nvSpPr>
        <p:spPr>
          <a:xfrm>
            <a:off x="720464" y="2360843"/>
            <a:ext cx="5889754" cy="461665"/>
          </a:xfrm>
          <a:prstGeom prst="rect">
            <a:avLst/>
          </a:prstGeom>
        </p:spPr>
        <p:txBody>
          <a:bodyPr wrap="none">
            <a:spAutoFit/>
          </a:bodyPr>
          <a:lstStyle/>
          <a:p>
            <a:pPr marL="342900" indent="-342900">
              <a:buFont typeface="Arial" panose="020B0604020202020204" pitchFamily="34" charset="0"/>
              <a:buChar char="•"/>
            </a:pPr>
            <a:r>
              <a:rPr lang="fr-FR" sz="2400" dirty="0">
                <a:latin typeface="Roboto Regular"/>
                <a:ea typeface="Roboto Regular"/>
                <a:cs typeface="Roboto Regular"/>
              </a:rPr>
              <a:t>Les images satellites sont un seul point</a:t>
            </a:r>
            <a:endParaRPr lang="en-US" sz="2400" dirty="0">
              <a:latin typeface="Roboto Regular"/>
              <a:ea typeface="Roboto Regular"/>
              <a:cs typeface="Roboto Regular"/>
            </a:endParaRPr>
          </a:p>
        </p:txBody>
      </p:sp>
      <p:sp>
        <p:nvSpPr>
          <p:cNvPr id="12" name="Rectangle 11"/>
          <p:cNvSpPr/>
          <p:nvPr/>
        </p:nvSpPr>
        <p:spPr>
          <a:xfrm>
            <a:off x="728121" y="3169312"/>
            <a:ext cx="7632759" cy="1200329"/>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Lorsque 50% ou plus du total des images prises pendant l'année sont de l'eau, le point de données est celui de l'eau.</a:t>
            </a:r>
            <a:endParaRPr lang="en-US" sz="2400" dirty="0">
              <a:latin typeface="Roboto Regular"/>
              <a:ea typeface="Roboto Regular"/>
              <a:cs typeface="Roboto Regular"/>
            </a:endParaRPr>
          </a:p>
        </p:txBody>
      </p:sp>
      <p:sp>
        <p:nvSpPr>
          <p:cNvPr id="18" name="Rectangle 17"/>
          <p:cNvSpPr/>
          <p:nvPr/>
        </p:nvSpPr>
        <p:spPr>
          <a:xfrm>
            <a:off x="728122" y="4727354"/>
            <a:ext cx="7386960" cy="1200329"/>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fichiers raster sont une moyenne annuelle du nombre total d’images prises au cours de cette année.</a:t>
            </a:r>
            <a:endParaRPr lang="en-US" sz="2400" dirty="0">
              <a:latin typeface="Roboto Regular"/>
              <a:ea typeface="Roboto Regular"/>
              <a:cs typeface="Roboto Regular"/>
            </a:endParaRPr>
          </a:p>
        </p:txBody>
      </p:sp>
      <p:sp>
        <p:nvSpPr>
          <p:cNvPr id="20" name="Rectangle 19"/>
          <p:cNvSpPr/>
          <p:nvPr/>
        </p:nvSpPr>
        <p:spPr>
          <a:xfrm>
            <a:off x="700883" y="877609"/>
            <a:ext cx="5051383" cy="461665"/>
          </a:xfrm>
          <a:prstGeom prst="rect">
            <a:avLst/>
          </a:prstGeom>
        </p:spPr>
        <p:txBody>
          <a:bodyPr wrap="none">
            <a:spAutoFit/>
          </a:bodyPr>
          <a:lstStyle/>
          <a:p>
            <a:r>
              <a:rPr lang="en-US" sz="2400" b="1" dirty="0">
                <a:solidFill>
                  <a:srgbClr val="0070C0"/>
                </a:solidFill>
              </a:rPr>
              <a:t>Global Water Surface Explorer (GWSE)</a:t>
            </a:r>
          </a:p>
        </p:txBody>
      </p:sp>
    </p:spTree>
    <p:extLst>
      <p:ext uri="{BB962C8B-B14F-4D97-AF65-F5344CB8AC3E}">
        <p14:creationId xmlns:p14="http://schemas.microsoft.com/office/powerpoint/2010/main" val="30059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1000" fill="hold"/>
                                        <p:tgtEl>
                                          <p:spTgt spid="18"/>
                                        </p:tgtEl>
                                        <p:attrNameLst>
                                          <p:attrName>ppt_x</p:attrName>
                                        </p:attrNameLst>
                                      </p:cBhvr>
                                      <p:tavLst>
                                        <p:tav tm="0">
                                          <p:val>
                                            <p:strVal val="#ppt_x"/>
                                          </p:val>
                                        </p:tav>
                                        <p:tav tm="100000">
                                          <p:val>
                                            <p:strVal val="#ppt_x"/>
                                          </p:val>
                                        </p:tav>
                                      </p:tavLst>
                                    </p:anim>
                                    <p:anim calcmode="lin" valueType="num">
                                      <p:cBhvr additive="base">
                                        <p:cTn id="26"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697136" y="709983"/>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3"/>
            <a:ext cx="7679262" cy="763936"/>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697136" y="122516"/>
            <a:ext cx="7772218" cy="523220"/>
          </a:xfrm>
          <a:prstGeom prst="rect">
            <a:avLst/>
          </a:prstGeom>
        </p:spPr>
        <p:txBody>
          <a:bodyPr wrap="square">
            <a:spAutoFit/>
          </a:bodyPr>
          <a:lstStyle/>
          <a:p>
            <a:r>
              <a:rPr lang="fr-FR" sz="2800" b="1" dirty="0">
                <a:solidFill>
                  <a:srgbClr val="0070C0"/>
                </a:solidFill>
              </a:rPr>
              <a:t>Méthodes et outils utilisés en compilation</a:t>
            </a:r>
            <a:endParaRPr lang="en-US" sz="2800" b="1" dirty="0">
              <a:solidFill>
                <a:srgbClr val="0070C0"/>
              </a:solidFill>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sp>
        <p:nvSpPr>
          <p:cNvPr id="12" name="Rectangle 11"/>
          <p:cNvSpPr/>
          <p:nvPr/>
        </p:nvSpPr>
        <p:spPr>
          <a:xfrm>
            <a:off x="619649" y="836934"/>
            <a:ext cx="3808735" cy="461665"/>
          </a:xfrm>
          <a:prstGeom prst="rect">
            <a:avLst/>
          </a:prstGeom>
        </p:spPr>
        <p:txBody>
          <a:bodyPr wrap="none">
            <a:spAutoFit/>
          </a:bodyPr>
          <a:lstStyle/>
          <a:p>
            <a:r>
              <a:rPr lang="en-US" sz="2400" b="1" dirty="0">
                <a:solidFill>
                  <a:srgbClr val="0070C0"/>
                </a:solidFill>
              </a:rPr>
              <a:t>ONU Environment et Google</a:t>
            </a:r>
          </a:p>
        </p:txBody>
      </p:sp>
      <p:sp>
        <p:nvSpPr>
          <p:cNvPr id="2" name="Rectangle 1"/>
          <p:cNvSpPr/>
          <p:nvPr/>
        </p:nvSpPr>
        <p:spPr>
          <a:xfrm>
            <a:off x="697136" y="1489340"/>
            <a:ext cx="7637071" cy="1569660"/>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Utiliser les fichiers de trame annuels moyens avec les limites administratives et côtières des couches d'unités administratives globales (GAUL) pour créer des estimations de l'agrégation nationale de l'eau</a:t>
            </a:r>
            <a:endParaRPr lang="en-US" sz="2400" dirty="0">
              <a:latin typeface="Roboto Regular"/>
              <a:ea typeface="Roboto Regular"/>
              <a:cs typeface="Roboto Regular"/>
            </a:endParaRPr>
          </a:p>
        </p:txBody>
      </p:sp>
      <p:sp>
        <p:nvSpPr>
          <p:cNvPr id="6" name="Rectangle 5"/>
          <p:cNvSpPr/>
          <p:nvPr/>
        </p:nvSpPr>
        <p:spPr>
          <a:xfrm>
            <a:off x="697267" y="3389271"/>
            <a:ext cx="7636940" cy="1200329"/>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L’agrégation nationale est un nombre de pixels représentant «l’eau» par rapport au nombre total de pixels du pays. Chaque pixel est de 30 m2</a:t>
            </a:r>
            <a:endParaRPr lang="en-US" sz="2400" dirty="0">
              <a:latin typeface="Roboto Regular"/>
              <a:ea typeface="Roboto Regular"/>
              <a:cs typeface="Roboto Regular"/>
            </a:endParaRPr>
          </a:p>
        </p:txBody>
      </p:sp>
      <p:sp>
        <p:nvSpPr>
          <p:cNvPr id="8" name="Rectangle 7"/>
          <p:cNvSpPr/>
          <p:nvPr/>
        </p:nvSpPr>
        <p:spPr>
          <a:xfrm>
            <a:off x="728121" y="4883891"/>
            <a:ext cx="7648277" cy="1200329"/>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données nationales sont une moyenne mobile de 5 ans, par ex. Les données pour 2005 sont la moyenne des années 2000 à 2004</a:t>
            </a:r>
            <a:endParaRPr lang="en-US" sz="2400" dirty="0">
              <a:latin typeface="Roboto Regular"/>
              <a:ea typeface="Roboto Regular"/>
              <a:cs typeface="Roboto Regular"/>
            </a:endParaRPr>
          </a:p>
        </p:txBody>
      </p:sp>
    </p:spTree>
    <p:extLst>
      <p:ext uri="{BB962C8B-B14F-4D97-AF65-F5344CB8AC3E}">
        <p14:creationId xmlns:p14="http://schemas.microsoft.com/office/powerpoint/2010/main" val="376039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ppt_x"/>
                                          </p:val>
                                        </p:tav>
                                        <p:tav tm="100000">
                                          <p:val>
                                            <p:strVal val="#ppt_x"/>
                                          </p:val>
                                        </p:tav>
                                      </p:tavLst>
                                    </p:anim>
                                    <p:anim calcmode="lin" valueType="num">
                                      <p:cBhvr additive="base">
                                        <p:cTn id="1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697136" y="709983"/>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3"/>
            <a:ext cx="7679262" cy="763936"/>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697136" y="122516"/>
            <a:ext cx="7772218" cy="523220"/>
          </a:xfrm>
          <a:prstGeom prst="rect">
            <a:avLst/>
          </a:prstGeom>
        </p:spPr>
        <p:txBody>
          <a:bodyPr wrap="square">
            <a:spAutoFit/>
          </a:bodyPr>
          <a:lstStyle/>
          <a:p>
            <a:r>
              <a:rPr lang="fr-FR" sz="2800" b="1" dirty="0">
                <a:solidFill>
                  <a:srgbClr val="0070C0"/>
                </a:solidFill>
              </a:rPr>
              <a:t>Méthodes et outils utilisés en compilation</a:t>
            </a:r>
            <a:endParaRPr lang="en-US" sz="2800" b="1" dirty="0">
              <a:solidFill>
                <a:srgbClr val="0070C0"/>
              </a:solidFill>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sp>
        <p:nvSpPr>
          <p:cNvPr id="12" name="Rectangle 11"/>
          <p:cNvSpPr/>
          <p:nvPr/>
        </p:nvSpPr>
        <p:spPr>
          <a:xfrm>
            <a:off x="685930" y="836934"/>
            <a:ext cx="4117153" cy="461665"/>
          </a:xfrm>
          <a:prstGeom prst="rect">
            <a:avLst/>
          </a:prstGeom>
        </p:spPr>
        <p:txBody>
          <a:bodyPr wrap="none">
            <a:spAutoFit/>
          </a:bodyPr>
          <a:lstStyle/>
          <a:p>
            <a:r>
              <a:rPr lang="en-US" sz="2400" b="1" dirty="0">
                <a:solidFill>
                  <a:srgbClr val="0070C0"/>
                </a:solidFill>
              </a:rPr>
              <a:t>6.6.1 Compilation des </a:t>
            </a:r>
            <a:r>
              <a:rPr lang="en-US" sz="2400" b="1" dirty="0" err="1">
                <a:solidFill>
                  <a:srgbClr val="0070C0"/>
                </a:solidFill>
              </a:rPr>
              <a:t>données</a:t>
            </a:r>
            <a:endParaRPr lang="en-US" sz="2400" b="1" dirty="0">
              <a:solidFill>
                <a:srgbClr val="0070C0"/>
              </a:solidFill>
            </a:endParaRPr>
          </a:p>
        </p:txBody>
      </p:sp>
      <p:sp>
        <p:nvSpPr>
          <p:cNvPr id="2" name="Rectangle 1"/>
          <p:cNvSpPr/>
          <p:nvPr/>
        </p:nvSpPr>
        <p:spPr>
          <a:xfrm>
            <a:off x="685930" y="1425549"/>
            <a:ext cx="7637071" cy="1200329"/>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données nationales sont une moyenne mobile de 5 ans, par ex. Les données pour 2005 sont la moyenne des années 2000 à 2004</a:t>
            </a:r>
            <a:endParaRPr lang="en-US" sz="2400" dirty="0">
              <a:latin typeface="Roboto Regular"/>
              <a:ea typeface="Roboto Regular"/>
              <a:cs typeface="Roboto Regular"/>
            </a:endParaRPr>
          </a:p>
        </p:txBody>
      </p:sp>
      <p:sp>
        <p:nvSpPr>
          <p:cNvPr id="6" name="Rectangle 5"/>
          <p:cNvSpPr/>
          <p:nvPr/>
        </p:nvSpPr>
        <p:spPr>
          <a:xfrm>
            <a:off x="697136" y="2860582"/>
            <a:ext cx="7636940" cy="830997"/>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données pour 2006 sont la moyenne des années 2001 à 2005</a:t>
            </a:r>
            <a:endParaRPr lang="en-US" sz="2400" dirty="0">
              <a:latin typeface="Roboto Regular"/>
              <a:ea typeface="Roboto Regular"/>
              <a:cs typeface="Roboto Regular"/>
            </a:endParaRPr>
          </a:p>
        </p:txBody>
      </p:sp>
      <p:sp>
        <p:nvSpPr>
          <p:cNvPr id="8" name="Rectangle 7"/>
          <p:cNvSpPr/>
          <p:nvPr/>
        </p:nvSpPr>
        <p:spPr>
          <a:xfrm>
            <a:off x="697136" y="3915788"/>
            <a:ext cx="7648277" cy="830997"/>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Les données pour 2007 sont la moyenne des années 2002 à 2006</a:t>
            </a:r>
            <a:endParaRPr lang="en-US" sz="2400" dirty="0">
              <a:latin typeface="Roboto Regular"/>
              <a:ea typeface="Roboto Regular"/>
              <a:cs typeface="Roboto Regular"/>
            </a:endParaRPr>
          </a:p>
        </p:txBody>
      </p:sp>
      <p:sp>
        <p:nvSpPr>
          <p:cNvPr id="17" name="Rectangle 16"/>
          <p:cNvSpPr/>
          <p:nvPr/>
        </p:nvSpPr>
        <p:spPr>
          <a:xfrm>
            <a:off x="728122" y="5006587"/>
            <a:ext cx="7648277" cy="830997"/>
          </a:xfrm>
          <a:prstGeom prst="rect">
            <a:avLst/>
          </a:prstGeom>
        </p:spPr>
        <p:txBody>
          <a:bodyPr wrap="square">
            <a:spAutoFit/>
          </a:bodyPr>
          <a:lstStyle/>
          <a:p>
            <a:pPr marL="342900" indent="-342900">
              <a:buFont typeface="Arial" panose="020B0604020202020204" pitchFamily="34" charset="0"/>
              <a:buChar char="•"/>
            </a:pPr>
            <a:r>
              <a:rPr lang="fr-FR" sz="2400" dirty="0">
                <a:latin typeface="Roboto Regular"/>
                <a:ea typeface="Roboto Regular"/>
                <a:cs typeface="Roboto Regular"/>
              </a:rPr>
              <a:t>La NASA aide ou utilise ces mesures pour 14.1.1 et pour 6.3.2</a:t>
            </a:r>
            <a:endParaRPr lang="en-US" sz="2400" dirty="0">
              <a:latin typeface="Roboto Regular"/>
              <a:ea typeface="Roboto Regular"/>
              <a:cs typeface="Roboto Regular"/>
            </a:endParaRPr>
          </a:p>
        </p:txBody>
      </p:sp>
    </p:spTree>
    <p:extLst>
      <p:ext uri="{BB962C8B-B14F-4D97-AF65-F5344CB8AC3E}">
        <p14:creationId xmlns:p14="http://schemas.microsoft.com/office/powerpoint/2010/main" val="116072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579052" y="666357"/>
            <a:ext cx="8296007"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3" y="268465"/>
            <a:ext cx="7679262" cy="312592"/>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7" name="Rectangle 6"/>
          <p:cNvSpPr/>
          <p:nvPr/>
        </p:nvSpPr>
        <p:spPr>
          <a:xfrm>
            <a:off x="462032" y="67245"/>
            <a:ext cx="8780929" cy="523220"/>
          </a:xfrm>
          <a:prstGeom prst="rect">
            <a:avLst/>
          </a:prstGeom>
        </p:spPr>
        <p:txBody>
          <a:bodyPr wrap="square">
            <a:spAutoFit/>
          </a:bodyPr>
          <a:lstStyle/>
          <a:p>
            <a:r>
              <a:rPr lang="fr-FR" sz="2800" b="1" dirty="0">
                <a:solidFill>
                  <a:srgbClr val="0070C0"/>
                </a:solidFill>
              </a:rPr>
              <a:t>Agrégation de données Regroupement régional des ODD</a:t>
            </a:r>
            <a:endParaRPr lang="en-US" sz="2800" b="1" dirty="0">
              <a:solidFill>
                <a:srgbClr val="0070C0"/>
              </a:solidFill>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pic>
        <p:nvPicPr>
          <p:cNvPr id="17" name="Picture 16"/>
          <p:cNvPicPr>
            <a:picLocks noChangeAspect="1"/>
          </p:cNvPicPr>
          <p:nvPr/>
        </p:nvPicPr>
        <p:blipFill>
          <a:blip r:embed="rId4"/>
          <a:stretch>
            <a:fillRect/>
          </a:stretch>
        </p:blipFill>
        <p:spPr>
          <a:xfrm>
            <a:off x="762093" y="1241744"/>
            <a:ext cx="3867150" cy="5067300"/>
          </a:xfrm>
          <a:prstGeom prst="rect">
            <a:avLst/>
          </a:prstGeom>
        </p:spPr>
      </p:pic>
      <p:sp>
        <p:nvSpPr>
          <p:cNvPr id="11" name="TextBox 10"/>
          <p:cNvSpPr txBox="1"/>
          <p:nvPr/>
        </p:nvSpPr>
        <p:spPr>
          <a:xfrm>
            <a:off x="579052" y="778069"/>
            <a:ext cx="3867150" cy="369332"/>
          </a:xfrm>
          <a:prstGeom prst="rect">
            <a:avLst/>
          </a:prstGeom>
          <a:noFill/>
        </p:spPr>
        <p:txBody>
          <a:bodyPr wrap="square" rtlCol="0">
            <a:spAutoFit/>
          </a:bodyPr>
          <a:lstStyle/>
          <a:p>
            <a:pPr algn="ctr"/>
            <a:r>
              <a:rPr lang="en-US" b="1" u="sng" dirty="0"/>
              <a:t>Classification ODD</a:t>
            </a:r>
          </a:p>
        </p:txBody>
      </p:sp>
      <p:sp>
        <p:nvSpPr>
          <p:cNvPr id="19" name="TextBox 18"/>
          <p:cNvSpPr txBox="1"/>
          <p:nvPr/>
        </p:nvSpPr>
        <p:spPr>
          <a:xfrm>
            <a:off x="4629243" y="805818"/>
            <a:ext cx="3867150" cy="369332"/>
          </a:xfrm>
          <a:prstGeom prst="rect">
            <a:avLst/>
          </a:prstGeom>
          <a:noFill/>
        </p:spPr>
        <p:txBody>
          <a:bodyPr wrap="square" rtlCol="0">
            <a:spAutoFit/>
          </a:bodyPr>
          <a:lstStyle/>
          <a:p>
            <a:pPr algn="ctr"/>
            <a:r>
              <a:rPr lang="en-US" b="1" u="sng" dirty="0"/>
              <a:t>Classification ODM</a:t>
            </a:r>
          </a:p>
        </p:txBody>
      </p:sp>
      <p:pic>
        <p:nvPicPr>
          <p:cNvPr id="13" name="Picture 12"/>
          <p:cNvPicPr>
            <a:picLocks noChangeAspect="1"/>
          </p:cNvPicPr>
          <p:nvPr/>
        </p:nvPicPr>
        <p:blipFill>
          <a:blip r:embed="rId5"/>
          <a:stretch>
            <a:fillRect/>
          </a:stretch>
        </p:blipFill>
        <p:spPr>
          <a:xfrm>
            <a:off x="4888297" y="1175150"/>
            <a:ext cx="3676650" cy="2428875"/>
          </a:xfrm>
          <a:prstGeom prst="rect">
            <a:avLst/>
          </a:prstGeom>
        </p:spPr>
      </p:pic>
    </p:spTree>
    <p:extLst>
      <p:ext uri="{BB962C8B-B14F-4D97-AF65-F5344CB8AC3E}">
        <p14:creationId xmlns:p14="http://schemas.microsoft.com/office/powerpoint/2010/main" val="226781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579052" y="666357"/>
            <a:ext cx="8296007"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3" y="268465"/>
            <a:ext cx="7679262" cy="312592"/>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7" name="Rectangle 6"/>
          <p:cNvSpPr/>
          <p:nvPr/>
        </p:nvSpPr>
        <p:spPr>
          <a:xfrm>
            <a:off x="579052" y="67245"/>
            <a:ext cx="7310368" cy="523220"/>
          </a:xfrm>
          <a:prstGeom prst="rect">
            <a:avLst/>
          </a:prstGeom>
        </p:spPr>
        <p:txBody>
          <a:bodyPr wrap="square">
            <a:spAutoFit/>
          </a:bodyPr>
          <a:lstStyle/>
          <a:p>
            <a:r>
              <a:rPr lang="fr-FR" sz="2800" b="1" dirty="0">
                <a:solidFill>
                  <a:srgbClr val="0070C0"/>
                </a:solidFill>
              </a:rPr>
              <a:t>Composition régionale (liste de pays)</a:t>
            </a:r>
            <a:endParaRPr lang="en-US" sz="2800" b="1" dirty="0">
              <a:solidFill>
                <a:srgbClr val="0070C0"/>
              </a:solidFill>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pic>
        <p:nvPicPr>
          <p:cNvPr id="18" name="Picture 17"/>
          <p:cNvPicPr>
            <a:picLocks noChangeAspect="1"/>
          </p:cNvPicPr>
          <p:nvPr/>
        </p:nvPicPr>
        <p:blipFill>
          <a:blip r:embed="rId4"/>
          <a:stretch>
            <a:fillRect/>
          </a:stretch>
        </p:blipFill>
        <p:spPr>
          <a:xfrm>
            <a:off x="579052" y="1256532"/>
            <a:ext cx="7715250" cy="2667000"/>
          </a:xfrm>
          <a:prstGeom prst="rect">
            <a:avLst/>
          </a:prstGeom>
        </p:spPr>
      </p:pic>
      <p:sp>
        <p:nvSpPr>
          <p:cNvPr id="20" name="Rectangle 19"/>
          <p:cNvSpPr/>
          <p:nvPr/>
        </p:nvSpPr>
        <p:spPr>
          <a:xfrm>
            <a:off x="579052" y="4218649"/>
            <a:ext cx="7679262" cy="2039469"/>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Une région doit disposer de données pour plus de 70% du nombre total de pays qui la composent (par exemple, nous devrions disposer de données pour 38 pays pour que les données soient agrégées en Afrique).</a:t>
            </a:r>
            <a:endParaRPr lang="en-US" sz="2400" dirty="0">
              <a:latin typeface="Roboto Regular"/>
              <a:ea typeface="Roboto Regular"/>
              <a:cs typeface="Roboto Regular"/>
            </a:endParaRPr>
          </a:p>
        </p:txBody>
      </p:sp>
      <p:sp>
        <p:nvSpPr>
          <p:cNvPr id="2" name="Rectangle 1"/>
          <p:cNvSpPr/>
          <p:nvPr/>
        </p:nvSpPr>
        <p:spPr>
          <a:xfrm>
            <a:off x="580027" y="725100"/>
            <a:ext cx="4572000" cy="461665"/>
          </a:xfrm>
          <a:prstGeom prst="rect">
            <a:avLst/>
          </a:prstGeom>
        </p:spPr>
        <p:txBody>
          <a:bodyPr>
            <a:spAutoFit/>
          </a:bodyPr>
          <a:lstStyle/>
          <a:p>
            <a:r>
              <a:rPr lang="en-US" sz="2400" b="1" dirty="0" err="1">
                <a:solidFill>
                  <a:srgbClr val="0070C0"/>
                </a:solidFill>
              </a:rPr>
              <a:t>Critères</a:t>
            </a:r>
            <a:r>
              <a:rPr lang="en-US" sz="2400" b="1" dirty="0">
                <a:solidFill>
                  <a:srgbClr val="0070C0"/>
                </a:solidFill>
              </a:rPr>
              <a:t> </a:t>
            </a:r>
            <a:r>
              <a:rPr lang="en-US" sz="2400" b="1" dirty="0" err="1">
                <a:solidFill>
                  <a:srgbClr val="0070C0"/>
                </a:solidFill>
              </a:rPr>
              <a:t>d'agrégation</a:t>
            </a:r>
            <a:r>
              <a:rPr lang="en-US" sz="2400" b="1" dirty="0">
                <a:solidFill>
                  <a:srgbClr val="0070C0"/>
                </a:solidFill>
              </a:rPr>
              <a:t> de </a:t>
            </a:r>
            <a:r>
              <a:rPr lang="en-US" sz="2400" b="1" dirty="0" err="1">
                <a:solidFill>
                  <a:srgbClr val="0070C0"/>
                </a:solidFill>
              </a:rPr>
              <a:t>données</a:t>
            </a:r>
            <a:endParaRPr lang="en-US" sz="2400" b="1" dirty="0">
              <a:solidFill>
                <a:srgbClr val="0070C0"/>
              </a:solidFill>
            </a:endParaRPr>
          </a:p>
        </p:txBody>
      </p:sp>
      <p:pic>
        <p:nvPicPr>
          <p:cNvPr id="11" name="Picture 10"/>
          <p:cNvPicPr>
            <a:picLocks noChangeAspect="1"/>
          </p:cNvPicPr>
          <p:nvPr/>
        </p:nvPicPr>
        <p:blipFill>
          <a:blip r:embed="rId5"/>
          <a:stretch>
            <a:fillRect/>
          </a:stretch>
        </p:blipFill>
        <p:spPr>
          <a:xfrm>
            <a:off x="715081" y="4034457"/>
            <a:ext cx="7679262" cy="131702"/>
          </a:xfrm>
          <a:prstGeom prst="rect">
            <a:avLst/>
          </a:prstGeom>
        </p:spPr>
      </p:pic>
    </p:spTree>
    <p:extLst>
      <p:ext uri="{BB962C8B-B14F-4D97-AF65-F5344CB8AC3E}">
        <p14:creationId xmlns:p14="http://schemas.microsoft.com/office/powerpoint/2010/main" val="265583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8</a:t>
            </a:fld>
            <a:endParaRPr lang="en-US" sz="900" dirty="0">
              <a:solidFill>
                <a:schemeClr val="bg1">
                  <a:lumMod val="65000"/>
                </a:schemeClr>
              </a:solidFill>
            </a:endParaRPr>
          </a:p>
        </p:txBody>
      </p:sp>
      <p:cxnSp>
        <p:nvCxnSpPr>
          <p:cNvPr id="15" name="Straight Connector 14"/>
          <p:cNvCxnSpPr/>
          <p:nvPr/>
        </p:nvCxnSpPr>
        <p:spPr>
          <a:xfrm>
            <a:off x="579052" y="516784"/>
            <a:ext cx="8296007"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40486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sp>
        <p:nvSpPr>
          <p:cNvPr id="2" name="Rectangle 1"/>
          <p:cNvSpPr/>
          <p:nvPr/>
        </p:nvSpPr>
        <p:spPr>
          <a:xfrm>
            <a:off x="580027" y="578339"/>
            <a:ext cx="4572000" cy="461665"/>
          </a:xfrm>
          <a:prstGeom prst="rect">
            <a:avLst/>
          </a:prstGeom>
        </p:spPr>
        <p:txBody>
          <a:bodyPr>
            <a:spAutoFit/>
          </a:bodyPr>
          <a:lstStyle/>
          <a:p>
            <a:r>
              <a:rPr lang="en-US" sz="2400" b="1" dirty="0" err="1">
                <a:solidFill>
                  <a:srgbClr val="0070C0"/>
                </a:solidFill>
              </a:rPr>
              <a:t>Critères</a:t>
            </a:r>
            <a:r>
              <a:rPr lang="en-US" sz="2400" b="1" dirty="0">
                <a:solidFill>
                  <a:srgbClr val="0070C0"/>
                </a:solidFill>
              </a:rPr>
              <a:t> </a:t>
            </a:r>
            <a:r>
              <a:rPr lang="en-US" sz="2400" b="1" dirty="0" err="1">
                <a:solidFill>
                  <a:srgbClr val="0070C0"/>
                </a:solidFill>
              </a:rPr>
              <a:t>d'agrégation</a:t>
            </a:r>
            <a:r>
              <a:rPr lang="en-US" sz="2400" b="1" dirty="0">
                <a:solidFill>
                  <a:srgbClr val="0070C0"/>
                </a:solidFill>
              </a:rPr>
              <a:t> de </a:t>
            </a:r>
            <a:r>
              <a:rPr lang="en-US" sz="2400" b="1" dirty="0" err="1">
                <a:solidFill>
                  <a:srgbClr val="0070C0"/>
                </a:solidFill>
              </a:rPr>
              <a:t>données</a:t>
            </a:r>
            <a:endParaRPr lang="en-US" sz="2400" b="1" dirty="0">
              <a:solidFill>
                <a:srgbClr val="0070C0"/>
              </a:solidFill>
            </a:endParaRPr>
          </a:p>
        </p:txBody>
      </p:sp>
      <p:sp>
        <p:nvSpPr>
          <p:cNvPr id="13" name="Rectangle 12"/>
          <p:cNvSpPr/>
          <p:nvPr/>
        </p:nvSpPr>
        <p:spPr>
          <a:xfrm>
            <a:off x="522084" y="17018"/>
            <a:ext cx="7772218" cy="523220"/>
          </a:xfrm>
          <a:prstGeom prst="rect">
            <a:avLst/>
          </a:prstGeom>
        </p:spPr>
        <p:txBody>
          <a:bodyPr wrap="square">
            <a:spAutoFit/>
          </a:bodyPr>
          <a:lstStyle/>
          <a:p>
            <a:r>
              <a:rPr lang="fr-FR" sz="2800" b="1" dirty="0">
                <a:solidFill>
                  <a:srgbClr val="0070C0"/>
                </a:solidFill>
              </a:rPr>
              <a:t>Méthodes et outils utilisés en compilation</a:t>
            </a:r>
            <a:endParaRPr lang="en-US" sz="2800" b="1" dirty="0">
              <a:solidFill>
                <a:srgbClr val="0070C0"/>
              </a:solidFill>
            </a:endParaRPr>
          </a:p>
        </p:txBody>
      </p:sp>
      <p:sp>
        <p:nvSpPr>
          <p:cNvPr id="17" name="Rectangle 16"/>
          <p:cNvSpPr/>
          <p:nvPr/>
        </p:nvSpPr>
        <p:spPr>
          <a:xfrm>
            <a:off x="580027" y="2086072"/>
            <a:ext cx="7679262" cy="882678"/>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L'indicateur doit avoir un indicateur de base et un indicateur de poids utilisé pour l'agrégation</a:t>
            </a:r>
            <a:endParaRPr lang="en-US" sz="2400" dirty="0">
              <a:latin typeface="Roboto Regular"/>
              <a:ea typeface="Roboto Regular"/>
              <a:cs typeface="Roboto Regular"/>
            </a:endParaRPr>
          </a:p>
        </p:txBody>
      </p:sp>
      <p:sp>
        <p:nvSpPr>
          <p:cNvPr id="19" name="Rectangle 18"/>
          <p:cNvSpPr/>
          <p:nvPr/>
        </p:nvSpPr>
        <p:spPr>
          <a:xfrm>
            <a:off x="580027" y="2997563"/>
            <a:ext cx="8352975" cy="1277850"/>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Lorsque le type d'agrégation est égal à 1, le poids est toujours égal à zéro, lorsque le type est égal à deux, le même indicateur est utilisé pour la base et le poids.</a:t>
            </a:r>
            <a:endParaRPr lang="en-US" sz="2400" dirty="0">
              <a:latin typeface="Roboto Regular"/>
              <a:ea typeface="Roboto Regular"/>
              <a:cs typeface="Roboto Regular"/>
            </a:endParaRPr>
          </a:p>
        </p:txBody>
      </p:sp>
      <p:sp>
        <p:nvSpPr>
          <p:cNvPr id="22" name="Rectangle 21"/>
          <p:cNvSpPr/>
          <p:nvPr/>
        </p:nvSpPr>
        <p:spPr>
          <a:xfrm>
            <a:off x="567638" y="1133344"/>
            <a:ext cx="8295032" cy="882678"/>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L’agrégation d’indicateurs aura un type d’agrégation (1 pour le totale et 2 pour la moyenne)</a:t>
            </a:r>
            <a:endParaRPr lang="en-US" sz="2400" dirty="0">
              <a:latin typeface="Roboto Regular"/>
              <a:ea typeface="Roboto Regular"/>
              <a:cs typeface="Roboto Regular"/>
            </a:endParaRPr>
          </a:p>
        </p:txBody>
      </p:sp>
      <p:sp>
        <p:nvSpPr>
          <p:cNvPr id="18" name="Rectangle 17"/>
          <p:cNvSpPr/>
          <p:nvPr/>
        </p:nvSpPr>
        <p:spPr>
          <a:xfrm>
            <a:off x="580027" y="4330280"/>
            <a:ext cx="8352975" cy="1277850"/>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Pour 6.6.1, l’indicateur «Étendue du plan d’eau (permanent et peut-être permanent)» correspond à% de la surface terrestre totale.</a:t>
            </a:r>
            <a:endParaRPr lang="en-US" sz="2400" dirty="0">
              <a:latin typeface="Roboto Regular"/>
              <a:ea typeface="Roboto Regular"/>
              <a:cs typeface="Roboto Regular"/>
            </a:endParaRPr>
          </a:p>
        </p:txBody>
      </p:sp>
      <p:sp>
        <p:nvSpPr>
          <p:cNvPr id="20" name="Rectangle 19"/>
          <p:cNvSpPr/>
          <p:nvPr/>
        </p:nvSpPr>
        <p:spPr>
          <a:xfrm>
            <a:off x="522084" y="5524820"/>
            <a:ext cx="7679262" cy="853952"/>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latin typeface="Roboto Regular"/>
                <a:ea typeface="Roboto Regular"/>
                <a:cs typeface="Roboto Regular"/>
              </a:rPr>
              <a:t>Type d’agrégation = 2, Base = 1000 et poids = 1000, 1000 étant l’indicateur «Surface terrestre»</a:t>
            </a:r>
            <a:endParaRPr lang="en-US" sz="2400" dirty="0">
              <a:latin typeface="Roboto Regular"/>
              <a:ea typeface="Roboto Regular"/>
              <a:cs typeface="Roboto Regular"/>
            </a:endParaRPr>
          </a:p>
        </p:txBody>
      </p:sp>
    </p:spTree>
    <p:extLst>
      <p:ext uri="{BB962C8B-B14F-4D97-AF65-F5344CB8AC3E}">
        <p14:creationId xmlns:p14="http://schemas.microsoft.com/office/powerpoint/2010/main" val="192935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 calcmode="lin" valueType="num">
                                      <p:cBhvr additive="base">
                                        <p:cTn id="13"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ppt_x"/>
                                          </p:val>
                                        </p:tav>
                                        <p:tav tm="100000">
                                          <p:val>
                                            <p:strVal val="#ppt_x"/>
                                          </p:val>
                                        </p:tav>
                                      </p:tavLst>
                                    </p:anim>
                                    <p:anim calcmode="lin" valueType="num">
                                      <p:cBhvr additive="base">
                                        <p:cTn id="20"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9</a:t>
            </a:fld>
            <a:endParaRPr lang="en-US" sz="900" dirty="0">
              <a:solidFill>
                <a:schemeClr val="bg1">
                  <a:lumMod val="65000"/>
                </a:schemeClr>
              </a:solidFill>
            </a:endParaRPr>
          </a:p>
        </p:txBody>
      </p:sp>
      <p:cxnSp>
        <p:nvCxnSpPr>
          <p:cNvPr id="15" name="Straight Connector 14"/>
          <p:cNvCxnSpPr/>
          <p:nvPr/>
        </p:nvCxnSpPr>
        <p:spPr>
          <a:xfrm>
            <a:off x="579052" y="516784"/>
            <a:ext cx="8296007"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404868"/>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9"/>
          <p:cNvSpPr/>
          <p:nvPr/>
        </p:nvSpPr>
        <p:spPr>
          <a:xfrm>
            <a:off x="4158888" y="6407541"/>
            <a:ext cx="4235455" cy="369332"/>
          </a:xfrm>
          <a:prstGeom prst="rect">
            <a:avLst/>
          </a:prstGeom>
        </p:spPr>
        <p:txBody>
          <a:bodyPr wrap="none">
            <a:spAutoFit/>
          </a:bodyPr>
          <a:lstStyle/>
          <a:p>
            <a:r>
              <a:rPr lang="en-US" dirty="0">
                <a:hlinkClick r:id="rId3"/>
              </a:rPr>
              <a:t>https://environmentlive.unep.org/statistics</a:t>
            </a:r>
            <a:endParaRPr lang="en-US" dirty="0"/>
          </a:p>
        </p:txBody>
      </p:sp>
      <p:sp>
        <p:nvSpPr>
          <p:cNvPr id="13" name="Rectangle 12"/>
          <p:cNvSpPr/>
          <p:nvPr/>
        </p:nvSpPr>
        <p:spPr>
          <a:xfrm>
            <a:off x="522084" y="17018"/>
            <a:ext cx="7772218" cy="523220"/>
          </a:xfrm>
          <a:prstGeom prst="rect">
            <a:avLst/>
          </a:prstGeom>
        </p:spPr>
        <p:txBody>
          <a:bodyPr wrap="square">
            <a:spAutoFit/>
          </a:bodyPr>
          <a:lstStyle/>
          <a:p>
            <a:r>
              <a:rPr lang="fr-FR" sz="2800" b="1" dirty="0">
                <a:solidFill>
                  <a:srgbClr val="0070C0"/>
                </a:solidFill>
              </a:rPr>
              <a:t>Outils utilisés en compilation</a:t>
            </a:r>
            <a:endParaRPr lang="en-US" sz="2800" b="1" dirty="0">
              <a:solidFill>
                <a:srgbClr val="0070C0"/>
              </a:solidFill>
            </a:endParaRPr>
          </a:p>
        </p:txBody>
      </p:sp>
      <p:sp>
        <p:nvSpPr>
          <p:cNvPr id="22" name="Rectangle 21"/>
          <p:cNvSpPr/>
          <p:nvPr/>
        </p:nvSpPr>
        <p:spPr>
          <a:xfrm>
            <a:off x="567638" y="695692"/>
            <a:ext cx="8295032" cy="5742534"/>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en-US" sz="2400" dirty="0">
                <a:latin typeface="Roboto Regular"/>
                <a:ea typeface="Roboto Regular"/>
                <a:cs typeface="Roboto Regular"/>
              </a:rPr>
              <a:t>FAO </a:t>
            </a:r>
            <a:r>
              <a:rPr lang="en-US" sz="2400" dirty="0" err="1">
                <a:latin typeface="Roboto Regular"/>
                <a:ea typeface="Roboto Regular"/>
                <a:cs typeface="Roboto Regular"/>
              </a:rPr>
              <a:t>Aquastat</a:t>
            </a:r>
            <a:r>
              <a:rPr lang="en-US" sz="2400" dirty="0">
                <a:latin typeface="Roboto Regular"/>
                <a:ea typeface="Roboto Regular"/>
                <a:cs typeface="Roboto Regular"/>
              </a:rPr>
              <a:t> http://www.fao.org/nr/water/aquastat/main/index.stm </a:t>
            </a:r>
          </a:p>
          <a:p>
            <a:pPr marL="342900" indent="-342900">
              <a:lnSpc>
                <a:spcPct val="107000"/>
              </a:lnSpc>
              <a:spcAft>
                <a:spcPts val="800"/>
              </a:spcAft>
              <a:buFont typeface="Arial" panose="020B0604020202020204" pitchFamily="34" charset="0"/>
              <a:buChar char="•"/>
            </a:pPr>
            <a:r>
              <a:rPr lang="en-US" sz="2400" dirty="0">
                <a:latin typeface="Roboto Regular"/>
                <a:ea typeface="Roboto Regular"/>
                <a:cs typeface="Roboto Regular"/>
              </a:rPr>
              <a:t>WHO World Climate Data and Monitoring Program (WCDMP) http://www.wmo.int/pages/prog/wcp/wcdmp/index_en.php </a:t>
            </a:r>
          </a:p>
          <a:p>
            <a:pPr marL="342900" indent="-342900">
              <a:lnSpc>
                <a:spcPct val="107000"/>
              </a:lnSpc>
              <a:spcAft>
                <a:spcPts val="800"/>
              </a:spcAft>
              <a:buFont typeface="Arial" panose="020B0604020202020204" pitchFamily="34" charset="0"/>
              <a:buChar char="•"/>
            </a:pPr>
            <a:r>
              <a:rPr lang="en-US" sz="2400" dirty="0">
                <a:latin typeface="Roboto Regular"/>
                <a:ea typeface="Roboto Regular"/>
                <a:cs typeface="Roboto Regular"/>
              </a:rPr>
              <a:t>WMO World Hydrological Cycle Observing System (WHYCOS) http://www.whycos.org/whycos/ </a:t>
            </a:r>
          </a:p>
          <a:p>
            <a:pPr marL="342900" indent="-342900">
              <a:lnSpc>
                <a:spcPct val="107000"/>
              </a:lnSpc>
              <a:spcAft>
                <a:spcPts val="800"/>
              </a:spcAft>
              <a:buFont typeface="Arial" panose="020B0604020202020204" pitchFamily="34" charset="0"/>
              <a:buChar char="•"/>
            </a:pPr>
            <a:r>
              <a:rPr lang="en-US" sz="2400" dirty="0">
                <a:latin typeface="Roboto Regular"/>
                <a:ea typeface="Roboto Regular"/>
                <a:cs typeface="Roboto Regular"/>
              </a:rPr>
              <a:t>Global Surface Water Explorer: https://global-surface-water.appspot.com/ </a:t>
            </a:r>
          </a:p>
          <a:p>
            <a:pPr marL="342900" indent="-342900">
              <a:lnSpc>
                <a:spcPct val="107000"/>
              </a:lnSpc>
              <a:spcAft>
                <a:spcPts val="800"/>
              </a:spcAft>
              <a:buFont typeface="Arial" panose="020B0604020202020204" pitchFamily="34" charset="0"/>
              <a:buChar char="•"/>
            </a:pPr>
            <a:r>
              <a:rPr lang="en-US" sz="2400" dirty="0">
                <a:latin typeface="Roboto Regular"/>
                <a:ea typeface="Roboto Regular"/>
                <a:cs typeface="Roboto Regular"/>
              </a:rPr>
              <a:t>Global Surface Water, Free and open access to national, sub-national, basin and sub-basin aggregated data on water extent. https://sites.google.com/view/sdg661/</a:t>
            </a:r>
          </a:p>
          <a:p>
            <a:pPr marL="342900" indent="-342900">
              <a:lnSpc>
                <a:spcPct val="107000"/>
              </a:lnSpc>
              <a:spcAft>
                <a:spcPts val="800"/>
              </a:spcAft>
              <a:buFont typeface="Arial" panose="020B0604020202020204" pitchFamily="34" charset="0"/>
              <a:buChar char="•"/>
            </a:pPr>
            <a:endParaRPr lang="en-US" sz="2400" dirty="0">
              <a:latin typeface="Roboto Regular"/>
              <a:ea typeface="Roboto Regular"/>
              <a:cs typeface="Roboto Regular"/>
            </a:endParaRPr>
          </a:p>
        </p:txBody>
      </p:sp>
    </p:spTree>
    <p:extLst>
      <p:ext uri="{BB962C8B-B14F-4D97-AF65-F5344CB8AC3E}">
        <p14:creationId xmlns:p14="http://schemas.microsoft.com/office/powerpoint/2010/main" val="290043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686</TotalTime>
  <Words>883</Words>
  <Application>Microsoft Office PowerPoint</Application>
  <PresentationFormat>On-screen Show (4:3)</PresentationFormat>
  <Paragraphs>104</Paragraphs>
  <Slides>10</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inherit</vt:lpstr>
      <vt:lpstr>Roboto Regular</vt:lpstr>
      <vt:lpstr>Wingdings</vt:lpstr>
      <vt:lpstr>UNEnvironment_PPT_English_ver2 (1)</vt:lpstr>
      <vt:lpstr>7_Office Theme</vt:lpstr>
      <vt:lpstr>Méthodologie de la compilation et de l'agrégation des données satellite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244</cp:revision>
  <cp:lastPrinted>2018-02-02T08:29:28Z</cp:lastPrinted>
  <dcterms:created xsi:type="dcterms:W3CDTF">2017-06-27T12:08:57Z</dcterms:created>
  <dcterms:modified xsi:type="dcterms:W3CDTF">2018-12-05T10:46:48Z</dcterms:modified>
</cp:coreProperties>
</file>