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0" r:id="rId2"/>
    <p:sldMasterId id="2147483740" r:id="rId3"/>
  </p:sldMasterIdLst>
  <p:notesMasterIdLst>
    <p:notesMasterId r:id="rId28"/>
  </p:notesMasterIdLst>
  <p:handoutMasterIdLst>
    <p:handoutMasterId r:id="rId29"/>
  </p:handoutMasterIdLst>
  <p:sldIdLst>
    <p:sldId id="256" r:id="rId4"/>
    <p:sldId id="280" r:id="rId5"/>
    <p:sldId id="288" r:id="rId6"/>
    <p:sldId id="299" r:id="rId7"/>
    <p:sldId id="300" r:id="rId8"/>
    <p:sldId id="301" r:id="rId9"/>
    <p:sldId id="302" r:id="rId10"/>
    <p:sldId id="303" r:id="rId11"/>
    <p:sldId id="304" r:id="rId12"/>
    <p:sldId id="305" r:id="rId13"/>
    <p:sldId id="306" r:id="rId14"/>
    <p:sldId id="307" r:id="rId15"/>
    <p:sldId id="321" r:id="rId16"/>
    <p:sldId id="309" r:id="rId17"/>
    <p:sldId id="310" r:id="rId18"/>
    <p:sldId id="312" r:id="rId19"/>
    <p:sldId id="313" r:id="rId20"/>
    <p:sldId id="314" r:id="rId21"/>
    <p:sldId id="315" r:id="rId22"/>
    <p:sldId id="316" r:id="rId23"/>
    <p:sldId id="317" r:id="rId24"/>
    <p:sldId id="318" r:id="rId25"/>
    <p:sldId id="319" r:id="rId26"/>
    <p:sldId id="269" r:id="rId27"/>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Lst>
        </p14:section>
        <p14:section name="Content slide options - bulleted lists" id="{E466CC74-660C-FC46-A0E3-BF41A350C32C}">
          <p14:sldIdLst>
            <p14:sldId id="280"/>
            <p14:sldId id="288"/>
            <p14:sldId id="299"/>
            <p14:sldId id="300"/>
            <p14:sldId id="301"/>
            <p14:sldId id="302"/>
            <p14:sldId id="303"/>
            <p14:sldId id="304"/>
            <p14:sldId id="305"/>
            <p14:sldId id="306"/>
            <p14:sldId id="307"/>
            <p14:sldId id="321"/>
            <p14:sldId id="309"/>
            <p14:sldId id="310"/>
            <p14:sldId id="312"/>
            <p14:sldId id="313"/>
            <p14:sldId id="314"/>
            <p14:sldId id="315"/>
            <p14:sldId id="316"/>
            <p14:sldId id="317"/>
            <p14:sldId id="318"/>
            <p14:sldId id="319"/>
          </p14:sldIdLst>
        </p14:section>
        <p14:section name="Sign off slide" id="{DF88D4E2-3FCD-694C-A611-EC711783F631}">
          <p14:sldIdLst>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clrMru>
    <a:srgbClr val="43C9D6"/>
    <a:srgbClr val="000000"/>
    <a:srgbClr val="00ADED"/>
    <a:srgbClr val="1C75BA"/>
    <a:srgbClr val="C00000"/>
    <a:srgbClr val="7030A0"/>
    <a:srgbClr val="00AEEF"/>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autoAdjust="0"/>
    <p:restoredTop sz="92654" autoAdjust="0"/>
  </p:normalViewPr>
  <p:slideViewPr>
    <p:cSldViewPr snapToGrid="0" snapToObjects="1">
      <p:cViewPr varScale="1">
        <p:scale>
          <a:sx n="99" d="100"/>
          <a:sy n="99" d="100"/>
        </p:scale>
        <p:origin x="114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9" d="100"/>
          <a:sy n="59" d="100"/>
        </p:scale>
        <p:origin x="279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06/12/2018</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06/12/2018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Data_model"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s://en.wikipedia.org/wiki/Metadata" TargetMode="External"/><Relationship Id="rId4" Type="http://schemas.openxmlformats.org/officeDocument/2006/relationships/hyperlink" Target="https://en.wikipedia.org/wiki/Statistics"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822062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10</a:t>
            </a:fld>
            <a:endParaRPr lang="en-US"/>
          </a:p>
        </p:txBody>
      </p:sp>
    </p:spTree>
    <p:extLst>
      <p:ext uri="{BB962C8B-B14F-4D97-AF65-F5344CB8AC3E}">
        <p14:creationId xmlns:p14="http://schemas.microsoft.com/office/powerpoint/2010/main" val="1295736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11</a:t>
            </a:fld>
            <a:endParaRPr lang="en-US"/>
          </a:p>
        </p:txBody>
      </p:sp>
    </p:spTree>
    <p:extLst>
      <p:ext uri="{BB962C8B-B14F-4D97-AF65-F5344CB8AC3E}">
        <p14:creationId xmlns:p14="http://schemas.microsoft.com/office/powerpoint/2010/main" val="3017263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12</a:t>
            </a:fld>
            <a:endParaRPr lang="en-US"/>
          </a:p>
        </p:txBody>
      </p:sp>
    </p:spTree>
    <p:extLst>
      <p:ext uri="{BB962C8B-B14F-4D97-AF65-F5344CB8AC3E}">
        <p14:creationId xmlns:p14="http://schemas.microsoft.com/office/powerpoint/2010/main" val="569273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14</a:t>
            </a:fld>
            <a:endParaRPr lang="en-US"/>
          </a:p>
        </p:txBody>
      </p:sp>
    </p:spTree>
    <p:extLst>
      <p:ext uri="{BB962C8B-B14F-4D97-AF65-F5344CB8AC3E}">
        <p14:creationId xmlns:p14="http://schemas.microsoft.com/office/powerpoint/2010/main" val="2311402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15</a:t>
            </a:fld>
            <a:endParaRPr lang="en-US"/>
          </a:p>
        </p:txBody>
      </p:sp>
    </p:spTree>
    <p:extLst>
      <p:ext uri="{BB962C8B-B14F-4D97-AF65-F5344CB8AC3E}">
        <p14:creationId xmlns:p14="http://schemas.microsoft.com/office/powerpoint/2010/main" val="1048145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16</a:t>
            </a:fld>
            <a:endParaRPr lang="en-US"/>
          </a:p>
        </p:txBody>
      </p:sp>
    </p:spTree>
    <p:extLst>
      <p:ext uri="{BB962C8B-B14F-4D97-AF65-F5344CB8AC3E}">
        <p14:creationId xmlns:p14="http://schemas.microsoft.com/office/powerpoint/2010/main" val="3506709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17</a:t>
            </a:fld>
            <a:endParaRPr lang="en-US"/>
          </a:p>
        </p:txBody>
      </p:sp>
    </p:spTree>
    <p:extLst>
      <p:ext uri="{BB962C8B-B14F-4D97-AF65-F5344CB8AC3E}">
        <p14:creationId xmlns:p14="http://schemas.microsoft.com/office/powerpoint/2010/main" val="2874763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18</a:t>
            </a:fld>
            <a:endParaRPr lang="en-US"/>
          </a:p>
        </p:txBody>
      </p:sp>
    </p:spTree>
    <p:extLst>
      <p:ext uri="{BB962C8B-B14F-4D97-AF65-F5344CB8AC3E}">
        <p14:creationId xmlns:p14="http://schemas.microsoft.com/office/powerpoint/2010/main" val="12673818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19</a:t>
            </a:fld>
            <a:endParaRPr lang="en-US"/>
          </a:p>
        </p:txBody>
      </p:sp>
    </p:spTree>
    <p:extLst>
      <p:ext uri="{BB962C8B-B14F-4D97-AF65-F5344CB8AC3E}">
        <p14:creationId xmlns:p14="http://schemas.microsoft.com/office/powerpoint/2010/main" val="14301775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20</a:t>
            </a:fld>
            <a:endParaRPr lang="en-US"/>
          </a:p>
        </p:txBody>
      </p:sp>
    </p:spTree>
    <p:extLst>
      <p:ext uri="{BB962C8B-B14F-4D97-AF65-F5344CB8AC3E}">
        <p14:creationId xmlns:p14="http://schemas.microsoft.com/office/powerpoint/2010/main" val="867922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GESMES</a:t>
            </a:r>
            <a:r>
              <a:rPr lang="en-US" sz="1200" b="0" i="0" kern="1200" dirty="0">
                <a:solidFill>
                  <a:schemeClr val="tx1"/>
                </a:solidFill>
                <a:effectLst/>
                <a:latin typeface="+mn-lt"/>
                <a:ea typeface="+mn-ea"/>
                <a:cs typeface="+mn-cs"/>
              </a:rPr>
              <a:t> (</a:t>
            </a:r>
            <a:r>
              <a:rPr lang="en-US" sz="1200" b="1" i="0" kern="1200" dirty="0" err="1">
                <a:solidFill>
                  <a:schemeClr val="tx1"/>
                </a:solidFill>
                <a:effectLst/>
                <a:latin typeface="+mn-lt"/>
                <a:ea typeface="+mn-ea"/>
                <a:cs typeface="+mn-cs"/>
              </a:rPr>
              <a:t>GEneric</a:t>
            </a:r>
            <a:r>
              <a:rPr lang="en-US" sz="1200" b="1" i="0" kern="1200" dirty="0">
                <a:solidFill>
                  <a:schemeClr val="tx1"/>
                </a:solidFill>
                <a:effectLst/>
                <a:latin typeface="+mn-lt"/>
                <a:ea typeface="+mn-ea"/>
                <a:cs typeface="+mn-cs"/>
              </a:rPr>
              <a:t> Statistical </a:t>
            </a:r>
            <a:r>
              <a:rPr lang="en-US" sz="1200" b="1" i="0" kern="1200" dirty="0" err="1">
                <a:solidFill>
                  <a:schemeClr val="tx1"/>
                </a:solidFill>
                <a:effectLst/>
                <a:latin typeface="+mn-lt"/>
                <a:ea typeface="+mn-ea"/>
                <a:cs typeface="+mn-cs"/>
              </a:rPr>
              <a:t>MESsage</a:t>
            </a:r>
            <a:r>
              <a:rPr lang="en-US" sz="1200" b="1" i="0" kern="1200" dirty="0">
                <a:solidFill>
                  <a:schemeClr val="tx1"/>
                </a:solidFill>
                <a:effectLst/>
                <a:latin typeface="+mn-lt"/>
                <a:ea typeface="+mn-ea"/>
                <a:cs typeface="+mn-cs"/>
              </a:rPr>
              <a:t> for Time Series</a:t>
            </a:r>
            <a:r>
              <a:rPr lang="en-US" sz="1200" b="0" i="0" kern="1200" dirty="0">
                <a:solidFill>
                  <a:schemeClr val="tx1"/>
                </a:solidFill>
                <a:effectLst/>
                <a:latin typeface="+mn-lt"/>
                <a:ea typeface="+mn-ea"/>
                <a:cs typeface="+mn-cs"/>
              </a:rPr>
              <a:t>) is a </a:t>
            </a:r>
            <a:r>
              <a:rPr lang="en-US" sz="1200" b="0" i="0" u="none" strike="noStrike" kern="1200" dirty="0">
                <a:solidFill>
                  <a:schemeClr val="tx1"/>
                </a:solidFill>
                <a:effectLst/>
                <a:latin typeface="+mn-lt"/>
                <a:ea typeface="+mn-ea"/>
                <a:cs typeface="+mn-cs"/>
                <a:hlinkClick r:id="rId3" tooltip="Data model"/>
              </a:rPr>
              <a:t>data model</a:t>
            </a:r>
            <a:r>
              <a:rPr lang="en-US" sz="1200" b="0" i="0" kern="1200" dirty="0">
                <a:solidFill>
                  <a:schemeClr val="tx1"/>
                </a:solidFill>
                <a:effectLst/>
                <a:latin typeface="+mn-lt"/>
                <a:ea typeface="+mn-ea"/>
                <a:cs typeface="+mn-cs"/>
              </a:rPr>
              <a:t> and message format appropriate for performing </a:t>
            </a:r>
            <a:r>
              <a:rPr lang="en-US" sz="1200" b="0" i="0" kern="1200" dirty="0" err="1">
                <a:solidFill>
                  <a:schemeClr val="tx1"/>
                </a:solidFill>
                <a:effectLst/>
                <a:latin typeface="+mn-lt"/>
                <a:ea typeface="+mn-ea"/>
                <a:cs typeface="+mn-cs"/>
              </a:rPr>
              <a:t>standardised</a:t>
            </a:r>
            <a:r>
              <a:rPr lang="en-US" sz="1200" b="0" i="0" kern="1200" dirty="0">
                <a:solidFill>
                  <a:schemeClr val="tx1"/>
                </a:solidFill>
                <a:effectLst/>
                <a:latin typeface="+mn-lt"/>
                <a:ea typeface="+mn-ea"/>
                <a:cs typeface="+mn-cs"/>
              </a:rPr>
              <a:t> exchange of </a:t>
            </a:r>
            <a:r>
              <a:rPr lang="en-US" sz="1200" b="0" i="0" u="none" strike="noStrike" kern="1200" dirty="0">
                <a:solidFill>
                  <a:schemeClr val="tx1"/>
                </a:solidFill>
                <a:effectLst/>
                <a:latin typeface="+mn-lt"/>
                <a:ea typeface="+mn-ea"/>
                <a:cs typeface="+mn-cs"/>
                <a:hlinkClick r:id="rId4" tooltip="Statistics"/>
              </a:rPr>
              <a:t>statistical data</a:t>
            </a:r>
            <a:r>
              <a:rPr lang="en-US" sz="1200" b="0" i="0" kern="1200" dirty="0">
                <a:solidFill>
                  <a:schemeClr val="tx1"/>
                </a:solidFill>
                <a:effectLst/>
                <a:latin typeface="+mn-lt"/>
                <a:ea typeface="+mn-ea"/>
                <a:cs typeface="+mn-cs"/>
              </a:rPr>
              <a:t> and related </a:t>
            </a:r>
            <a:r>
              <a:rPr lang="en-US" sz="1200" b="0" i="0" u="none" strike="noStrike" kern="1200" dirty="0">
                <a:solidFill>
                  <a:schemeClr val="tx1"/>
                </a:solidFill>
                <a:effectLst/>
                <a:latin typeface="+mn-lt"/>
                <a:ea typeface="+mn-ea"/>
                <a:cs typeface="+mn-cs"/>
                <a:hlinkClick r:id="rId5" tooltip="Metadata"/>
              </a:rPr>
              <a:t>metadata</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1854891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21</a:t>
            </a:fld>
            <a:endParaRPr lang="en-US"/>
          </a:p>
        </p:txBody>
      </p:sp>
    </p:spTree>
    <p:extLst>
      <p:ext uri="{BB962C8B-B14F-4D97-AF65-F5344CB8AC3E}">
        <p14:creationId xmlns:p14="http://schemas.microsoft.com/office/powerpoint/2010/main" val="23937428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Definition </a:t>
            </a:r>
            <a:r>
              <a:rPr lang="en-US" dirty="0" err="1"/>
              <a:t>Structurelle</a:t>
            </a:r>
            <a:r>
              <a:rPr lang="en-US" dirty="0"/>
              <a:t> de </a:t>
            </a:r>
            <a:r>
              <a:rPr lang="en-US" dirty="0" err="1"/>
              <a:t>donnees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22</a:t>
            </a:fld>
            <a:endParaRPr lang="en-US"/>
          </a:p>
        </p:txBody>
      </p:sp>
    </p:spTree>
    <p:extLst>
      <p:ext uri="{BB962C8B-B14F-4D97-AF65-F5344CB8AC3E}">
        <p14:creationId xmlns:p14="http://schemas.microsoft.com/office/powerpoint/2010/main" val="27263963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23</a:t>
            </a:fld>
            <a:endParaRPr lang="en-US"/>
          </a:p>
        </p:txBody>
      </p:sp>
    </p:spTree>
    <p:extLst>
      <p:ext uri="{BB962C8B-B14F-4D97-AF65-F5344CB8AC3E}">
        <p14:creationId xmlns:p14="http://schemas.microsoft.com/office/powerpoint/2010/main" val="592011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10"/>
          </p:nvPr>
        </p:nvSpPr>
        <p:spPr/>
        <p:txBody>
          <a:bodyPr/>
          <a:lstStyle/>
          <a:p>
            <a:fld id="{A83311DB-C32A-CC46-90F4-CE205A9DE94D}" type="slidenum">
              <a:rPr lang="en-US" smtClean="0"/>
              <a:t>24</a:t>
            </a:fld>
            <a:endParaRPr lang="en-US"/>
          </a:p>
        </p:txBody>
      </p:sp>
    </p:spTree>
    <p:extLst>
      <p:ext uri="{BB962C8B-B14F-4D97-AF65-F5344CB8AC3E}">
        <p14:creationId xmlns:p14="http://schemas.microsoft.com/office/powerpoint/2010/main" val="1275539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Family </a:t>
            </a:r>
            <a:r>
              <a:rPr lang="fr-FR" sz="1200" b="0" i="0" kern="1200" dirty="0">
                <a:solidFill>
                  <a:schemeClr val="tx1"/>
                </a:solidFill>
                <a:effectLst/>
                <a:latin typeface="+mn-lt"/>
                <a:ea typeface="+mn-ea"/>
                <a:cs typeface="+mn-cs"/>
              </a:rPr>
              <a:t>a été arrêté dans la version SDMX 2.1</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2322705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4227574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Definition </a:t>
            </a:r>
            <a:r>
              <a:rPr lang="en-US" dirty="0" err="1"/>
              <a:t>structurelle</a:t>
            </a:r>
            <a:r>
              <a:rPr lang="en-US" dirty="0"/>
              <a:t> de </a:t>
            </a:r>
            <a:r>
              <a:rPr lang="en-US" dirty="0" err="1"/>
              <a:t>donnees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1351361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2083215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147090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4143664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9</a:t>
            </a:fld>
            <a:endParaRPr lang="en-US"/>
          </a:p>
        </p:txBody>
      </p:sp>
    </p:spTree>
    <p:extLst>
      <p:ext uri="{BB962C8B-B14F-4D97-AF65-F5344CB8AC3E}">
        <p14:creationId xmlns:p14="http://schemas.microsoft.com/office/powerpoint/2010/main" val="1350007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06/12/2018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41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7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7220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764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0456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5854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9763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055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0364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a:extLst/>
            </p:cNvPr>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7" name="Oval 10">
              <a:extLst/>
            </p:cNvPr>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8" name="Oval 11">
              <a:extLst/>
            </p:cNvPr>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9" name="Oval 12">
              <a:extLst/>
            </p:cNvPr>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 name="Oval 13">
              <a:extLst/>
            </p:cNvPr>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1" name="Oval 14">
              <a:extLst/>
            </p:cNvPr>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2" name="Oval 15">
              <a:extLst/>
            </p:cNvPr>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3" name="Oval 16">
              <a:extLst/>
            </p:cNvPr>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4" name="Oval 17">
              <a:extLst/>
            </p:cNvPr>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5" name="Oval 18">
              <a:extLst/>
            </p:cNvPr>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6" name="Oval 19">
              <a:extLst/>
            </p:cNvPr>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7" name="Oval 20">
              <a:extLst/>
            </p:cNvPr>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8" name="Oval 21">
              <a:extLst/>
            </p:cNvPr>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9" name="Oval 22">
              <a:extLst/>
            </p:cNvPr>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0" name="Oval 23">
              <a:extLst/>
            </p:cNvPr>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1" name="Oval 24">
              <a:extLst/>
            </p:cNvPr>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2" name="Oval 25">
              <a:extLst/>
            </p:cNvPr>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3" name="Oval 26">
              <a:extLst/>
            </p:cNvPr>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4" name="Oval 27">
              <a:extLst/>
            </p:cNvPr>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5" name="Oval 28">
              <a:extLst/>
            </p:cNvPr>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6" name="Oval 29">
              <a:extLst/>
            </p:cNvPr>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7" name="Oval 30">
              <a:extLst/>
            </p:cNvPr>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8" name="Oval 31">
              <a:extLst/>
            </p:cNvPr>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29" name="Oval 32">
              <a:extLst/>
            </p:cNvPr>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0" name="Oval 33">
              <a:extLst/>
            </p:cNvPr>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1" name="Oval 34">
              <a:extLst/>
            </p:cNvPr>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2" name="Oval 35">
              <a:extLst/>
            </p:cNvPr>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3" name="Oval 36">
              <a:extLst/>
            </p:cNvPr>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4" name="Oval 37">
              <a:extLst/>
            </p:cNvPr>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5" name="Oval 38">
              <a:extLst/>
            </p:cNvPr>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36" name="Oval 39">
              <a:extLst/>
            </p:cNvPr>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55"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49156"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8" name="Rectangle 5">
            <a:extLst/>
          </p:cNvPr>
          <p:cNvSpPr>
            <a:spLocks noGrp="1" noChangeArrowheads="1"/>
          </p:cNvSpPr>
          <p:nvPr>
            <p:ph type="dt" sz="half" idx="10"/>
          </p:nvPr>
        </p:nvSpPr>
        <p:spPr/>
        <p:txBody>
          <a:bodyPr/>
          <a:lstStyle>
            <a:lvl1pPr>
              <a:defRPr/>
            </a:lvl1pPr>
          </a:lstStyle>
          <a:p>
            <a:pPr>
              <a:defRPr/>
            </a:pPr>
            <a:endParaRPr lang="en-US" altLang="en-US"/>
          </a:p>
        </p:txBody>
      </p:sp>
      <p:sp>
        <p:nvSpPr>
          <p:cNvPr id="39" name="Rectangle 6">
            <a:extLst/>
          </p:cNvPr>
          <p:cNvSpPr>
            <a:spLocks noGrp="1" noChangeArrowheads="1"/>
          </p:cNvSpPr>
          <p:nvPr>
            <p:ph type="ftr" sz="quarter" idx="11"/>
          </p:nvPr>
        </p:nvSpPr>
        <p:spPr/>
        <p:txBody>
          <a:bodyPr/>
          <a:lstStyle>
            <a:lvl1pPr>
              <a:defRPr/>
            </a:lvl1pPr>
          </a:lstStyle>
          <a:p>
            <a:pPr>
              <a:defRPr/>
            </a:pPr>
            <a:endParaRPr lang="en-US" altLang="en-US"/>
          </a:p>
        </p:txBody>
      </p:sp>
      <p:sp>
        <p:nvSpPr>
          <p:cNvPr id="40" name="Rectangle 7">
            <a:extLst/>
          </p:cNvPr>
          <p:cNvSpPr>
            <a:spLocks noGrp="1" noChangeArrowheads="1"/>
          </p:cNvSpPr>
          <p:nvPr>
            <p:ph type="sldNum" sz="quarter" idx="12"/>
          </p:nvPr>
        </p:nvSpPr>
        <p:spPr/>
        <p:txBody>
          <a:bodyPr/>
          <a:lstStyle>
            <a:lvl1pPr>
              <a:defRPr/>
            </a:lvl1pPr>
          </a:lstStyle>
          <a:p>
            <a:pPr>
              <a:defRPr/>
            </a:pPr>
            <a:fld id="{F93FC5AF-5C8C-481C-AB5C-CDE24025BF9A}" type="slidenum">
              <a:rPr lang="en-US" altLang="en-US"/>
              <a:pPr>
                <a:defRPr/>
              </a:pPr>
              <a:t>‹#›</a:t>
            </a:fld>
            <a:endParaRPr lang="en-US" altLang="en-US"/>
          </a:p>
        </p:txBody>
      </p:sp>
    </p:spTree>
    <p:extLst>
      <p:ext uri="{BB962C8B-B14F-4D97-AF65-F5344CB8AC3E}">
        <p14:creationId xmlns:p14="http://schemas.microsoft.com/office/powerpoint/2010/main" val="436524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06/12/2018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a:extLst/>
          </p:cNvPr>
          <p:cNvSpPr>
            <a:spLocks noGrp="1" noChangeArrowheads="1"/>
          </p:cNvSpPr>
          <p:nvPr>
            <p:ph type="sldNum" sz="quarter" idx="12"/>
          </p:nvPr>
        </p:nvSpPr>
        <p:spPr>
          <a:ln/>
        </p:spPr>
        <p:txBody>
          <a:bodyPr/>
          <a:lstStyle>
            <a:lvl1pPr>
              <a:defRPr/>
            </a:lvl1pPr>
          </a:lstStyle>
          <a:p>
            <a:pPr>
              <a:defRPr/>
            </a:pPr>
            <a:fld id="{17AD57F1-E9A9-4C3A-BBBB-FA8BAC4DD522}" type="slidenum">
              <a:rPr lang="en-US" altLang="en-US"/>
              <a:pPr>
                <a:defRPr/>
              </a:pPr>
              <a:t>‹#›</a:t>
            </a:fld>
            <a:endParaRPr lang="en-US" altLang="en-US"/>
          </a:p>
        </p:txBody>
      </p:sp>
    </p:spTree>
    <p:extLst>
      <p:ext uri="{BB962C8B-B14F-4D97-AF65-F5344CB8AC3E}">
        <p14:creationId xmlns:p14="http://schemas.microsoft.com/office/powerpoint/2010/main" val="2526627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a:extLst/>
          </p:cNvPr>
          <p:cNvSpPr>
            <a:spLocks noGrp="1" noChangeArrowheads="1"/>
          </p:cNvSpPr>
          <p:nvPr>
            <p:ph type="sldNum" sz="quarter" idx="12"/>
          </p:nvPr>
        </p:nvSpPr>
        <p:spPr>
          <a:ln/>
        </p:spPr>
        <p:txBody>
          <a:bodyPr/>
          <a:lstStyle>
            <a:lvl1pPr>
              <a:defRPr/>
            </a:lvl1pPr>
          </a:lstStyle>
          <a:p>
            <a:pPr>
              <a:defRPr/>
            </a:pPr>
            <a:fld id="{1A28EF0E-1005-4AB2-B034-8E04090BF4A9}" type="slidenum">
              <a:rPr lang="en-US" altLang="en-US"/>
              <a:pPr>
                <a:defRPr/>
              </a:pPr>
              <a:t>‹#›</a:t>
            </a:fld>
            <a:endParaRPr lang="en-US" altLang="en-US"/>
          </a:p>
        </p:txBody>
      </p:sp>
    </p:spTree>
    <p:extLst>
      <p:ext uri="{BB962C8B-B14F-4D97-AF65-F5344CB8AC3E}">
        <p14:creationId xmlns:p14="http://schemas.microsoft.com/office/powerpoint/2010/main" val="9047424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a:extLst/>
          </p:cNvPr>
          <p:cNvSpPr>
            <a:spLocks noGrp="1" noChangeArrowheads="1"/>
          </p:cNvSpPr>
          <p:nvPr>
            <p:ph type="sldNum" sz="quarter" idx="12"/>
          </p:nvPr>
        </p:nvSpPr>
        <p:spPr>
          <a:ln/>
        </p:spPr>
        <p:txBody>
          <a:bodyPr/>
          <a:lstStyle>
            <a:lvl1pPr>
              <a:defRPr/>
            </a:lvl1pPr>
          </a:lstStyle>
          <a:p>
            <a:pPr>
              <a:defRPr/>
            </a:pPr>
            <a:fld id="{CA3F90D3-8563-45C7-97D4-BB62314DB580}" type="slidenum">
              <a:rPr lang="en-US" altLang="en-US"/>
              <a:pPr>
                <a:defRPr/>
              </a:pPr>
              <a:t>‹#›</a:t>
            </a:fld>
            <a:endParaRPr lang="en-US" altLang="en-US"/>
          </a:p>
        </p:txBody>
      </p:sp>
    </p:spTree>
    <p:extLst>
      <p:ext uri="{BB962C8B-B14F-4D97-AF65-F5344CB8AC3E}">
        <p14:creationId xmlns:p14="http://schemas.microsoft.com/office/powerpoint/2010/main" val="1388704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a:extLst/>
          </p:cNvPr>
          <p:cNvSpPr>
            <a:spLocks noGrp="1" noChangeArrowheads="1"/>
          </p:cNvSpPr>
          <p:nvPr>
            <p:ph type="sldNum" sz="quarter" idx="12"/>
          </p:nvPr>
        </p:nvSpPr>
        <p:spPr>
          <a:ln/>
        </p:spPr>
        <p:txBody>
          <a:bodyPr/>
          <a:lstStyle>
            <a:lvl1pPr>
              <a:defRPr/>
            </a:lvl1pPr>
          </a:lstStyle>
          <a:p>
            <a:pPr>
              <a:defRPr/>
            </a:pPr>
            <a:fld id="{03AD0655-6BB8-43E6-8951-3ADA6FAA0B12}" type="slidenum">
              <a:rPr lang="en-US" altLang="en-US"/>
              <a:pPr>
                <a:defRPr/>
              </a:pPr>
              <a:t>‹#›</a:t>
            </a:fld>
            <a:endParaRPr lang="en-US" altLang="en-US"/>
          </a:p>
        </p:txBody>
      </p:sp>
    </p:spTree>
    <p:extLst>
      <p:ext uri="{BB962C8B-B14F-4D97-AF65-F5344CB8AC3E}">
        <p14:creationId xmlns:p14="http://schemas.microsoft.com/office/powerpoint/2010/main" val="17473656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a:extLst/>
          </p:cNvPr>
          <p:cNvSpPr>
            <a:spLocks noGrp="1" noChangeArrowheads="1"/>
          </p:cNvSpPr>
          <p:nvPr>
            <p:ph type="sldNum" sz="quarter" idx="12"/>
          </p:nvPr>
        </p:nvSpPr>
        <p:spPr>
          <a:ln/>
        </p:spPr>
        <p:txBody>
          <a:bodyPr/>
          <a:lstStyle>
            <a:lvl1pPr>
              <a:defRPr/>
            </a:lvl1pPr>
          </a:lstStyle>
          <a:p>
            <a:pPr>
              <a:defRPr/>
            </a:pPr>
            <a:fld id="{0A972E0F-5E62-4D89-A9B3-730CB84D2669}" type="slidenum">
              <a:rPr lang="en-US" altLang="en-US"/>
              <a:pPr>
                <a:defRPr/>
              </a:pPr>
              <a:t>‹#›</a:t>
            </a:fld>
            <a:endParaRPr lang="en-US" altLang="en-US"/>
          </a:p>
        </p:txBody>
      </p:sp>
    </p:spTree>
    <p:extLst>
      <p:ext uri="{BB962C8B-B14F-4D97-AF65-F5344CB8AC3E}">
        <p14:creationId xmlns:p14="http://schemas.microsoft.com/office/powerpoint/2010/main" val="781462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a:extLst/>
          </p:cNvPr>
          <p:cNvSpPr>
            <a:spLocks noGrp="1" noChangeArrowheads="1"/>
          </p:cNvSpPr>
          <p:nvPr>
            <p:ph type="sldNum" sz="quarter" idx="12"/>
          </p:nvPr>
        </p:nvSpPr>
        <p:spPr>
          <a:ln/>
        </p:spPr>
        <p:txBody>
          <a:bodyPr/>
          <a:lstStyle>
            <a:lvl1pPr>
              <a:defRPr/>
            </a:lvl1pPr>
          </a:lstStyle>
          <a:p>
            <a:pPr>
              <a:defRPr/>
            </a:pPr>
            <a:fld id="{2407AE99-735E-4C23-BDF9-8CE3485A194D}" type="slidenum">
              <a:rPr lang="en-US" altLang="en-US"/>
              <a:pPr>
                <a:defRPr/>
              </a:pPr>
              <a:t>‹#›</a:t>
            </a:fld>
            <a:endParaRPr lang="en-US" altLang="en-US"/>
          </a:p>
        </p:txBody>
      </p:sp>
    </p:spTree>
    <p:extLst>
      <p:ext uri="{BB962C8B-B14F-4D97-AF65-F5344CB8AC3E}">
        <p14:creationId xmlns:p14="http://schemas.microsoft.com/office/powerpoint/2010/main" val="39530781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a:extLst/>
          </p:cNvPr>
          <p:cNvSpPr>
            <a:spLocks noGrp="1" noChangeArrowheads="1"/>
          </p:cNvSpPr>
          <p:nvPr>
            <p:ph type="sldNum" sz="quarter" idx="12"/>
          </p:nvPr>
        </p:nvSpPr>
        <p:spPr>
          <a:ln/>
        </p:spPr>
        <p:txBody>
          <a:bodyPr/>
          <a:lstStyle>
            <a:lvl1pPr>
              <a:defRPr/>
            </a:lvl1pPr>
          </a:lstStyle>
          <a:p>
            <a:pPr>
              <a:defRPr/>
            </a:pPr>
            <a:fld id="{3E318E46-C8F1-4231-BAF2-4718F1F1BA15}" type="slidenum">
              <a:rPr lang="en-US" altLang="en-US"/>
              <a:pPr>
                <a:defRPr/>
              </a:pPr>
              <a:t>‹#›</a:t>
            </a:fld>
            <a:endParaRPr lang="en-US" altLang="en-US"/>
          </a:p>
        </p:txBody>
      </p:sp>
    </p:spTree>
    <p:extLst>
      <p:ext uri="{BB962C8B-B14F-4D97-AF65-F5344CB8AC3E}">
        <p14:creationId xmlns:p14="http://schemas.microsoft.com/office/powerpoint/2010/main" val="7848141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a:extLst/>
          </p:cNvPr>
          <p:cNvSpPr>
            <a:spLocks noGrp="1" noChangeArrowheads="1"/>
          </p:cNvSpPr>
          <p:nvPr>
            <p:ph type="sldNum" sz="quarter" idx="12"/>
          </p:nvPr>
        </p:nvSpPr>
        <p:spPr>
          <a:ln/>
        </p:spPr>
        <p:txBody>
          <a:bodyPr/>
          <a:lstStyle>
            <a:lvl1pPr>
              <a:defRPr/>
            </a:lvl1pPr>
          </a:lstStyle>
          <a:p>
            <a:pPr>
              <a:defRPr/>
            </a:pPr>
            <a:fld id="{6369EABD-CED9-451D-A84F-759004593503}" type="slidenum">
              <a:rPr lang="en-US" altLang="en-US"/>
              <a:pPr>
                <a:defRPr/>
              </a:pPr>
              <a:t>‹#›</a:t>
            </a:fld>
            <a:endParaRPr lang="en-US" altLang="en-US"/>
          </a:p>
        </p:txBody>
      </p:sp>
    </p:spTree>
    <p:extLst>
      <p:ext uri="{BB962C8B-B14F-4D97-AF65-F5344CB8AC3E}">
        <p14:creationId xmlns:p14="http://schemas.microsoft.com/office/powerpoint/2010/main" val="28238512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a:extLst/>
          </p:cNvPr>
          <p:cNvSpPr>
            <a:spLocks noGrp="1" noChangeArrowheads="1"/>
          </p:cNvSpPr>
          <p:nvPr>
            <p:ph type="sldNum" sz="quarter" idx="12"/>
          </p:nvPr>
        </p:nvSpPr>
        <p:spPr>
          <a:ln/>
        </p:spPr>
        <p:txBody>
          <a:bodyPr/>
          <a:lstStyle>
            <a:lvl1pPr>
              <a:defRPr/>
            </a:lvl1pPr>
          </a:lstStyle>
          <a:p>
            <a:pPr>
              <a:defRPr/>
            </a:pPr>
            <a:fld id="{F4D58874-C55B-4032-97E1-264C16E0A819}" type="slidenum">
              <a:rPr lang="en-US" altLang="en-US"/>
              <a:pPr>
                <a:defRPr/>
              </a:pPr>
              <a:t>‹#›</a:t>
            </a:fld>
            <a:endParaRPr lang="en-US" altLang="en-US"/>
          </a:p>
        </p:txBody>
      </p:sp>
    </p:spTree>
    <p:extLst>
      <p:ext uri="{BB962C8B-B14F-4D97-AF65-F5344CB8AC3E}">
        <p14:creationId xmlns:p14="http://schemas.microsoft.com/office/powerpoint/2010/main" val="2313889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a:extLst/>
          </p:cNvPr>
          <p:cNvSpPr>
            <a:spLocks noGrp="1" noChangeArrowheads="1"/>
          </p:cNvSpPr>
          <p:nvPr>
            <p:ph type="sldNum" sz="quarter" idx="12"/>
          </p:nvPr>
        </p:nvSpPr>
        <p:spPr>
          <a:ln/>
        </p:spPr>
        <p:txBody>
          <a:bodyPr/>
          <a:lstStyle>
            <a:lvl1pPr>
              <a:defRPr/>
            </a:lvl1pPr>
          </a:lstStyle>
          <a:p>
            <a:pPr>
              <a:defRPr/>
            </a:pPr>
            <a:fld id="{829AFADB-8ECF-4DE4-9A38-216E5CE14119}" type="slidenum">
              <a:rPr lang="en-US" altLang="en-US"/>
              <a:pPr>
                <a:defRPr/>
              </a:pPr>
              <a:t>‹#›</a:t>
            </a:fld>
            <a:endParaRPr lang="en-US" altLang="en-US"/>
          </a:p>
        </p:txBody>
      </p:sp>
    </p:spTree>
    <p:extLst>
      <p:ext uri="{BB962C8B-B14F-4D97-AF65-F5344CB8AC3E}">
        <p14:creationId xmlns:p14="http://schemas.microsoft.com/office/powerpoint/2010/main" val="1176223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06/12/2018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a:t>Click to edit Master title style</a:t>
            </a:r>
          </a:p>
        </p:txBody>
      </p:sp>
      <p:sp>
        <p:nvSpPr>
          <p:cNvPr id="3" name="Table Placeholder 2"/>
          <p:cNvSpPr>
            <a:spLocks noGrp="1"/>
          </p:cNvSpPr>
          <p:nvPr>
            <p:ph type="tbl" idx="1"/>
          </p:nvPr>
        </p:nvSpPr>
        <p:spPr>
          <a:xfrm>
            <a:off x="457200" y="1719263"/>
            <a:ext cx="8229600" cy="4411662"/>
          </a:xfrm>
        </p:spPr>
        <p:txBody>
          <a:bodyPr/>
          <a:lstStyle/>
          <a:p>
            <a:pPr lvl="0"/>
            <a:endParaRPr lang="en-US" noProof="0"/>
          </a:p>
        </p:txBody>
      </p:sp>
      <p:sp>
        <p:nvSpPr>
          <p:cNvPr id="4" name="Rectangle 5">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a:extLst/>
          </p:cNvPr>
          <p:cNvSpPr>
            <a:spLocks noGrp="1" noChangeArrowheads="1"/>
          </p:cNvSpPr>
          <p:nvPr>
            <p:ph type="sldNum" sz="quarter" idx="12"/>
          </p:nvPr>
        </p:nvSpPr>
        <p:spPr>
          <a:ln/>
        </p:spPr>
        <p:txBody>
          <a:bodyPr/>
          <a:lstStyle>
            <a:lvl1pPr>
              <a:defRPr/>
            </a:lvl1pPr>
          </a:lstStyle>
          <a:p>
            <a:pPr>
              <a:defRPr/>
            </a:pPr>
            <a:fld id="{9DC6D179-880D-47FB-BE0C-265CA1CDB420}" type="slidenum">
              <a:rPr lang="en-US" altLang="en-US"/>
              <a:pPr>
                <a:defRPr/>
              </a:pPr>
              <a:t>‹#›</a:t>
            </a:fld>
            <a:endParaRPr lang="en-US" altLang="en-US"/>
          </a:p>
        </p:txBody>
      </p:sp>
    </p:spTree>
    <p:extLst>
      <p:ext uri="{BB962C8B-B14F-4D97-AF65-F5344CB8AC3E}">
        <p14:creationId xmlns:p14="http://schemas.microsoft.com/office/powerpoint/2010/main" val="3538876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06/12/2018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06/12/2018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06/12/2018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06/12/2018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06/12/2018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3264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8133" name="Rectangle 5">
            <a:extLst>
              <a:ext uri="{FF2B5EF4-FFF2-40B4-BE49-F238E27FC236}">
                <a16:creationId xmlns:a16="http://schemas.microsoft.com/office/drawing/2014/main" id="{12BCD3DE-A955-43FB-B65B-2562C46A30C8}"/>
              </a:ext>
            </a:extLst>
          </p:cNvPr>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Arial" pitchFamily="34" charset="0"/>
              </a:defRPr>
            </a:lvl1pPr>
          </a:lstStyle>
          <a:p>
            <a:pPr>
              <a:defRPr/>
            </a:pPr>
            <a:endParaRPr lang="en-US" altLang="en-US"/>
          </a:p>
        </p:txBody>
      </p:sp>
      <p:sp>
        <p:nvSpPr>
          <p:cNvPr id="48134" name="Rectangle 6">
            <a:extLst>
              <a:ext uri="{FF2B5EF4-FFF2-40B4-BE49-F238E27FC236}">
                <a16:creationId xmlns:a16="http://schemas.microsoft.com/office/drawing/2014/main" id="{244F6DAD-13C1-4764-932E-3083B27A040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atin typeface="Arial" pitchFamily="34" charset="0"/>
              </a:defRPr>
            </a:lvl1pPr>
          </a:lstStyle>
          <a:p>
            <a:pPr>
              <a:defRPr/>
            </a:pPr>
            <a:endParaRPr lang="en-US" altLang="en-US"/>
          </a:p>
        </p:txBody>
      </p:sp>
      <p:sp>
        <p:nvSpPr>
          <p:cNvPr id="48135" name="Rectangle 7">
            <a:extLst>
              <a:ext uri="{FF2B5EF4-FFF2-40B4-BE49-F238E27FC236}">
                <a16:creationId xmlns:a16="http://schemas.microsoft.com/office/drawing/2014/main" id="{D2260DE5-7BD2-46B7-B3DB-1496919F89D4}"/>
              </a:ext>
            </a:extLst>
          </p:cNvPr>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45EFFB73-940A-496D-A83C-95656ECADD92}"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a:extLst>
                <a:ext uri="{FF2B5EF4-FFF2-40B4-BE49-F238E27FC236}">
                  <a16:creationId xmlns:a16="http://schemas.microsoft.com/office/drawing/2014/main" id="{B246681A-DF43-4DA8-8971-0A50B016992D}"/>
                </a:ext>
              </a:extLst>
            </p:cNvPr>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34" name="Oval 10">
              <a:extLst>
                <a:ext uri="{FF2B5EF4-FFF2-40B4-BE49-F238E27FC236}">
                  <a16:creationId xmlns:a16="http://schemas.microsoft.com/office/drawing/2014/main" id="{3DBF4833-44C7-4121-B6E3-1606B6F1ABC8}"/>
                </a:ext>
              </a:extLst>
            </p:cNvPr>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35" name="Oval 11">
              <a:extLst>
                <a:ext uri="{FF2B5EF4-FFF2-40B4-BE49-F238E27FC236}">
                  <a16:creationId xmlns:a16="http://schemas.microsoft.com/office/drawing/2014/main" id="{A9F3670F-D2D1-4B9D-943A-DE2328AC0730}"/>
                </a:ext>
              </a:extLst>
            </p:cNvPr>
            <p:cNvSpPr>
              <a:spLocks noChangeArrowheads="1"/>
            </p:cNvSpPr>
            <p:nvPr/>
          </p:nvSpPr>
          <p:spPr bwMode="auto">
            <a:xfrm>
              <a:off x="5360" y="960"/>
              <a:ext cx="76"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36" name="Oval 12">
              <a:extLst>
                <a:ext uri="{FF2B5EF4-FFF2-40B4-BE49-F238E27FC236}">
                  <a16:creationId xmlns:a16="http://schemas.microsoft.com/office/drawing/2014/main" id="{A40DC7D1-44AB-4305-A11D-457AC491FD3E}"/>
                </a:ext>
              </a:extLst>
            </p:cNvPr>
            <p:cNvSpPr>
              <a:spLocks noChangeArrowheads="1"/>
            </p:cNvSpPr>
            <p:nvPr/>
          </p:nvSpPr>
          <p:spPr bwMode="auto">
            <a:xfrm>
              <a:off x="5136" y="1072"/>
              <a:ext cx="80" cy="7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37" name="Oval 13">
              <a:extLst>
                <a:ext uri="{FF2B5EF4-FFF2-40B4-BE49-F238E27FC236}">
                  <a16:creationId xmlns:a16="http://schemas.microsoft.com/office/drawing/2014/main" id="{893D79A6-810D-4880-9C37-A703759C9D5E}"/>
                </a:ext>
              </a:extLst>
            </p:cNvPr>
            <p:cNvSpPr>
              <a:spLocks noChangeArrowheads="1"/>
            </p:cNvSpPr>
            <p:nvPr/>
          </p:nvSpPr>
          <p:spPr bwMode="auto">
            <a:xfrm>
              <a:off x="5248" y="1072"/>
              <a:ext cx="79" cy="7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38" name="Oval 14">
              <a:extLst>
                <a:ext uri="{FF2B5EF4-FFF2-40B4-BE49-F238E27FC236}">
                  <a16:creationId xmlns:a16="http://schemas.microsoft.com/office/drawing/2014/main" id="{6232800A-A0B9-409F-8094-88E5204EC738}"/>
                </a:ext>
              </a:extLst>
            </p:cNvPr>
            <p:cNvSpPr>
              <a:spLocks noChangeArrowheads="1"/>
            </p:cNvSpPr>
            <p:nvPr/>
          </p:nvSpPr>
          <p:spPr bwMode="auto">
            <a:xfrm>
              <a:off x="5360" y="1072"/>
              <a:ext cx="76" cy="7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39" name="Oval 15">
              <a:extLst>
                <a:ext uri="{FF2B5EF4-FFF2-40B4-BE49-F238E27FC236}">
                  <a16:creationId xmlns:a16="http://schemas.microsoft.com/office/drawing/2014/main" id="{6546ED41-E403-48F3-A247-52684D9EDCD8}"/>
                </a:ext>
              </a:extLst>
            </p:cNvPr>
            <p:cNvSpPr>
              <a:spLocks noChangeArrowheads="1"/>
            </p:cNvSpPr>
            <p:nvPr/>
          </p:nvSpPr>
          <p:spPr bwMode="auto">
            <a:xfrm>
              <a:off x="5472" y="1072"/>
              <a:ext cx="74" cy="7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0" name="Oval 16">
              <a:extLst>
                <a:ext uri="{FF2B5EF4-FFF2-40B4-BE49-F238E27FC236}">
                  <a16:creationId xmlns:a16="http://schemas.microsoft.com/office/drawing/2014/main" id="{62750342-5E02-40E2-9A4A-A490600A6247}"/>
                </a:ext>
              </a:extLst>
            </p:cNvPr>
            <p:cNvSpPr>
              <a:spLocks noChangeArrowheads="1"/>
            </p:cNvSpPr>
            <p:nvPr/>
          </p:nvSpPr>
          <p:spPr bwMode="auto">
            <a:xfrm>
              <a:off x="5136" y="1184"/>
              <a:ext cx="80" cy="74"/>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1" name="Oval 17">
              <a:extLst>
                <a:ext uri="{FF2B5EF4-FFF2-40B4-BE49-F238E27FC236}">
                  <a16:creationId xmlns:a16="http://schemas.microsoft.com/office/drawing/2014/main" id="{9D71F84F-4B6B-4F17-864C-A9FBBC768703}"/>
                </a:ext>
              </a:extLst>
            </p:cNvPr>
            <p:cNvSpPr>
              <a:spLocks noChangeArrowheads="1"/>
            </p:cNvSpPr>
            <p:nvPr/>
          </p:nvSpPr>
          <p:spPr bwMode="auto">
            <a:xfrm>
              <a:off x="5248" y="1184"/>
              <a:ext cx="79" cy="74"/>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2" name="Oval 18">
              <a:extLst>
                <a:ext uri="{FF2B5EF4-FFF2-40B4-BE49-F238E27FC236}">
                  <a16:creationId xmlns:a16="http://schemas.microsoft.com/office/drawing/2014/main" id="{752BBD89-91FB-4C7B-83C1-EC042B171803}"/>
                </a:ext>
              </a:extLst>
            </p:cNvPr>
            <p:cNvSpPr>
              <a:spLocks noChangeArrowheads="1"/>
            </p:cNvSpPr>
            <p:nvPr/>
          </p:nvSpPr>
          <p:spPr bwMode="auto">
            <a:xfrm>
              <a:off x="5360" y="1184"/>
              <a:ext cx="76" cy="74"/>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3" name="Oval 19">
              <a:extLst>
                <a:ext uri="{FF2B5EF4-FFF2-40B4-BE49-F238E27FC236}">
                  <a16:creationId xmlns:a16="http://schemas.microsoft.com/office/drawing/2014/main" id="{96389B06-0924-4811-B135-C932A6AB6E2D}"/>
                </a:ext>
              </a:extLst>
            </p:cNvPr>
            <p:cNvSpPr>
              <a:spLocks noChangeArrowheads="1"/>
            </p:cNvSpPr>
            <p:nvPr/>
          </p:nvSpPr>
          <p:spPr bwMode="auto">
            <a:xfrm>
              <a:off x="5472" y="1184"/>
              <a:ext cx="74" cy="74"/>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4" name="Oval 20">
              <a:extLst>
                <a:ext uri="{FF2B5EF4-FFF2-40B4-BE49-F238E27FC236}">
                  <a16:creationId xmlns:a16="http://schemas.microsoft.com/office/drawing/2014/main" id="{5079DE9C-7FB0-46E6-B680-496FACE51287}"/>
                </a:ext>
              </a:extLst>
            </p:cNvPr>
            <p:cNvSpPr>
              <a:spLocks noChangeArrowheads="1"/>
            </p:cNvSpPr>
            <p:nvPr/>
          </p:nvSpPr>
          <p:spPr bwMode="auto">
            <a:xfrm>
              <a:off x="5584" y="1184"/>
              <a:ext cx="80" cy="74"/>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5" name="Oval 21">
              <a:extLst>
                <a:ext uri="{FF2B5EF4-FFF2-40B4-BE49-F238E27FC236}">
                  <a16:creationId xmlns:a16="http://schemas.microsoft.com/office/drawing/2014/main" id="{7F7D131C-D84D-4C29-AC02-0EFF60527AA4}"/>
                </a:ext>
              </a:extLst>
            </p:cNvPr>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6" name="Oval 22">
              <a:extLst>
                <a:ext uri="{FF2B5EF4-FFF2-40B4-BE49-F238E27FC236}">
                  <a16:creationId xmlns:a16="http://schemas.microsoft.com/office/drawing/2014/main" id="{05FBCACD-B5AE-42ED-8FA0-588A20DF4997}"/>
                </a:ext>
              </a:extLst>
            </p:cNvPr>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7" name="Oval 23">
              <a:extLst>
                <a:ext uri="{FF2B5EF4-FFF2-40B4-BE49-F238E27FC236}">
                  <a16:creationId xmlns:a16="http://schemas.microsoft.com/office/drawing/2014/main" id="{DEC54F61-2FFE-48AF-8BC6-986383321E81}"/>
                </a:ext>
              </a:extLst>
            </p:cNvPr>
            <p:cNvSpPr>
              <a:spLocks noChangeArrowheads="1"/>
            </p:cNvSpPr>
            <p:nvPr/>
          </p:nvSpPr>
          <p:spPr bwMode="auto">
            <a:xfrm>
              <a:off x="5360" y="1296"/>
              <a:ext cx="76"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8" name="Oval 24">
              <a:extLst>
                <a:ext uri="{FF2B5EF4-FFF2-40B4-BE49-F238E27FC236}">
                  <a16:creationId xmlns:a16="http://schemas.microsoft.com/office/drawing/2014/main" id="{D81F4EA3-CA5A-4F9A-8A0F-96D7AE987239}"/>
                </a:ext>
              </a:extLst>
            </p:cNvPr>
            <p:cNvSpPr>
              <a:spLocks noChangeArrowheads="1"/>
            </p:cNvSpPr>
            <p:nvPr/>
          </p:nvSpPr>
          <p:spPr bwMode="auto">
            <a:xfrm>
              <a:off x="5472" y="1296"/>
              <a:ext cx="74"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49" name="Oval 25">
              <a:extLst>
                <a:ext uri="{FF2B5EF4-FFF2-40B4-BE49-F238E27FC236}">
                  <a16:creationId xmlns:a16="http://schemas.microsoft.com/office/drawing/2014/main" id="{ED16433C-E63B-4846-9CC2-61CF31592849}"/>
                </a:ext>
              </a:extLst>
            </p:cNvPr>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0" name="Oval 26">
              <a:extLst>
                <a:ext uri="{FF2B5EF4-FFF2-40B4-BE49-F238E27FC236}">
                  <a16:creationId xmlns:a16="http://schemas.microsoft.com/office/drawing/2014/main" id="{2BC916B6-2043-4E63-BB36-2A1EA9D733BE}"/>
                </a:ext>
              </a:extLst>
            </p:cNvPr>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1" name="Oval 27">
              <a:extLst>
                <a:ext uri="{FF2B5EF4-FFF2-40B4-BE49-F238E27FC236}">
                  <a16:creationId xmlns:a16="http://schemas.microsoft.com/office/drawing/2014/main" id="{0F8BFA55-34DF-4C10-A8A6-993747C82CE1}"/>
                </a:ext>
              </a:extLst>
            </p:cNvPr>
            <p:cNvSpPr>
              <a:spLocks noChangeArrowheads="1"/>
            </p:cNvSpPr>
            <p:nvPr/>
          </p:nvSpPr>
          <p:spPr bwMode="auto">
            <a:xfrm>
              <a:off x="5360" y="1408"/>
              <a:ext cx="76"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2" name="Oval 28">
              <a:extLst>
                <a:ext uri="{FF2B5EF4-FFF2-40B4-BE49-F238E27FC236}">
                  <a16:creationId xmlns:a16="http://schemas.microsoft.com/office/drawing/2014/main" id="{20617B1C-2EFA-4155-95EE-9CF04770C825}"/>
                </a:ext>
              </a:extLst>
            </p:cNvPr>
            <p:cNvSpPr>
              <a:spLocks noChangeArrowheads="1"/>
            </p:cNvSpPr>
            <p:nvPr/>
          </p:nvSpPr>
          <p:spPr bwMode="auto">
            <a:xfrm>
              <a:off x="5472" y="1408"/>
              <a:ext cx="74"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3" name="Oval 29">
              <a:extLst>
                <a:ext uri="{FF2B5EF4-FFF2-40B4-BE49-F238E27FC236}">
                  <a16:creationId xmlns:a16="http://schemas.microsoft.com/office/drawing/2014/main" id="{C9A57677-D329-4D95-BE5F-6778DF71DFC5}"/>
                </a:ext>
              </a:extLst>
            </p:cNvPr>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4" name="Oval 30">
              <a:extLst>
                <a:ext uri="{FF2B5EF4-FFF2-40B4-BE49-F238E27FC236}">
                  <a16:creationId xmlns:a16="http://schemas.microsoft.com/office/drawing/2014/main" id="{1EE8C94B-6A47-42B3-AA40-0FA587BEA789}"/>
                </a:ext>
              </a:extLst>
            </p:cNvPr>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5" name="Oval 31">
              <a:extLst>
                <a:ext uri="{FF2B5EF4-FFF2-40B4-BE49-F238E27FC236}">
                  <a16:creationId xmlns:a16="http://schemas.microsoft.com/office/drawing/2014/main" id="{7AF6D0B0-B8E3-489E-88BA-60C276491C56}"/>
                </a:ext>
              </a:extLst>
            </p:cNvPr>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6" name="Oval 32">
              <a:extLst>
                <a:ext uri="{FF2B5EF4-FFF2-40B4-BE49-F238E27FC236}">
                  <a16:creationId xmlns:a16="http://schemas.microsoft.com/office/drawing/2014/main" id="{8FB08830-FEEA-4012-B497-D76C32A295F0}"/>
                </a:ext>
              </a:extLst>
            </p:cNvPr>
            <p:cNvSpPr>
              <a:spLocks noChangeArrowheads="1"/>
            </p:cNvSpPr>
            <p:nvPr/>
          </p:nvSpPr>
          <p:spPr bwMode="auto">
            <a:xfrm>
              <a:off x="5360" y="1520"/>
              <a:ext cx="76"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7" name="Oval 33">
              <a:extLst>
                <a:ext uri="{FF2B5EF4-FFF2-40B4-BE49-F238E27FC236}">
                  <a16:creationId xmlns:a16="http://schemas.microsoft.com/office/drawing/2014/main" id="{13A425B2-B01B-4D7D-8A62-A942A338D665}"/>
                </a:ext>
              </a:extLst>
            </p:cNvPr>
            <p:cNvSpPr>
              <a:spLocks noChangeArrowheads="1"/>
            </p:cNvSpPr>
            <p:nvPr/>
          </p:nvSpPr>
          <p:spPr bwMode="auto">
            <a:xfrm>
              <a:off x="5472" y="1520"/>
              <a:ext cx="74"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8" name="Oval 34">
              <a:extLst>
                <a:ext uri="{FF2B5EF4-FFF2-40B4-BE49-F238E27FC236}">
                  <a16:creationId xmlns:a16="http://schemas.microsoft.com/office/drawing/2014/main" id="{30BD21A6-EDF4-43AD-B2C3-1E6B2EB0C153}"/>
                </a:ext>
              </a:extLst>
            </p:cNvPr>
            <p:cNvSpPr>
              <a:spLocks noChangeArrowheads="1"/>
            </p:cNvSpPr>
            <p:nvPr/>
          </p:nvSpPr>
          <p:spPr bwMode="auto">
            <a:xfrm>
              <a:off x="5136" y="1632"/>
              <a:ext cx="80" cy="75"/>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59" name="Oval 35">
              <a:extLst>
                <a:ext uri="{FF2B5EF4-FFF2-40B4-BE49-F238E27FC236}">
                  <a16:creationId xmlns:a16="http://schemas.microsoft.com/office/drawing/2014/main" id="{C1DF428F-6D64-4576-B19A-1DC25F085055}"/>
                </a:ext>
              </a:extLst>
            </p:cNvPr>
            <p:cNvSpPr>
              <a:spLocks noChangeArrowheads="1"/>
            </p:cNvSpPr>
            <p:nvPr/>
          </p:nvSpPr>
          <p:spPr bwMode="auto">
            <a:xfrm>
              <a:off x="5248" y="1632"/>
              <a:ext cx="79" cy="75"/>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60" name="Oval 36">
              <a:extLst>
                <a:ext uri="{FF2B5EF4-FFF2-40B4-BE49-F238E27FC236}">
                  <a16:creationId xmlns:a16="http://schemas.microsoft.com/office/drawing/2014/main" id="{EA057D00-6392-4804-A8EE-C19CEEA108F0}"/>
                </a:ext>
              </a:extLst>
            </p:cNvPr>
            <p:cNvSpPr>
              <a:spLocks noChangeArrowheads="1"/>
            </p:cNvSpPr>
            <p:nvPr/>
          </p:nvSpPr>
          <p:spPr bwMode="auto">
            <a:xfrm>
              <a:off x="5360" y="1632"/>
              <a:ext cx="76" cy="75"/>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61" name="Oval 37">
              <a:extLst>
                <a:ext uri="{FF2B5EF4-FFF2-40B4-BE49-F238E27FC236}">
                  <a16:creationId xmlns:a16="http://schemas.microsoft.com/office/drawing/2014/main" id="{F977F6DD-9A1E-4EB2-8789-5520C786D68A}"/>
                </a:ext>
              </a:extLst>
            </p:cNvPr>
            <p:cNvSpPr>
              <a:spLocks noChangeArrowheads="1"/>
            </p:cNvSpPr>
            <p:nvPr/>
          </p:nvSpPr>
          <p:spPr bwMode="auto">
            <a:xfrm>
              <a:off x="5472" y="1632"/>
              <a:ext cx="74" cy="75"/>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62" name="Oval 38">
              <a:extLst>
                <a:ext uri="{FF2B5EF4-FFF2-40B4-BE49-F238E27FC236}">
                  <a16:creationId xmlns:a16="http://schemas.microsoft.com/office/drawing/2014/main" id="{3F9D5280-EF8B-417B-837C-F42B3F0D0D55}"/>
                </a:ext>
              </a:extLst>
            </p:cNvPr>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1063" name="Oval 39">
              <a:extLst>
                <a:ext uri="{FF2B5EF4-FFF2-40B4-BE49-F238E27FC236}">
                  <a16:creationId xmlns:a16="http://schemas.microsoft.com/office/drawing/2014/main" id="{8326972C-0776-46C2-868A-6F4653AF966E}"/>
                </a:ext>
              </a:extLst>
            </p:cNvPr>
            <p:cNvSpPr>
              <a:spLocks noChangeArrowheads="1"/>
            </p:cNvSpPr>
            <p:nvPr/>
          </p:nvSpPr>
          <p:spPr bwMode="auto">
            <a:xfrm>
              <a:off x="5472" y="1744"/>
              <a:ext cx="74"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grpSp>
    </p:spTree>
    <p:extLst>
      <p:ext uri="{BB962C8B-B14F-4D97-AF65-F5344CB8AC3E}">
        <p14:creationId xmlns:p14="http://schemas.microsoft.com/office/powerpoint/2010/main" val="12317246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itchFamily="34" charset="0"/>
        </a:defRPr>
      </a:lvl2pPr>
      <a:lvl3pPr algn="l" rtl="0" eaLnBrk="0" fontAlgn="base" hangingPunct="0">
        <a:spcBef>
          <a:spcPct val="0"/>
        </a:spcBef>
        <a:spcAft>
          <a:spcPct val="0"/>
        </a:spcAft>
        <a:defRPr sz="3900" b="1">
          <a:solidFill>
            <a:schemeClr val="tx2"/>
          </a:solidFill>
          <a:latin typeface="Arial" pitchFamily="34" charset="0"/>
        </a:defRPr>
      </a:lvl3pPr>
      <a:lvl4pPr algn="l" rtl="0" eaLnBrk="0" fontAlgn="base" hangingPunct="0">
        <a:spcBef>
          <a:spcPct val="0"/>
        </a:spcBef>
        <a:spcAft>
          <a:spcPct val="0"/>
        </a:spcAft>
        <a:defRPr sz="3900" b="1">
          <a:solidFill>
            <a:schemeClr val="tx2"/>
          </a:solidFill>
          <a:latin typeface="Arial" pitchFamily="34" charset="0"/>
        </a:defRPr>
      </a:lvl4pPr>
      <a:lvl5pPr algn="l" rtl="0" eaLnBrk="0" fontAlgn="base" hangingPunct="0">
        <a:spcBef>
          <a:spcPct val="0"/>
        </a:spcBef>
        <a:spcAft>
          <a:spcPct val="0"/>
        </a:spcAft>
        <a:defRPr sz="3900" b="1">
          <a:solidFill>
            <a:schemeClr val="tx2"/>
          </a:solidFill>
          <a:latin typeface="Arial" pitchFamily="34" charset="0"/>
        </a:defRPr>
      </a:lvl5pPr>
      <a:lvl6pPr marL="457200" algn="l" rtl="0" fontAlgn="base">
        <a:spcBef>
          <a:spcPct val="0"/>
        </a:spcBef>
        <a:spcAft>
          <a:spcPct val="0"/>
        </a:spcAft>
        <a:defRPr sz="3900" b="1">
          <a:solidFill>
            <a:schemeClr val="tx2"/>
          </a:solidFill>
          <a:latin typeface="Arial" pitchFamily="34" charset="0"/>
        </a:defRPr>
      </a:lvl6pPr>
      <a:lvl7pPr marL="914400" algn="l" rtl="0" fontAlgn="base">
        <a:spcBef>
          <a:spcPct val="0"/>
        </a:spcBef>
        <a:spcAft>
          <a:spcPct val="0"/>
        </a:spcAft>
        <a:defRPr sz="3900" b="1">
          <a:solidFill>
            <a:schemeClr val="tx2"/>
          </a:solidFill>
          <a:latin typeface="Arial" pitchFamily="34" charset="0"/>
        </a:defRPr>
      </a:lvl7pPr>
      <a:lvl8pPr marL="1371600" algn="l" rtl="0" fontAlgn="base">
        <a:spcBef>
          <a:spcPct val="0"/>
        </a:spcBef>
        <a:spcAft>
          <a:spcPct val="0"/>
        </a:spcAft>
        <a:defRPr sz="3900" b="1">
          <a:solidFill>
            <a:schemeClr val="tx2"/>
          </a:solidFill>
          <a:latin typeface="Arial" pitchFamily="34" charset="0"/>
        </a:defRPr>
      </a:lvl8pPr>
      <a:lvl9pPr marL="1828800" algn="l" rtl="0" fontAlgn="base">
        <a:spcBef>
          <a:spcPct val="0"/>
        </a:spcBef>
        <a:spcAft>
          <a:spcPct val="0"/>
        </a:spcAft>
        <a:defRPr sz="39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5" Type="http://schemas.openxmlformats.org/officeDocument/2006/relationships/image" Target="../media/image2.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2411664"/>
            <a:ext cx="8026414" cy="1293284"/>
          </a:xfrm>
        </p:spPr>
        <p:txBody>
          <a:bodyPr lIns="0" rIns="0" bIns="144000" anchor="b">
            <a:noAutofit/>
          </a:bodyPr>
          <a:lstStyle/>
          <a:p>
            <a:pPr algn="ctr"/>
            <a:r>
              <a:rPr lang="en-US" sz="4000" dirty="0">
                <a:solidFill>
                  <a:schemeClr val="bg1"/>
                </a:solidFill>
              </a:rPr>
              <a:t>SDMX </a:t>
            </a:r>
            <a:r>
              <a:rPr lang="en-US" sz="4000" dirty="0" err="1">
                <a:solidFill>
                  <a:schemeClr val="bg1"/>
                </a:solidFill>
              </a:rPr>
              <a:t>modèle</a:t>
            </a:r>
            <a:r>
              <a:rPr lang="en-US" sz="4000" dirty="0">
                <a:solidFill>
                  <a:schemeClr val="bg1"/>
                </a:solidFill>
              </a:rPr>
              <a:t> </a:t>
            </a:r>
            <a:r>
              <a:rPr lang="en-US" sz="4000" dirty="0" err="1">
                <a:solidFill>
                  <a:schemeClr val="bg1"/>
                </a:solidFill>
              </a:rPr>
              <a:t>d'information</a:t>
            </a:r>
            <a:r>
              <a:rPr lang="en-US" sz="4000" dirty="0">
                <a:solidFill>
                  <a:schemeClr val="bg1"/>
                </a:solidFill>
              </a:rPr>
              <a:t>:</a:t>
            </a:r>
            <a:br>
              <a:rPr lang="en-US" sz="4000" dirty="0">
                <a:solidFill>
                  <a:schemeClr val="bg1"/>
                </a:solidFill>
              </a:rPr>
            </a:br>
            <a:r>
              <a:rPr lang="en-US" sz="4000" dirty="0">
                <a:solidFill>
                  <a:schemeClr val="bg1"/>
                </a:solidFill>
              </a:rPr>
              <a:t> </a:t>
            </a:r>
            <a:r>
              <a:rPr lang="en-US" sz="4000" dirty="0" err="1">
                <a:solidFill>
                  <a:schemeClr val="bg1"/>
                </a:solidFill>
              </a:rPr>
              <a:t>une</a:t>
            </a:r>
            <a:r>
              <a:rPr lang="en-US" sz="4000" dirty="0">
                <a:solidFill>
                  <a:schemeClr val="bg1"/>
                </a:solidFill>
              </a:rPr>
              <a:t> introduction  </a:t>
            </a:r>
          </a:p>
        </p:txBody>
      </p:sp>
      <p:cxnSp>
        <p:nvCxnSpPr>
          <p:cNvPr id="6" name="Straight Connector 5"/>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728122" y="5790240"/>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100" dirty="0">
                <a:solidFill>
                  <a:srgbClr val="FFFFFF"/>
                </a:solidFill>
              </a:rPr>
              <a:t>Dany Ghafari/ 5-6 December 2018 / Dakar, Senegal</a:t>
            </a:r>
          </a:p>
        </p:txBody>
      </p: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Tree>
    <p:extLst>
      <p:ext uri="{BB962C8B-B14F-4D97-AF65-F5344CB8AC3E}">
        <p14:creationId xmlns:p14="http://schemas.microsoft.com/office/powerpoint/2010/main" val="2104761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10</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270751"/>
            <a:ext cx="4031229" cy="461665"/>
          </a:xfrm>
          <a:prstGeom prst="rect">
            <a:avLst/>
          </a:prstGeom>
        </p:spPr>
        <p:txBody>
          <a:bodyPr wrap="square">
            <a:spAutoFit/>
          </a:bodyPr>
          <a:lstStyle/>
          <a:p>
            <a:r>
              <a:rPr lang="fr-FR" altLang="en-US" sz="2400" dirty="0">
                <a:solidFill>
                  <a:srgbClr val="0070C0"/>
                </a:solidFill>
                <a:latin typeface="Arial" panose="020B0604020202020204" pitchFamily="34" charset="0"/>
              </a:rPr>
              <a:t>Des séries chronologiques</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25708" y="1951672"/>
            <a:ext cx="8126048" cy="33239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Un ensemble d'observations d'une variable particulière, prises à différents moments dans le temps.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observations appartenant à la même série temporelle diffèrent par leur dimension TEMP (TIME).</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Toutes les autres valeurs de dimension sont identiques.</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Les attributs au niveau des observations peuvent différer d’une observation à l’autre de la même série chronologique.</a:t>
            </a:r>
          </a:p>
        </p:txBody>
      </p:sp>
    </p:spTree>
    <p:extLst>
      <p:ext uri="{BB962C8B-B14F-4D97-AF65-F5344CB8AC3E}">
        <p14:creationId xmlns:p14="http://schemas.microsoft.com/office/powerpoint/2010/main" val="3957365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11</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270751"/>
            <a:ext cx="5267362" cy="461665"/>
          </a:xfrm>
          <a:prstGeom prst="rect">
            <a:avLst/>
          </a:prstGeom>
        </p:spPr>
        <p:txBody>
          <a:bodyPr wrap="square">
            <a:spAutoFit/>
          </a:bodyPr>
          <a:lstStyle/>
          <a:p>
            <a:r>
              <a:rPr lang="fr-FR" altLang="en-US" sz="2400" dirty="0">
                <a:solidFill>
                  <a:srgbClr val="0070C0"/>
                </a:solidFill>
                <a:latin typeface="Arial" panose="020B0604020202020204" pitchFamily="34" charset="0"/>
              </a:rPr>
              <a:t>Série chronologique: démonstration</a:t>
            </a:r>
            <a:endParaRPr lang="en-US" sz="2400" b="1" dirty="0">
              <a:solidFill>
                <a:srgbClr val="0070C0"/>
              </a:solidFill>
            </a:endParaRPr>
          </a:p>
        </p:txBody>
      </p:sp>
      <p:pic>
        <p:nvPicPr>
          <p:cNvPr id="1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122" y="1887085"/>
            <a:ext cx="7679263" cy="4339581"/>
          </a:xfrm>
          <a:prstGeom prst="rect">
            <a:avLst/>
          </a:prstGeom>
          <a:solidFill>
            <a:srgbClr val="FFCC99">
              <a:alpha val="25098"/>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4"/>
          <p:cNvSpPr>
            <a:spLocks noChangeArrowheads="1"/>
          </p:cNvSpPr>
          <p:nvPr/>
        </p:nvSpPr>
        <p:spPr bwMode="auto">
          <a:xfrm>
            <a:off x="4191159" y="3309791"/>
            <a:ext cx="3834532" cy="254710"/>
          </a:xfrm>
          <a:prstGeom prst="rect">
            <a:avLst/>
          </a:prstGeom>
          <a:solidFill>
            <a:srgbClr val="FFCC99">
              <a:alpha val="25098"/>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20" name="Rectangle 5"/>
          <p:cNvSpPr>
            <a:spLocks noChangeArrowheads="1"/>
          </p:cNvSpPr>
          <p:nvPr/>
        </p:nvSpPr>
        <p:spPr bwMode="auto">
          <a:xfrm>
            <a:off x="5921988" y="4268004"/>
            <a:ext cx="2365988" cy="254710"/>
          </a:xfrm>
          <a:prstGeom prst="rect">
            <a:avLst/>
          </a:prstGeom>
          <a:solidFill>
            <a:srgbClr val="FFCC99">
              <a:alpha val="25098"/>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21" name="Rectangle 6"/>
          <p:cNvSpPr>
            <a:spLocks noChangeArrowheads="1"/>
          </p:cNvSpPr>
          <p:nvPr/>
        </p:nvSpPr>
        <p:spPr bwMode="auto">
          <a:xfrm>
            <a:off x="4212578" y="5218383"/>
            <a:ext cx="3834532" cy="295394"/>
          </a:xfrm>
          <a:prstGeom prst="rect">
            <a:avLst/>
          </a:prstGeom>
          <a:solidFill>
            <a:srgbClr val="FFCC99">
              <a:alpha val="25098"/>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22" name="Rectangle 7"/>
          <p:cNvSpPr>
            <a:spLocks noChangeArrowheads="1"/>
          </p:cNvSpPr>
          <p:nvPr/>
        </p:nvSpPr>
        <p:spPr bwMode="auto">
          <a:xfrm>
            <a:off x="6989295" y="4727403"/>
            <a:ext cx="1014723" cy="295392"/>
          </a:xfrm>
          <a:prstGeom prst="rect">
            <a:avLst/>
          </a:prstGeom>
          <a:solidFill>
            <a:srgbClr val="FFCC99">
              <a:alpha val="25098"/>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23" name="Rectangle 8"/>
          <p:cNvSpPr>
            <a:spLocks noChangeArrowheads="1"/>
          </p:cNvSpPr>
          <p:nvPr/>
        </p:nvSpPr>
        <p:spPr bwMode="auto">
          <a:xfrm>
            <a:off x="6989294" y="2827558"/>
            <a:ext cx="1014723" cy="295394"/>
          </a:xfrm>
          <a:prstGeom prst="rect">
            <a:avLst/>
          </a:prstGeom>
          <a:solidFill>
            <a:srgbClr val="FFCC99">
              <a:alpha val="25098"/>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25" name="Rectangle 9"/>
          <p:cNvSpPr>
            <a:spLocks noChangeArrowheads="1"/>
          </p:cNvSpPr>
          <p:nvPr/>
        </p:nvSpPr>
        <p:spPr bwMode="auto">
          <a:xfrm>
            <a:off x="5976250" y="2389674"/>
            <a:ext cx="2365988" cy="254710"/>
          </a:xfrm>
          <a:prstGeom prst="rect">
            <a:avLst/>
          </a:prstGeom>
          <a:solidFill>
            <a:srgbClr val="FFCC99">
              <a:alpha val="25098"/>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Tree>
    <p:extLst>
      <p:ext uri="{BB962C8B-B14F-4D97-AF65-F5344CB8AC3E}">
        <p14:creationId xmlns:p14="http://schemas.microsoft.com/office/powerpoint/2010/main" val="1958341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4031229" cy="461665"/>
          </a:xfrm>
          <a:prstGeom prst="rect">
            <a:avLst/>
          </a:prstGeom>
        </p:spPr>
        <p:txBody>
          <a:bodyPr wrap="square">
            <a:spAutoFit/>
          </a:bodyPr>
          <a:lstStyle/>
          <a:p>
            <a:r>
              <a:rPr lang="fr-FR" altLang="en-US" sz="2400" dirty="0">
                <a:solidFill>
                  <a:srgbClr val="0070C0"/>
                </a:solidFill>
                <a:latin typeface="Arial" panose="020B0604020202020204" pitchFamily="34" charset="0"/>
              </a:rPr>
              <a:t>Données transversales</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25708" y="1920983"/>
            <a:ext cx="8126048" cy="295465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Une dimension non temporelle est choisie le long de laquelle un ensemble d'observations est construit.</a:t>
            </a:r>
          </a:p>
          <a:p>
            <a:pPr marR="0" lvl="0" fontAlgn="base">
              <a:lnSpc>
                <a:spcPct val="100000"/>
              </a:lnSpc>
              <a:spcBef>
                <a:spcPct val="0"/>
              </a:spcBef>
              <a:spcAft>
                <a:spcPct val="0"/>
              </a:spcAft>
              <a:buClrTx/>
              <a:buSzTx/>
              <a:tabLst/>
            </a:pPr>
            <a:endParaRPr lang="fr-FR" altLang="en-US" sz="2400" dirty="0"/>
          </a:p>
          <a:p>
            <a:pPr marL="800036" lvl="1" indent="-342900" fontAlgn="base">
              <a:spcBef>
                <a:spcPct val="0"/>
              </a:spcBef>
              <a:spcAft>
                <a:spcPct val="0"/>
              </a:spcAft>
              <a:buFont typeface="Wingdings" panose="05000000000000000000" pitchFamily="2" charset="2"/>
              <a:buChar char="§"/>
            </a:pPr>
            <a:r>
              <a:rPr lang="fr-FR" altLang="en-US" sz="2400" dirty="0"/>
              <a:t>Par exemple. pour une enquête ou un recensement, le temps est généralement fixe et une autre dimension peut être choisie pour être rapportée au niveau de l'observation</a:t>
            </a:r>
          </a:p>
          <a:p>
            <a:pPr lvl="1" fontAlgn="base">
              <a:spcBef>
                <a:spcPct val="0"/>
              </a:spcBef>
              <a:spcAft>
                <a:spcPct val="0"/>
              </a:spcAf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Utilisé moins souvent que la représentation chronologique</a:t>
            </a:r>
          </a:p>
        </p:txBody>
      </p:sp>
    </p:spTree>
    <p:extLst>
      <p:ext uri="{BB962C8B-B14F-4D97-AF65-F5344CB8AC3E}">
        <p14:creationId xmlns:p14="http://schemas.microsoft.com/office/powerpoint/2010/main" val="3212270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0"/>
            <a:ext cx="4876800" cy="258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495800"/>
            <a:ext cx="340995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9" name="Text Box 9"/>
          <p:cNvSpPr txBox="1">
            <a:spLocks noChangeArrowheads="1"/>
          </p:cNvSpPr>
          <p:nvPr/>
        </p:nvSpPr>
        <p:spPr bwMode="auto">
          <a:xfrm>
            <a:off x="5562600" y="2819400"/>
            <a:ext cx="3352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marL="285750" indent="-285750">
              <a:buFont typeface="Arial" panose="020B0604020202020204" pitchFamily="34" charset="0"/>
              <a:buChar char="•"/>
            </a:pPr>
            <a:r>
              <a:rPr lang="fr-FR" sz="1800" dirty="0"/>
              <a:t>La dimension sexe a été choisie comme mesure transversale.</a:t>
            </a:r>
            <a:endParaRPr lang="en-US" sz="1800" dirty="0"/>
          </a:p>
        </p:txBody>
      </p:sp>
      <p:sp>
        <p:nvSpPr>
          <p:cNvPr id="71691" name="Text Box 11"/>
          <p:cNvSpPr txBox="1">
            <a:spLocks noChangeArrowheads="1"/>
          </p:cNvSpPr>
          <p:nvPr/>
        </p:nvSpPr>
        <p:spPr bwMode="auto">
          <a:xfrm>
            <a:off x="304800" y="4648200"/>
            <a:ext cx="36576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marL="285750" marR="0" lvl="0" indent="-285750" fontAlgn="base">
              <a:lnSpc>
                <a:spcPct val="100000"/>
              </a:lnSpc>
              <a:spcBef>
                <a:spcPct val="0"/>
              </a:spcBef>
              <a:spcAft>
                <a:spcPct val="0"/>
              </a:spcAft>
              <a:buClrTx/>
              <a:buSzTx/>
              <a:buFont typeface="Arial" panose="020B0604020202020204" pitchFamily="34" charset="0"/>
              <a:buChar char="•"/>
              <a:tabLst/>
            </a:pPr>
            <a:r>
              <a:rPr lang="fr-FR" altLang="en-US" sz="1800" dirty="0"/>
              <a:t>Notez que le temps est toujours applicable </a:t>
            </a:r>
          </a:p>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1800" b="0" i="0" u="none" strike="noStrike" kern="0" cap="none" spc="0" normalizeH="0" baseline="0" noProof="0" dirty="0">
              <a:ln>
                <a:noFill/>
              </a:ln>
              <a:solidFill>
                <a:schemeClr val="tx1"/>
              </a:solidFill>
              <a:effectLst/>
              <a:uLnTx/>
              <a:uFillTx/>
              <a:latin typeface="Arial" panose="020B0604020202020204" pitchFamily="34" charset="0"/>
            </a:endParaRPr>
          </a:p>
        </p:txBody>
      </p:sp>
      <p:sp>
        <p:nvSpPr>
          <p:cNvPr id="71692" name="Rectangle 12"/>
          <p:cNvSpPr>
            <a:spLocks noChangeArrowheads="1"/>
          </p:cNvSpPr>
          <p:nvPr/>
        </p:nvSpPr>
        <p:spPr bwMode="auto">
          <a:xfrm>
            <a:off x="4057650" y="1863725"/>
            <a:ext cx="612775" cy="2239963"/>
          </a:xfrm>
          <a:prstGeom prst="rect">
            <a:avLst/>
          </a:prstGeom>
          <a:solidFill>
            <a:schemeClr val="hlink">
              <a:alpha val="39999"/>
            </a:schemeClr>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1800" b="0" i="0" u="none" strike="noStrike" kern="0" cap="none" spc="0" normalizeH="0" baseline="0" noProof="0">
              <a:ln>
                <a:noFill/>
              </a:ln>
              <a:solidFill>
                <a:schemeClr val="tx1"/>
              </a:solidFill>
              <a:effectLst/>
              <a:uLnTx/>
              <a:uFillTx/>
              <a:latin typeface="Arial" panose="020B0604020202020204" pitchFamily="34" charset="0"/>
            </a:endParaRPr>
          </a:p>
        </p:txBody>
      </p:sp>
      <p:pic>
        <p:nvPicPr>
          <p:cNvPr id="3" name="Picture 2"/>
          <p:cNvPicPr>
            <a:picLocks noChangeAspect="1"/>
          </p:cNvPicPr>
          <p:nvPr/>
        </p:nvPicPr>
        <p:blipFill>
          <a:blip r:embed="rId4"/>
          <a:stretch>
            <a:fillRect/>
          </a:stretch>
        </p:blipFill>
        <p:spPr>
          <a:xfrm>
            <a:off x="7014948" y="133350"/>
            <a:ext cx="1949355" cy="1599916"/>
          </a:xfrm>
          <a:prstGeom prst="rect">
            <a:avLst/>
          </a:prstGeom>
        </p:spPr>
      </p:pic>
      <p:cxnSp>
        <p:nvCxnSpPr>
          <p:cNvPr id="10" name="Straight Connector 9"/>
          <p:cNvCxnSpPr/>
          <p:nvPr/>
        </p:nvCxnSpPr>
        <p:spPr>
          <a:xfrm>
            <a:off x="517551" y="848577"/>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87069"/>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12" name="Rectangle 11"/>
          <p:cNvSpPr/>
          <p:nvPr/>
        </p:nvSpPr>
        <p:spPr>
          <a:xfrm>
            <a:off x="2505075" y="295870"/>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3" name="Rectangle 12"/>
          <p:cNvSpPr/>
          <p:nvPr/>
        </p:nvSpPr>
        <p:spPr>
          <a:xfrm>
            <a:off x="380999" y="939001"/>
            <a:ext cx="8913125" cy="461665"/>
          </a:xfrm>
          <a:prstGeom prst="rect">
            <a:avLst/>
          </a:prstGeom>
        </p:spPr>
        <p:txBody>
          <a:bodyPr wrap="square">
            <a:spAutoFit/>
          </a:bodyPr>
          <a:lstStyle/>
          <a:p>
            <a:r>
              <a:rPr lang="fr-FR" altLang="en-US" sz="2400" dirty="0">
                <a:solidFill>
                  <a:srgbClr val="0070C0"/>
                </a:solidFill>
                <a:latin typeface="Arial" panose="020B0604020202020204" pitchFamily="34" charset="0"/>
              </a:rPr>
              <a:t>Séries Chronologiques vis a vis Coupe Transversale  </a:t>
            </a:r>
            <a:endParaRPr lang="en-US" sz="2400" b="1" dirty="0">
              <a:solidFill>
                <a:srgbClr val="0070C0"/>
              </a:solidFill>
            </a:endParaRPr>
          </a:p>
        </p:txBody>
      </p:sp>
    </p:spTree>
    <p:extLst>
      <p:ext uri="{BB962C8B-B14F-4D97-AF65-F5344CB8AC3E}">
        <p14:creationId xmlns:p14="http://schemas.microsoft.com/office/powerpoint/2010/main" val="41000256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1684"/>
                                        </p:tgtEl>
                                        <p:attrNameLst>
                                          <p:attrName>style.visibility</p:attrName>
                                        </p:attrNameLst>
                                      </p:cBhvr>
                                      <p:to>
                                        <p:strVal val="visible"/>
                                      </p:to>
                                    </p:set>
                                    <p:animEffect transition="in" filter="fade">
                                      <p:cBhvr>
                                        <p:cTn id="7" dur="2000"/>
                                        <p:tgtEl>
                                          <p:spTgt spid="716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iterate type="lt">
                                    <p:tmPct val="0"/>
                                  </p:iterate>
                                  <p:childTnLst>
                                    <p:set>
                                      <p:cBhvr>
                                        <p:cTn id="11" dur="1" fill="hold">
                                          <p:stCondLst>
                                            <p:cond delay="0"/>
                                          </p:stCondLst>
                                        </p:cTn>
                                        <p:tgtEl>
                                          <p:spTgt spid="71692"/>
                                        </p:tgtEl>
                                        <p:attrNameLst>
                                          <p:attrName>style.visibility</p:attrName>
                                        </p:attrNameLst>
                                      </p:cBhvr>
                                      <p:to>
                                        <p:strVal val="visible"/>
                                      </p:to>
                                    </p:set>
                                    <p:animEffect transition="in" filter="fade">
                                      <p:cBhvr>
                                        <p:cTn id="12" dur="2000"/>
                                        <p:tgtEl>
                                          <p:spTgt spid="716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0" presetClass="path" presetSubtype="0" accel="50000" decel="50000" fill="hold" grpId="1" nodeType="clickEffect">
                                  <p:stCondLst>
                                    <p:cond delay="0"/>
                                  </p:stCondLst>
                                  <p:iterate type="lt">
                                    <p:tmPct val="0"/>
                                  </p:iterate>
                                  <p:childTnLst>
                                    <p:animMotion origin="layout" path="M -6.38889E-6 1.48148E-6 C 0.10607 -0.07014 0.21232 -0.14004 0.25104 -0.08472 C 0.28975 -0.0294 0.23541 0.2625 0.23229 0.33195 " pathEditMode="relative" ptsTypes="aaA">
                                      <p:cBhvr>
                                        <p:cTn id="16" dur="2000" fill="hold"/>
                                        <p:tgtEl>
                                          <p:spTgt spid="71692"/>
                                        </p:tgtEl>
                                        <p:attrNameLst>
                                          <p:attrName>ppt_x</p:attrName>
                                          <p:attrName>ppt_y</p:attrName>
                                        </p:attrNameLst>
                                      </p:cBhvr>
                                    </p:animMotion>
                                  </p:childTnLst>
                                </p:cTn>
                              </p:par>
                            </p:childTnLst>
                          </p:cTn>
                        </p:par>
                        <p:par>
                          <p:cTn id="17" fill="hold" nodeType="afterGroup">
                            <p:stCondLst>
                              <p:cond delay="2000"/>
                            </p:stCondLst>
                            <p:childTnLst>
                              <p:par>
                                <p:cTn id="18" presetID="31" presetClass="exit" presetSubtype="0" fill="hold" grpId="2" nodeType="afterEffect">
                                  <p:stCondLst>
                                    <p:cond delay="0"/>
                                  </p:stCondLst>
                                  <p:iterate type="lt">
                                    <p:tmPct val="5000"/>
                                  </p:iterate>
                                  <p:childTnLst>
                                    <p:anim calcmode="lin" valueType="num">
                                      <p:cBhvr>
                                        <p:cTn id="19" dur="1000"/>
                                        <p:tgtEl>
                                          <p:spTgt spid="71692"/>
                                        </p:tgtEl>
                                        <p:attrNameLst>
                                          <p:attrName>ppt_w</p:attrName>
                                        </p:attrNameLst>
                                      </p:cBhvr>
                                      <p:tavLst>
                                        <p:tav tm="0">
                                          <p:val>
                                            <p:strVal val="ppt_w"/>
                                          </p:val>
                                        </p:tav>
                                        <p:tav tm="100000">
                                          <p:val>
                                            <p:fltVal val="0"/>
                                          </p:val>
                                        </p:tav>
                                      </p:tavLst>
                                    </p:anim>
                                    <p:anim calcmode="lin" valueType="num">
                                      <p:cBhvr>
                                        <p:cTn id="20" dur="1000"/>
                                        <p:tgtEl>
                                          <p:spTgt spid="71692"/>
                                        </p:tgtEl>
                                        <p:attrNameLst>
                                          <p:attrName>ppt_h</p:attrName>
                                        </p:attrNameLst>
                                      </p:cBhvr>
                                      <p:tavLst>
                                        <p:tav tm="0">
                                          <p:val>
                                            <p:strVal val="ppt_h"/>
                                          </p:val>
                                        </p:tav>
                                        <p:tav tm="100000">
                                          <p:val>
                                            <p:fltVal val="0"/>
                                          </p:val>
                                        </p:tav>
                                      </p:tavLst>
                                    </p:anim>
                                    <p:anim calcmode="lin" valueType="num">
                                      <p:cBhvr>
                                        <p:cTn id="21" dur="1000"/>
                                        <p:tgtEl>
                                          <p:spTgt spid="71692"/>
                                        </p:tgtEl>
                                        <p:attrNameLst>
                                          <p:attrName>style.rotation</p:attrName>
                                        </p:attrNameLst>
                                      </p:cBhvr>
                                      <p:tavLst>
                                        <p:tav tm="0">
                                          <p:val>
                                            <p:fltVal val="0"/>
                                          </p:val>
                                        </p:tav>
                                        <p:tav tm="100000">
                                          <p:val>
                                            <p:fltVal val="90"/>
                                          </p:val>
                                        </p:tav>
                                      </p:tavLst>
                                    </p:anim>
                                    <p:animEffect transition="out" filter="fade">
                                      <p:cBhvr>
                                        <p:cTn id="22" dur="1000"/>
                                        <p:tgtEl>
                                          <p:spTgt spid="71692"/>
                                        </p:tgtEl>
                                      </p:cBhvr>
                                    </p:animEffect>
                                    <p:set>
                                      <p:cBhvr>
                                        <p:cTn id="23" dur="1" fill="hold">
                                          <p:stCondLst>
                                            <p:cond delay="999"/>
                                          </p:stCondLst>
                                        </p:cTn>
                                        <p:tgtEl>
                                          <p:spTgt spid="71692"/>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71688"/>
                                        </p:tgtEl>
                                        <p:attrNameLst>
                                          <p:attrName>style.visibility</p:attrName>
                                        </p:attrNameLst>
                                      </p:cBhvr>
                                      <p:to>
                                        <p:strVal val="visible"/>
                                      </p:to>
                                    </p:set>
                                    <p:animEffect transition="in" filter="fade">
                                      <p:cBhvr>
                                        <p:cTn id="26" dur="2000"/>
                                        <p:tgtEl>
                                          <p:spTgt spid="7168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nodeType="clickEffect">
                                  <p:stCondLst>
                                    <p:cond delay="0"/>
                                  </p:stCondLst>
                                  <p:childTnLst>
                                    <p:set>
                                      <p:cBhvr>
                                        <p:cTn id="30" dur="1" fill="hold">
                                          <p:stCondLst>
                                            <p:cond delay="0"/>
                                          </p:stCondLst>
                                        </p:cTn>
                                        <p:tgtEl>
                                          <p:spTgt spid="71689">
                                            <p:txEl>
                                              <p:pRg st="0" end="0"/>
                                            </p:txEl>
                                          </p:spTgt>
                                        </p:tgtEl>
                                        <p:attrNameLst>
                                          <p:attrName>style.visibility</p:attrName>
                                        </p:attrNameLst>
                                      </p:cBhvr>
                                      <p:to>
                                        <p:strVal val="visible"/>
                                      </p:to>
                                    </p:set>
                                    <p:animEffect transition="in" filter="box(in)">
                                      <p:cBhvr>
                                        <p:cTn id="31" dur="500"/>
                                        <p:tgtEl>
                                          <p:spTgt spid="71689">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4" presetClass="entr" presetSubtype="16" fill="hold" nodeType="clickEffect">
                                  <p:stCondLst>
                                    <p:cond delay="0"/>
                                  </p:stCondLst>
                                  <p:childTnLst>
                                    <p:set>
                                      <p:cBhvr>
                                        <p:cTn id="35" dur="1" fill="hold">
                                          <p:stCondLst>
                                            <p:cond delay="0"/>
                                          </p:stCondLst>
                                        </p:cTn>
                                        <p:tgtEl>
                                          <p:spTgt spid="71691">
                                            <p:txEl>
                                              <p:pRg st="0" end="0"/>
                                            </p:txEl>
                                          </p:spTgt>
                                        </p:tgtEl>
                                        <p:attrNameLst>
                                          <p:attrName>style.visibility</p:attrName>
                                        </p:attrNameLst>
                                      </p:cBhvr>
                                      <p:to>
                                        <p:strVal val="visible"/>
                                      </p:to>
                                    </p:set>
                                    <p:animEffect transition="in" filter="box(in)">
                                      <p:cBhvr>
                                        <p:cTn id="36" dur="500"/>
                                        <p:tgtEl>
                                          <p:spTgt spid="716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2" grpId="0" animBg="1"/>
      <p:bldP spid="71692" grpId="1" animBg="1"/>
      <p:bldP spid="71692"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14</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4031229" cy="461665"/>
          </a:xfrm>
          <a:prstGeom prst="rect">
            <a:avLst/>
          </a:prstGeom>
        </p:spPr>
        <p:txBody>
          <a:bodyPr wrap="square">
            <a:spAutoFit/>
          </a:bodyPr>
          <a:lstStyle/>
          <a:p>
            <a:r>
              <a:rPr lang="fr-FR" altLang="en-US" sz="2400" dirty="0">
                <a:solidFill>
                  <a:srgbClr val="0070C0"/>
                </a:solidFill>
                <a:latin typeface="Arial" panose="020B0604020202020204" pitchFamily="34" charset="0"/>
              </a:rPr>
              <a:t>Les Clés dans SDMX </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25708" y="2105649"/>
            <a:ext cx="8126048" cy="258532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La </a:t>
            </a:r>
            <a:r>
              <a:rPr lang="fr-FR" altLang="en-US" sz="2400" b="1" dirty="0"/>
              <a:t>clé de série </a:t>
            </a:r>
            <a:r>
              <a:rPr lang="fr-FR" altLang="en-US" sz="2400" dirty="0"/>
              <a:t>identifie de manière unique une série chronologique</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Se compose de toutes les dimensions sauf TEMP (TIME)</a:t>
            </a:r>
          </a:p>
          <a:p>
            <a:pPr marR="0" lvl="1"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La </a:t>
            </a:r>
            <a:r>
              <a:rPr lang="fr-FR" altLang="en-US" sz="2400" b="1" dirty="0"/>
              <a:t>clé de groupe </a:t>
            </a:r>
            <a:r>
              <a:rPr lang="fr-FR" altLang="en-US" sz="2400" dirty="0"/>
              <a:t>identifie de manière unique un groupe de séries chronologiques</a:t>
            </a:r>
          </a:p>
          <a:p>
            <a:pPr marL="800036" lvl="1" indent="-342900" fontAlgn="base">
              <a:spcBef>
                <a:spcPct val="0"/>
              </a:spcBef>
              <a:spcAft>
                <a:spcPct val="0"/>
              </a:spcAft>
              <a:buFont typeface="Wingdings" panose="05000000000000000000" pitchFamily="2" charset="2"/>
              <a:buChar char="§"/>
            </a:pPr>
            <a:r>
              <a:rPr lang="fr-FR" altLang="en-US" sz="2400" dirty="0"/>
              <a:t>Se compose d'un sous-ensemble de la clé de série</a:t>
            </a:r>
          </a:p>
        </p:txBody>
      </p:sp>
    </p:spTree>
    <p:extLst>
      <p:ext uri="{BB962C8B-B14F-4D97-AF65-F5344CB8AC3E}">
        <p14:creationId xmlns:p14="http://schemas.microsoft.com/office/powerpoint/2010/main" val="1973698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15</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4031229" cy="461665"/>
          </a:xfrm>
          <a:prstGeom prst="rect">
            <a:avLst/>
          </a:prstGeom>
        </p:spPr>
        <p:txBody>
          <a:bodyPr wrap="square">
            <a:spAutoFit/>
          </a:bodyPr>
          <a:lstStyle/>
          <a:p>
            <a:r>
              <a:rPr lang="fr-FR" altLang="en-US" sz="2400" dirty="0">
                <a:solidFill>
                  <a:srgbClr val="0070C0"/>
                </a:solidFill>
                <a:latin typeface="Arial" panose="020B0604020202020204" pitchFamily="34" charset="0"/>
              </a:rPr>
              <a:t>Ensemble de données</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25708" y="2172019"/>
            <a:ext cx="8126048" cy="295465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 Peut être compris comme un ensemble de données similaires partageant une structure qui couvre une période de temps déterminée.” *</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Collection de séries chronologiques ou de séries transversales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Ensemble de données sert de conteneur pour les données en série dans les messages de données SDMX.</a:t>
            </a:r>
          </a:p>
        </p:txBody>
      </p:sp>
      <p:sp>
        <p:nvSpPr>
          <p:cNvPr id="12" name="Text Box 4"/>
          <p:cNvSpPr txBox="1">
            <a:spLocks noChangeArrowheads="1"/>
          </p:cNvSpPr>
          <p:nvPr/>
        </p:nvSpPr>
        <p:spPr bwMode="auto">
          <a:xfrm>
            <a:off x="5503847" y="6446045"/>
            <a:ext cx="29035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FontTx/>
              <a:buNone/>
            </a:pPr>
            <a:r>
              <a:rPr lang="en-US" altLang="en-US" sz="1200" dirty="0"/>
              <a:t>*Source: Metadata Common Vocabulary</a:t>
            </a:r>
          </a:p>
        </p:txBody>
      </p:sp>
    </p:spTree>
    <p:extLst>
      <p:ext uri="{BB962C8B-B14F-4D97-AF65-F5344CB8AC3E}">
        <p14:creationId xmlns:p14="http://schemas.microsoft.com/office/powerpoint/2010/main" val="41783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16</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Métadonnées dans SDMX</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59846" y="2321004"/>
            <a:ext cx="8126048" cy="221599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Peut être stocké ou échangé séparément de l'objet qu'il décrit, mais être lié à celui-ci</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Peut être indexé et recherché</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Rapporté selon une structure définie</a:t>
            </a:r>
          </a:p>
        </p:txBody>
      </p:sp>
    </p:spTree>
    <p:extLst>
      <p:ext uri="{BB962C8B-B14F-4D97-AF65-F5344CB8AC3E}">
        <p14:creationId xmlns:p14="http://schemas.microsoft.com/office/powerpoint/2010/main" val="1159549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17</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Définition de la structure de métadonnées (MSD)</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59846" y="1975443"/>
            <a:ext cx="8126048" cy="406265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MSD définit:</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Le type d'objet auquel les métadonnées peuvent être associées. Par exemple. DSD, dimension, clé partielle.</a:t>
            </a:r>
          </a:p>
          <a:p>
            <a:pPr marL="800036" marR="0" lvl="1" indent="-342900" fontAlgn="base">
              <a:lnSpc>
                <a:spcPct val="100000"/>
              </a:lnSpc>
              <a:spcBef>
                <a:spcPct val="0"/>
              </a:spcBef>
              <a:spcAft>
                <a:spcPct val="0"/>
              </a:spcAft>
              <a:buClrTx/>
              <a:buSzTx/>
              <a:buFont typeface="Wingdings" panose="05000000000000000000" pitchFamily="2" charset="2"/>
              <a:buChar char="§"/>
              <a:tabLst/>
            </a:pPr>
            <a:endParaRPr lang="fr-FR" altLang="en-US" sz="2400" dirty="0"/>
          </a:p>
          <a:p>
            <a:pPr marL="800036" lvl="1" indent="-342900" fontAlgn="base">
              <a:spcBef>
                <a:spcPct val="0"/>
              </a:spcBef>
              <a:spcAft>
                <a:spcPct val="0"/>
              </a:spcAft>
              <a:buFont typeface="Wingdings" panose="05000000000000000000" pitchFamily="2" charset="2"/>
              <a:buChar char="§"/>
            </a:pPr>
            <a:r>
              <a:rPr lang="fr-FR" altLang="en-US" sz="2400" dirty="0"/>
              <a:t>Les composants comprenant l'identifiant d'objet de l'objet cible. Par exemple le projet SDG MSD permet d'associer des métadonnées à chaque série pour chaque pays</a:t>
            </a:r>
          </a:p>
          <a:p>
            <a:pPr marL="342900" marR="0" lvl="0" indent="-342900" fontAlgn="base">
              <a:lnSpc>
                <a:spcPct val="100000"/>
              </a:lnSpc>
              <a:spcBef>
                <a:spcPct val="0"/>
              </a:spcBef>
              <a:spcAft>
                <a:spcPct val="0"/>
              </a:spcAft>
              <a:buClrTx/>
              <a:buSzTx/>
              <a:buFont typeface="Wingdings" panose="05000000000000000000" pitchFamily="2" charset="2"/>
              <a:buChar char="§"/>
              <a:tabLst/>
            </a:pPr>
            <a:endParaRPr lang="fr-FR" altLang="en-US" sz="2400" dirty="0"/>
          </a:p>
          <a:p>
            <a:pPr marL="800036" lvl="1" indent="-342900" fontAlgn="base">
              <a:spcBef>
                <a:spcPct val="0"/>
              </a:spcBef>
              <a:spcAft>
                <a:spcPct val="0"/>
              </a:spcAft>
              <a:buFont typeface="Wingdings" panose="05000000000000000000" pitchFamily="2" charset="2"/>
              <a:buChar char="§"/>
            </a:pPr>
            <a:r>
              <a:rPr lang="fr-FR" altLang="en-US" sz="2400" dirty="0"/>
              <a:t>Concepts utilisés pour exprimer des métadonnées («attributs de métadonnées»). Par exemple. Définition de l'indicateur, gestion de la qualité</a:t>
            </a:r>
          </a:p>
        </p:txBody>
      </p:sp>
    </p:spTree>
    <p:extLst>
      <p:ext uri="{BB962C8B-B14F-4D97-AF65-F5344CB8AC3E}">
        <p14:creationId xmlns:p14="http://schemas.microsoft.com/office/powerpoint/2010/main" val="256973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18</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62000" y="6604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12" name="Text Box 57"/>
          <p:cNvSpPr txBox="1">
            <a:spLocks noChangeArrowheads="1"/>
          </p:cNvSpPr>
          <p:nvPr/>
        </p:nvSpPr>
        <p:spPr bwMode="auto">
          <a:xfrm>
            <a:off x="914400" y="2784160"/>
            <a:ext cx="2667000" cy="523220"/>
          </a:xfrm>
          <a:prstGeom prst="rect">
            <a:avLst/>
          </a:prstGeom>
          <a:solidFill>
            <a:srgbClr val="CCFFCC">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err="1"/>
              <a:t>Composant</a:t>
            </a:r>
            <a:r>
              <a:rPr lang="en-US" altLang="en-US" sz="1400" dirty="0"/>
              <a:t>: </a:t>
            </a:r>
            <a:r>
              <a:rPr lang="en-US" altLang="en-US" sz="1400" b="1" dirty="0"/>
              <a:t>REF_AREA</a:t>
            </a:r>
          </a:p>
          <a:p>
            <a:r>
              <a:rPr lang="en-US" altLang="en-US" sz="1400" dirty="0"/>
              <a:t>(Zone de </a:t>
            </a:r>
            <a:r>
              <a:rPr lang="en-US" altLang="en-US" sz="1400" dirty="0" err="1"/>
              <a:t>référence</a:t>
            </a:r>
            <a:r>
              <a:rPr lang="en-US" altLang="en-US" sz="1400" dirty="0"/>
              <a:t>)</a:t>
            </a:r>
          </a:p>
        </p:txBody>
      </p:sp>
      <p:sp>
        <p:nvSpPr>
          <p:cNvPr id="17" name="Rectangle 39"/>
          <p:cNvSpPr>
            <a:spLocks noChangeArrowheads="1"/>
          </p:cNvSpPr>
          <p:nvPr/>
        </p:nvSpPr>
        <p:spPr bwMode="auto">
          <a:xfrm>
            <a:off x="914400" y="1660268"/>
            <a:ext cx="2667000" cy="19050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19" name="Rectangle 41"/>
          <p:cNvSpPr>
            <a:spLocks noChangeArrowheads="1"/>
          </p:cNvSpPr>
          <p:nvPr/>
        </p:nvSpPr>
        <p:spPr bwMode="auto">
          <a:xfrm>
            <a:off x="5029200" y="1660268"/>
            <a:ext cx="2667000" cy="19050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20" name="Text Box 42"/>
          <p:cNvSpPr txBox="1">
            <a:spLocks noChangeArrowheads="1"/>
          </p:cNvSpPr>
          <p:nvPr/>
        </p:nvSpPr>
        <p:spPr bwMode="auto">
          <a:xfrm>
            <a:off x="5572125" y="1680113"/>
            <a:ext cx="1720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Metadata Attributes</a:t>
            </a:r>
          </a:p>
        </p:txBody>
      </p:sp>
      <p:sp>
        <p:nvSpPr>
          <p:cNvPr id="21" name="Rectangle 44"/>
          <p:cNvSpPr>
            <a:spLocks noChangeArrowheads="1"/>
          </p:cNvSpPr>
          <p:nvPr/>
        </p:nvSpPr>
        <p:spPr bwMode="auto">
          <a:xfrm>
            <a:off x="723157" y="4066593"/>
            <a:ext cx="7239000" cy="2438400"/>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22" name="Text Box 45"/>
          <p:cNvSpPr txBox="1">
            <a:spLocks noChangeArrowheads="1"/>
          </p:cNvSpPr>
          <p:nvPr/>
        </p:nvSpPr>
        <p:spPr bwMode="auto">
          <a:xfrm>
            <a:off x="3004150" y="3700730"/>
            <a:ext cx="28435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dirty="0"/>
              <a:t>SET DE MÉTADONNÉES</a:t>
            </a:r>
          </a:p>
        </p:txBody>
      </p:sp>
      <p:sp>
        <p:nvSpPr>
          <p:cNvPr id="23" name="Text Box 47"/>
          <p:cNvSpPr txBox="1">
            <a:spLocks noChangeArrowheads="1"/>
          </p:cNvSpPr>
          <p:nvPr/>
        </p:nvSpPr>
        <p:spPr bwMode="auto">
          <a:xfrm>
            <a:off x="806450" y="4134682"/>
            <a:ext cx="7194550" cy="523220"/>
          </a:xfrm>
          <a:prstGeom prst="rect">
            <a:avLst/>
          </a:prstGeom>
          <a:solidFill>
            <a:srgbClr val="CCFFCC">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5720" rIns="4572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SERIES=</a:t>
            </a:r>
            <a:r>
              <a:rPr lang="en-US" altLang="en-US" sz="1400" b="1" dirty="0"/>
              <a:t>SH_STA_BRTC</a:t>
            </a:r>
            <a:r>
              <a:rPr lang="en-US" altLang="en-US" sz="1400" dirty="0"/>
              <a:t> (</a:t>
            </a:r>
            <a:r>
              <a:rPr lang="fr-FR" altLang="en-US" sz="1400" dirty="0"/>
              <a:t>Accouchements assistés par du personnel de santé qualifié</a:t>
            </a:r>
            <a:r>
              <a:rPr lang="en-US" altLang="en-US" sz="1400" dirty="0"/>
              <a:t>)</a:t>
            </a:r>
          </a:p>
          <a:p>
            <a:r>
              <a:rPr lang="en-US" altLang="en-US" sz="1400" dirty="0"/>
              <a:t>REF_AREA=</a:t>
            </a:r>
            <a:r>
              <a:rPr lang="en-US" altLang="en-US" sz="1400" b="1" dirty="0"/>
              <a:t>SEN</a:t>
            </a:r>
            <a:r>
              <a:rPr lang="en-US" altLang="en-US" sz="1400" dirty="0"/>
              <a:t> (SENEGAL)</a:t>
            </a:r>
          </a:p>
        </p:txBody>
      </p:sp>
      <p:sp>
        <p:nvSpPr>
          <p:cNvPr id="25" name="Rectangle 48"/>
          <p:cNvSpPr>
            <a:spLocks noChangeArrowheads="1"/>
          </p:cNvSpPr>
          <p:nvPr/>
        </p:nvSpPr>
        <p:spPr bwMode="auto">
          <a:xfrm>
            <a:off x="763588" y="1279268"/>
            <a:ext cx="7237412" cy="2451043"/>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26" name="Text Box 49"/>
          <p:cNvSpPr txBox="1">
            <a:spLocks noChangeArrowheads="1"/>
          </p:cNvSpPr>
          <p:nvPr/>
        </p:nvSpPr>
        <p:spPr bwMode="auto">
          <a:xfrm>
            <a:off x="1568450" y="1257781"/>
            <a:ext cx="5715000" cy="266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fr-FR" altLang="en-US" dirty="0"/>
              <a:t>DÉFINITION DE STRUCTURE DE MÉTADONNÉES</a:t>
            </a:r>
            <a:endParaRPr lang="en-US" altLang="en-US" dirty="0"/>
          </a:p>
        </p:txBody>
      </p:sp>
      <p:sp>
        <p:nvSpPr>
          <p:cNvPr id="27" name="Text Box 52"/>
          <p:cNvSpPr txBox="1">
            <a:spLocks noChangeArrowheads="1"/>
          </p:cNvSpPr>
          <p:nvPr/>
        </p:nvSpPr>
        <p:spPr bwMode="auto">
          <a:xfrm>
            <a:off x="762000" y="4706931"/>
            <a:ext cx="7239000" cy="738664"/>
          </a:xfrm>
          <a:prstGeom prst="rect">
            <a:avLst/>
          </a:prstGeom>
          <a:solidFill>
            <a:srgbClr val="CCFFFF">
              <a:alpha val="50195"/>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dirty="0"/>
              <a:t>STAT_CONC_DEF</a:t>
            </a:r>
            <a:r>
              <a:rPr lang="en-US" altLang="en-US" sz="1400" dirty="0"/>
              <a:t>=“</a:t>
            </a:r>
            <a:r>
              <a:rPr lang="fr-FR" altLang="en-US" sz="1400" dirty="0"/>
              <a:t>Il fait référence à la proportion d'accouchements assistés par du personnel de santé qualifié, y compris des médecins, des assistants médicaux, des sages-femmes et des infirmières, à l'exclusion des accoucheuses traditionnelles.</a:t>
            </a:r>
            <a:r>
              <a:rPr lang="en-US" altLang="en-US" sz="1400" dirty="0"/>
              <a:t>” </a:t>
            </a:r>
          </a:p>
        </p:txBody>
      </p:sp>
      <p:sp>
        <p:nvSpPr>
          <p:cNvPr id="28" name="Text Box 53"/>
          <p:cNvSpPr txBox="1">
            <a:spLocks noChangeArrowheads="1"/>
          </p:cNvSpPr>
          <p:nvPr/>
        </p:nvSpPr>
        <p:spPr bwMode="auto">
          <a:xfrm>
            <a:off x="762000" y="5528774"/>
            <a:ext cx="7239000" cy="954107"/>
          </a:xfrm>
          <a:prstGeom prst="rect">
            <a:avLst/>
          </a:prstGeom>
          <a:solidFill>
            <a:srgbClr val="CCFFFF">
              <a:alpha val="50195"/>
            </a:srgbClr>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dirty="0"/>
              <a:t>METHOD_COMP</a:t>
            </a:r>
            <a:r>
              <a:rPr lang="en-US" altLang="en-US" sz="1400" dirty="0"/>
              <a:t>=“</a:t>
            </a:r>
            <a:r>
              <a:rPr lang="fr-FR" altLang="en-US" sz="1400" dirty="0"/>
              <a:t>Le nombre de femmes âgées de 15 à 49 ans ayant une naissance vivante assistée par un personnel de santé qualifié (médecins, infirmières ou sages-femmes) lors de l'accouchement est exprimé en pourcentage de femmes âgées de 15 à 49 ans ayant une naissance vivante au cours de la même période. </a:t>
            </a:r>
            <a:r>
              <a:rPr lang="en-US" altLang="en-US" sz="1400" dirty="0"/>
              <a:t>” </a:t>
            </a:r>
          </a:p>
        </p:txBody>
      </p:sp>
      <p:sp>
        <p:nvSpPr>
          <p:cNvPr id="29" name="Text Box 56"/>
          <p:cNvSpPr txBox="1">
            <a:spLocks noChangeArrowheads="1"/>
          </p:cNvSpPr>
          <p:nvPr/>
        </p:nvSpPr>
        <p:spPr bwMode="auto">
          <a:xfrm>
            <a:off x="914400" y="2098180"/>
            <a:ext cx="2667000" cy="523220"/>
          </a:xfrm>
          <a:prstGeom prst="rect">
            <a:avLst/>
          </a:prstGeom>
          <a:solidFill>
            <a:srgbClr val="CCFFCC">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err="1"/>
              <a:t>Composant</a:t>
            </a:r>
            <a:r>
              <a:rPr lang="en-US" altLang="en-US" sz="1400" dirty="0"/>
              <a:t>: </a:t>
            </a:r>
            <a:r>
              <a:rPr lang="en-US" altLang="en-US" sz="1400" b="1" dirty="0"/>
              <a:t>SERIES</a:t>
            </a:r>
          </a:p>
          <a:p>
            <a:r>
              <a:rPr lang="en-US" altLang="en-US" sz="1400" dirty="0"/>
              <a:t>(</a:t>
            </a:r>
            <a:r>
              <a:rPr lang="en-US" altLang="en-US" sz="1400" dirty="0" err="1"/>
              <a:t>phénomène</a:t>
            </a:r>
            <a:r>
              <a:rPr lang="en-US" altLang="en-US" sz="1400" dirty="0"/>
              <a:t> à </a:t>
            </a:r>
            <a:r>
              <a:rPr lang="en-US" altLang="en-US" sz="1400" dirty="0" err="1"/>
              <a:t>mesurer</a:t>
            </a:r>
            <a:r>
              <a:rPr lang="en-US" altLang="en-US" sz="1400" dirty="0"/>
              <a:t>)</a:t>
            </a:r>
          </a:p>
        </p:txBody>
      </p:sp>
      <p:sp>
        <p:nvSpPr>
          <p:cNvPr id="30" name="Text Box 58"/>
          <p:cNvSpPr txBox="1">
            <a:spLocks noChangeArrowheads="1"/>
          </p:cNvSpPr>
          <p:nvPr/>
        </p:nvSpPr>
        <p:spPr bwMode="auto">
          <a:xfrm>
            <a:off x="5032375" y="2056111"/>
            <a:ext cx="2667000" cy="523220"/>
          </a:xfrm>
          <a:prstGeom prst="rect">
            <a:avLst/>
          </a:prstGeom>
          <a:solidFill>
            <a:srgbClr val="CCFFFF">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Concept: </a:t>
            </a:r>
            <a:r>
              <a:rPr lang="en-US" altLang="en-US" sz="1400" b="1" dirty="0"/>
              <a:t>STAT_CONC_DEF</a:t>
            </a:r>
          </a:p>
          <a:p>
            <a:r>
              <a:rPr lang="en-US" altLang="en-US" sz="1400" dirty="0"/>
              <a:t>(</a:t>
            </a:r>
            <a:r>
              <a:rPr lang="en-US" altLang="en-US" sz="1400" dirty="0" err="1"/>
              <a:t>Définition</a:t>
            </a:r>
            <a:r>
              <a:rPr lang="en-US" altLang="en-US" sz="1400" dirty="0"/>
              <a:t> de </a:t>
            </a:r>
            <a:r>
              <a:rPr lang="en-US" altLang="en-US" sz="1400" dirty="0" err="1"/>
              <a:t>l'indicateur</a:t>
            </a:r>
            <a:r>
              <a:rPr lang="en-US" altLang="en-US" sz="1400" dirty="0"/>
              <a:t>)</a:t>
            </a:r>
            <a:endParaRPr lang="en-US" altLang="en-US" sz="1400" b="1" dirty="0"/>
          </a:p>
        </p:txBody>
      </p:sp>
      <p:sp>
        <p:nvSpPr>
          <p:cNvPr id="31" name="Text Box 59"/>
          <p:cNvSpPr txBox="1">
            <a:spLocks noChangeArrowheads="1"/>
          </p:cNvSpPr>
          <p:nvPr/>
        </p:nvSpPr>
        <p:spPr bwMode="auto">
          <a:xfrm>
            <a:off x="5015537" y="2687511"/>
            <a:ext cx="2667000" cy="523220"/>
          </a:xfrm>
          <a:prstGeom prst="rect">
            <a:avLst/>
          </a:prstGeom>
          <a:solidFill>
            <a:srgbClr val="CCFFFF">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Concept: </a:t>
            </a:r>
            <a:r>
              <a:rPr lang="en-US" altLang="en-US" sz="1400" b="1" dirty="0"/>
              <a:t>METHOD_COMP</a:t>
            </a:r>
          </a:p>
          <a:p>
            <a:r>
              <a:rPr lang="en-US" altLang="en-US" sz="1400" dirty="0"/>
              <a:t>(</a:t>
            </a:r>
            <a:r>
              <a:rPr lang="en-US" altLang="en-US" sz="1400" dirty="0" err="1"/>
              <a:t>Méthode</a:t>
            </a:r>
            <a:r>
              <a:rPr lang="en-US" altLang="en-US" sz="1400" dirty="0"/>
              <a:t> de </a:t>
            </a:r>
            <a:r>
              <a:rPr lang="en-US" altLang="en-US" sz="1400" dirty="0" err="1"/>
              <a:t>calcul</a:t>
            </a:r>
            <a:r>
              <a:rPr lang="en-US" altLang="en-US" sz="1400" dirty="0"/>
              <a:t>)</a:t>
            </a:r>
          </a:p>
        </p:txBody>
      </p:sp>
      <p:sp>
        <p:nvSpPr>
          <p:cNvPr id="32" name="Text Box 35"/>
          <p:cNvSpPr txBox="1">
            <a:spLocks noChangeArrowheads="1"/>
          </p:cNvSpPr>
          <p:nvPr/>
        </p:nvSpPr>
        <p:spPr bwMode="auto">
          <a:xfrm>
            <a:off x="914400" y="2793260"/>
            <a:ext cx="2667000" cy="523220"/>
          </a:xfrm>
          <a:prstGeom prst="rect">
            <a:avLst/>
          </a:prstGeom>
          <a:solidFill>
            <a:srgbClr val="CCFFCC">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err="1"/>
              <a:t>Composant</a:t>
            </a:r>
            <a:r>
              <a:rPr lang="en-US" altLang="en-US" sz="1400" dirty="0"/>
              <a:t>: </a:t>
            </a:r>
            <a:r>
              <a:rPr lang="en-US" altLang="en-US" sz="1400" b="1" dirty="0"/>
              <a:t>REF_AREA</a:t>
            </a:r>
          </a:p>
          <a:p>
            <a:r>
              <a:rPr lang="en-US" altLang="en-US" sz="1400" dirty="0"/>
              <a:t>(Zone de </a:t>
            </a:r>
            <a:r>
              <a:rPr lang="en-US" altLang="en-US" sz="1400" dirty="0" err="1"/>
              <a:t>référence</a:t>
            </a:r>
            <a:r>
              <a:rPr lang="en-US" altLang="en-US" sz="1400" dirty="0"/>
              <a:t>)</a:t>
            </a:r>
          </a:p>
        </p:txBody>
      </p:sp>
      <p:sp>
        <p:nvSpPr>
          <p:cNvPr id="33" name="Text Box 33"/>
          <p:cNvSpPr txBox="1">
            <a:spLocks noChangeArrowheads="1"/>
          </p:cNvSpPr>
          <p:nvPr/>
        </p:nvSpPr>
        <p:spPr bwMode="auto">
          <a:xfrm>
            <a:off x="917575" y="2112749"/>
            <a:ext cx="2667000" cy="523220"/>
          </a:xfrm>
          <a:prstGeom prst="rect">
            <a:avLst/>
          </a:prstGeom>
          <a:solidFill>
            <a:srgbClr val="CCFFCC">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err="1"/>
              <a:t>Composant</a:t>
            </a:r>
            <a:r>
              <a:rPr lang="en-US" altLang="en-US" sz="1400" dirty="0"/>
              <a:t>: </a:t>
            </a:r>
            <a:r>
              <a:rPr lang="en-US" altLang="en-US" sz="1400" b="1" dirty="0"/>
              <a:t>SERIES</a:t>
            </a:r>
          </a:p>
          <a:p>
            <a:r>
              <a:rPr lang="en-US" altLang="en-US" sz="1400" dirty="0"/>
              <a:t>(</a:t>
            </a:r>
            <a:r>
              <a:rPr lang="en-US" altLang="en-US" sz="1400" dirty="0" err="1"/>
              <a:t>phénomène</a:t>
            </a:r>
            <a:r>
              <a:rPr lang="en-US" altLang="en-US" sz="1400" dirty="0"/>
              <a:t> à </a:t>
            </a:r>
            <a:r>
              <a:rPr lang="en-US" altLang="en-US" sz="1400" dirty="0" err="1"/>
              <a:t>mesurer</a:t>
            </a:r>
            <a:r>
              <a:rPr lang="en-US" altLang="en-US" sz="1400" dirty="0"/>
              <a:t>)</a:t>
            </a:r>
          </a:p>
        </p:txBody>
      </p:sp>
      <p:sp>
        <p:nvSpPr>
          <p:cNvPr id="34" name="Text Box 36"/>
          <p:cNvSpPr txBox="1">
            <a:spLocks noChangeArrowheads="1"/>
          </p:cNvSpPr>
          <p:nvPr/>
        </p:nvSpPr>
        <p:spPr bwMode="auto">
          <a:xfrm>
            <a:off x="5042863" y="2052690"/>
            <a:ext cx="2667000" cy="523220"/>
          </a:xfrm>
          <a:prstGeom prst="rect">
            <a:avLst/>
          </a:prstGeom>
          <a:solidFill>
            <a:srgbClr val="CCFFFF">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Concept: </a:t>
            </a:r>
            <a:r>
              <a:rPr lang="en-US" altLang="en-US" sz="1400" b="1" dirty="0"/>
              <a:t>STAT_CONC_DEF</a:t>
            </a:r>
          </a:p>
          <a:p>
            <a:r>
              <a:rPr lang="en-US" altLang="en-US" sz="1400" dirty="0"/>
              <a:t>(</a:t>
            </a:r>
            <a:r>
              <a:rPr lang="en-US" altLang="en-US" sz="1400" dirty="0" err="1"/>
              <a:t>Définition</a:t>
            </a:r>
            <a:r>
              <a:rPr lang="en-US" altLang="en-US" sz="1400" dirty="0"/>
              <a:t> de </a:t>
            </a:r>
            <a:r>
              <a:rPr lang="en-US" altLang="en-US" sz="1400" dirty="0" err="1"/>
              <a:t>l'indicateur</a:t>
            </a:r>
            <a:r>
              <a:rPr lang="en-US" altLang="en-US" sz="1400" dirty="0"/>
              <a:t>)</a:t>
            </a:r>
            <a:endParaRPr lang="en-US" altLang="en-US" sz="1400" b="1" dirty="0"/>
          </a:p>
        </p:txBody>
      </p:sp>
      <p:sp>
        <p:nvSpPr>
          <p:cNvPr id="35" name="Text Box 38"/>
          <p:cNvSpPr txBox="1">
            <a:spLocks noChangeArrowheads="1"/>
          </p:cNvSpPr>
          <p:nvPr/>
        </p:nvSpPr>
        <p:spPr bwMode="auto">
          <a:xfrm>
            <a:off x="5012362" y="2671130"/>
            <a:ext cx="2667000" cy="523220"/>
          </a:xfrm>
          <a:prstGeom prst="rect">
            <a:avLst/>
          </a:prstGeom>
          <a:solidFill>
            <a:srgbClr val="CCFFFF">
              <a:alpha val="50195"/>
            </a:srgbClr>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Concept: </a:t>
            </a:r>
            <a:r>
              <a:rPr lang="en-US" altLang="en-US" sz="1400" b="1" dirty="0"/>
              <a:t>METHOD_COMP</a:t>
            </a:r>
          </a:p>
          <a:p>
            <a:r>
              <a:rPr lang="en-US" altLang="en-US" sz="1400" dirty="0"/>
              <a:t>(</a:t>
            </a:r>
            <a:r>
              <a:rPr lang="en-US" altLang="en-US" sz="1400" dirty="0" err="1"/>
              <a:t>Méthode</a:t>
            </a:r>
            <a:r>
              <a:rPr lang="en-US" altLang="en-US" sz="1400" dirty="0"/>
              <a:t> de </a:t>
            </a:r>
            <a:r>
              <a:rPr lang="en-US" altLang="en-US" sz="1400" dirty="0" err="1"/>
              <a:t>calcul</a:t>
            </a:r>
            <a:r>
              <a:rPr lang="en-US" altLang="en-US" sz="1400" dirty="0"/>
              <a:t>)</a:t>
            </a:r>
          </a:p>
        </p:txBody>
      </p:sp>
      <p:sp>
        <p:nvSpPr>
          <p:cNvPr id="36" name="Text Box 40"/>
          <p:cNvSpPr txBox="1">
            <a:spLocks noChangeArrowheads="1"/>
          </p:cNvSpPr>
          <p:nvPr/>
        </p:nvSpPr>
        <p:spPr bwMode="auto">
          <a:xfrm>
            <a:off x="1525418" y="1688843"/>
            <a:ext cx="1423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Target Identifier</a:t>
            </a:r>
          </a:p>
        </p:txBody>
      </p:sp>
    </p:spTree>
    <p:extLst>
      <p:ext uri="{BB962C8B-B14F-4D97-AF65-F5344CB8AC3E}">
        <p14:creationId xmlns:p14="http://schemas.microsoft.com/office/powerpoint/2010/main" val="3962430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58" presetClass="path" presetSubtype="0" accel="50000" decel="50000" fill="hold" grpId="1" nodeType="withEffect">
                                  <p:stCondLst>
                                    <p:cond delay="0"/>
                                  </p:stCondLst>
                                  <p:childTnLst>
                                    <p:animMotion origin="layout" path="M -3.33333E-6 4.07407E-6 L 0.14462 0.08333 C 0.17743 0.10069 0.19584 0.12685 0.19584 0.15416 C 0.19584 0.18518 0.17743 0.21018 0.14462 0.22754 L -3.33333E-6 0.31111 " pathEditMode="relative" rAng="0" ptsTypes="AAAAA">
                                      <p:cBhvr>
                                        <p:cTn id="8" dur="2000" fill="hold"/>
                                        <p:tgtEl>
                                          <p:spTgt spid="29"/>
                                        </p:tgtEl>
                                        <p:attrNameLst>
                                          <p:attrName>ppt_x</p:attrName>
                                          <p:attrName>ppt_y</p:attrName>
                                        </p:attrNameLst>
                                      </p:cBhvr>
                                      <p:rCtr x="9792" y="15556"/>
                                    </p:animMotion>
                                  </p:childTnLst>
                                </p:cTn>
                              </p:par>
                            </p:childTnLst>
                          </p:cTn>
                        </p:par>
                        <p:par>
                          <p:cTn id="9" fill="hold">
                            <p:stCondLst>
                              <p:cond delay="2000"/>
                            </p:stCondLst>
                            <p:childTnLst>
                              <p:par>
                                <p:cTn id="10" presetID="10" presetClass="exit" presetSubtype="0" fill="hold" grpId="2" nodeType="afterEffect">
                                  <p:stCondLst>
                                    <p:cond delay="0"/>
                                  </p:stCondLst>
                                  <p:childTnLst>
                                    <p:animEffect transition="out" filter="fade">
                                      <p:cBhvr>
                                        <p:cTn id="11" dur="500"/>
                                        <p:tgtEl>
                                          <p:spTgt spid="29"/>
                                        </p:tgtEl>
                                      </p:cBhvr>
                                    </p:animEffect>
                                    <p:set>
                                      <p:cBhvr>
                                        <p:cTn id="12" dur="1" fill="hold">
                                          <p:stCondLst>
                                            <p:cond delay="499"/>
                                          </p:stCondLst>
                                        </p:cTn>
                                        <p:tgtEl>
                                          <p:spTgt spid="29"/>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fade">
                                      <p:cBhvr>
                                        <p:cTn id="15" dur="500"/>
                                        <p:tgtEl>
                                          <p:spTgt spid="2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bg/>
                                          </p:spTgt>
                                        </p:tgtEl>
                                        <p:attrNameLst>
                                          <p:attrName>style.visibility</p:attrName>
                                        </p:attrNameLst>
                                      </p:cBhvr>
                                      <p:to>
                                        <p:strVal val="visible"/>
                                      </p:to>
                                    </p:set>
                                    <p:animEffect transition="in" filter="fade">
                                      <p:cBhvr>
                                        <p:cTn id="18" dur="500"/>
                                        <p:tgtEl>
                                          <p:spTgt spid="23">
                                            <p:bg/>
                                          </p:spTgt>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58" presetClass="path" presetSubtype="0" accel="50000" decel="50000" fill="hold" grpId="1" nodeType="withEffect">
                                  <p:stCondLst>
                                    <p:cond delay="0"/>
                                  </p:stCondLst>
                                  <p:childTnLst>
                                    <p:animMotion origin="layout" path="M -3.33333E-6 -1.85185E-6 L 0.03993 0.05834 C 0.04896 0.0706 0.054 0.08889 0.054 0.10787 C 0.054 0.12963 0.04896 0.14699 0.03993 0.15926 L -3.33333E-6 0.21783 " pathEditMode="relative" rAng="0" ptsTypes="AAAAA">
                                      <p:cBhvr>
                                        <p:cTn id="24" dur="2000" fill="hold"/>
                                        <p:tgtEl>
                                          <p:spTgt spid="12"/>
                                        </p:tgtEl>
                                        <p:attrNameLst>
                                          <p:attrName>ppt_x</p:attrName>
                                          <p:attrName>ppt_y</p:attrName>
                                        </p:attrNameLst>
                                      </p:cBhvr>
                                      <p:rCtr x="2691" y="10880"/>
                                    </p:animMotion>
                                  </p:childTnLst>
                                </p:cTn>
                              </p:par>
                            </p:childTnLst>
                          </p:cTn>
                        </p:par>
                        <p:par>
                          <p:cTn id="25" fill="hold">
                            <p:stCondLst>
                              <p:cond delay="2000"/>
                            </p:stCondLst>
                            <p:childTnLst>
                              <p:par>
                                <p:cTn id="26" presetID="10" presetClass="exit" presetSubtype="0" fill="hold" grpId="2" nodeType="afterEffect">
                                  <p:stCondLst>
                                    <p:cond delay="0"/>
                                  </p:stCondLst>
                                  <p:childTnLst>
                                    <p:animEffect transition="out" filter="fade">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3">
                                            <p:txEl>
                                              <p:pRg st="1" end="1"/>
                                            </p:txEl>
                                          </p:spTgt>
                                        </p:tgtEl>
                                        <p:attrNameLst>
                                          <p:attrName>style.visibility</p:attrName>
                                        </p:attrNameLst>
                                      </p:cBhvr>
                                      <p:to>
                                        <p:strVal val="visible"/>
                                      </p:to>
                                    </p:set>
                                    <p:animEffect transition="in" filter="fade">
                                      <p:cBhvr>
                                        <p:cTn id="31" dur="500"/>
                                        <p:tgtEl>
                                          <p:spTgt spid="2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childTnLst>
                                </p:cTn>
                              </p:par>
                            </p:childTnLst>
                          </p:cTn>
                        </p:par>
                        <p:par>
                          <p:cTn id="36" fill="hold">
                            <p:stCondLst>
                              <p:cond delay="0"/>
                            </p:stCondLst>
                            <p:childTnLst>
                              <p:par>
                                <p:cTn id="37" presetID="49" presetClass="path" presetSubtype="0" accel="50000" decel="50000" fill="hold" grpId="1" nodeType="afterEffect">
                                  <p:stCondLst>
                                    <p:cond delay="0"/>
                                  </p:stCondLst>
                                  <p:childTnLst>
                                    <p:animMotion origin="layout" path="M -5.55556E-7 7.40741E-7 L -0.32118 0.39884 " pathEditMode="relative" rAng="0" ptsTypes="AA">
                                      <p:cBhvr>
                                        <p:cTn id="38" dur="2000" fill="hold"/>
                                        <p:tgtEl>
                                          <p:spTgt spid="30"/>
                                        </p:tgtEl>
                                        <p:attrNameLst>
                                          <p:attrName>ppt_x</p:attrName>
                                          <p:attrName>ppt_y</p:attrName>
                                        </p:attrNameLst>
                                      </p:cBhvr>
                                      <p:rCtr x="-16059" y="19931"/>
                                    </p:animMotion>
                                  </p:childTnLst>
                                </p:cTn>
                              </p:par>
                            </p:childTnLst>
                          </p:cTn>
                        </p:par>
                        <p:par>
                          <p:cTn id="39" fill="hold">
                            <p:stCondLst>
                              <p:cond delay="2000"/>
                            </p:stCondLst>
                            <p:childTnLst>
                              <p:par>
                                <p:cTn id="40" presetID="10" presetClass="exit" presetSubtype="0" fill="hold" grpId="2" nodeType="afterEffect">
                                  <p:stCondLst>
                                    <p:cond delay="0"/>
                                  </p:stCondLst>
                                  <p:childTnLst>
                                    <p:animEffect transition="out" filter="fade">
                                      <p:cBhvr>
                                        <p:cTn id="41" dur="500"/>
                                        <p:tgtEl>
                                          <p:spTgt spid="30"/>
                                        </p:tgtEl>
                                      </p:cBhvr>
                                    </p:animEffect>
                                    <p:set>
                                      <p:cBhvr>
                                        <p:cTn id="42" dur="1" fill="hold">
                                          <p:stCondLst>
                                            <p:cond delay="499"/>
                                          </p:stCondLst>
                                        </p:cTn>
                                        <p:tgtEl>
                                          <p:spTgt spid="30"/>
                                        </p:tgtEl>
                                        <p:attrNameLst>
                                          <p:attrName>style.visibility</p:attrName>
                                        </p:attrNameLst>
                                      </p:cBhvr>
                                      <p:to>
                                        <p:strVal val="hidden"/>
                                      </p:to>
                                    </p:se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1"/>
                                        </p:tgtEl>
                                        <p:attrNameLst>
                                          <p:attrName>style.visibility</p:attrName>
                                        </p:attrNameLst>
                                      </p:cBhvr>
                                      <p:to>
                                        <p:strVal val="visible"/>
                                      </p:to>
                                    </p:set>
                                  </p:childTnLst>
                                </p:cTn>
                              </p:par>
                            </p:childTnLst>
                          </p:cTn>
                        </p:par>
                        <p:par>
                          <p:cTn id="50" fill="hold">
                            <p:stCondLst>
                              <p:cond delay="0"/>
                            </p:stCondLst>
                            <p:childTnLst>
                              <p:par>
                                <p:cTn id="51" presetID="49" presetClass="path" presetSubtype="0" accel="50000" decel="50000" fill="hold" grpId="1" nodeType="afterEffect">
                                  <p:stCondLst>
                                    <p:cond delay="0"/>
                                  </p:stCondLst>
                                  <p:childTnLst>
                                    <p:animMotion origin="layout" path="M -5.55556E-7 2.59259E-6 L -0.325 0.42222 " pathEditMode="relative" rAng="0" ptsTypes="AA">
                                      <p:cBhvr>
                                        <p:cTn id="52" dur="2000" fill="hold"/>
                                        <p:tgtEl>
                                          <p:spTgt spid="31"/>
                                        </p:tgtEl>
                                        <p:attrNameLst>
                                          <p:attrName>ppt_x</p:attrName>
                                          <p:attrName>ppt_y</p:attrName>
                                        </p:attrNameLst>
                                      </p:cBhvr>
                                      <p:rCtr x="-16250" y="21111"/>
                                    </p:animMotion>
                                  </p:childTnLst>
                                </p:cTn>
                              </p:par>
                            </p:childTnLst>
                          </p:cTn>
                        </p:par>
                        <p:par>
                          <p:cTn id="53" fill="hold">
                            <p:stCondLst>
                              <p:cond delay="2000"/>
                            </p:stCondLst>
                            <p:childTnLst>
                              <p:par>
                                <p:cTn id="54" presetID="10" presetClass="exit" presetSubtype="0" fill="hold" grpId="2" nodeType="afterEffect">
                                  <p:stCondLst>
                                    <p:cond delay="0"/>
                                  </p:stCondLst>
                                  <p:childTnLst>
                                    <p:animEffect transition="out" filter="fade">
                                      <p:cBhvr>
                                        <p:cTn id="55" dur="500"/>
                                        <p:tgtEl>
                                          <p:spTgt spid="31"/>
                                        </p:tgtEl>
                                      </p:cBhvr>
                                    </p:animEffect>
                                    <p:set>
                                      <p:cBhvr>
                                        <p:cTn id="56" dur="1" fill="hold">
                                          <p:stCondLst>
                                            <p:cond delay="499"/>
                                          </p:stCondLst>
                                        </p:cTn>
                                        <p:tgtEl>
                                          <p:spTgt spid="31"/>
                                        </p:tgtEl>
                                        <p:attrNameLst>
                                          <p:attrName>style.visibility</p:attrName>
                                        </p:attrNameLst>
                                      </p:cBhvr>
                                      <p:to>
                                        <p:strVal val="hidden"/>
                                      </p:to>
                                    </p:se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23" grpId="0" uiExpand="1" build="allAtOnce" animBg="1"/>
      <p:bldP spid="27" grpId="0" animBg="1"/>
      <p:bldP spid="28" grpId="0" animBg="1"/>
      <p:bldP spid="29" grpId="0" animBg="1"/>
      <p:bldP spid="29" grpId="1" animBg="1"/>
      <p:bldP spid="29" grpId="2" animBg="1"/>
      <p:bldP spid="30" grpId="0" animBg="1"/>
      <p:bldP spid="30" grpId="1" animBg="1"/>
      <p:bldP spid="30" grpId="2" animBg="1"/>
      <p:bldP spid="31" grpId="0" animBg="1"/>
      <p:bldP spid="31" grpId="1" animBg="1"/>
      <p:bldP spid="31"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19</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Flux de données et flux de métadonnées</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591571" y="1819351"/>
            <a:ext cx="8126048" cy="44319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 flux de données définit une «vue» sur une définition de structure de données</a:t>
            </a:r>
          </a:p>
          <a:p>
            <a:pPr marR="0" lvl="0" fontAlgn="base">
              <a:lnSpc>
                <a:spcPct val="100000"/>
              </a:lnSpc>
              <a:spcBef>
                <a:spcPct val="0"/>
              </a:spcBef>
              <a:spcAft>
                <a:spcPct val="0"/>
              </a:spcAft>
              <a:buClrTx/>
              <a:buSzTx/>
              <a:tabLst/>
            </a:pPr>
            <a:endParaRPr lang="en-US" altLang="en-US" sz="2400" dirty="0"/>
          </a:p>
          <a:p>
            <a:pPr marL="800036" lvl="1" indent="-342900" fontAlgn="base">
              <a:spcBef>
                <a:spcPct val="0"/>
              </a:spcBef>
              <a:spcAft>
                <a:spcPct val="0"/>
              </a:spcAft>
              <a:buFont typeface="Wingdings" panose="05000000000000000000" pitchFamily="2" charset="2"/>
              <a:buChar char="§"/>
            </a:pPr>
            <a:r>
              <a:rPr lang="fr-FR" altLang="en-US" sz="2400" dirty="0"/>
              <a:t>Peut être contraint à un sous-ensemble de codes dans n'importe quelle dimension</a:t>
            </a:r>
          </a:p>
          <a:p>
            <a:pPr marL="800036" lvl="1" indent="-342900" fontAlgn="base">
              <a:spcBef>
                <a:spcPct val="0"/>
              </a:spcBef>
              <a:spcAft>
                <a:spcPct val="0"/>
              </a:spcAft>
              <a:buFont typeface="Wingdings" panose="05000000000000000000" pitchFamily="2" charset="2"/>
              <a:buChar char="§"/>
            </a:pPr>
            <a:r>
              <a:rPr lang="fr-FR" altLang="en-US" sz="2400" dirty="0"/>
              <a:t>Peut être catégorisé, c.-à-d. Peut avoir des catégories attachées</a:t>
            </a:r>
          </a:p>
          <a:p>
            <a:pPr marL="800036" lvl="1" indent="-342900" fontAlgn="base">
              <a:spcBef>
                <a:spcPct val="0"/>
              </a:spcBef>
              <a:spcAft>
                <a:spcPct val="0"/>
              </a:spcAft>
              <a:buFont typeface="Wingdings" panose="05000000000000000000" pitchFamily="2" charset="2"/>
              <a:buChar char="§"/>
            </a:pPr>
            <a:r>
              <a:rPr lang="fr-FR" altLang="en-US" sz="2400" dirty="0"/>
              <a:t>Dans sa forme la plus simple, définit toutes les données valides selon un DSD</a:t>
            </a:r>
          </a:p>
          <a:p>
            <a:pPr lvl="1" fontAlgn="base">
              <a:spcBef>
                <a:spcPct val="0"/>
              </a:spcBef>
              <a:spcAft>
                <a:spcPct val="0"/>
              </a:spcAft>
            </a:pPr>
            <a:endParaRPr lang="en-US"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De même, </a:t>
            </a:r>
            <a:r>
              <a:rPr lang="fr-FR" altLang="en-US" sz="2400" dirty="0" err="1"/>
              <a:t>Metadataflow</a:t>
            </a:r>
            <a:r>
              <a:rPr lang="fr-FR" altLang="en-US" sz="2400" dirty="0"/>
              <a:t> définit une vue sur une définition de structure de métadonnées.</a:t>
            </a:r>
            <a:endParaRPr lang="en-US" altLang="en-US" sz="2400" dirty="0"/>
          </a:p>
        </p:txBody>
      </p:sp>
    </p:spTree>
    <p:extLst>
      <p:ext uri="{BB962C8B-B14F-4D97-AF65-F5344CB8AC3E}">
        <p14:creationId xmlns:p14="http://schemas.microsoft.com/office/powerpoint/2010/main" val="1228485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5" name="Straight Connector 14"/>
          <p:cNvCxnSpPr/>
          <p:nvPr/>
        </p:nvCxnSpPr>
        <p:spPr>
          <a:xfrm>
            <a:off x="666151" y="840748"/>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6717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274101"/>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058405"/>
            <a:ext cx="3832652" cy="461665"/>
          </a:xfrm>
          <a:prstGeom prst="rect">
            <a:avLst/>
          </a:prstGeom>
        </p:spPr>
        <p:txBody>
          <a:bodyPr wrap="none">
            <a:spAutoFit/>
          </a:bodyPr>
          <a:lstStyle/>
          <a:p>
            <a:r>
              <a:rPr lang="en-US" sz="2400" b="1" dirty="0">
                <a:solidFill>
                  <a:srgbClr val="0070C0"/>
                </a:solidFill>
              </a:rPr>
              <a:t>SDMX </a:t>
            </a:r>
            <a:r>
              <a:rPr lang="en-US" sz="2400" b="1" dirty="0" err="1">
                <a:solidFill>
                  <a:srgbClr val="0070C0"/>
                </a:solidFill>
              </a:rPr>
              <a:t>modele</a:t>
            </a:r>
            <a:r>
              <a:rPr lang="en-US" sz="2400" b="1" dirty="0">
                <a:solidFill>
                  <a:srgbClr val="0070C0"/>
                </a:solidFill>
              </a:rPr>
              <a:t> </a:t>
            </a:r>
            <a:r>
              <a:rPr lang="en-US" sz="2400" b="1" dirty="0" err="1">
                <a:solidFill>
                  <a:srgbClr val="0070C0"/>
                </a:solidFill>
              </a:rPr>
              <a:t>d’information</a:t>
            </a:r>
            <a:endParaRPr lang="en-US" sz="2400" b="1" dirty="0">
              <a:solidFill>
                <a:srgbClr val="0070C0"/>
              </a:solidFill>
            </a:endParaRPr>
          </a:p>
        </p:txBody>
      </p:sp>
      <p:sp>
        <p:nvSpPr>
          <p:cNvPr id="8" name="Rectangle 7"/>
          <p:cNvSpPr/>
          <p:nvPr/>
        </p:nvSpPr>
        <p:spPr>
          <a:xfrm>
            <a:off x="604181" y="1706750"/>
            <a:ext cx="7741233" cy="830997"/>
          </a:xfrm>
          <a:prstGeom prst="rect">
            <a:avLst/>
          </a:prstGeom>
        </p:spPr>
        <p:txBody>
          <a:bodyPr wrap="square">
            <a:spAutoFit/>
          </a:bodyPr>
          <a:lstStyle/>
          <a:p>
            <a:pPr marL="342900" lvl="0" indent="-342900">
              <a:buFont typeface="Arial" panose="020B0604020202020204" pitchFamily="34" charset="0"/>
              <a:buChar char="•"/>
            </a:pPr>
            <a:r>
              <a:rPr lang="fr-FR" sz="2400" dirty="0">
                <a:solidFill>
                  <a:prstClr val="black"/>
                </a:solidFill>
              </a:rPr>
              <a:t>Un modèle abstrait à partir duquel les implémentations réelles sont dérivées.</a:t>
            </a:r>
            <a:endParaRPr lang="en-US" sz="2400" dirty="0">
              <a:solidFill>
                <a:prstClr val="black"/>
              </a:solidFill>
            </a:endParaRPr>
          </a:p>
        </p:txBody>
      </p:sp>
      <p:sp>
        <p:nvSpPr>
          <p:cNvPr id="12" name="Rectangle 11"/>
          <p:cNvSpPr/>
          <p:nvPr/>
        </p:nvSpPr>
        <p:spPr>
          <a:xfrm>
            <a:off x="591571" y="2650730"/>
            <a:ext cx="7741233" cy="461665"/>
          </a:xfrm>
          <a:prstGeom prst="rect">
            <a:avLst/>
          </a:prstGeom>
        </p:spPr>
        <p:txBody>
          <a:bodyPr wrap="square">
            <a:spAutoFit/>
          </a:bodyPr>
          <a:lstStyle/>
          <a:p>
            <a:pPr marL="342900" indent="-342900">
              <a:buFont typeface="Arial" panose="020B0604020202020204" pitchFamily="34" charset="0"/>
              <a:buChar char="•"/>
            </a:pPr>
            <a:r>
              <a:rPr lang="fr-FR" sz="2400" dirty="0"/>
              <a:t>Implémenté en XML, GESMES, JSON, CSV</a:t>
            </a:r>
            <a:endParaRPr lang="en-US" sz="2400" dirty="0"/>
          </a:p>
        </p:txBody>
      </p:sp>
      <p:sp>
        <p:nvSpPr>
          <p:cNvPr id="13" name="TextBox 12"/>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3" name="Rectangle 2"/>
          <p:cNvSpPr>
            <a:spLocks noChangeArrowheads="1"/>
          </p:cNvSpPr>
          <p:nvPr/>
        </p:nvSpPr>
        <p:spPr bwMode="auto">
          <a:xfrm>
            <a:off x="683387" y="3445230"/>
            <a:ext cx="7662027"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latin typeface="+mj-lt"/>
              </a:rPr>
              <a:t>Peut être considéré comme un nombre de paquets organisés en 3 niveaux…</a:t>
            </a:r>
            <a:endParaRPr kumimoji="0" lang="fr-FR" altLang="en-US" sz="2400" b="0" i="0" u="none" strike="noStrike" cap="none" normalizeH="0" baseline="0" dirty="0">
              <a:ln>
                <a:noFill/>
              </a:ln>
              <a:solidFill>
                <a:schemeClr val="tx1"/>
              </a:solidFill>
              <a:effectLst/>
              <a:latin typeface="+mj-lt"/>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059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20</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Catégorie et Schéma de catégorie</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25708" y="1981169"/>
            <a:ext cx="8126048" cy="369331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La catégorie est un moyen de classer les données à des fins de rapport ou de diffusion. </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sz="2400" dirty="0">
              <a:solidFill>
                <a:srgbClr val="212121"/>
              </a:solidFill>
              <a:latin typeface="arial" panose="020B0604020202020204" pitchFamily="34" charset="0"/>
            </a:endParaRPr>
          </a:p>
          <a:p>
            <a:pPr marL="800036" lvl="1" indent="-342900" fontAlgn="base">
              <a:spcBef>
                <a:spcPct val="0"/>
              </a:spcBef>
              <a:spcAft>
                <a:spcPct val="0"/>
              </a:spcAft>
              <a:buFont typeface="Wingdings" panose="05000000000000000000" pitchFamily="2" charset="2"/>
              <a:buChar char="§"/>
            </a:pPr>
            <a:r>
              <a:rPr lang="fr-FR" sz="2400" dirty="0">
                <a:solidFill>
                  <a:srgbClr val="212121"/>
                </a:solidFill>
                <a:latin typeface="arial" panose="020B0604020202020204" pitchFamily="34" charset="0"/>
              </a:rPr>
              <a:t>Les domaines de matière sont généralement implémentés en tant que catégories, telles que «Statistiques démographiques», «Statistiques économiques».</a:t>
            </a:r>
          </a:p>
          <a:p>
            <a:pPr lvl="1" fontAlgn="base">
              <a:spcBef>
                <a:spcPct val="0"/>
              </a:spcBef>
              <a:spcAft>
                <a:spcPct val="0"/>
              </a:spcAft>
            </a:pPr>
            <a:r>
              <a:rPr lang="fr-FR" sz="2400" dirty="0">
                <a:solidFill>
                  <a:srgbClr val="212121"/>
                </a:solidFill>
                <a:latin typeface="arial" panose="020B0604020202020204" pitchFamily="34" charset="0"/>
              </a:rPr>
              <a:t> </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Schéma de catégorie regroupe les catégories dans une unité maintenable.</a:t>
            </a:r>
            <a:endParaRPr lang="en-US" altLang="en-US" sz="2400" dirty="0"/>
          </a:p>
        </p:txBody>
      </p:sp>
    </p:spTree>
    <p:extLst>
      <p:ext uri="{BB962C8B-B14F-4D97-AF65-F5344CB8AC3E}">
        <p14:creationId xmlns:p14="http://schemas.microsoft.com/office/powerpoint/2010/main" val="1072117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21</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Fournisseur de données et accord de fourniture</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59846" y="1846529"/>
            <a:ext cx="8126048" cy="44319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Le fournisseur de données est une organisation qui produit et diffuse des métadonnées de données et / ou de référence.</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sz="2400" dirty="0">
              <a:solidFill>
                <a:srgbClr val="212121"/>
              </a:solidFill>
              <a:latin typeface="arial" panose="020B0604020202020204" pitchFamily="34" charset="0"/>
            </a:endParaRP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Le contrat de fourniture lie un fournisseur de données et un flux de données / métadonnées.</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sz="2400" dirty="0">
              <a:solidFill>
                <a:srgbClr val="212121"/>
              </a:solidFill>
              <a:latin typeface="arial" panose="020B0604020202020204" pitchFamily="34" charset="0"/>
            </a:endParaRPr>
          </a:p>
          <a:p>
            <a:pPr marL="800036" lvl="1" indent="-342900" fontAlgn="base">
              <a:spcBef>
                <a:spcPct val="0"/>
              </a:spcBef>
              <a:spcAft>
                <a:spcPct val="0"/>
              </a:spcAft>
              <a:buFont typeface="Wingdings" panose="05000000000000000000" pitchFamily="2" charset="2"/>
              <a:buChar char="§"/>
            </a:pPr>
            <a:r>
              <a:rPr lang="fr-FR" sz="2400" dirty="0">
                <a:solidFill>
                  <a:srgbClr val="212121"/>
                </a:solidFill>
                <a:latin typeface="arial" panose="020B0604020202020204" pitchFamily="34" charset="0"/>
              </a:rPr>
              <a:t>C'est à dire. un fournisseur de données accepte de fournir les données spécifiées par un flux de données.</a:t>
            </a:r>
          </a:p>
          <a:p>
            <a:pPr lvl="1" fontAlgn="base">
              <a:spcBef>
                <a:spcPct val="0"/>
              </a:spcBef>
              <a:spcAft>
                <a:spcPct val="0"/>
              </a:spcAft>
            </a:pPr>
            <a:endParaRPr lang="fr-FR" sz="2400" dirty="0">
              <a:solidFill>
                <a:srgbClr val="212121"/>
              </a:solidFill>
              <a:latin typeface="arial" panose="020B0604020202020204" pitchFamily="34" charset="0"/>
            </a:endParaRP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Comme les flux de données, les accords de fourniture peuvent être catégorisés et limités.</a:t>
            </a:r>
            <a:endParaRPr lang="en-US" altLang="en-US" sz="2400" dirty="0"/>
          </a:p>
        </p:txBody>
      </p:sp>
    </p:spTree>
    <p:extLst>
      <p:ext uri="{BB962C8B-B14F-4D97-AF65-F5344CB8AC3E}">
        <p14:creationId xmlns:p14="http://schemas.microsoft.com/office/powerpoint/2010/main" val="1746085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357686"/>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Contraintes de contenu</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59846" y="1846529"/>
            <a:ext cx="8126048" cy="44319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Les contraintes peuvent être utilisées pour définir les combinaisons de codes autorisées</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sz="2400" dirty="0">
              <a:solidFill>
                <a:srgbClr val="212121"/>
              </a:solidFill>
              <a:latin typeface="arial" panose="020B0604020202020204" pitchFamily="34" charset="0"/>
            </a:endParaRPr>
          </a:p>
          <a:p>
            <a:pPr marL="800036" lvl="1" indent="-342900" fontAlgn="base">
              <a:spcBef>
                <a:spcPct val="0"/>
              </a:spcBef>
              <a:spcAft>
                <a:spcPct val="0"/>
              </a:spcAft>
              <a:buFont typeface="Wingdings" panose="05000000000000000000" pitchFamily="2" charset="2"/>
              <a:buChar char="§"/>
            </a:pPr>
            <a:r>
              <a:rPr lang="fr-FR" sz="2400" dirty="0">
                <a:solidFill>
                  <a:srgbClr val="212121"/>
                </a:solidFill>
                <a:latin typeface="arial" panose="020B0604020202020204" pitchFamily="34" charset="0"/>
              </a:rPr>
              <a:t>Par exemple. “Lorsque SERIES =“ Proportion de femmes dans les conseils de communes ”, le sexe doit être“ féminin ””</a:t>
            </a:r>
          </a:p>
          <a:p>
            <a:pPr marL="800036" lvl="1" indent="-342900" fontAlgn="base">
              <a:spcBef>
                <a:spcPct val="0"/>
              </a:spcBef>
              <a:spcAft>
                <a:spcPct val="0"/>
              </a:spcAft>
              <a:buFont typeface="Wingdings" panose="05000000000000000000" pitchFamily="2" charset="2"/>
              <a:buChar char="§"/>
            </a:pPr>
            <a:endParaRPr lang="fr-FR" sz="2400" dirty="0">
              <a:solidFill>
                <a:srgbClr val="212121"/>
              </a:solidFill>
              <a:latin typeface="arial" panose="020B0604020202020204" pitchFamily="34" charset="0"/>
            </a:endParaRP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Les contraintes peuvent définir des règles de validation plus granulaires qu'une simple validation de codes</a:t>
            </a:r>
          </a:p>
          <a:p>
            <a:pPr marL="342900" marR="0" lvl="0" indent="-342900" fontAlgn="base">
              <a:lnSpc>
                <a:spcPct val="100000"/>
              </a:lnSpc>
              <a:spcBef>
                <a:spcPct val="0"/>
              </a:spcBef>
              <a:spcAft>
                <a:spcPct val="0"/>
              </a:spcAft>
              <a:buClrTx/>
              <a:buSzTx/>
              <a:buFont typeface="Wingdings" panose="05000000000000000000" pitchFamily="2" charset="2"/>
              <a:buChar char="Ø"/>
              <a:tabLst/>
            </a:pPr>
            <a:endParaRPr lang="fr-FR" sz="2400" dirty="0">
              <a:solidFill>
                <a:srgbClr val="212121"/>
              </a:solidFill>
              <a:latin typeface="arial" panose="020B0604020202020204" pitchFamily="34" charset="0"/>
            </a:endParaRP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sz="2400" dirty="0">
                <a:solidFill>
                  <a:srgbClr val="212121"/>
                </a:solidFill>
                <a:latin typeface="arial" panose="020B0604020202020204" pitchFamily="34" charset="0"/>
              </a:rPr>
              <a:t>Sont souvent attachés au flux de données, mais peuvent également l'être à DSD, à un accord de fourniture, etc.</a:t>
            </a:r>
            <a:endParaRPr lang="en-US" altLang="en-US" sz="2400" dirty="0"/>
          </a:p>
        </p:txBody>
      </p:sp>
    </p:spTree>
    <p:extLst>
      <p:ext uri="{BB962C8B-B14F-4D97-AF65-F5344CB8AC3E}">
        <p14:creationId xmlns:p14="http://schemas.microsoft.com/office/powerpoint/2010/main" val="582597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23</a:t>
            </a:fld>
            <a:endParaRPr lang="en-US" sz="900" dirty="0">
              <a:solidFill>
                <a:schemeClr val="bg1">
                  <a:lumMod val="65000"/>
                </a:schemeClr>
              </a:solidFill>
            </a:endParaRPr>
          </a:p>
        </p:txBody>
      </p:sp>
      <p:cxnSp>
        <p:nvCxnSpPr>
          <p:cNvPr id="15" name="Straight Connector 14"/>
          <p:cNvCxnSpPr/>
          <p:nvPr/>
        </p:nvCxnSpPr>
        <p:spPr>
          <a:xfrm>
            <a:off x="591570" y="86117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0" y="113204"/>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33897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23294" y="1015502"/>
            <a:ext cx="7815814" cy="461665"/>
          </a:xfrm>
          <a:prstGeom prst="rect">
            <a:avLst/>
          </a:prstGeom>
        </p:spPr>
        <p:txBody>
          <a:bodyPr wrap="square">
            <a:spAutoFit/>
          </a:bodyPr>
          <a:lstStyle/>
          <a:p>
            <a:r>
              <a:rPr lang="fr-FR" altLang="en-US" sz="2400" dirty="0">
                <a:solidFill>
                  <a:srgbClr val="0070C0"/>
                </a:solidFill>
                <a:latin typeface="Arial" panose="020B0604020202020204" pitchFamily="34" charset="0"/>
              </a:rPr>
              <a:t>Messages SDMX</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25708" y="1656579"/>
            <a:ext cx="8126048" cy="480131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Toute information liée à SDMX est échangée sous la forme de documents appelés messages.</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Un message SDMX peut être envoyé dans un certain nombre de formats standard, notamment XML, JSON, CSV</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Il existe plusieurs types de messages SDMX, chacun servant un objectif particulier, par exemple:</a:t>
            </a:r>
          </a:p>
          <a:p>
            <a:pPr marL="800036" lvl="1" indent="-342900" fontAlgn="base">
              <a:spcBef>
                <a:spcPct val="0"/>
              </a:spcBef>
              <a:spcAft>
                <a:spcPct val="0"/>
              </a:spcAft>
              <a:buFont typeface="Wingdings" panose="05000000000000000000" pitchFamily="2" charset="2"/>
              <a:buChar char="§"/>
            </a:pPr>
            <a:r>
              <a:rPr lang="fr-FR" altLang="en-US" sz="2400" dirty="0"/>
              <a:t>Le message de structure est utilisé pour transmettre des informations structurelles telles que DSD, MSD, schéma de concept, etc.</a:t>
            </a:r>
          </a:p>
          <a:p>
            <a:pPr marL="800036" lvl="1" indent="-342900" fontAlgn="base">
              <a:spcBef>
                <a:spcPct val="0"/>
              </a:spcBef>
              <a:spcAft>
                <a:spcPct val="0"/>
              </a:spcAft>
              <a:buFont typeface="Wingdings" panose="05000000000000000000" pitchFamily="2" charset="2"/>
              <a:buChar char="§"/>
            </a:pPr>
            <a:r>
              <a:rPr lang="fr-FR" altLang="en-US" sz="2400" dirty="0" err="1"/>
              <a:t>GenericData</a:t>
            </a:r>
            <a:r>
              <a:rPr lang="fr-FR" altLang="en-US" sz="2400" dirty="0"/>
              <a:t>, </a:t>
            </a:r>
            <a:r>
              <a:rPr lang="fr-FR" altLang="en-US" sz="2400" dirty="0" err="1"/>
              <a:t>StructureSpecificData</a:t>
            </a:r>
            <a:r>
              <a:rPr lang="fr-FR" altLang="en-US" sz="2400" dirty="0"/>
              <a:t> et d'autres messages sont utilisés pour envoyer des données.</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messages SDMX au format XML sont appelés messages SDMX-ML.</a:t>
            </a:r>
            <a:endParaRPr lang="en-US" altLang="en-US" sz="2400" dirty="0"/>
          </a:p>
        </p:txBody>
      </p:sp>
    </p:spTree>
    <p:extLst>
      <p:ext uri="{BB962C8B-B14F-4D97-AF65-F5344CB8AC3E}">
        <p14:creationId xmlns:p14="http://schemas.microsoft.com/office/powerpoint/2010/main" val="987458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dirty="0">
                <a:solidFill>
                  <a:schemeClr val="bg1"/>
                </a:solidFill>
              </a:rPr>
              <a:t>Merci!</a:t>
            </a: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3519378" y="4493684"/>
            <a:ext cx="4888008" cy="1296556"/>
          </a:xfrm>
        </p:spPr>
        <p:txBody>
          <a:bodyPr lIns="0" tIns="144000" rIns="0" anchor="t">
            <a:normAutofit/>
          </a:bodyPr>
          <a:lstStyle/>
          <a:p>
            <a:pPr algn="r"/>
            <a:endParaRPr lang="en-US" sz="900" dirty="0">
              <a:solidFill>
                <a:srgbClr val="FFFFFF"/>
              </a:solidFill>
            </a:endParaRPr>
          </a:p>
          <a:p>
            <a:pPr algn="r"/>
            <a:r>
              <a:rPr lang="en-US" sz="900" dirty="0">
                <a:solidFill>
                  <a:srgbClr val="FFFFFF"/>
                </a:solidFill>
              </a:rPr>
              <a:t>Dany Ghafari/ Science Division / SDG and environment Unit</a:t>
            </a:r>
          </a:p>
          <a:p>
            <a:pPr algn="r"/>
            <a:r>
              <a:rPr lang="en-US" sz="900" dirty="0">
                <a:solidFill>
                  <a:srgbClr val="FFFFFF"/>
                </a:solidFill>
              </a:rPr>
              <a:t>dany.ghafari@un.org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Tree>
    <p:extLst>
      <p:ext uri="{BB962C8B-B14F-4D97-AF65-F5344CB8AC3E}">
        <p14:creationId xmlns:p14="http://schemas.microsoft.com/office/powerpoint/2010/main" val="659728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a:stretch>
            <a:fillRect/>
          </a:stretch>
        </p:blipFill>
        <p:spPr>
          <a:xfrm>
            <a:off x="689085" y="1533439"/>
            <a:ext cx="7718299" cy="2047875"/>
          </a:xfrm>
          <a:prstGeom prst="rect">
            <a:avLst/>
          </a:prstGeom>
        </p:spPr>
      </p:pic>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5" name="Straight Connector 14"/>
          <p:cNvCxnSpPr/>
          <p:nvPr/>
        </p:nvCxnSpPr>
        <p:spPr>
          <a:xfrm>
            <a:off x="728121" y="826223"/>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pic>
        <p:nvPicPr>
          <p:cNvPr id="2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571" y="112266"/>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13" name="Rectangle 12"/>
          <p:cNvSpPr/>
          <p:nvPr/>
        </p:nvSpPr>
        <p:spPr>
          <a:xfrm>
            <a:off x="2689894" y="297676"/>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059765"/>
            <a:ext cx="6766596" cy="461665"/>
          </a:xfrm>
          <a:prstGeom prst="rect">
            <a:avLst/>
          </a:prstGeom>
        </p:spPr>
        <p:txBody>
          <a:bodyPr wrap="none">
            <a:spAutoFit/>
          </a:bodyPr>
          <a:lstStyle/>
          <a:p>
            <a:r>
              <a:rPr lang="en-US" altLang="en-US" sz="2400" dirty="0">
                <a:solidFill>
                  <a:srgbClr val="0070C0"/>
                </a:solidFill>
                <a:latin typeface="Arial" panose="020B0604020202020204" pitchFamily="34" charset="0"/>
              </a:rPr>
              <a:t>SDMX m</a:t>
            </a:r>
            <a:r>
              <a:rPr lang="fr-FR" altLang="en-US" sz="2400" dirty="0" err="1">
                <a:solidFill>
                  <a:srgbClr val="0070C0"/>
                </a:solidFill>
                <a:latin typeface="Arial" panose="020B0604020202020204" pitchFamily="34" charset="0"/>
              </a:rPr>
              <a:t>odèle</a:t>
            </a:r>
            <a:r>
              <a:rPr lang="fr-FR" altLang="en-US" sz="2400" dirty="0">
                <a:solidFill>
                  <a:srgbClr val="0070C0"/>
                </a:solidFill>
                <a:latin typeface="Arial" panose="020B0604020202020204" pitchFamily="34" charset="0"/>
              </a:rPr>
              <a:t> d'information: paquets et niveaux</a:t>
            </a:r>
            <a:endParaRPr lang="en-US" sz="2400" b="1" dirty="0">
              <a:solidFill>
                <a:srgbClr val="0070C0"/>
              </a:solidFill>
            </a:endParaRPr>
          </a:p>
        </p:txBody>
      </p:sp>
      <p:sp>
        <p:nvSpPr>
          <p:cNvPr id="4" name="Rectangle 1"/>
          <p:cNvSpPr>
            <a:spLocks noChangeArrowheads="1"/>
          </p:cNvSpPr>
          <p:nvPr/>
        </p:nvSpPr>
        <p:spPr bwMode="auto">
          <a:xfrm>
            <a:off x="728122" y="4163119"/>
            <a:ext cx="7815814"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Arial" panose="020B0604020202020204" pitchFamily="34" charset="0"/>
              <a:buChar char="•"/>
              <a:tabLst/>
            </a:pPr>
            <a:r>
              <a:rPr lang="fr-FR" altLang="en-US" sz="2400" dirty="0"/>
              <a:t> Nous allons nous concentrer sur:</a:t>
            </a:r>
          </a:p>
          <a:p>
            <a:pPr marL="800036" lvl="1" indent="-342900" fontAlgn="base">
              <a:spcBef>
                <a:spcPct val="0"/>
              </a:spcBef>
              <a:spcAft>
                <a:spcPct val="0"/>
              </a:spcAft>
              <a:buFont typeface="Courier New" panose="02070309020205020404" pitchFamily="49" charset="0"/>
              <a:buChar char="o"/>
            </a:pPr>
            <a:r>
              <a:rPr lang="fr-FR" altLang="en-US" sz="2400" dirty="0"/>
              <a:t>Les définitions structurelles</a:t>
            </a:r>
          </a:p>
          <a:p>
            <a:pPr marL="800036" lvl="1" indent="-342900" fontAlgn="base">
              <a:spcBef>
                <a:spcPct val="0"/>
              </a:spcBef>
              <a:spcAft>
                <a:spcPct val="0"/>
              </a:spcAft>
              <a:buFont typeface="Courier New" panose="02070309020205020404" pitchFamily="49" charset="0"/>
              <a:buChar char="o"/>
            </a:pPr>
            <a:r>
              <a:rPr lang="fr-FR" altLang="en-US" sz="2400" dirty="0"/>
              <a:t>Rapport de données et métadonnées </a:t>
            </a:r>
          </a:p>
        </p:txBody>
      </p:sp>
      <p:sp>
        <p:nvSpPr>
          <p:cNvPr id="6" name="Rectangle 5"/>
          <p:cNvSpPr/>
          <p:nvPr/>
        </p:nvSpPr>
        <p:spPr>
          <a:xfrm>
            <a:off x="728122" y="6434724"/>
            <a:ext cx="7815813" cy="338554"/>
          </a:xfrm>
          <a:prstGeom prst="rect">
            <a:avLst/>
          </a:prstGeom>
        </p:spPr>
        <p:txBody>
          <a:bodyPr wrap="square">
            <a:spAutoFit/>
          </a:bodyPr>
          <a:lstStyle/>
          <a:p>
            <a:pPr algn="r"/>
            <a:r>
              <a:rPr lang="en-US" altLang="en-US" sz="1600" dirty="0"/>
              <a:t>Source: SDMX SECTION 1.3.1 INFORMATIONS SUR LES PAQUETS DU MODEL</a:t>
            </a:r>
          </a:p>
        </p:txBody>
      </p:sp>
      <p:sp>
        <p:nvSpPr>
          <p:cNvPr id="34" name="Rectangle 7"/>
          <p:cNvSpPr>
            <a:spLocks noChangeArrowheads="1"/>
          </p:cNvSpPr>
          <p:nvPr/>
        </p:nvSpPr>
        <p:spPr bwMode="auto">
          <a:xfrm>
            <a:off x="728122" y="2183521"/>
            <a:ext cx="739775" cy="609600"/>
          </a:xfrm>
          <a:prstGeom prst="rect">
            <a:avLst/>
          </a:prstGeom>
          <a:solidFill>
            <a:srgbClr val="CCFFCC">
              <a:alpha val="25098"/>
            </a:srgbClr>
          </a:solidFill>
          <a:ln w="19050" algn="ctr">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35" name="Rectangle 8"/>
          <p:cNvSpPr>
            <a:spLocks noChangeArrowheads="1"/>
          </p:cNvSpPr>
          <p:nvPr/>
        </p:nvSpPr>
        <p:spPr bwMode="auto">
          <a:xfrm>
            <a:off x="2286000" y="2183521"/>
            <a:ext cx="818103" cy="609600"/>
          </a:xfrm>
          <a:prstGeom prst="rect">
            <a:avLst/>
          </a:prstGeom>
          <a:solidFill>
            <a:srgbClr val="CCFFCC">
              <a:alpha val="25098"/>
            </a:srgbClr>
          </a:solidFill>
          <a:ln w="19050" algn="ctr">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36" name="Rectangle 9"/>
          <p:cNvSpPr>
            <a:spLocks noChangeArrowheads="1"/>
          </p:cNvSpPr>
          <p:nvPr/>
        </p:nvSpPr>
        <p:spPr bwMode="auto">
          <a:xfrm>
            <a:off x="3083465" y="2183521"/>
            <a:ext cx="760413" cy="609600"/>
          </a:xfrm>
          <a:prstGeom prst="rect">
            <a:avLst/>
          </a:prstGeom>
          <a:solidFill>
            <a:srgbClr val="CCFFCC">
              <a:alpha val="25098"/>
            </a:srgbClr>
          </a:solidFill>
          <a:ln w="19050" algn="ctr">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38" name="Rectangle 17"/>
          <p:cNvSpPr>
            <a:spLocks noChangeArrowheads="1"/>
          </p:cNvSpPr>
          <p:nvPr/>
        </p:nvSpPr>
        <p:spPr bwMode="auto">
          <a:xfrm>
            <a:off x="1467897" y="2189872"/>
            <a:ext cx="797465" cy="609600"/>
          </a:xfrm>
          <a:prstGeom prst="rect">
            <a:avLst/>
          </a:prstGeom>
          <a:solidFill>
            <a:srgbClr val="CCFFCC">
              <a:alpha val="25098"/>
            </a:srgbClr>
          </a:solidFill>
          <a:ln w="19050" algn="ctr">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39" name="Rectangle 18"/>
          <p:cNvSpPr>
            <a:spLocks noChangeArrowheads="1"/>
          </p:cNvSpPr>
          <p:nvPr/>
        </p:nvSpPr>
        <p:spPr bwMode="auto">
          <a:xfrm>
            <a:off x="3843878" y="2183521"/>
            <a:ext cx="814277" cy="609600"/>
          </a:xfrm>
          <a:prstGeom prst="rect">
            <a:avLst/>
          </a:prstGeom>
          <a:solidFill>
            <a:srgbClr val="CCFFCC">
              <a:alpha val="25098"/>
            </a:srgbClr>
          </a:solidFill>
          <a:ln w="19050" algn="ctr">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pic>
        <p:nvPicPr>
          <p:cNvPr id="44" name="Picture 43"/>
          <p:cNvPicPr>
            <a:picLocks noChangeAspect="1"/>
          </p:cNvPicPr>
          <p:nvPr/>
        </p:nvPicPr>
        <p:blipFill>
          <a:blip r:embed="rId5"/>
          <a:stretch>
            <a:fillRect/>
          </a:stretch>
        </p:blipFill>
        <p:spPr>
          <a:xfrm>
            <a:off x="2265362" y="1551697"/>
            <a:ext cx="3219450" cy="628650"/>
          </a:xfrm>
          <a:prstGeom prst="rect">
            <a:avLst/>
          </a:prstGeom>
        </p:spPr>
      </p:pic>
      <p:sp>
        <p:nvSpPr>
          <p:cNvPr id="37" name="Rectangle 13"/>
          <p:cNvSpPr>
            <a:spLocks noChangeArrowheads="1"/>
          </p:cNvSpPr>
          <p:nvPr/>
        </p:nvSpPr>
        <p:spPr bwMode="auto">
          <a:xfrm>
            <a:off x="1451084" y="1580272"/>
            <a:ext cx="834916" cy="609600"/>
          </a:xfrm>
          <a:prstGeom prst="rect">
            <a:avLst/>
          </a:prstGeom>
          <a:solidFill>
            <a:srgbClr val="CCFFCC">
              <a:alpha val="25098"/>
            </a:srgbClr>
          </a:solidFill>
          <a:ln w="19050" algn="ctr">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spTree>
    <p:extLst>
      <p:ext uri="{BB962C8B-B14F-4D97-AF65-F5344CB8AC3E}">
        <p14:creationId xmlns:p14="http://schemas.microsoft.com/office/powerpoint/2010/main" val="1688950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2000" fill="hold"/>
                                        <p:tgtEl>
                                          <p:spTgt spid="44"/>
                                        </p:tgtEl>
                                        <p:attrNameLst>
                                          <p:attrName>ppt_x</p:attrName>
                                        </p:attrNameLst>
                                      </p:cBhvr>
                                      <p:tavLst>
                                        <p:tav tm="0">
                                          <p:val>
                                            <p:strVal val="1+#ppt_w/2"/>
                                          </p:val>
                                        </p:tav>
                                        <p:tav tm="100000">
                                          <p:val>
                                            <p:strVal val="#ppt_x"/>
                                          </p:val>
                                        </p:tav>
                                      </p:tavLst>
                                    </p:anim>
                                    <p:anim calcmode="lin" valueType="num">
                                      <p:cBhvr additive="base">
                                        <p:cTn id="8" dur="20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000" fill="hold"/>
                                        <p:tgtEl>
                                          <p:spTgt spid="34"/>
                                        </p:tgtEl>
                                        <p:attrNameLst>
                                          <p:attrName>ppt_x</p:attrName>
                                        </p:attrNameLst>
                                      </p:cBhvr>
                                      <p:tavLst>
                                        <p:tav tm="0">
                                          <p:val>
                                            <p:strVal val="0-#ppt_w/2"/>
                                          </p:val>
                                        </p:tav>
                                        <p:tav tm="100000">
                                          <p:val>
                                            <p:strVal val="#ppt_x"/>
                                          </p:val>
                                        </p:tav>
                                      </p:tavLst>
                                    </p:anim>
                                    <p:anim calcmode="lin" valueType="num">
                                      <p:cBhvr additive="base">
                                        <p:cTn id="19" dur="1000" fill="hold"/>
                                        <p:tgtEl>
                                          <p:spTgt spid="34"/>
                                        </p:tgtEl>
                                        <p:attrNameLst>
                                          <p:attrName>ppt_y</p:attrName>
                                        </p:attrNameLst>
                                      </p:cBhvr>
                                      <p:tavLst>
                                        <p:tav tm="0">
                                          <p:val>
                                            <p:strVal val="#ppt_y"/>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1000" fill="hold"/>
                                        <p:tgtEl>
                                          <p:spTgt spid="35"/>
                                        </p:tgtEl>
                                        <p:attrNameLst>
                                          <p:attrName>ppt_x</p:attrName>
                                        </p:attrNameLst>
                                      </p:cBhvr>
                                      <p:tavLst>
                                        <p:tav tm="0">
                                          <p:val>
                                            <p:strVal val="#ppt_x"/>
                                          </p:val>
                                        </p:tav>
                                        <p:tav tm="100000">
                                          <p:val>
                                            <p:strVal val="#ppt_x"/>
                                          </p:val>
                                        </p:tav>
                                      </p:tavLst>
                                    </p:anim>
                                    <p:anim calcmode="lin" valueType="num">
                                      <p:cBhvr additive="base">
                                        <p:cTn id="23" dur="10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1000" fill="hold"/>
                                        <p:tgtEl>
                                          <p:spTgt spid="36"/>
                                        </p:tgtEl>
                                        <p:attrNameLst>
                                          <p:attrName>ppt_x</p:attrName>
                                        </p:attrNameLst>
                                      </p:cBhvr>
                                      <p:tavLst>
                                        <p:tav tm="0">
                                          <p:val>
                                            <p:strVal val="1+#ppt_w/2"/>
                                          </p:val>
                                        </p:tav>
                                        <p:tav tm="100000">
                                          <p:val>
                                            <p:strVal val="#ppt_x"/>
                                          </p:val>
                                        </p:tav>
                                      </p:tavLst>
                                    </p:anim>
                                    <p:anim calcmode="lin" valueType="num">
                                      <p:cBhvr additive="base">
                                        <p:cTn id="27" dur="1000" fill="hold"/>
                                        <p:tgtEl>
                                          <p:spTgt spid="36"/>
                                        </p:tgtEl>
                                        <p:attrNameLst>
                                          <p:attrName>ppt_y</p:attrName>
                                        </p:attrNameLst>
                                      </p:cBhvr>
                                      <p:tavLst>
                                        <p:tav tm="0">
                                          <p:val>
                                            <p:strVal val="#ppt_y"/>
                                          </p:val>
                                        </p:tav>
                                        <p:tav tm="100000">
                                          <p:val>
                                            <p:strVal val="#ppt_y"/>
                                          </p:val>
                                        </p:tav>
                                      </p:tavLst>
                                    </p:anim>
                                  </p:childTnLst>
                                </p:cTn>
                              </p:par>
                              <p:par>
                                <p:cTn id="28" presetID="2" presetClass="entr" presetSubtype="1"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1000" fill="hold"/>
                                        <p:tgtEl>
                                          <p:spTgt spid="38"/>
                                        </p:tgtEl>
                                        <p:attrNameLst>
                                          <p:attrName>ppt_x</p:attrName>
                                        </p:attrNameLst>
                                      </p:cBhvr>
                                      <p:tavLst>
                                        <p:tav tm="0">
                                          <p:val>
                                            <p:strVal val="#ppt_x"/>
                                          </p:val>
                                        </p:tav>
                                        <p:tav tm="100000">
                                          <p:val>
                                            <p:strVal val="#ppt_x"/>
                                          </p:val>
                                        </p:tav>
                                      </p:tavLst>
                                    </p:anim>
                                    <p:anim calcmode="lin" valueType="num">
                                      <p:cBhvr additive="base">
                                        <p:cTn id="31" dur="1000" fill="hold"/>
                                        <p:tgtEl>
                                          <p:spTgt spid="38"/>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1000" fill="hold"/>
                                        <p:tgtEl>
                                          <p:spTgt spid="39"/>
                                        </p:tgtEl>
                                        <p:attrNameLst>
                                          <p:attrName>ppt_x</p:attrName>
                                        </p:attrNameLst>
                                      </p:cBhvr>
                                      <p:tavLst>
                                        <p:tav tm="0">
                                          <p:val>
                                            <p:strVal val="1+#ppt_w/2"/>
                                          </p:val>
                                        </p:tav>
                                        <p:tav tm="100000">
                                          <p:val>
                                            <p:strVal val="#ppt_x"/>
                                          </p:val>
                                        </p:tav>
                                      </p:tavLst>
                                    </p:anim>
                                    <p:anim calcmode="lin" valueType="num">
                                      <p:cBhvr additive="base">
                                        <p:cTn id="35" dur="100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1000" fill="hold"/>
                                        <p:tgtEl>
                                          <p:spTgt spid="37"/>
                                        </p:tgtEl>
                                        <p:attrNameLst>
                                          <p:attrName>ppt_x</p:attrName>
                                        </p:attrNameLst>
                                      </p:cBhvr>
                                      <p:tavLst>
                                        <p:tav tm="0">
                                          <p:val>
                                            <p:strVal val="#ppt_x"/>
                                          </p:val>
                                        </p:tav>
                                        <p:tav tm="100000">
                                          <p:val>
                                            <p:strVal val="#ppt_x"/>
                                          </p:val>
                                        </p:tav>
                                      </p:tavLst>
                                    </p:anim>
                                    <p:anim calcmode="lin" valueType="num">
                                      <p:cBhvr additive="base">
                                        <p:cTn id="39" dur="10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5" name="Straight Connector 14"/>
          <p:cNvCxnSpPr/>
          <p:nvPr/>
        </p:nvCxnSpPr>
        <p:spPr>
          <a:xfrm>
            <a:off x="728122" y="959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23836"/>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309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114391"/>
            <a:ext cx="6125395" cy="461665"/>
          </a:xfrm>
          <a:prstGeom prst="rect">
            <a:avLst/>
          </a:prstGeom>
        </p:spPr>
        <p:txBody>
          <a:bodyPr wrap="none">
            <a:spAutoFit/>
          </a:bodyPr>
          <a:lstStyle/>
          <a:p>
            <a:r>
              <a:rPr lang="fr-FR" altLang="en-US" sz="2400" dirty="0">
                <a:solidFill>
                  <a:srgbClr val="0070C0"/>
                </a:solidFill>
                <a:latin typeface="Arial" panose="020B0604020202020204" pitchFamily="34" charset="0"/>
              </a:rPr>
              <a:t>Métadonnées Structurelles et de Référence</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33607" y="1828436"/>
            <a:ext cx="7815814"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Métadonnées structurelles: identificateurs et descripteurs </a:t>
            </a:r>
          </a:p>
          <a:p>
            <a:pPr marL="800036" lvl="1" indent="-342900" fontAlgn="base">
              <a:spcBef>
                <a:spcPct val="0"/>
              </a:spcBef>
              <a:spcAft>
                <a:spcPct val="0"/>
              </a:spcAft>
              <a:buFont typeface="Wingdings" panose="05000000000000000000" pitchFamily="2" charset="2"/>
              <a:buChar char="§"/>
            </a:pPr>
            <a:r>
              <a:rPr lang="fr-FR" altLang="en-US" sz="2400" dirty="0"/>
              <a:t>Définition de la structure de données</a:t>
            </a:r>
          </a:p>
          <a:p>
            <a:pPr marL="800036" lvl="1" indent="-342900" fontAlgn="base">
              <a:spcBef>
                <a:spcPct val="0"/>
              </a:spcBef>
              <a:spcAft>
                <a:spcPct val="0"/>
              </a:spcAft>
              <a:buFont typeface="Wingdings" panose="05000000000000000000" pitchFamily="2" charset="2"/>
              <a:buChar char="§"/>
            </a:pPr>
            <a:r>
              <a:rPr lang="fr-FR" altLang="en-US" sz="2400" dirty="0"/>
              <a:t>Schéma de concept</a:t>
            </a:r>
          </a:p>
          <a:p>
            <a:pPr marL="800036" lvl="1" indent="-342900" fontAlgn="base">
              <a:spcBef>
                <a:spcPct val="0"/>
              </a:spcBef>
              <a:spcAft>
                <a:spcPct val="0"/>
              </a:spcAft>
              <a:buFont typeface="Wingdings" panose="05000000000000000000" pitchFamily="2" charset="2"/>
              <a:buChar char="§"/>
            </a:pPr>
            <a:r>
              <a:rPr lang="fr-FR" altLang="en-US" sz="2400" dirty="0"/>
              <a:t>Code</a:t>
            </a:r>
          </a:p>
        </p:txBody>
      </p:sp>
      <p:sp>
        <p:nvSpPr>
          <p:cNvPr id="17" name="Rectangle 1"/>
          <p:cNvSpPr>
            <a:spLocks noChangeArrowheads="1"/>
          </p:cNvSpPr>
          <p:nvPr/>
        </p:nvSpPr>
        <p:spPr bwMode="auto">
          <a:xfrm>
            <a:off x="659846" y="3695880"/>
            <a:ext cx="7815814"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Métadonnées de référence: Décrit le contenu et la qualité des données</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Définition de l'indicateur</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Commentaires et limitations</a:t>
            </a:r>
          </a:p>
        </p:txBody>
      </p:sp>
    </p:spTree>
    <p:extLst>
      <p:ext uri="{BB962C8B-B14F-4D97-AF65-F5344CB8AC3E}">
        <p14:creationId xmlns:p14="http://schemas.microsoft.com/office/powerpoint/2010/main" val="886614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659846" y="851218"/>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10581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335371"/>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014329"/>
            <a:ext cx="6245621" cy="461665"/>
          </a:xfrm>
          <a:prstGeom prst="rect">
            <a:avLst/>
          </a:prstGeom>
        </p:spPr>
        <p:txBody>
          <a:bodyPr wrap="none">
            <a:spAutoFit/>
          </a:bodyPr>
          <a:lstStyle/>
          <a:p>
            <a:r>
              <a:rPr lang="fr-FR" altLang="en-US" sz="2400" dirty="0">
                <a:solidFill>
                  <a:srgbClr val="0070C0"/>
                </a:solidFill>
                <a:latin typeface="Arial" panose="020B0604020202020204" pitchFamily="34" charset="0"/>
              </a:rPr>
              <a:t>Définition de la Structure de Données (DSD)</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59846" y="1639104"/>
            <a:ext cx="7815814" cy="406265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Représente un modèle de données utilisé en échange</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Définit la structure du jeu de données</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Un DSD contient:</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Concepts relatifs aux données</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Listes de codes, qui représentent les concepts</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Structure dimensionnelle, décrivant les rôles des concepts</a:t>
            </a:r>
          </a:p>
          <a:p>
            <a:pPr marL="800036" marR="0" lvl="1" indent="-342900" fontAlgn="base">
              <a:lnSpc>
                <a:spcPct val="100000"/>
              </a:lnSpc>
              <a:spcBef>
                <a:spcPct val="0"/>
              </a:spcBef>
              <a:spcAft>
                <a:spcPct val="0"/>
              </a:spcAft>
              <a:buClrTx/>
              <a:buSzTx/>
              <a:buFont typeface="Wingdings" panose="05000000000000000000" pitchFamily="2" charset="2"/>
              <a:buChar char="§"/>
              <a:tabLst/>
            </a:pPr>
            <a:r>
              <a:rPr lang="fr-FR" altLang="en-US" sz="2400" dirty="0"/>
              <a:t>Groupes, qui définissent des niveaux d'agrégation plus élevés.</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Également connu sous le nom de Clés de Famille, mais ce terme a été abandonné dans SDMX 2.1</a:t>
            </a:r>
          </a:p>
        </p:txBody>
      </p:sp>
    </p:spTree>
    <p:extLst>
      <p:ext uri="{BB962C8B-B14F-4D97-AF65-F5344CB8AC3E}">
        <p14:creationId xmlns:p14="http://schemas.microsoft.com/office/powerpoint/2010/main" val="1020470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438508"/>
            <a:ext cx="2975495" cy="461665"/>
          </a:xfrm>
          <a:prstGeom prst="rect">
            <a:avLst/>
          </a:prstGeom>
        </p:spPr>
        <p:txBody>
          <a:bodyPr wrap="none">
            <a:spAutoFit/>
          </a:bodyPr>
          <a:lstStyle/>
          <a:p>
            <a:r>
              <a:rPr lang="fr-FR" altLang="en-US" sz="2400" dirty="0">
                <a:solidFill>
                  <a:srgbClr val="0070C0"/>
                </a:solidFill>
                <a:latin typeface="Arial" panose="020B0604020202020204" pitchFamily="34" charset="0"/>
              </a:rPr>
              <a:t>Schéma de Concept</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728122" y="2239587"/>
            <a:ext cx="7815814" cy="221599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informations descriptives pour un arrangement ou une division de concepts en groupes basés sur des caractéristiques communes aux objets.”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 schéma de concept place les concepts dans une unité maintenable.</a:t>
            </a:r>
          </a:p>
        </p:txBody>
      </p:sp>
    </p:spTree>
    <p:extLst>
      <p:ext uri="{BB962C8B-B14F-4D97-AF65-F5344CB8AC3E}">
        <p14:creationId xmlns:p14="http://schemas.microsoft.com/office/powerpoint/2010/main" val="1143943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438508"/>
            <a:ext cx="3419526" cy="461665"/>
          </a:xfrm>
          <a:prstGeom prst="rect">
            <a:avLst/>
          </a:prstGeom>
        </p:spPr>
        <p:txBody>
          <a:bodyPr wrap="none">
            <a:spAutoFit/>
          </a:bodyPr>
          <a:lstStyle/>
          <a:p>
            <a:r>
              <a:rPr lang="fr-FR" altLang="en-US" sz="2400" dirty="0">
                <a:solidFill>
                  <a:srgbClr val="0070C0"/>
                </a:solidFill>
                <a:latin typeface="Arial" panose="020B0604020202020204" pitchFamily="34" charset="0"/>
              </a:rPr>
              <a:t>Listes de code et codes</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59846" y="2231281"/>
            <a:ext cx="7815814" cy="33239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listes de code fournissent une représentation des concepts, en termes de codes.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codes sont indépendants de la langue et peuvent inclure des descriptions dans plusieurs langues.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listes de codes doivent être harmonisées entre tous les fournisseurs de données qui seront impliqués dans un échange.</a:t>
            </a:r>
          </a:p>
        </p:txBody>
      </p:sp>
    </p:spTree>
    <p:extLst>
      <p:ext uri="{BB962C8B-B14F-4D97-AF65-F5344CB8AC3E}">
        <p14:creationId xmlns:p14="http://schemas.microsoft.com/office/powerpoint/2010/main" val="2394522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8</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473037" y="1270751"/>
            <a:ext cx="3573414" cy="461665"/>
          </a:xfrm>
          <a:prstGeom prst="rect">
            <a:avLst/>
          </a:prstGeom>
        </p:spPr>
        <p:txBody>
          <a:bodyPr wrap="none">
            <a:spAutoFit/>
          </a:bodyPr>
          <a:lstStyle/>
          <a:p>
            <a:r>
              <a:rPr lang="fr-FR" altLang="en-US" sz="2400" dirty="0">
                <a:solidFill>
                  <a:srgbClr val="0070C0"/>
                </a:solidFill>
                <a:latin typeface="Arial" panose="020B0604020202020204" pitchFamily="34" charset="0"/>
              </a:rPr>
              <a:t>Structure dimensionnelle</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591571" y="1812100"/>
            <a:ext cx="8126048" cy="44319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Décrit dans le cadre de la définition de la structure de données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Répertorie les concepts pour:</a:t>
            </a:r>
          </a:p>
          <a:p>
            <a:pPr marL="800036" lvl="1" indent="-342900" fontAlgn="base">
              <a:spcBef>
                <a:spcPct val="0"/>
              </a:spcBef>
              <a:spcAft>
                <a:spcPct val="0"/>
              </a:spcAft>
              <a:buFont typeface="Wingdings" panose="05000000000000000000" pitchFamily="2" charset="2"/>
              <a:buChar char="§"/>
            </a:pPr>
            <a:r>
              <a:rPr lang="fr-FR" altLang="en-US" sz="2400" dirty="0"/>
              <a:t>Les dimensions</a:t>
            </a:r>
          </a:p>
          <a:p>
            <a:pPr marL="800036" lvl="1" indent="-342900" fontAlgn="base">
              <a:spcBef>
                <a:spcPct val="0"/>
              </a:spcBef>
              <a:spcAft>
                <a:spcPct val="0"/>
              </a:spcAft>
              <a:buFont typeface="Wingdings" panose="05000000000000000000" pitchFamily="2" charset="2"/>
              <a:buChar char="§"/>
            </a:pPr>
            <a:r>
              <a:rPr lang="fr-FR" altLang="en-US" sz="2400" dirty="0"/>
              <a:t>Les attributs</a:t>
            </a:r>
          </a:p>
          <a:p>
            <a:pPr marL="800036" lvl="1" indent="-342900" fontAlgn="base">
              <a:spcBef>
                <a:spcPct val="0"/>
              </a:spcBef>
              <a:spcAft>
                <a:spcPct val="0"/>
              </a:spcAft>
              <a:buFont typeface="Wingdings" panose="05000000000000000000" pitchFamily="2" charset="2"/>
              <a:buChar char="§"/>
            </a:pPr>
            <a:r>
              <a:rPr lang="fr-FR" altLang="en-US" sz="2400" dirty="0"/>
              <a:t>Les mesures</a:t>
            </a:r>
          </a:p>
          <a:p>
            <a:pPr lvl="1" fontAlgn="base">
              <a:spcBef>
                <a:spcPct val="0"/>
              </a:spcBef>
              <a:spcAft>
                <a:spcPct val="0"/>
              </a:spcAf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Liens des concepts aux listes de codes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Définit les groupes</a:t>
            </a:r>
          </a:p>
          <a:p>
            <a:pPr marR="0" lvl="0" fontAlgn="base">
              <a:lnSpc>
                <a:spcPct val="100000"/>
              </a:lnSpc>
              <a:spcBef>
                <a:spcPct val="0"/>
              </a:spcBef>
              <a:spcAft>
                <a:spcPct val="0"/>
              </a:spcAft>
              <a:buClrTx/>
              <a:buSzTx/>
              <a:tabLst/>
            </a:pPr>
            <a:endParaRPr lang="fr-FR" altLang="en-US" sz="2400" dirty="0"/>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Définit les niveaux d'attachement d'attribut.</a:t>
            </a:r>
          </a:p>
        </p:txBody>
      </p:sp>
    </p:spTree>
    <p:extLst>
      <p:ext uri="{BB962C8B-B14F-4D97-AF65-F5344CB8AC3E}">
        <p14:creationId xmlns:p14="http://schemas.microsoft.com/office/powerpoint/2010/main" val="4030637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9</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270751"/>
            <a:ext cx="2676563" cy="461665"/>
          </a:xfrm>
          <a:prstGeom prst="rect">
            <a:avLst/>
          </a:prstGeom>
        </p:spPr>
        <p:txBody>
          <a:bodyPr wrap="square">
            <a:spAutoFit/>
          </a:bodyPr>
          <a:lstStyle/>
          <a:p>
            <a:r>
              <a:rPr lang="fr-FR" altLang="en-US" sz="2400" dirty="0">
                <a:solidFill>
                  <a:srgbClr val="0070C0"/>
                </a:solidFill>
                <a:latin typeface="Arial" panose="020B0604020202020204" pitchFamily="34" charset="0"/>
              </a:rPr>
              <a:t>Groupes</a:t>
            </a:r>
            <a:endParaRPr lang="en-US" sz="2400" b="1" dirty="0">
              <a:solidFill>
                <a:srgbClr val="0070C0"/>
              </a:solidFill>
            </a:endParaRPr>
          </a:p>
        </p:txBody>
      </p:sp>
      <p:sp>
        <p:nvSpPr>
          <p:cNvPr id="2" name="Rectangle 1"/>
          <p:cNvSpPr>
            <a:spLocks noChangeArrowheads="1"/>
          </p:cNvSpPr>
          <p:nvPr/>
        </p:nvSpPr>
        <p:spPr bwMode="auto">
          <a:xfrm>
            <a:off x="591571" y="2869705"/>
            <a:ext cx="819432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endParaRPr lang="fr-FR" altLang="en-US" sz="2400" dirty="0">
              <a:solidFill>
                <a:srgbClr val="212121"/>
              </a:solidFill>
              <a:latin typeface="+mj-lt"/>
            </a:endParaRPr>
          </a:p>
        </p:txBody>
      </p:sp>
      <p:sp>
        <p:nvSpPr>
          <p:cNvPr id="4" name="Rectangle 1"/>
          <p:cNvSpPr>
            <a:spLocks noChangeArrowheads="1"/>
          </p:cNvSpPr>
          <p:nvPr/>
        </p:nvSpPr>
        <p:spPr bwMode="auto">
          <a:xfrm>
            <a:off x="685598" y="1590810"/>
            <a:ext cx="8126048" cy="44319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Dans SDMX, les groupes définissent des clés partielles pouvant être utilisées pour attacher des informations.</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attributs peuvent être attachés au niveau de l'observation, de la série, du groupe ou du jeu de données. Le principe de parcimonie demande que les attributs soient attachés au niveau applicable le plus élevé.</a:t>
            </a:r>
          </a:p>
          <a:p>
            <a:pPr marL="800036" lvl="1" indent="-342900" fontAlgn="base">
              <a:spcBef>
                <a:spcPct val="0"/>
              </a:spcBef>
              <a:spcAft>
                <a:spcPct val="0"/>
              </a:spcAft>
              <a:buFont typeface="Wingdings" panose="05000000000000000000" pitchFamily="2" charset="2"/>
              <a:buChar char="§"/>
            </a:pPr>
            <a:r>
              <a:rPr lang="fr-FR" altLang="en-US" sz="2400" dirty="0"/>
              <a:t>Mais pour des raisons pratiques, les attributs sont généralement liés à l'observation ou à la série chronologique</a:t>
            </a:r>
          </a:p>
          <a:p>
            <a:pPr marL="342900" marR="0" lvl="0" indent="-342900" fontAlgn="base">
              <a:lnSpc>
                <a:spcPct val="100000"/>
              </a:lnSpc>
              <a:spcBef>
                <a:spcPct val="0"/>
              </a:spcBef>
              <a:spcAft>
                <a:spcPct val="0"/>
              </a:spcAft>
              <a:buClrTx/>
              <a:buSzTx/>
              <a:buFont typeface="Wingdings" panose="05000000000000000000" pitchFamily="2" charset="2"/>
              <a:buChar char="Ø"/>
              <a:tabLst/>
            </a:pPr>
            <a:r>
              <a:rPr lang="fr-FR" altLang="en-US" sz="2400" dirty="0"/>
              <a:t>Les groupes ne sont pas utilisés dans la </a:t>
            </a:r>
            <a:r>
              <a:rPr lang="fr-FR" altLang="en-US" sz="2400" dirty="0" err="1"/>
              <a:t>Definition</a:t>
            </a:r>
            <a:r>
              <a:rPr lang="fr-FR" altLang="en-US" sz="2400" dirty="0"/>
              <a:t> des Structures de </a:t>
            </a:r>
            <a:r>
              <a:rPr lang="fr-FR" altLang="en-US" sz="2400" dirty="0" err="1"/>
              <a:t>Donnees</a:t>
            </a:r>
            <a:r>
              <a:rPr lang="fr-FR" altLang="en-US" sz="2400" dirty="0"/>
              <a:t> pour les ODD et sont généralement rarement utilisés ou pris en compte.</a:t>
            </a:r>
          </a:p>
        </p:txBody>
      </p:sp>
    </p:spTree>
    <p:extLst>
      <p:ext uri="{BB962C8B-B14F-4D97-AF65-F5344CB8AC3E}">
        <p14:creationId xmlns:p14="http://schemas.microsoft.com/office/powerpoint/2010/main" val="2599268879"/>
      </p:ext>
    </p:extLst>
  </p:cSld>
  <p:clrMapOvr>
    <a:masterClrMapping/>
  </p:clrMapOvr>
</p:sld>
</file>

<file path=ppt/theme/theme1.xml><?xml version="1.0" encoding="utf-8"?>
<a:theme xmlns:a="http://schemas.openxmlformats.org/drawingml/2006/main" name="UNEnvironment_PPT_English_ver2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 (1)</Template>
  <TotalTime>1603</TotalTime>
  <Words>1710</Words>
  <Application>Microsoft Office PowerPoint</Application>
  <PresentationFormat>On-screen Show (4:3)</PresentationFormat>
  <Paragraphs>282</Paragraphs>
  <Slides>24</Slides>
  <Notes>23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24</vt:i4>
      </vt:variant>
    </vt:vector>
  </HeadingPairs>
  <TitlesOfParts>
    <vt:vector size="34" baseType="lpstr">
      <vt:lpstr>Arial</vt:lpstr>
      <vt:lpstr>Arial</vt:lpstr>
      <vt:lpstr>Calibri</vt:lpstr>
      <vt:lpstr>Courier New</vt:lpstr>
      <vt:lpstr>inherit</vt:lpstr>
      <vt:lpstr>Roboto Regular</vt:lpstr>
      <vt:lpstr>Wingdings</vt:lpstr>
      <vt:lpstr>UNEnvironment_PPT_English_ver2 (1)</vt:lpstr>
      <vt:lpstr>7_Office Theme</vt:lpstr>
      <vt:lpstr>Network</vt:lpstr>
      <vt:lpstr>SDMX modèle d'information:  une introduction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Elisabetta Bonotto</dc:creator>
  <cp:lastModifiedBy>Dany Ghafari</cp:lastModifiedBy>
  <cp:revision>157</cp:revision>
  <cp:lastPrinted>2018-02-02T08:29:28Z</cp:lastPrinted>
  <dcterms:created xsi:type="dcterms:W3CDTF">2017-06-27T12:08:57Z</dcterms:created>
  <dcterms:modified xsi:type="dcterms:W3CDTF">2018-12-06T09:34:16Z</dcterms:modified>
</cp:coreProperties>
</file>