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768" r:id="rId1"/>
  </p:sldMasterIdLst>
  <p:notesMasterIdLst>
    <p:notesMasterId r:id="rId23"/>
  </p:notesMasterIdLst>
  <p:handoutMasterIdLst>
    <p:handoutMasterId r:id="rId24"/>
  </p:handoutMasterIdLst>
  <p:sldIdLst>
    <p:sldId id="256" r:id="rId2"/>
    <p:sldId id="313" r:id="rId3"/>
    <p:sldId id="311" r:id="rId4"/>
    <p:sldId id="327" r:id="rId5"/>
    <p:sldId id="315" r:id="rId6"/>
    <p:sldId id="324" r:id="rId7"/>
    <p:sldId id="328" r:id="rId8"/>
    <p:sldId id="329" r:id="rId9"/>
    <p:sldId id="330" r:id="rId10"/>
    <p:sldId id="332" r:id="rId11"/>
    <p:sldId id="334" r:id="rId12"/>
    <p:sldId id="335" r:id="rId13"/>
    <p:sldId id="301" r:id="rId14"/>
    <p:sldId id="336" r:id="rId15"/>
    <p:sldId id="337" r:id="rId16"/>
    <p:sldId id="338" r:id="rId17"/>
    <p:sldId id="339" r:id="rId18"/>
    <p:sldId id="342" r:id="rId19"/>
    <p:sldId id="343" r:id="rId20"/>
    <p:sldId id="344" r:id="rId21"/>
    <p:sldId id="345" r:id="rId22"/>
  </p:sldIdLst>
  <p:sldSz cx="9144000" cy="6858000" type="screen4x3"/>
  <p:notesSz cx="6797675" cy="992505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xmlns="">
        <p14:section name="Section par défaut" id="{290863A5-BACF-4599-9A4A-4FCA97499FD2}">
          <p14:sldIdLst>
            <p14:sldId id="256"/>
          </p14:sldIdLst>
        </p14:section>
        <p14:section name="Section sans titre" id="{F76D7361-5833-4D48-BD1F-232A22E6848A}">
          <p14:sldIdLst>
            <p14:sldId id="313"/>
            <p14:sldId id="311"/>
            <p14:sldId id="314"/>
            <p14:sldId id="315"/>
            <p14:sldId id="316"/>
            <p14:sldId id="317"/>
            <p14:sldId id="318"/>
            <p14:sldId id="319"/>
            <p14:sldId id="320"/>
            <p14:sldId id="321"/>
            <p14:sldId id="322"/>
            <p14:sldId id="323"/>
            <p14:sldId id="325"/>
            <p14:sldId id="324"/>
            <p14:sldId id="301"/>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71D759"/>
    <a:srgbClr val="EEECE1"/>
    <a:srgbClr val="0000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801" autoAdjust="0"/>
    <p:restoredTop sz="94662" autoAdjust="0"/>
  </p:normalViewPr>
  <p:slideViewPr>
    <p:cSldViewPr>
      <p:cViewPr>
        <p:scale>
          <a:sx n="90" d="100"/>
          <a:sy n="90" d="100"/>
        </p:scale>
        <p:origin x="-720" y="-78"/>
      </p:cViewPr>
      <p:guideLst>
        <p:guide orient="horz" pos="2160"/>
        <p:guide pos="2880"/>
      </p:guideLst>
    </p:cSldViewPr>
  </p:slideViewPr>
  <p:outlineViewPr>
    <p:cViewPr>
      <p:scale>
        <a:sx n="33" d="100"/>
        <a:sy n="33" d="100"/>
      </p:scale>
      <p:origin x="0" y="270"/>
    </p:cViewPr>
  </p:outlineViewPr>
  <p:notesTextViewPr>
    <p:cViewPr>
      <p:scale>
        <a:sx n="100" d="100"/>
        <a:sy n="100" d="100"/>
      </p:scale>
      <p:origin x="0" y="0"/>
    </p:cViewPr>
  </p:notesTextViewPr>
  <p:notesViewPr>
    <p:cSldViewPr>
      <p:cViewPr varScale="1">
        <p:scale>
          <a:sx n="51" d="100"/>
          <a:sy n="51" d="100"/>
        </p:scale>
        <p:origin x="-2970" y="-108"/>
      </p:cViewPr>
      <p:guideLst>
        <p:guide orient="horz" pos="3126"/>
        <p:guide pos="2142"/>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file:///C:\UNDP_SDG%20job\MAPS%20Missions_2017\Guinee\Spider%20Graph_Guinee.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fr-FR"/>
  <c:chart>
    <c:plotArea>
      <c:layout>
        <c:manualLayout>
          <c:layoutTarget val="inner"/>
          <c:xMode val="edge"/>
          <c:yMode val="edge"/>
          <c:x val="0.15814927821522312"/>
          <c:y val="4.4922572178477692E-2"/>
          <c:w val="0.6455347769028873"/>
          <c:h val="0.92807742782152247"/>
        </c:manualLayout>
      </c:layout>
      <c:radarChart>
        <c:radarStyle val="marker"/>
        <c:ser>
          <c:idx val="0"/>
          <c:order val="0"/>
          <c:cat>
            <c:strRef>
              <c:f>Feuil2!$B$7:$B$23</c:f>
              <c:strCache>
                <c:ptCount val="17"/>
                <c:pt idx="0">
                  <c:v>OOD1</c:v>
                </c:pt>
                <c:pt idx="1">
                  <c:v>OOD2</c:v>
                </c:pt>
                <c:pt idx="2">
                  <c:v>OOD3</c:v>
                </c:pt>
                <c:pt idx="3">
                  <c:v>OOD4</c:v>
                </c:pt>
                <c:pt idx="4">
                  <c:v>OOD5</c:v>
                </c:pt>
                <c:pt idx="5">
                  <c:v>OOD6</c:v>
                </c:pt>
                <c:pt idx="6">
                  <c:v>OOD7</c:v>
                </c:pt>
                <c:pt idx="7">
                  <c:v>OOD8</c:v>
                </c:pt>
                <c:pt idx="8">
                  <c:v>OOD9</c:v>
                </c:pt>
                <c:pt idx="9">
                  <c:v>OOD10</c:v>
                </c:pt>
                <c:pt idx="10">
                  <c:v>OOD11</c:v>
                </c:pt>
                <c:pt idx="11">
                  <c:v>OOD12</c:v>
                </c:pt>
                <c:pt idx="12">
                  <c:v>OOD13</c:v>
                </c:pt>
                <c:pt idx="13">
                  <c:v>OOD14</c:v>
                </c:pt>
                <c:pt idx="14">
                  <c:v>OOD15</c:v>
                </c:pt>
                <c:pt idx="15">
                  <c:v>OOD16</c:v>
                </c:pt>
                <c:pt idx="16">
                  <c:v>OOD17</c:v>
                </c:pt>
              </c:strCache>
            </c:strRef>
          </c:cat>
          <c:val>
            <c:numRef>
              <c:f>Feuil2!$E$7:$E$23</c:f>
              <c:numCache>
                <c:formatCode>0%</c:formatCode>
                <c:ptCount val="17"/>
                <c:pt idx="0">
                  <c:v>0.14285714285714418</c:v>
                </c:pt>
                <c:pt idx="1">
                  <c:v>0.62500000000000355</c:v>
                </c:pt>
                <c:pt idx="2">
                  <c:v>0.3846153846153848</c:v>
                </c:pt>
                <c:pt idx="3">
                  <c:v>0.5</c:v>
                </c:pt>
                <c:pt idx="4">
                  <c:v>0.55555555555555569</c:v>
                </c:pt>
                <c:pt idx="5">
                  <c:v>0.37500000000000172</c:v>
                </c:pt>
                <c:pt idx="6">
                  <c:v>0.60000000000000064</c:v>
                </c:pt>
                <c:pt idx="7">
                  <c:v>0.33333333333333331</c:v>
                </c:pt>
                <c:pt idx="8">
                  <c:v>0.62500000000000355</c:v>
                </c:pt>
                <c:pt idx="9">
                  <c:v>0.2</c:v>
                </c:pt>
                <c:pt idx="10">
                  <c:v>0.30000000000000032</c:v>
                </c:pt>
                <c:pt idx="11">
                  <c:v>0.36363636363636381</c:v>
                </c:pt>
                <c:pt idx="12">
                  <c:v>0.60000000000000064</c:v>
                </c:pt>
                <c:pt idx="13">
                  <c:v>0.4</c:v>
                </c:pt>
                <c:pt idx="14">
                  <c:v>0.41666666666666891</c:v>
                </c:pt>
                <c:pt idx="15">
                  <c:v>0.5</c:v>
                </c:pt>
                <c:pt idx="16">
                  <c:v>0.47368421052631576</c:v>
                </c:pt>
              </c:numCache>
            </c:numRef>
          </c:val>
          <c:extLst xmlns:c16r2="http://schemas.microsoft.com/office/drawing/2015/06/chart">
            <c:ext xmlns:c16="http://schemas.microsoft.com/office/drawing/2014/chart" uri="{C3380CC4-5D6E-409C-BE32-E72D297353CC}">
              <c16:uniqueId val="{00000000-FC70-4D73-A931-B61BFAFE0F9E}"/>
            </c:ext>
          </c:extLst>
        </c:ser>
        <c:axId val="131478272"/>
        <c:axId val="131479808"/>
      </c:radarChart>
      <c:catAx>
        <c:axId val="131478272"/>
        <c:scaling>
          <c:orientation val="minMax"/>
        </c:scaling>
        <c:axPos val="b"/>
        <c:majorGridlines/>
        <c:numFmt formatCode="General" sourceLinked="0"/>
        <c:tickLblPos val="nextTo"/>
        <c:txPr>
          <a:bodyPr/>
          <a:lstStyle/>
          <a:p>
            <a:pPr>
              <a:defRPr lang="fr-FR"/>
            </a:pPr>
            <a:endParaRPr lang="fr-FR"/>
          </a:p>
        </c:txPr>
        <c:crossAx val="131479808"/>
        <c:crosses val="autoZero"/>
        <c:auto val="1"/>
        <c:lblAlgn val="ctr"/>
        <c:lblOffset val="100"/>
      </c:catAx>
      <c:valAx>
        <c:axId val="131479808"/>
        <c:scaling>
          <c:orientation val="minMax"/>
        </c:scaling>
        <c:axPos val="l"/>
        <c:majorGridlines/>
        <c:numFmt formatCode="0%" sourceLinked="1"/>
        <c:majorTickMark val="cross"/>
        <c:tickLblPos val="nextTo"/>
        <c:txPr>
          <a:bodyPr/>
          <a:lstStyle/>
          <a:p>
            <a:pPr>
              <a:defRPr lang="fr-FR"/>
            </a:pPr>
            <a:endParaRPr lang="fr-FR"/>
          </a:p>
        </c:txPr>
        <c:crossAx val="131478272"/>
        <c:crosses val="autoZero"/>
        <c:crossBetween val="between"/>
      </c:valAx>
    </c:plotArea>
    <c:plotVisOnly val="1"/>
    <c:dispBlanksAs val="gap"/>
  </c:chart>
  <c:externalData r:id="rId1"/>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1" y="0"/>
            <a:ext cx="2946400" cy="496730"/>
          </a:xfrm>
          <a:prstGeom prst="rect">
            <a:avLst/>
          </a:prstGeom>
        </p:spPr>
        <p:txBody>
          <a:bodyPr vert="horz" lIns="90727" tIns="45363" rIns="90727" bIns="45363" rtlCol="0"/>
          <a:lstStyle>
            <a:lvl1pPr algn="l">
              <a:defRPr sz="1200"/>
            </a:lvl1pPr>
          </a:lstStyle>
          <a:p>
            <a:endParaRPr lang="fr-FR" dirty="0"/>
          </a:p>
        </p:txBody>
      </p:sp>
      <p:sp>
        <p:nvSpPr>
          <p:cNvPr id="3" name="Espace réservé de la date 2"/>
          <p:cNvSpPr>
            <a:spLocks noGrp="1"/>
          </p:cNvSpPr>
          <p:nvPr>
            <p:ph type="dt" sz="quarter" idx="1"/>
          </p:nvPr>
        </p:nvSpPr>
        <p:spPr>
          <a:xfrm>
            <a:off x="3849688" y="0"/>
            <a:ext cx="2946400" cy="496730"/>
          </a:xfrm>
          <a:prstGeom prst="rect">
            <a:avLst/>
          </a:prstGeom>
        </p:spPr>
        <p:txBody>
          <a:bodyPr vert="horz" lIns="90727" tIns="45363" rIns="90727" bIns="45363" rtlCol="0"/>
          <a:lstStyle>
            <a:lvl1pPr algn="r">
              <a:defRPr sz="1200"/>
            </a:lvl1pPr>
          </a:lstStyle>
          <a:p>
            <a:fld id="{77159230-6682-47D0-A6D2-5295B7E7F177}" type="datetimeFigureOut">
              <a:rPr lang="fr-FR" smtClean="0"/>
              <a:pPr/>
              <a:t>25/11/2018</a:t>
            </a:fld>
            <a:endParaRPr lang="fr-FR" dirty="0"/>
          </a:p>
        </p:txBody>
      </p:sp>
      <p:sp>
        <p:nvSpPr>
          <p:cNvPr id="4" name="Espace réservé du pied de page 3"/>
          <p:cNvSpPr>
            <a:spLocks noGrp="1"/>
          </p:cNvSpPr>
          <p:nvPr>
            <p:ph type="ftr" sz="quarter" idx="2"/>
          </p:nvPr>
        </p:nvSpPr>
        <p:spPr>
          <a:xfrm>
            <a:off x="1" y="9426734"/>
            <a:ext cx="2946400" cy="496730"/>
          </a:xfrm>
          <a:prstGeom prst="rect">
            <a:avLst/>
          </a:prstGeom>
        </p:spPr>
        <p:txBody>
          <a:bodyPr vert="horz" lIns="90727" tIns="45363" rIns="90727" bIns="45363" rtlCol="0" anchor="b"/>
          <a:lstStyle>
            <a:lvl1pPr algn="l">
              <a:defRPr sz="1200"/>
            </a:lvl1pPr>
          </a:lstStyle>
          <a:p>
            <a:endParaRPr lang="fr-FR" dirty="0"/>
          </a:p>
        </p:txBody>
      </p:sp>
      <p:sp>
        <p:nvSpPr>
          <p:cNvPr id="5" name="Espace réservé du numéro de diapositive 4"/>
          <p:cNvSpPr>
            <a:spLocks noGrp="1"/>
          </p:cNvSpPr>
          <p:nvPr>
            <p:ph type="sldNum" sz="quarter" idx="3"/>
          </p:nvPr>
        </p:nvSpPr>
        <p:spPr>
          <a:xfrm>
            <a:off x="3849688" y="9426734"/>
            <a:ext cx="2946400" cy="496730"/>
          </a:xfrm>
          <a:prstGeom prst="rect">
            <a:avLst/>
          </a:prstGeom>
        </p:spPr>
        <p:txBody>
          <a:bodyPr vert="horz" lIns="90727" tIns="45363" rIns="90727" bIns="45363" rtlCol="0" anchor="b"/>
          <a:lstStyle>
            <a:lvl1pPr algn="r">
              <a:defRPr sz="1200"/>
            </a:lvl1pPr>
          </a:lstStyle>
          <a:p>
            <a:fld id="{5EFD8AA5-AF79-4F2F-ABAF-D758E4C8CB78}" type="slidenum">
              <a:rPr lang="fr-FR" smtClean="0"/>
              <a:pPr/>
              <a:t>‹N°›</a:t>
            </a:fld>
            <a:endParaRPr lang="fr-FR" dirty="0"/>
          </a:p>
        </p:txBody>
      </p:sp>
    </p:spTree>
    <p:extLst>
      <p:ext uri="{BB962C8B-B14F-4D97-AF65-F5344CB8AC3E}">
        <p14:creationId xmlns:p14="http://schemas.microsoft.com/office/powerpoint/2010/main" xmlns="" val="41739564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1" y="0"/>
            <a:ext cx="2946400" cy="496730"/>
          </a:xfrm>
          <a:prstGeom prst="rect">
            <a:avLst/>
          </a:prstGeom>
        </p:spPr>
        <p:txBody>
          <a:bodyPr vert="horz" lIns="90727" tIns="45363" rIns="90727" bIns="45363" rtlCol="0"/>
          <a:lstStyle>
            <a:lvl1pPr algn="l">
              <a:defRPr sz="1200"/>
            </a:lvl1pPr>
          </a:lstStyle>
          <a:p>
            <a:endParaRPr lang="fr-FR" dirty="0"/>
          </a:p>
        </p:txBody>
      </p:sp>
      <p:sp>
        <p:nvSpPr>
          <p:cNvPr id="3" name="Espace réservé de la date 2"/>
          <p:cNvSpPr>
            <a:spLocks noGrp="1"/>
          </p:cNvSpPr>
          <p:nvPr>
            <p:ph type="dt" idx="1"/>
          </p:nvPr>
        </p:nvSpPr>
        <p:spPr>
          <a:xfrm>
            <a:off x="3849688" y="0"/>
            <a:ext cx="2946400" cy="496730"/>
          </a:xfrm>
          <a:prstGeom prst="rect">
            <a:avLst/>
          </a:prstGeom>
        </p:spPr>
        <p:txBody>
          <a:bodyPr vert="horz" lIns="90727" tIns="45363" rIns="90727" bIns="45363" rtlCol="0"/>
          <a:lstStyle>
            <a:lvl1pPr algn="r">
              <a:defRPr sz="1200"/>
            </a:lvl1pPr>
          </a:lstStyle>
          <a:p>
            <a:fld id="{2A294EE9-B385-4A83-9262-AD4CF4264B18}" type="datetimeFigureOut">
              <a:rPr lang="fr-FR" smtClean="0"/>
              <a:pPr/>
              <a:t>25/11/2018</a:t>
            </a:fld>
            <a:endParaRPr lang="fr-FR" dirty="0"/>
          </a:p>
        </p:txBody>
      </p:sp>
      <p:sp>
        <p:nvSpPr>
          <p:cNvPr id="4" name="Espace réservé de l'image des diapositives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0727" tIns="45363" rIns="90727" bIns="45363" rtlCol="0" anchor="ctr"/>
          <a:lstStyle/>
          <a:p>
            <a:endParaRPr lang="fr-FR" dirty="0"/>
          </a:p>
        </p:txBody>
      </p:sp>
      <p:sp>
        <p:nvSpPr>
          <p:cNvPr id="5" name="Espace réservé des commentaires 4"/>
          <p:cNvSpPr>
            <a:spLocks noGrp="1"/>
          </p:cNvSpPr>
          <p:nvPr>
            <p:ph type="body" sz="quarter" idx="3"/>
          </p:nvPr>
        </p:nvSpPr>
        <p:spPr>
          <a:xfrm>
            <a:off x="679451" y="4714956"/>
            <a:ext cx="5438775" cy="4465796"/>
          </a:xfrm>
          <a:prstGeom prst="rect">
            <a:avLst/>
          </a:prstGeom>
        </p:spPr>
        <p:txBody>
          <a:bodyPr vert="horz" lIns="90727" tIns="45363" rIns="90727" bIns="45363"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1" y="9426734"/>
            <a:ext cx="2946400" cy="496730"/>
          </a:xfrm>
          <a:prstGeom prst="rect">
            <a:avLst/>
          </a:prstGeom>
        </p:spPr>
        <p:txBody>
          <a:bodyPr vert="horz" lIns="90727" tIns="45363" rIns="90727" bIns="45363" rtlCol="0" anchor="b"/>
          <a:lstStyle>
            <a:lvl1pPr algn="l">
              <a:defRPr sz="1200"/>
            </a:lvl1pPr>
          </a:lstStyle>
          <a:p>
            <a:endParaRPr lang="fr-FR" dirty="0"/>
          </a:p>
        </p:txBody>
      </p:sp>
      <p:sp>
        <p:nvSpPr>
          <p:cNvPr id="7" name="Espace réservé du numéro de diapositive 6"/>
          <p:cNvSpPr>
            <a:spLocks noGrp="1"/>
          </p:cNvSpPr>
          <p:nvPr>
            <p:ph type="sldNum" sz="quarter" idx="5"/>
          </p:nvPr>
        </p:nvSpPr>
        <p:spPr>
          <a:xfrm>
            <a:off x="3849688" y="9426734"/>
            <a:ext cx="2946400" cy="496730"/>
          </a:xfrm>
          <a:prstGeom prst="rect">
            <a:avLst/>
          </a:prstGeom>
        </p:spPr>
        <p:txBody>
          <a:bodyPr vert="horz" lIns="90727" tIns="45363" rIns="90727" bIns="45363" rtlCol="0" anchor="b"/>
          <a:lstStyle>
            <a:lvl1pPr algn="r">
              <a:defRPr sz="1200"/>
            </a:lvl1pPr>
          </a:lstStyle>
          <a:p>
            <a:fld id="{43D1E1A7-543A-4D1B-BF42-009329B52E40}" type="slidenum">
              <a:rPr lang="fr-FR" smtClean="0"/>
              <a:pPr/>
              <a:t>‹N°›</a:t>
            </a:fld>
            <a:endParaRPr lang="fr-FR" dirty="0"/>
          </a:p>
        </p:txBody>
      </p:sp>
    </p:spTree>
    <p:extLst>
      <p:ext uri="{BB962C8B-B14F-4D97-AF65-F5344CB8AC3E}">
        <p14:creationId xmlns:p14="http://schemas.microsoft.com/office/powerpoint/2010/main" xmlns="" val="4139674235"/>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43D1E1A7-543A-4D1B-BF42-009329B52E40}" type="slidenum">
              <a:rPr lang="fr-FR" smtClean="0"/>
              <a:pPr/>
              <a:t>1</a:t>
            </a:fld>
            <a:endParaRPr lang="fr-FR" dirty="0"/>
          </a:p>
        </p:txBody>
      </p:sp>
    </p:spTree>
    <p:extLst>
      <p:ext uri="{BB962C8B-B14F-4D97-AF65-F5344CB8AC3E}">
        <p14:creationId xmlns:p14="http://schemas.microsoft.com/office/powerpoint/2010/main" xmlns="" val="4345934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43D1E1A7-543A-4D1B-BF42-009329B52E40}" type="slidenum">
              <a:rPr lang="fr-FR" smtClean="0"/>
              <a:pPr/>
              <a:t>2</a:t>
            </a:fld>
            <a:endParaRPr lang="fr-FR" dirty="0"/>
          </a:p>
        </p:txBody>
      </p:sp>
    </p:spTree>
    <p:extLst>
      <p:ext uri="{BB962C8B-B14F-4D97-AF65-F5344CB8AC3E}">
        <p14:creationId xmlns:p14="http://schemas.microsoft.com/office/powerpoint/2010/main" xmlns="" val="4335236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43D1E1A7-543A-4D1B-BF42-009329B52E40}" type="slidenum">
              <a:rPr lang="fr-FR" smtClean="0"/>
              <a:pPr/>
              <a:t>3</a:t>
            </a:fld>
            <a:endParaRPr lang="fr-FR" dirty="0"/>
          </a:p>
        </p:txBody>
      </p:sp>
    </p:spTree>
    <p:extLst>
      <p:ext uri="{BB962C8B-B14F-4D97-AF65-F5344CB8AC3E}">
        <p14:creationId xmlns:p14="http://schemas.microsoft.com/office/powerpoint/2010/main" xmlns="" val="26781235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43D1E1A7-543A-4D1B-BF42-009329B52E40}" type="slidenum">
              <a:rPr lang="fr-FR" smtClean="0"/>
              <a:pPr/>
              <a:t>4</a:t>
            </a:fld>
            <a:endParaRPr lang="fr-FR" dirty="0"/>
          </a:p>
        </p:txBody>
      </p:sp>
    </p:spTree>
    <p:extLst>
      <p:ext uri="{BB962C8B-B14F-4D97-AF65-F5344CB8AC3E}">
        <p14:creationId xmlns:p14="http://schemas.microsoft.com/office/powerpoint/2010/main" xmlns="" val="26781235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US" dirty="0"/>
          </a:p>
        </p:txBody>
      </p:sp>
      <p:sp>
        <p:nvSpPr>
          <p:cNvPr id="4" name="Espace réservé du numéro de diapositive 3"/>
          <p:cNvSpPr>
            <a:spLocks noGrp="1"/>
          </p:cNvSpPr>
          <p:nvPr>
            <p:ph type="sldNum" sz="quarter" idx="10"/>
          </p:nvPr>
        </p:nvSpPr>
        <p:spPr/>
        <p:txBody>
          <a:bodyPr/>
          <a:lstStyle/>
          <a:p>
            <a:fld id="{43D1E1A7-543A-4D1B-BF42-009329B52E40}" type="slidenum">
              <a:rPr lang="fr-FR" smtClean="0"/>
              <a:pPr/>
              <a:t>11</a:t>
            </a:fld>
            <a:endParaRPr lang="fr-F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43D1E1A7-543A-4D1B-BF42-009329B52E40}" type="slidenum">
              <a:rPr lang="fr-FR" smtClean="0"/>
              <a:pPr/>
              <a:t>12</a:t>
            </a:fld>
            <a:endParaRPr lang="fr-FR" dirty="0"/>
          </a:p>
        </p:txBody>
      </p:sp>
    </p:spTree>
    <p:extLst>
      <p:ext uri="{BB962C8B-B14F-4D97-AF65-F5344CB8AC3E}">
        <p14:creationId xmlns:p14="http://schemas.microsoft.com/office/powerpoint/2010/main" xmlns="" val="26781235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7" name="Connecteur droit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re 28"/>
          <p:cNvSpPr>
            <a:spLocks noGrp="1"/>
          </p:cNvSpPr>
          <p:nvPr>
            <p:ph type="ctrTitle"/>
          </p:nvPr>
        </p:nvSpPr>
        <p:spPr>
          <a:xfrm>
            <a:off x="381000" y="4853411"/>
            <a:ext cx="8458200" cy="1222375"/>
          </a:xfrm>
        </p:spPr>
        <p:txBody>
          <a:bodyPr anchor="t"/>
          <a:lstStyle/>
          <a:p>
            <a:r>
              <a:rPr kumimoji="0" lang="fr-FR" smtClean="0"/>
              <a:t>Modifiez le style du titre</a:t>
            </a:r>
            <a:endParaRPr kumimoji="0" lang="en-US"/>
          </a:p>
        </p:txBody>
      </p:sp>
      <p:sp>
        <p:nvSpPr>
          <p:cNvPr id="9" name="Sous-titr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r-FR" smtClean="0"/>
              <a:t>Modifiez le style des sous-titres du masque</a:t>
            </a:r>
            <a:endParaRPr kumimoji="0" lang="en-US"/>
          </a:p>
        </p:txBody>
      </p:sp>
      <p:sp>
        <p:nvSpPr>
          <p:cNvPr id="16" name="Espace réservé de la date 15"/>
          <p:cNvSpPr>
            <a:spLocks noGrp="1"/>
          </p:cNvSpPr>
          <p:nvPr>
            <p:ph type="dt" sz="half" idx="10"/>
          </p:nvPr>
        </p:nvSpPr>
        <p:spPr/>
        <p:txBody>
          <a:bodyPr/>
          <a:lstStyle/>
          <a:p>
            <a:fld id="{47439FAD-8A55-4C10-93D0-8E6E95C24FD9}" type="datetime1">
              <a:rPr lang="fr-FR" smtClean="0"/>
              <a:pPr/>
              <a:t>25/11/2018</a:t>
            </a:fld>
            <a:endParaRPr lang="fr-BE" dirty="0"/>
          </a:p>
        </p:txBody>
      </p:sp>
      <p:sp>
        <p:nvSpPr>
          <p:cNvPr id="2" name="Espace réservé du pied de page 1"/>
          <p:cNvSpPr>
            <a:spLocks noGrp="1"/>
          </p:cNvSpPr>
          <p:nvPr>
            <p:ph type="ftr" sz="quarter" idx="11"/>
          </p:nvPr>
        </p:nvSpPr>
        <p:spPr/>
        <p:txBody>
          <a:bodyPr/>
          <a:lstStyle/>
          <a:p>
            <a:endParaRPr lang="fr-BE" dirty="0"/>
          </a:p>
        </p:txBody>
      </p:sp>
      <p:sp>
        <p:nvSpPr>
          <p:cNvPr id="15" name="Espace réservé du numéro de diapositive 14"/>
          <p:cNvSpPr>
            <a:spLocks noGrp="1"/>
          </p:cNvSpPr>
          <p:nvPr>
            <p:ph type="sldNum" sz="quarter" idx="12"/>
          </p:nvPr>
        </p:nvSpPr>
        <p:spPr>
          <a:xfrm>
            <a:off x="8229600" y="6473952"/>
            <a:ext cx="758952" cy="246888"/>
          </a:xfrm>
        </p:spPr>
        <p:txBody>
          <a:bodyPr/>
          <a:lstStyle/>
          <a:p>
            <a:fld id="{CF4668DC-857F-487D-BFFA-8C0CA5037977}" type="slidenum">
              <a:rPr lang="fr-BE" smtClean="0"/>
              <a:pPr/>
              <a:t>‹N°›</a:t>
            </a:fld>
            <a:endParaRPr lang="fr-BE" dirty="0"/>
          </a:p>
        </p:txBody>
      </p:sp>
    </p:spTree>
  </p:cSld>
  <p:clrMapOvr>
    <a:masterClrMapping/>
  </p:clrMapOvr>
  <mc:AlternateContent xmlns:mc="http://schemas.openxmlformats.org/markup-compatibility/2006">
    <mc:Choice xmlns:p14="http://schemas.microsoft.com/office/powerpoint/2010/main" xmlns="" Requires="p14">
      <p:transition spd="slow" p14:dur="800">
        <p:circle/>
      </p:transition>
    </mc:Choice>
    <mc:Fallback>
      <p:transition spd="slow">
        <p:circl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Modifiez le style du titre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FR" smtClean="0"/>
              <a:t>Modifiez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416ED869-31F7-4776-9BE4-DFDBBAB29577}" type="datetime1">
              <a:rPr lang="fr-FR" smtClean="0"/>
              <a:pPr/>
              <a:t>25/11/2018</a:t>
            </a:fld>
            <a:endParaRPr lang="fr-BE" dirty="0"/>
          </a:p>
        </p:txBody>
      </p:sp>
      <p:sp>
        <p:nvSpPr>
          <p:cNvPr id="5" name="Espace réservé du pied de page 4"/>
          <p:cNvSpPr>
            <a:spLocks noGrp="1"/>
          </p:cNvSpPr>
          <p:nvPr>
            <p:ph type="ftr" sz="quarter" idx="11"/>
          </p:nvPr>
        </p:nvSpPr>
        <p:spPr/>
        <p:txBody>
          <a:bodyPr/>
          <a:lstStyle/>
          <a:p>
            <a:endParaRPr lang="fr-BE" dirty="0"/>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dirty="0"/>
          </a:p>
        </p:txBody>
      </p:sp>
    </p:spTree>
  </p:cSld>
  <p:clrMapOvr>
    <a:masterClrMapping/>
  </p:clrMapOvr>
  <mc:AlternateContent xmlns:mc="http://schemas.openxmlformats.org/markup-compatibility/2006">
    <mc:Choice xmlns:p14="http://schemas.microsoft.com/office/powerpoint/2010/main" xmlns="" Requires="p14">
      <p:transition spd="slow" p14:dur="800">
        <p:circle/>
      </p:transition>
    </mc:Choice>
    <mc:Fallback>
      <p:transition spd="slow">
        <p:circl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858000" y="549276"/>
            <a:ext cx="1828800" cy="5851525"/>
          </a:xfrm>
        </p:spPr>
        <p:txBody>
          <a:bodyPr vert="eaVert"/>
          <a:lstStyle/>
          <a:p>
            <a:r>
              <a:rPr kumimoji="0" lang="fr-FR" smtClean="0"/>
              <a:t>Modifiez le style du titre</a:t>
            </a:r>
            <a:endParaRPr kumimoji="0" lang="en-US"/>
          </a:p>
        </p:txBody>
      </p:sp>
      <p:sp>
        <p:nvSpPr>
          <p:cNvPr id="3" name="Espace réservé du texte vertical 2"/>
          <p:cNvSpPr>
            <a:spLocks noGrp="1"/>
          </p:cNvSpPr>
          <p:nvPr>
            <p:ph type="body" orient="vert" idx="1"/>
          </p:nvPr>
        </p:nvSpPr>
        <p:spPr>
          <a:xfrm>
            <a:off x="457200" y="549276"/>
            <a:ext cx="6248400" cy="5851525"/>
          </a:xfrm>
        </p:spPr>
        <p:txBody>
          <a:bodyPr vert="eaVert"/>
          <a:lstStyle/>
          <a:p>
            <a:pPr lvl="0" eaLnBrk="1" latinLnBrk="0" hangingPunct="1"/>
            <a:r>
              <a:rPr lang="fr-FR" smtClean="0"/>
              <a:t>Modifiez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7DB4D118-8D5F-4A83-AF09-E7B6E854F214}" type="datetime1">
              <a:rPr lang="fr-FR" smtClean="0"/>
              <a:pPr/>
              <a:t>25/11/2018</a:t>
            </a:fld>
            <a:endParaRPr lang="fr-BE" dirty="0"/>
          </a:p>
        </p:txBody>
      </p:sp>
      <p:sp>
        <p:nvSpPr>
          <p:cNvPr id="5" name="Espace réservé du pied de page 4"/>
          <p:cNvSpPr>
            <a:spLocks noGrp="1"/>
          </p:cNvSpPr>
          <p:nvPr>
            <p:ph type="ftr" sz="quarter" idx="11"/>
          </p:nvPr>
        </p:nvSpPr>
        <p:spPr/>
        <p:txBody>
          <a:bodyPr/>
          <a:lstStyle/>
          <a:p>
            <a:endParaRPr lang="fr-BE" dirty="0"/>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dirty="0"/>
          </a:p>
        </p:txBody>
      </p:sp>
    </p:spTree>
  </p:cSld>
  <p:clrMapOvr>
    <a:masterClrMapping/>
  </p:clrMapOvr>
  <mc:AlternateContent xmlns:mc="http://schemas.openxmlformats.org/markup-compatibility/2006">
    <mc:Choice xmlns:p14="http://schemas.microsoft.com/office/powerpoint/2010/main" xmlns="" Requires="p14">
      <p:transition spd="slow" p14:dur="800">
        <p:circle/>
      </p:transition>
    </mc:Choice>
    <mc:Fallback>
      <p:transition spd="slow">
        <p:circl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2" name="Titre 21"/>
          <p:cNvSpPr>
            <a:spLocks noGrp="1"/>
          </p:cNvSpPr>
          <p:nvPr>
            <p:ph type="title"/>
          </p:nvPr>
        </p:nvSpPr>
        <p:spPr/>
        <p:txBody>
          <a:bodyPr/>
          <a:lstStyle/>
          <a:p>
            <a:r>
              <a:rPr kumimoji="0" lang="fr-FR" smtClean="0"/>
              <a:t>Modifiez le style du titre</a:t>
            </a:r>
            <a:endParaRPr kumimoji="0" lang="en-US"/>
          </a:p>
        </p:txBody>
      </p:sp>
      <p:sp>
        <p:nvSpPr>
          <p:cNvPr id="27" name="Espace réservé du contenu 26"/>
          <p:cNvSpPr>
            <a:spLocks noGrp="1"/>
          </p:cNvSpPr>
          <p:nvPr>
            <p:ph idx="1"/>
          </p:nvPr>
        </p:nvSpPr>
        <p:spPr/>
        <p:txBody>
          <a:bodyPr/>
          <a:lstStyle/>
          <a:p>
            <a:pPr lvl="0" eaLnBrk="1" latinLnBrk="0" hangingPunct="1"/>
            <a:r>
              <a:rPr lang="fr-FR" smtClean="0"/>
              <a:t>Modifiez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25" name="Espace réservé de la date 24"/>
          <p:cNvSpPr>
            <a:spLocks noGrp="1"/>
          </p:cNvSpPr>
          <p:nvPr>
            <p:ph type="dt" sz="half" idx="10"/>
          </p:nvPr>
        </p:nvSpPr>
        <p:spPr/>
        <p:txBody>
          <a:bodyPr/>
          <a:lstStyle/>
          <a:p>
            <a:fld id="{5E5AF201-94C0-4B03-83F0-C21189BBAED3}" type="datetime1">
              <a:rPr lang="fr-FR" smtClean="0"/>
              <a:pPr/>
              <a:t>25/11/2018</a:t>
            </a:fld>
            <a:endParaRPr lang="fr-BE" dirty="0"/>
          </a:p>
        </p:txBody>
      </p:sp>
      <p:sp>
        <p:nvSpPr>
          <p:cNvPr id="19" name="Espace réservé du pied de page 18"/>
          <p:cNvSpPr>
            <a:spLocks noGrp="1"/>
          </p:cNvSpPr>
          <p:nvPr>
            <p:ph type="ftr" sz="quarter" idx="11"/>
          </p:nvPr>
        </p:nvSpPr>
        <p:spPr>
          <a:xfrm>
            <a:off x="3581400" y="76200"/>
            <a:ext cx="2895600" cy="288925"/>
          </a:xfrm>
        </p:spPr>
        <p:txBody>
          <a:bodyPr/>
          <a:lstStyle/>
          <a:p>
            <a:endParaRPr lang="fr-BE" dirty="0"/>
          </a:p>
        </p:txBody>
      </p:sp>
      <p:sp>
        <p:nvSpPr>
          <p:cNvPr id="16" name="Espace réservé du numéro de diapositive 15"/>
          <p:cNvSpPr>
            <a:spLocks noGrp="1"/>
          </p:cNvSpPr>
          <p:nvPr>
            <p:ph type="sldNum" sz="quarter" idx="12"/>
          </p:nvPr>
        </p:nvSpPr>
        <p:spPr>
          <a:xfrm>
            <a:off x="8229600" y="6473952"/>
            <a:ext cx="758952" cy="246888"/>
          </a:xfrm>
        </p:spPr>
        <p:txBody>
          <a:bodyPr/>
          <a:lstStyle/>
          <a:p>
            <a:fld id="{CF4668DC-857F-487D-BFFA-8C0CA5037977}" type="slidenum">
              <a:rPr lang="fr-BE" smtClean="0"/>
              <a:pPr/>
              <a:t>‹N°›</a:t>
            </a:fld>
            <a:endParaRPr lang="fr-BE" dirty="0"/>
          </a:p>
        </p:txBody>
      </p:sp>
    </p:spTree>
  </p:cSld>
  <p:clrMapOvr>
    <a:masterClrMapping/>
  </p:clrMapOvr>
  <mc:AlternateContent xmlns:mc="http://schemas.openxmlformats.org/markup-compatibility/2006">
    <mc:Choice xmlns:p14="http://schemas.microsoft.com/office/powerpoint/2010/main" xmlns="" Requires="p14">
      <p:transition spd="slow" p14:dur="800">
        <p:circle/>
      </p:transition>
    </mc:Choice>
    <mc:Fallback>
      <p:transition spd="slow">
        <p:circl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bg>
      <p:bgRef idx="1003">
        <a:schemeClr val="bg2"/>
      </p:bgRef>
    </p:bg>
    <p:spTree>
      <p:nvGrpSpPr>
        <p:cNvPr id="1" name=""/>
        <p:cNvGrpSpPr/>
        <p:nvPr/>
      </p:nvGrpSpPr>
      <p:grpSpPr>
        <a:xfrm>
          <a:off x="0" y="0"/>
          <a:ext cx="0" cy="0"/>
          <a:chOff x="0" y="0"/>
          <a:chExt cx="0" cy="0"/>
        </a:xfrm>
      </p:grpSpPr>
      <p:sp>
        <p:nvSpPr>
          <p:cNvPr id="7" name="Connecteur droit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Espace réservé du texte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FR" smtClean="0"/>
              <a:t>Modifiez les styles du texte du masque</a:t>
            </a:r>
          </a:p>
        </p:txBody>
      </p:sp>
      <p:sp>
        <p:nvSpPr>
          <p:cNvPr id="19" name="Espace réservé de la date 18"/>
          <p:cNvSpPr>
            <a:spLocks noGrp="1"/>
          </p:cNvSpPr>
          <p:nvPr>
            <p:ph type="dt" sz="half" idx="10"/>
          </p:nvPr>
        </p:nvSpPr>
        <p:spPr/>
        <p:txBody>
          <a:bodyPr/>
          <a:lstStyle/>
          <a:p>
            <a:fld id="{69AB7CE5-1C38-4F9F-8456-275E8C813805}" type="datetime1">
              <a:rPr lang="fr-FR" smtClean="0"/>
              <a:pPr/>
              <a:t>25/11/2018</a:t>
            </a:fld>
            <a:endParaRPr lang="fr-BE" dirty="0"/>
          </a:p>
        </p:txBody>
      </p:sp>
      <p:sp>
        <p:nvSpPr>
          <p:cNvPr id="11" name="Espace réservé du pied de page 10"/>
          <p:cNvSpPr>
            <a:spLocks noGrp="1"/>
          </p:cNvSpPr>
          <p:nvPr>
            <p:ph type="ftr" sz="quarter" idx="11"/>
          </p:nvPr>
        </p:nvSpPr>
        <p:spPr/>
        <p:txBody>
          <a:bodyPr/>
          <a:lstStyle/>
          <a:p>
            <a:endParaRPr lang="fr-BE" dirty="0"/>
          </a:p>
        </p:txBody>
      </p:sp>
      <p:sp>
        <p:nvSpPr>
          <p:cNvPr id="16" name="Espace réservé du numéro de diapositive 15"/>
          <p:cNvSpPr>
            <a:spLocks noGrp="1"/>
          </p:cNvSpPr>
          <p:nvPr>
            <p:ph type="sldNum" sz="quarter" idx="12"/>
          </p:nvPr>
        </p:nvSpPr>
        <p:spPr/>
        <p:txBody>
          <a:bodyPr/>
          <a:lstStyle/>
          <a:p>
            <a:fld id="{CF4668DC-857F-487D-BFFA-8C0CA5037977}" type="slidenum">
              <a:rPr lang="fr-BE" smtClean="0"/>
              <a:pPr/>
              <a:t>‹N°›</a:t>
            </a:fld>
            <a:endParaRPr lang="fr-BE" dirty="0"/>
          </a:p>
        </p:txBody>
      </p:sp>
      <p:sp>
        <p:nvSpPr>
          <p:cNvPr id="8" name="Titre 7"/>
          <p:cNvSpPr>
            <a:spLocks noGrp="1"/>
          </p:cNvSpPr>
          <p:nvPr>
            <p:ph type="title"/>
          </p:nvPr>
        </p:nvSpPr>
        <p:spPr>
          <a:xfrm>
            <a:off x="180475" y="2947085"/>
            <a:ext cx="8686800" cy="1184825"/>
          </a:xfrm>
        </p:spPr>
        <p:txBody>
          <a:bodyPr rtlCol="0" anchor="t"/>
          <a:lstStyle>
            <a:lvl1pPr algn="r">
              <a:defRPr/>
            </a:lvl1pPr>
          </a:lstStyle>
          <a:p>
            <a:r>
              <a:rPr kumimoji="0" lang="fr-FR" smtClean="0"/>
              <a:t>Modifiez le style du titre</a:t>
            </a:r>
            <a:endParaRPr kumimoji="0" lang="en-US"/>
          </a:p>
        </p:txBody>
      </p: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p14="http://schemas.microsoft.com/office/powerpoint/2010/main" xmlns="" Requires="p14">
      <p:transition spd="slow" p14:dur="800">
        <p:circle/>
      </p:transition>
    </mc:Choice>
    <mc:Fallback>
      <p:transition spd="slow">
        <p:circl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0" name="Titre 19"/>
          <p:cNvSpPr>
            <a:spLocks noGrp="1"/>
          </p:cNvSpPr>
          <p:nvPr>
            <p:ph type="title"/>
          </p:nvPr>
        </p:nvSpPr>
        <p:spPr>
          <a:xfrm>
            <a:off x="301752" y="457200"/>
            <a:ext cx="8686800" cy="841248"/>
          </a:xfrm>
        </p:spPr>
        <p:txBody>
          <a:bodyPr/>
          <a:lstStyle/>
          <a:p>
            <a:r>
              <a:rPr kumimoji="0" lang="fr-FR" smtClean="0"/>
              <a:t>Modifiez le style du titre</a:t>
            </a:r>
            <a:endParaRPr kumimoji="0" lang="en-US"/>
          </a:p>
        </p:txBody>
      </p:sp>
      <p:sp>
        <p:nvSpPr>
          <p:cNvPr id="14" name="Espace réservé du contenu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fr-FR" smtClean="0"/>
              <a:t>Modifiez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13" name="Espace réservé du contenu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fr-FR" smtClean="0"/>
              <a:t>Modifiez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21" name="Espace réservé de la date 20"/>
          <p:cNvSpPr>
            <a:spLocks noGrp="1"/>
          </p:cNvSpPr>
          <p:nvPr>
            <p:ph type="dt" sz="half" idx="10"/>
          </p:nvPr>
        </p:nvSpPr>
        <p:spPr/>
        <p:txBody>
          <a:bodyPr/>
          <a:lstStyle/>
          <a:p>
            <a:fld id="{BBE76630-04C2-4E3D-A6D7-DDB40677EE2A}" type="datetime1">
              <a:rPr lang="fr-FR" smtClean="0"/>
              <a:pPr/>
              <a:t>25/11/2018</a:t>
            </a:fld>
            <a:endParaRPr lang="fr-BE" dirty="0"/>
          </a:p>
        </p:txBody>
      </p:sp>
      <p:sp>
        <p:nvSpPr>
          <p:cNvPr id="10" name="Espace réservé du pied de page 9"/>
          <p:cNvSpPr>
            <a:spLocks noGrp="1"/>
          </p:cNvSpPr>
          <p:nvPr>
            <p:ph type="ftr" sz="quarter" idx="11"/>
          </p:nvPr>
        </p:nvSpPr>
        <p:spPr/>
        <p:txBody>
          <a:bodyPr/>
          <a:lstStyle/>
          <a:p>
            <a:endParaRPr lang="fr-BE" dirty="0"/>
          </a:p>
        </p:txBody>
      </p:sp>
      <p:sp>
        <p:nvSpPr>
          <p:cNvPr id="31" name="Espace réservé du numéro de diapositive 30"/>
          <p:cNvSpPr>
            <a:spLocks noGrp="1"/>
          </p:cNvSpPr>
          <p:nvPr>
            <p:ph type="sldNum" sz="quarter" idx="12"/>
          </p:nvPr>
        </p:nvSpPr>
        <p:spPr/>
        <p:txBody>
          <a:bodyPr/>
          <a:lstStyle/>
          <a:p>
            <a:fld id="{CF4668DC-857F-487D-BFFA-8C0CA5037977}" type="slidenum">
              <a:rPr lang="fr-BE" smtClean="0"/>
              <a:pPr/>
              <a:t>‹N°›</a:t>
            </a:fld>
            <a:endParaRPr lang="fr-BE" dirty="0"/>
          </a:p>
        </p:txBody>
      </p:sp>
    </p:spTree>
  </p:cSld>
  <p:clrMapOvr>
    <a:masterClrMapping/>
  </p:clrMapOvr>
  <mc:AlternateContent xmlns:mc="http://schemas.openxmlformats.org/markup-compatibility/2006">
    <mc:Choice xmlns:p14="http://schemas.microsoft.com/office/powerpoint/2010/main" xmlns="" Requires="p14">
      <p:transition spd="slow" p14:dur="800">
        <p:circle/>
      </p:transition>
    </mc:Choice>
    <mc:Fallback>
      <p:transition spd="slow">
        <p:circl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ison">
    <p:spTree>
      <p:nvGrpSpPr>
        <p:cNvPr id="1" name=""/>
        <p:cNvGrpSpPr/>
        <p:nvPr/>
      </p:nvGrpSpPr>
      <p:grpSpPr>
        <a:xfrm>
          <a:off x="0" y="0"/>
          <a:ext cx="0" cy="0"/>
          <a:chOff x="0" y="0"/>
          <a:chExt cx="0" cy="0"/>
        </a:xfrm>
      </p:grpSpPr>
      <p:sp>
        <p:nvSpPr>
          <p:cNvPr id="29" name="Titre 28"/>
          <p:cNvSpPr>
            <a:spLocks noGrp="1"/>
          </p:cNvSpPr>
          <p:nvPr>
            <p:ph type="title"/>
          </p:nvPr>
        </p:nvSpPr>
        <p:spPr>
          <a:xfrm>
            <a:off x="304800" y="5410200"/>
            <a:ext cx="8610600" cy="882650"/>
          </a:xfrm>
        </p:spPr>
        <p:txBody>
          <a:bodyPr anchor="ctr"/>
          <a:lstStyle>
            <a:lvl1pPr>
              <a:defRPr/>
            </a:lvl1pPr>
          </a:lstStyle>
          <a:p>
            <a:r>
              <a:rPr kumimoji="0" lang="fr-FR" smtClean="0"/>
              <a:t>Modifiez le style du titre</a:t>
            </a:r>
            <a:endParaRPr kumimoji="0" lang="en-US"/>
          </a:p>
        </p:txBody>
      </p:sp>
      <p:sp>
        <p:nvSpPr>
          <p:cNvPr id="13" name="Espace réservé du texte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Modifiez les styles du texte du masque</a:t>
            </a:r>
          </a:p>
        </p:txBody>
      </p:sp>
      <p:sp>
        <p:nvSpPr>
          <p:cNvPr id="25" name="Espace réservé du texte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Modifiez les styles du texte du masque</a:t>
            </a:r>
          </a:p>
        </p:txBody>
      </p:sp>
      <p:sp>
        <p:nvSpPr>
          <p:cNvPr id="4" name="Espace réservé du contenu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fr-FR" smtClean="0"/>
              <a:t>Modifiez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28" name="Espace réservé du contenu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fr-FR" smtClean="0"/>
              <a:t>Modifiez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10" name="Espace réservé de la date 9"/>
          <p:cNvSpPr>
            <a:spLocks noGrp="1"/>
          </p:cNvSpPr>
          <p:nvPr>
            <p:ph type="dt" sz="half" idx="10"/>
          </p:nvPr>
        </p:nvSpPr>
        <p:spPr/>
        <p:txBody>
          <a:bodyPr/>
          <a:lstStyle/>
          <a:p>
            <a:fld id="{EBF9FF9A-A78E-4454-A422-E6612A20030B}" type="datetime1">
              <a:rPr lang="fr-FR" smtClean="0"/>
              <a:pPr/>
              <a:t>25/11/2018</a:t>
            </a:fld>
            <a:endParaRPr lang="fr-BE" dirty="0"/>
          </a:p>
        </p:txBody>
      </p:sp>
      <p:sp>
        <p:nvSpPr>
          <p:cNvPr id="6" name="Espace réservé du pied de page 5"/>
          <p:cNvSpPr>
            <a:spLocks noGrp="1"/>
          </p:cNvSpPr>
          <p:nvPr>
            <p:ph type="ftr" sz="quarter" idx="11"/>
          </p:nvPr>
        </p:nvSpPr>
        <p:spPr/>
        <p:txBody>
          <a:bodyPr/>
          <a:lstStyle/>
          <a:p>
            <a:endParaRPr lang="fr-BE" dirty="0"/>
          </a:p>
        </p:txBody>
      </p:sp>
      <p:sp>
        <p:nvSpPr>
          <p:cNvPr id="7" name="Espace réservé du numéro de diapositive 6"/>
          <p:cNvSpPr>
            <a:spLocks noGrp="1"/>
          </p:cNvSpPr>
          <p:nvPr>
            <p:ph type="sldNum" sz="quarter" idx="12"/>
          </p:nvPr>
        </p:nvSpPr>
        <p:spPr>
          <a:xfrm>
            <a:off x="8229600" y="6477000"/>
            <a:ext cx="762000" cy="246888"/>
          </a:xfrm>
        </p:spPr>
        <p:txBody>
          <a:bodyPr/>
          <a:lstStyle/>
          <a:p>
            <a:fld id="{CF4668DC-857F-487D-BFFA-8C0CA5037977}" type="slidenum">
              <a:rPr lang="fr-BE" smtClean="0"/>
              <a:pPr/>
              <a:t>‹N°›</a:t>
            </a:fld>
            <a:endParaRPr lang="fr-BE" dirty="0"/>
          </a:p>
        </p:txBody>
      </p:sp>
      <p:sp>
        <p:nvSpPr>
          <p:cNvPr id="11" name="Connecteur droit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mc:AlternateContent xmlns:mc="http://schemas.openxmlformats.org/markup-compatibility/2006">
    <mc:Choice xmlns:p14="http://schemas.microsoft.com/office/powerpoint/2010/main" xmlns="" Requires="p14">
      <p:transition spd="slow" p14:dur="800">
        <p:circle/>
      </p:transition>
    </mc:Choice>
    <mc:Fallback>
      <p:transition spd="slow">
        <p:circl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30" name="Titre 29"/>
          <p:cNvSpPr>
            <a:spLocks noGrp="1"/>
          </p:cNvSpPr>
          <p:nvPr>
            <p:ph type="title"/>
          </p:nvPr>
        </p:nvSpPr>
        <p:spPr>
          <a:xfrm>
            <a:off x="301752" y="457200"/>
            <a:ext cx="8686800" cy="841248"/>
          </a:xfrm>
        </p:spPr>
        <p:txBody>
          <a:bodyPr/>
          <a:lstStyle/>
          <a:p>
            <a:r>
              <a:rPr kumimoji="0" lang="fr-FR" smtClean="0"/>
              <a:t>Modifiez le style du titre</a:t>
            </a:r>
            <a:endParaRPr kumimoji="0" lang="en-US"/>
          </a:p>
        </p:txBody>
      </p:sp>
      <p:sp>
        <p:nvSpPr>
          <p:cNvPr id="12" name="Espace réservé de la date 11"/>
          <p:cNvSpPr>
            <a:spLocks noGrp="1"/>
          </p:cNvSpPr>
          <p:nvPr>
            <p:ph type="dt" sz="half" idx="10"/>
          </p:nvPr>
        </p:nvSpPr>
        <p:spPr/>
        <p:txBody>
          <a:bodyPr/>
          <a:lstStyle/>
          <a:p>
            <a:fld id="{C8723F76-8AD1-4C83-9AFE-51C4A1D7996A}" type="datetime1">
              <a:rPr lang="fr-FR" smtClean="0"/>
              <a:pPr/>
              <a:t>25/11/2018</a:t>
            </a:fld>
            <a:endParaRPr lang="fr-BE" dirty="0"/>
          </a:p>
        </p:txBody>
      </p:sp>
      <p:sp>
        <p:nvSpPr>
          <p:cNvPr id="21" name="Espace réservé du pied de page 20"/>
          <p:cNvSpPr>
            <a:spLocks noGrp="1"/>
          </p:cNvSpPr>
          <p:nvPr>
            <p:ph type="ftr" sz="quarter" idx="11"/>
          </p:nvPr>
        </p:nvSpPr>
        <p:spPr/>
        <p:txBody>
          <a:bodyPr/>
          <a:lstStyle/>
          <a:p>
            <a:endParaRPr lang="fr-BE" dirty="0"/>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dirty="0"/>
          </a:p>
        </p:txBody>
      </p:sp>
    </p:spTree>
  </p:cSld>
  <p:clrMapOvr>
    <a:masterClrMapping/>
  </p:clrMapOvr>
  <mc:AlternateContent xmlns:mc="http://schemas.openxmlformats.org/markup-compatibility/2006">
    <mc:Choice xmlns:p14="http://schemas.microsoft.com/office/powerpoint/2010/main" xmlns="" Requires="p14">
      <p:transition spd="slow" p14:dur="800">
        <p:circle/>
      </p:transition>
    </mc:Choice>
    <mc:Fallback>
      <p:transition spd="slow">
        <p:circl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sp>
        <p:nvSpPr>
          <p:cNvPr id="3" name="Espace réservé de la date 2"/>
          <p:cNvSpPr>
            <a:spLocks noGrp="1"/>
          </p:cNvSpPr>
          <p:nvPr>
            <p:ph type="dt" sz="half" idx="10"/>
          </p:nvPr>
        </p:nvSpPr>
        <p:spPr/>
        <p:txBody>
          <a:bodyPr/>
          <a:lstStyle/>
          <a:p>
            <a:fld id="{E3B6D4FE-59A0-42B6-BE88-F45252B2A12E}" type="datetime1">
              <a:rPr lang="fr-FR" smtClean="0"/>
              <a:pPr/>
              <a:t>25/11/2018</a:t>
            </a:fld>
            <a:endParaRPr lang="fr-BE" dirty="0"/>
          </a:p>
        </p:txBody>
      </p:sp>
      <p:sp>
        <p:nvSpPr>
          <p:cNvPr id="24" name="Espace réservé du pied de page 23"/>
          <p:cNvSpPr>
            <a:spLocks noGrp="1"/>
          </p:cNvSpPr>
          <p:nvPr>
            <p:ph type="ftr" sz="quarter" idx="11"/>
          </p:nvPr>
        </p:nvSpPr>
        <p:spPr/>
        <p:txBody>
          <a:bodyPr/>
          <a:lstStyle/>
          <a:p>
            <a:endParaRPr lang="fr-BE" dirty="0"/>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pPr/>
              <a:t>‹N°›</a:t>
            </a:fld>
            <a:endParaRPr lang="fr-BE" dirty="0"/>
          </a:p>
        </p:txBody>
      </p:sp>
    </p:spTree>
  </p:cSld>
  <p:clrMapOvr>
    <a:masterClrMapping/>
  </p:clrMapOvr>
  <mc:AlternateContent xmlns:mc="http://schemas.openxmlformats.org/markup-compatibility/2006">
    <mc:Choice xmlns:p14="http://schemas.microsoft.com/office/powerpoint/2010/main" xmlns="" Requires="p14">
      <p:transition spd="slow" p14:dur="800">
        <p:circle/>
      </p:transition>
    </mc:Choice>
    <mc:Fallback>
      <p:transition spd="slow">
        <p:circl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sp>
        <p:nvSpPr>
          <p:cNvPr id="8" name="Connecteur droit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re 11"/>
          <p:cNvSpPr>
            <a:spLocks noGrp="1"/>
          </p:cNvSpPr>
          <p:nvPr>
            <p:ph type="title"/>
          </p:nvPr>
        </p:nvSpPr>
        <p:spPr>
          <a:xfrm>
            <a:off x="457200" y="5486400"/>
            <a:ext cx="8458200" cy="520700"/>
          </a:xfrm>
        </p:spPr>
        <p:txBody>
          <a:bodyPr anchor="ctr"/>
          <a:lstStyle>
            <a:lvl1pPr algn="l">
              <a:buNone/>
              <a:defRPr sz="2000" b="1"/>
            </a:lvl1pPr>
          </a:lstStyle>
          <a:p>
            <a:r>
              <a:rPr kumimoji="0" lang="fr-FR" smtClean="0"/>
              <a:t>Modifiez le style du titre</a:t>
            </a:r>
            <a:endParaRPr kumimoji="0" lang="en-US"/>
          </a:p>
        </p:txBody>
      </p:sp>
      <p:sp>
        <p:nvSpPr>
          <p:cNvPr id="26" name="Espace réservé du texte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fr-FR" smtClean="0"/>
              <a:t>Modifiez les styles du texte du masque</a:t>
            </a:r>
          </a:p>
        </p:txBody>
      </p:sp>
      <p:sp>
        <p:nvSpPr>
          <p:cNvPr id="14" name="Espace réservé du contenu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fr-FR" smtClean="0"/>
              <a:t>Modifiez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25" name="Espace réservé de la date 24"/>
          <p:cNvSpPr>
            <a:spLocks noGrp="1"/>
          </p:cNvSpPr>
          <p:nvPr>
            <p:ph type="dt" sz="half" idx="10"/>
          </p:nvPr>
        </p:nvSpPr>
        <p:spPr/>
        <p:txBody>
          <a:bodyPr/>
          <a:lstStyle/>
          <a:p>
            <a:fld id="{953CE371-F7AB-4089-96A5-56F55DCA4D72}" type="datetime1">
              <a:rPr lang="fr-FR" smtClean="0"/>
              <a:pPr/>
              <a:t>25/11/2018</a:t>
            </a:fld>
            <a:endParaRPr lang="fr-BE" dirty="0"/>
          </a:p>
        </p:txBody>
      </p:sp>
      <p:sp>
        <p:nvSpPr>
          <p:cNvPr id="29" name="Espace réservé du pied de page 28"/>
          <p:cNvSpPr>
            <a:spLocks noGrp="1"/>
          </p:cNvSpPr>
          <p:nvPr>
            <p:ph type="ftr" sz="quarter" idx="11"/>
          </p:nvPr>
        </p:nvSpPr>
        <p:spPr/>
        <p:txBody>
          <a:bodyPr/>
          <a:lstStyle/>
          <a:p>
            <a:endParaRPr lang="fr-BE" dirty="0"/>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pPr/>
              <a:t>‹N°›</a:t>
            </a:fld>
            <a:endParaRPr lang="fr-BE" dirty="0"/>
          </a:p>
        </p:txBody>
      </p:sp>
    </p:spTree>
  </p:cSld>
  <p:clrMapOvr>
    <a:masterClrMapping/>
  </p:clrMapOvr>
  <mc:AlternateContent xmlns:mc="http://schemas.openxmlformats.org/markup-compatibility/2006">
    <mc:Choice xmlns:p14="http://schemas.microsoft.com/office/powerpoint/2010/main" xmlns="" Requires="p14">
      <p:transition spd="slow" p14:dur="800">
        <p:circle/>
      </p:transition>
    </mc:Choice>
    <mc:Fallback>
      <p:transition spd="slow">
        <p:circl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13" name="Espace réservé pour une image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fr-FR" smtClean="0"/>
              <a:t>Cliquez sur l'icône pour ajouter une image</a:t>
            </a:r>
            <a:endParaRPr kumimoji="0" lang="en-US" dirty="0"/>
          </a:p>
        </p:txBody>
      </p:sp>
      <p:sp>
        <p:nvSpPr>
          <p:cNvPr id="7" name="Espace réservé de la date 6"/>
          <p:cNvSpPr>
            <a:spLocks noGrp="1"/>
          </p:cNvSpPr>
          <p:nvPr>
            <p:ph type="dt" sz="half" idx="10"/>
          </p:nvPr>
        </p:nvSpPr>
        <p:spPr/>
        <p:txBody>
          <a:bodyPr/>
          <a:lstStyle/>
          <a:p>
            <a:fld id="{8895CD80-DD1A-4A15-A531-A3C4DF27A9ED}" type="datetime1">
              <a:rPr lang="fr-FR" smtClean="0"/>
              <a:pPr/>
              <a:t>25/11/2018</a:t>
            </a:fld>
            <a:endParaRPr lang="fr-BE" dirty="0"/>
          </a:p>
        </p:txBody>
      </p:sp>
      <p:sp>
        <p:nvSpPr>
          <p:cNvPr id="5" name="Espace réservé du pied de page 4"/>
          <p:cNvSpPr>
            <a:spLocks noGrp="1"/>
          </p:cNvSpPr>
          <p:nvPr>
            <p:ph type="ftr" sz="quarter" idx="11"/>
          </p:nvPr>
        </p:nvSpPr>
        <p:spPr/>
        <p:txBody>
          <a:bodyPr/>
          <a:lstStyle/>
          <a:p>
            <a:endParaRPr lang="fr-BE" dirty="0"/>
          </a:p>
        </p:txBody>
      </p:sp>
      <p:sp>
        <p:nvSpPr>
          <p:cNvPr id="31" name="Espace réservé du numéro de diapositive 30"/>
          <p:cNvSpPr>
            <a:spLocks noGrp="1"/>
          </p:cNvSpPr>
          <p:nvPr>
            <p:ph type="sldNum" sz="quarter" idx="12"/>
          </p:nvPr>
        </p:nvSpPr>
        <p:spPr/>
        <p:txBody>
          <a:bodyPr/>
          <a:lstStyle/>
          <a:p>
            <a:fld id="{CF4668DC-857F-487D-BFFA-8C0CA5037977}" type="slidenum">
              <a:rPr lang="fr-BE" smtClean="0"/>
              <a:pPr/>
              <a:t>‹N°›</a:t>
            </a:fld>
            <a:endParaRPr lang="fr-BE" dirty="0"/>
          </a:p>
        </p:txBody>
      </p:sp>
      <p:sp>
        <p:nvSpPr>
          <p:cNvPr id="17" name="Titre 16"/>
          <p:cNvSpPr>
            <a:spLocks noGrp="1"/>
          </p:cNvSpPr>
          <p:nvPr>
            <p:ph type="title"/>
          </p:nvPr>
        </p:nvSpPr>
        <p:spPr>
          <a:xfrm>
            <a:off x="381000" y="4993760"/>
            <a:ext cx="5867400" cy="522288"/>
          </a:xfrm>
        </p:spPr>
        <p:txBody>
          <a:bodyPr anchor="ctr"/>
          <a:lstStyle>
            <a:lvl1pPr algn="l">
              <a:buNone/>
              <a:defRPr sz="2000" b="1"/>
            </a:lvl1pPr>
          </a:lstStyle>
          <a:p>
            <a:r>
              <a:rPr kumimoji="0" lang="fr-FR" smtClean="0"/>
              <a:t>Modifiez le style du titre</a:t>
            </a:r>
            <a:endParaRPr kumimoji="0" lang="en-US"/>
          </a:p>
        </p:txBody>
      </p:sp>
      <p:sp>
        <p:nvSpPr>
          <p:cNvPr id="26" name="Espace réservé du texte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fr-FR" smtClean="0"/>
              <a:t>Modifiez les styles du texte du masque</a:t>
            </a:r>
          </a:p>
        </p:txBody>
      </p:sp>
    </p:spTree>
  </p:cSld>
  <p:clrMapOvr>
    <a:masterClrMapping/>
  </p:clrMapOvr>
  <mc:AlternateContent xmlns:mc="http://schemas.openxmlformats.org/markup-compatibility/2006">
    <mc:Choice xmlns:p14="http://schemas.microsoft.com/office/powerpoint/2010/main" xmlns="" Requires="p14">
      <p:transition spd="slow" p14:dur="800">
        <p:circle/>
      </p:transition>
    </mc:Choice>
    <mc:Fallback>
      <p:transition spd="slow">
        <p:circl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Connecteur droit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Espace réservé du texte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fr-FR" smtClean="0"/>
              <a:t>Modifiez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11" name="Espace réservé de la date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E3C7DF04-7C31-46FC-B0D9-4A603E8E0927}" type="datetime1">
              <a:rPr lang="fr-FR" smtClean="0"/>
              <a:pPr/>
              <a:t>25/11/2018</a:t>
            </a:fld>
            <a:endParaRPr lang="fr-BE" dirty="0"/>
          </a:p>
        </p:txBody>
      </p:sp>
      <p:sp>
        <p:nvSpPr>
          <p:cNvPr id="28" name="Espace réservé du pied de page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fr-BE" dirty="0"/>
          </a:p>
        </p:txBody>
      </p:sp>
      <p:sp>
        <p:nvSpPr>
          <p:cNvPr id="5" name="Espace réservé du numéro de diapositive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CF4668DC-857F-487D-BFFA-8C0CA5037977}" type="slidenum">
              <a:rPr lang="fr-BE" smtClean="0"/>
              <a:pPr/>
              <a:t>‹N°›</a:t>
            </a:fld>
            <a:endParaRPr lang="fr-BE" dirty="0"/>
          </a:p>
        </p:txBody>
      </p:sp>
      <p:sp>
        <p:nvSpPr>
          <p:cNvPr id="10" name="Espace réservé du titre 9"/>
          <p:cNvSpPr>
            <a:spLocks noGrp="1"/>
          </p:cNvSpPr>
          <p:nvPr>
            <p:ph type="title"/>
          </p:nvPr>
        </p:nvSpPr>
        <p:spPr>
          <a:xfrm>
            <a:off x="304800" y="457200"/>
            <a:ext cx="8686800" cy="838200"/>
          </a:xfrm>
          <a:prstGeom prst="rect">
            <a:avLst/>
          </a:prstGeom>
        </p:spPr>
        <p:txBody>
          <a:bodyPr vert="horz" anchor="ctr">
            <a:normAutofit/>
          </a:bodyPr>
          <a:lstStyle/>
          <a:p>
            <a:r>
              <a:rPr kumimoji="0" lang="fr-FR" smtClean="0"/>
              <a:t>Modifiez le style du titre</a:t>
            </a:r>
            <a:endParaRPr kumimoji="0" lang="en-US"/>
          </a:p>
        </p:txBody>
      </p:sp>
      <p:sp>
        <p:nvSpPr>
          <p:cNvPr id="9" name="Connecteur droit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Connecteur droit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mc:AlternateContent xmlns:mc="http://schemas.openxmlformats.org/markup-compatibility/2006">
    <mc:Choice xmlns:p14="http://schemas.microsoft.com/office/powerpoint/2010/main" xmlns="" Requires="p14">
      <p:transition spd="slow" p14:dur="800">
        <p:circle/>
      </p:transition>
    </mc:Choice>
    <mc:Fallback>
      <p:transition spd="slow">
        <p:circle/>
      </p:transition>
    </mc:Fallback>
  </mc:AlternateContent>
  <p:timing>
    <p:tnLst>
      <p:par>
        <p:cTn id="1" dur="indefinite" restart="never" nodeType="tmRoot"/>
      </p:par>
    </p:tnLst>
  </p:timing>
  <p:hf hdr="0" ftr="0" dt="0"/>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e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4.emf"/></Relationships>
</file>

<file path=ppt/slides/_rels/slide1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chart" Target="../charts/chart1.xml"/></Relationships>
</file>

<file path=ppt/slides/_rels/slide18.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emf"/></Relationships>
</file>

<file path=ppt/slides/_rels/slide20.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4.emf"/></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image" Target="../media/image4.emf"/></Relationships>
</file>

<file path=ppt/slides/_rels/slide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4896036" y="5877272"/>
            <a:ext cx="3420380" cy="216024"/>
          </a:xfrm>
        </p:spPr>
        <p:txBody>
          <a:bodyPr>
            <a:normAutofit fontScale="25000" lnSpcReduction="20000"/>
          </a:bodyPr>
          <a:lstStyle/>
          <a:p>
            <a:pPr algn="ctr"/>
            <a:endParaRPr lang="fr-FR" sz="2800" b="1" dirty="0" smtClean="0">
              <a:solidFill>
                <a:schemeClr val="tx1"/>
              </a:solidFill>
            </a:endParaRPr>
          </a:p>
          <a:p>
            <a:pPr algn="ctr"/>
            <a:endParaRPr lang="fr-FR" sz="2800" b="1" dirty="0">
              <a:solidFill>
                <a:schemeClr val="tx1"/>
              </a:solidFill>
            </a:endParaRPr>
          </a:p>
          <a:p>
            <a:pPr lvl="0" algn="ctr">
              <a:buClr>
                <a:srgbClr val="0BD0D9"/>
              </a:buClr>
              <a:buSzPct val="95000"/>
            </a:pPr>
            <a:endParaRPr lang="fr-FR" dirty="0">
              <a:solidFill>
                <a:prstClr val="black"/>
              </a:solidFill>
              <a:latin typeface="Constantia"/>
            </a:endParaRPr>
          </a:p>
          <a:p>
            <a:pPr lvl="0" algn="ctr">
              <a:buClr>
                <a:srgbClr val="0BD0D9"/>
              </a:buClr>
              <a:buSzPct val="95000"/>
            </a:pPr>
            <a:r>
              <a:rPr lang="fr-FR" sz="4800" b="1" dirty="0" smtClean="0">
                <a:solidFill>
                  <a:prstClr val="black"/>
                </a:solidFill>
                <a:latin typeface="Times New Roman" pitchFamily="18" charset="0"/>
                <a:cs typeface="Times New Roman" pitchFamily="18" charset="0"/>
              </a:rPr>
              <a:t>Abidjan ,</a:t>
            </a:r>
            <a:r>
              <a:rPr lang="fr-FR" sz="4800" b="1" baseline="0" dirty="0" smtClean="0">
                <a:solidFill>
                  <a:prstClr val="black"/>
                </a:solidFill>
                <a:latin typeface="Times New Roman" pitchFamily="18" charset="0"/>
                <a:cs typeface="Times New Roman" pitchFamily="18" charset="0"/>
              </a:rPr>
              <a:t>  mars </a:t>
            </a:r>
            <a:r>
              <a:rPr lang="fr-FR" sz="4800" b="1" dirty="0" smtClean="0">
                <a:solidFill>
                  <a:prstClr val="black"/>
                </a:solidFill>
                <a:latin typeface="Times New Roman" pitchFamily="18" charset="0"/>
                <a:cs typeface="Times New Roman" pitchFamily="18" charset="0"/>
              </a:rPr>
              <a:t>2018</a:t>
            </a:r>
            <a:endParaRPr lang="fr-FR" sz="5600" b="1" dirty="0">
              <a:solidFill>
                <a:schemeClr val="tx1"/>
              </a:solidFill>
              <a:latin typeface="Times New Roman" pitchFamily="18" charset="0"/>
              <a:cs typeface="Times New Roman" pitchFamily="18" charset="0"/>
            </a:endParaRPr>
          </a:p>
        </p:txBody>
      </p:sp>
      <p:sp>
        <p:nvSpPr>
          <p:cNvPr id="2" name="Espace réservé du numéro de diapositive 1"/>
          <p:cNvSpPr>
            <a:spLocks noGrp="1"/>
          </p:cNvSpPr>
          <p:nvPr>
            <p:ph type="sldNum" sz="quarter" idx="12"/>
          </p:nvPr>
        </p:nvSpPr>
        <p:spPr/>
        <p:txBody>
          <a:bodyPr/>
          <a:lstStyle/>
          <a:p>
            <a:fld id="{CF4668DC-857F-487D-BFFA-8C0CA5037977}" type="slidenum">
              <a:rPr lang="fr-BE" smtClean="0"/>
              <a:pPr/>
              <a:t>1</a:t>
            </a:fld>
            <a:endParaRPr lang="fr-BE" dirty="0"/>
          </a:p>
        </p:txBody>
      </p:sp>
      <p:sp>
        <p:nvSpPr>
          <p:cNvPr id="4" name="Rectangle 3"/>
          <p:cNvSpPr/>
          <p:nvPr/>
        </p:nvSpPr>
        <p:spPr>
          <a:xfrm>
            <a:off x="1232144" y="188640"/>
            <a:ext cx="6321169" cy="7200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5" name="Rectangle 4"/>
          <p:cNvSpPr/>
          <p:nvPr/>
        </p:nvSpPr>
        <p:spPr>
          <a:xfrm>
            <a:off x="1691680" y="188640"/>
            <a:ext cx="6192688" cy="7200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7" name="Rectangle 6"/>
          <p:cNvSpPr/>
          <p:nvPr/>
        </p:nvSpPr>
        <p:spPr>
          <a:xfrm>
            <a:off x="539552" y="1600201"/>
            <a:ext cx="7920880" cy="1612776"/>
          </a:xfrm>
          <a:prstGeom prst="rect">
            <a:avLst/>
          </a:prstGeom>
          <a:solidFill>
            <a:schemeClr val="accent5">
              <a:lumMod val="40000"/>
              <a:lumOff val="60000"/>
            </a:schemeClr>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dk1"/>
          </a:lnRef>
          <a:fillRef idx="1">
            <a:schemeClr val="lt1"/>
          </a:fillRef>
          <a:effectRef idx="0">
            <a:schemeClr val="dk1"/>
          </a:effectRef>
          <a:fontRef idx="minor">
            <a:schemeClr val="dk1"/>
          </a:fontRef>
        </p:style>
        <p:txBody>
          <a:bodyPr rtlCol="0" anchor="ctr"/>
          <a:lstStyle/>
          <a:p>
            <a:pPr algn="ctr"/>
            <a:r>
              <a:rPr lang="fr-FR" sz="2800" b="1" dirty="0" smtClean="0">
                <a:solidFill>
                  <a:schemeClr val="tx2">
                    <a:lumMod val="75000"/>
                  </a:schemeClr>
                </a:solidFill>
                <a:effectLst>
                  <a:outerShdw blurRad="38100" dist="38100" dir="2700000" algn="tl">
                    <a:srgbClr val="000000">
                      <a:alpha val="43137"/>
                    </a:srgbClr>
                  </a:outerShdw>
                </a:effectLst>
                <a:latin typeface="Times New Roman" pitchFamily="18" charset="0"/>
                <a:cs typeface="Times New Roman" pitchFamily="18" charset="0"/>
              </a:rPr>
              <a:t>PRIORISATION DES OBJECTIFS DE DEVELOPPEMENT DURABLE ( ODD)  EN GUINEE   </a:t>
            </a:r>
          </a:p>
          <a:p>
            <a:pPr algn="ctr"/>
            <a:endParaRPr lang="fr-FR" dirty="0"/>
          </a:p>
        </p:txBody>
      </p:sp>
      <p:sp>
        <p:nvSpPr>
          <p:cNvPr id="8" name="Rectangle 7"/>
          <p:cNvSpPr/>
          <p:nvPr/>
        </p:nvSpPr>
        <p:spPr>
          <a:xfrm>
            <a:off x="457200" y="4343400"/>
            <a:ext cx="7924800" cy="1295400"/>
          </a:xfrm>
          <a:prstGeom prst="rect">
            <a:avLst/>
          </a:prstGeom>
          <a:solidFill>
            <a:schemeClr val="accent5">
              <a:lumMod val="40000"/>
              <a:lumOff val="60000"/>
            </a:schemeClr>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dk1"/>
          </a:lnRef>
          <a:fillRef idx="1">
            <a:schemeClr val="lt1"/>
          </a:fillRef>
          <a:effectRef idx="0">
            <a:schemeClr val="dk1"/>
          </a:effectRef>
          <a:fontRef idx="minor">
            <a:schemeClr val="dk1"/>
          </a:fontRef>
        </p:style>
        <p:txBody>
          <a:bodyPr rtlCol="0" anchor="ctr"/>
          <a:lstStyle/>
          <a:p>
            <a:pPr algn="ctr"/>
            <a:r>
              <a:rPr lang="fr-FR" sz="2000" b="1" dirty="0">
                <a:solidFill>
                  <a:schemeClr val="tx2">
                    <a:lumMod val="75000"/>
                  </a:schemeClr>
                </a:solidFill>
                <a:effectLst>
                  <a:outerShdw blurRad="38100" dist="38100" dir="2700000" algn="tl">
                    <a:srgbClr val="000000">
                      <a:alpha val="43137"/>
                    </a:srgbClr>
                  </a:outerShdw>
                </a:effectLst>
                <a:latin typeface="Times New Roman" pitchFamily="18" charset="0"/>
                <a:cs typeface="Times New Roman" pitchFamily="18" charset="0"/>
              </a:rPr>
              <a:t>Présenté par : </a:t>
            </a:r>
          </a:p>
          <a:p>
            <a:pPr algn="ctr"/>
            <a:r>
              <a:rPr lang="fr-FR" sz="2000" b="1" dirty="0" smtClean="0">
                <a:solidFill>
                  <a:schemeClr val="tx2">
                    <a:lumMod val="75000"/>
                  </a:schemeClr>
                </a:solidFill>
                <a:effectLst>
                  <a:outerShdw blurRad="38100" dist="38100" dir="2700000" algn="tl">
                    <a:srgbClr val="000000">
                      <a:alpha val="43137"/>
                    </a:srgbClr>
                  </a:outerShdw>
                </a:effectLst>
                <a:latin typeface="Times New Roman" pitchFamily="18" charset="0"/>
                <a:cs typeface="Times New Roman" pitchFamily="18" charset="0"/>
              </a:rPr>
              <a:t>Monsieur  Mamadou CAMARA</a:t>
            </a:r>
          </a:p>
          <a:p>
            <a:pPr algn="ctr"/>
            <a:r>
              <a:rPr lang="fr-FR" sz="2000" b="1" dirty="0" smtClean="0">
                <a:solidFill>
                  <a:schemeClr val="tx2">
                    <a:lumMod val="75000"/>
                  </a:schemeClr>
                </a:solidFill>
                <a:effectLst>
                  <a:outerShdw blurRad="38100" dist="38100" dir="2700000" algn="tl">
                    <a:srgbClr val="000000">
                      <a:alpha val="43137"/>
                    </a:srgbClr>
                  </a:outerShdw>
                </a:effectLst>
                <a:latin typeface="Times New Roman" pitchFamily="18" charset="0"/>
                <a:cs typeface="Times New Roman" pitchFamily="18" charset="0"/>
              </a:rPr>
              <a:t>Ingénieur Statisticien Economiste </a:t>
            </a:r>
          </a:p>
          <a:p>
            <a:pPr algn="ctr"/>
            <a:r>
              <a:rPr lang="fr-FR" sz="2000" b="1" dirty="0" smtClean="0">
                <a:solidFill>
                  <a:schemeClr val="tx2">
                    <a:lumMod val="75000"/>
                  </a:schemeClr>
                </a:solidFill>
                <a:effectLst>
                  <a:outerShdw blurRad="38100" dist="38100" dir="2700000" algn="tl">
                    <a:srgbClr val="000000">
                      <a:alpha val="43137"/>
                    </a:srgbClr>
                  </a:outerShdw>
                </a:effectLst>
                <a:latin typeface="Times New Roman" pitchFamily="18" charset="0"/>
                <a:cs typeface="Times New Roman" pitchFamily="18" charset="0"/>
              </a:rPr>
              <a:t>Directeur Adjoint Général de l’INS</a:t>
            </a:r>
            <a:endParaRPr lang="fr-FR" sz="2000" b="1" dirty="0">
              <a:solidFill>
                <a:schemeClr val="tx2">
                  <a:lumMod val="75000"/>
                </a:schemeClr>
              </a:solidFill>
              <a:effectLst>
                <a:outerShdw blurRad="38100" dist="38100" dir="2700000" algn="tl">
                  <a:srgbClr val="000000">
                    <a:alpha val="43137"/>
                  </a:srgbClr>
                </a:outerShdw>
              </a:effectLst>
              <a:latin typeface="Times New Roman" pitchFamily="18" charset="0"/>
              <a:cs typeface="Times New Roman" pitchFamily="18" charset="0"/>
            </a:endParaRPr>
          </a:p>
        </p:txBody>
      </p:sp>
      <p:grpSp>
        <p:nvGrpSpPr>
          <p:cNvPr id="15" name="Groupe 14"/>
          <p:cNvGrpSpPr/>
          <p:nvPr/>
        </p:nvGrpSpPr>
        <p:grpSpPr>
          <a:xfrm>
            <a:off x="107504" y="44624"/>
            <a:ext cx="8928992" cy="1053083"/>
            <a:chOff x="107504" y="44624"/>
            <a:chExt cx="8928992" cy="1053083"/>
          </a:xfrm>
        </p:grpSpPr>
        <p:grpSp>
          <p:nvGrpSpPr>
            <p:cNvPr id="14" name="Groupe 13"/>
            <p:cNvGrpSpPr/>
            <p:nvPr/>
          </p:nvGrpSpPr>
          <p:grpSpPr>
            <a:xfrm>
              <a:off x="107504" y="44624"/>
              <a:ext cx="7776864" cy="1053083"/>
              <a:chOff x="107504" y="44624"/>
              <a:chExt cx="7776864" cy="1053083"/>
            </a:xfrm>
          </p:grpSpPr>
          <p:sp>
            <p:nvSpPr>
              <p:cNvPr id="10" name="Rectangle 9"/>
              <p:cNvSpPr/>
              <p:nvPr/>
            </p:nvSpPr>
            <p:spPr>
              <a:xfrm>
                <a:off x="1242856" y="44624"/>
                <a:ext cx="6641512" cy="1008112"/>
              </a:xfrm>
              <a:prstGeom prst="rect">
                <a:avLst/>
              </a:prstGeom>
              <a:solidFill>
                <a:schemeClr val="accent1">
                  <a:lumMod val="20000"/>
                  <a:lumOff val="80000"/>
                </a:schemeClr>
              </a:solidFill>
              <a:ln/>
            </p:spPr>
            <p:style>
              <a:lnRef idx="1">
                <a:schemeClr val="accent5"/>
              </a:lnRef>
              <a:fillRef idx="2">
                <a:schemeClr val="accent5"/>
              </a:fillRef>
              <a:effectRef idx="1">
                <a:schemeClr val="accent5"/>
              </a:effectRef>
              <a:fontRef idx="minor">
                <a:schemeClr val="dk1"/>
              </a:fontRef>
            </p:style>
            <p:txBody>
              <a:bodyPr rtlCol="0" anchor="ctr"/>
              <a:lstStyle/>
              <a:p>
                <a:pPr algn="ctr"/>
                <a:r>
                  <a:rPr lang="fr-FR" b="1" dirty="0" smtClean="0">
                    <a:solidFill>
                      <a:schemeClr val="tx1"/>
                    </a:solidFill>
                    <a:latin typeface="Times New Roman" pitchFamily="18" charset="0"/>
                    <a:cs typeface="Times New Roman" pitchFamily="18" charset="0"/>
                  </a:rPr>
                  <a:t>INSTITUT NATIONAL DE LA STATISTIQUE</a:t>
                </a: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07504" y="44624"/>
                <a:ext cx="1135352" cy="105308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pic>
          <p:nvPicPr>
            <p:cNvPr id="4099" name="Picture 3"/>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7884368" y="44624"/>
              <a:ext cx="1152128" cy="10081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xmlns="" val="3086654609"/>
      </p:ext>
    </p:extLst>
  </p:cSld>
  <p:clrMapOvr>
    <a:masterClrMapping/>
  </p:clrMapOvr>
  <p:transition spd="slow">
    <p:wip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00869" y="1191790"/>
            <a:ext cx="8208912" cy="482718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44512" lvl="1" algn="just">
              <a:buClr>
                <a:srgbClr val="00B0F0"/>
              </a:buClr>
              <a:defRPr/>
            </a:pPr>
            <a:endParaRPr lang="fr-FR" altLang="fr-FR" sz="3200" dirty="0">
              <a:solidFill>
                <a:schemeClr val="tx1"/>
              </a:solidFill>
              <a:latin typeface="Times New Roman" pitchFamily="18" charset="0"/>
              <a:cs typeface="Times New Roman" pitchFamily="18" charset="0"/>
            </a:endParaRPr>
          </a:p>
        </p:txBody>
      </p:sp>
      <p:sp>
        <p:nvSpPr>
          <p:cNvPr id="10" name="Titre 9"/>
          <p:cNvSpPr>
            <a:spLocks noGrp="1"/>
          </p:cNvSpPr>
          <p:nvPr>
            <p:ph type="title"/>
          </p:nvPr>
        </p:nvSpPr>
        <p:spPr>
          <a:xfrm>
            <a:off x="152400" y="1066800"/>
            <a:ext cx="8686800" cy="5562600"/>
          </a:xfrm>
        </p:spPr>
        <p:txBody>
          <a:bodyPr>
            <a:normAutofit fontScale="90000"/>
          </a:bodyPr>
          <a:lstStyle/>
          <a:p>
            <a:r>
              <a:rPr lang="fr-FR" sz="2900" cap="none" dirty="0" smtClean="0"/>
              <a:t/>
            </a:r>
            <a:br>
              <a:rPr lang="fr-FR" sz="2900" cap="none" dirty="0" smtClean="0"/>
            </a:br>
            <a:r>
              <a:rPr lang="fr-FR" sz="2900" cap="none" dirty="0" smtClean="0"/>
              <a:t>La première étape de la </a:t>
            </a:r>
            <a:r>
              <a:rPr lang="fr-FR" sz="2900" cap="none" dirty="0" err="1" smtClean="0"/>
              <a:t>contextualisation</a:t>
            </a:r>
            <a:r>
              <a:rPr lang="fr-FR" sz="2900" cap="none" dirty="0" smtClean="0"/>
              <a:t> de l’agenda 2030 a porté sur la revue de son alignement c’est-à-dire  le degré de prise en compte des cibles des ODD dans les documents nationaux de planification . </a:t>
            </a:r>
            <a:r>
              <a:rPr lang="en-US" sz="2900" cap="none" dirty="0" smtClean="0"/>
              <a:t/>
            </a:r>
            <a:br>
              <a:rPr lang="en-US" sz="2900" cap="none" dirty="0" smtClean="0"/>
            </a:br>
            <a:r>
              <a:rPr lang="fr-FR" sz="2900" cap="none" dirty="0" smtClean="0"/>
              <a:t>A cet effet et dans le cadre du processus de formulation du PNDES-2016-2020 , le gouvernement de la guinée avec l’appui du PNUD a mené une évaluation intégrée rapide (RIA) du document de stratégie de réduction de la pauvreté (DSRP3) (2013-2015) ; et plan quinquennal (PQ) (2011-2015) qui constituaient le cadre fondamental d’orientation politique et donc découlaient les stratégies sectorielles. </a:t>
            </a:r>
            <a:r>
              <a:rPr lang="en-US" sz="2700" dirty="0" smtClean="0"/>
              <a:t/>
            </a:r>
            <a:br>
              <a:rPr lang="en-US" sz="2700" dirty="0" smtClean="0"/>
            </a:br>
            <a:endParaRPr lang="fr-FR" cap="none" dirty="0"/>
          </a:p>
        </p:txBody>
      </p:sp>
      <p:sp>
        <p:nvSpPr>
          <p:cNvPr id="2" name="Espace réservé du numéro de diapositive 1"/>
          <p:cNvSpPr>
            <a:spLocks noGrp="1"/>
          </p:cNvSpPr>
          <p:nvPr>
            <p:ph type="sldNum" sz="quarter" idx="12"/>
          </p:nvPr>
        </p:nvSpPr>
        <p:spPr/>
        <p:txBody>
          <a:bodyPr/>
          <a:lstStyle/>
          <a:p>
            <a:fld id="{CF4668DC-857F-487D-BFFA-8C0CA5037977}" type="slidenum">
              <a:rPr lang="fr-BE" smtClean="0"/>
              <a:pPr/>
              <a:t>10</a:t>
            </a:fld>
            <a:endParaRPr lang="fr-BE" dirty="0"/>
          </a:p>
        </p:txBody>
      </p:sp>
      <p:sp>
        <p:nvSpPr>
          <p:cNvPr id="4" name="Rectangle 3"/>
          <p:cNvSpPr/>
          <p:nvPr/>
        </p:nvSpPr>
        <p:spPr>
          <a:xfrm>
            <a:off x="457200" y="152400"/>
            <a:ext cx="8305800" cy="830997"/>
          </a:xfrm>
          <a:prstGeom prst="rect">
            <a:avLst/>
          </a:prstGeom>
        </p:spPr>
        <p:txBody>
          <a:bodyPr wrap="square">
            <a:spAutoFit/>
          </a:bodyPr>
          <a:lstStyle/>
          <a:p>
            <a:pPr algn="ctr"/>
            <a:r>
              <a:rPr lang="fr-FR" sz="2400" b="1" dirty="0" smtClean="0">
                <a:latin typeface="Times New Roman" panose="02020603050405020304" pitchFamily="18" charset="0"/>
                <a:cs typeface="Times New Roman" panose="02020603050405020304" pitchFamily="18" charset="0"/>
              </a:rPr>
              <a:t>IV  INTEGRATION DES ODD DANS LES CADRES NATIONAUX DE DEVELOPPEMENT </a:t>
            </a:r>
            <a:endParaRPr lang="fr-FR" sz="2400" b="1" dirty="0">
              <a:latin typeface="Times New Roman" panose="02020603050405020304" pitchFamily="18" charset="0"/>
              <a:cs typeface="Times New Roman" panose="02020603050405020304" pitchFamily="18" charset="0"/>
            </a:endParaRPr>
          </a:p>
        </p:txBody>
      </p:sp>
      <p:sp>
        <p:nvSpPr>
          <p:cNvPr id="3" name="Rectangle 2"/>
          <p:cNvSpPr/>
          <p:nvPr/>
        </p:nvSpPr>
        <p:spPr>
          <a:xfrm>
            <a:off x="228600" y="609600"/>
            <a:ext cx="8304980" cy="657263"/>
          </a:xfrm>
          <a:prstGeom prst="rect">
            <a:avLst/>
          </a:prstGeom>
        </p:spPr>
        <p:txBody>
          <a:bodyPr wrap="square">
            <a:spAutoFit/>
          </a:bodyPr>
          <a:lstStyle/>
          <a:p>
            <a:endParaRPr lang="fr-FR" dirty="0" smtClean="0"/>
          </a:p>
          <a:p>
            <a:r>
              <a:rPr lang="fr-FR" dirty="0" smtClean="0"/>
              <a:t> </a:t>
            </a:r>
            <a:endParaRPr lang="fr-FR" dirty="0"/>
          </a:p>
        </p:txBody>
      </p:sp>
    </p:spTree>
    <p:extLst>
      <p:ext uri="{BB962C8B-B14F-4D97-AF65-F5344CB8AC3E}">
        <p14:creationId xmlns:p14="http://schemas.microsoft.com/office/powerpoint/2010/main" xmlns="" val="2991938646"/>
      </p:ext>
    </p:extLst>
  </p:cSld>
  <p:clrMapOvr>
    <a:masterClrMapping/>
  </p:clrMapOvr>
  <mc:AlternateContent xmlns:mc="http://schemas.openxmlformats.org/markup-compatibility/2006">
    <mc:Choice xmlns:p14="http://schemas.microsoft.com/office/powerpoint/2010/main" xmlns="" Requires="p14">
      <p:transition spd="slow" p14:dur="800">
        <p:circle/>
      </p:transition>
    </mc:Choice>
    <mc:Fallback>
      <p:transition spd="slow">
        <p:circl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00869" y="1191790"/>
            <a:ext cx="8208912" cy="482718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44512" lvl="1" algn="just">
              <a:buClr>
                <a:srgbClr val="00B0F0"/>
              </a:buClr>
              <a:defRPr/>
            </a:pPr>
            <a:endParaRPr lang="fr-FR" altLang="fr-FR" sz="3200" dirty="0">
              <a:solidFill>
                <a:schemeClr val="tx1"/>
              </a:solidFill>
              <a:latin typeface="Times New Roman" pitchFamily="18" charset="0"/>
              <a:cs typeface="Times New Roman" pitchFamily="18" charset="0"/>
            </a:endParaRPr>
          </a:p>
        </p:txBody>
      </p:sp>
      <p:sp>
        <p:nvSpPr>
          <p:cNvPr id="10" name="Titre 9"/>
          <p:cNvSpPr>
            <a:spLocks noGrp="1"/>
          </p:cNvSpPr>
          <p:nvPr>
            <p:ph type="title"/>
          </p:nvPr>
        </p:nvSpPr>
        <p:spPr>
          <a:xfrm>
            <a:off x="152400" y="1066800"/>
            <a:ext cx="8686800" cy="5562600"/>
          </a:xfrm>
        </p:spPr>
        <p:txBody>
          <a:bodyPr>
            <a:normAutofit fontScale="90000"/>
          </a:bodyPr>
          <a:lstStyle/>
          <a:p>
            <a:r>
              <a:rPr lang="fr-FR" sz="2900" cap="none" dirty="0" smtClean="0"/>
              <a:t/>
            </a:r>
            <a:br>
              <a:rPr lang="fr-FR" sz="2900" cap="none" dirty="0" smtClean="0"/>
            </a:br>
            <a:r>
              <a:rPr lang="fr-FR" sz="2900" cap="none" dirty="0" smtClean="0"/>
              <a:t/>
            </a:r>
            <a:br>
              <a:rPr lang="fr-FR" sz="2900" cap="none" dirty="0" smtClean="0"/>
            </a:br>
            <a:r>
              <a:rPr lang="fr-FR" sz="2900" cap="none" dirty="0" smtClean="0"/>
              <a:t>Les principaux résultats de cette évaluation ont montré que </a:t>
            </a:r>
            <a:r>
              <a:rPr lang="fr-FR" sz="2800" cap="none" dirty="0" smtClean="0"/>
              <a:t>77 cibles ODD ont été priorisées sur 105.</a:t>
            </a:r>
            <a:br>
              <a:rPr lang="fr-FR" sz="2800" cap="none" dirty="0" smtClean="0"/>
            </a:br>
            <a:r>
              <a:rPr lang="fr-FR" sz="2800" cap="none" dirty="0" smtClean="0"/>
              <a:t> En effet, parmi les 169 cibles ODD, on note 64 exclues de l’analyse à sa voir:</a:t>
            </a:r>
            <a:br>
              <a:rPr lang="fr-FR" sz="2800" cap="none" dirty="0" smtClean="0"/>
            </a:br>
            <a:r>
              <a:rPr lang="fr-FR" sz="2800" cap="none" dirty="0" smtClean="0"/>
              <a:t> ----43 cibles relatives aux moyens de mise en œuvre, </a:t>
            </a:r>
            <a:br>
              <a:rPr lang="fr-FR" sz="2800" cap="none" dirty="0" smtClean="0"/>
            </a:br>
            <a:r>
              <a:rPr lang="fr-FR" sz="2800" cap="none" dirty="0" smtClean="0"/>
              <a:t> -----19 cibles relatives au partenariat </a:t>
            </a:r>
            <a:br>
              <a:rPr lang="fr-FR" sz="2800" cap="none" dirty="0" smtClean="0"/>
            </a:br>
            <a:r>
              <a:rPr lang="fr-FR" sz="2800" cap="none" dirty="0" smtClean="0"/>
              <a:t> -----2   cibles notamment les cibles (14.6 et 14.7) qui ne s’appliquent pas aux pays en développement.</a:t>
            </a:r>
            <a:br>
              <a:rPr lang="fr-FR" sz="2800" cap="none" dirty="0" smtClean="0"/>
            </a:br>
            <a:r>
              <a:rPr lang="fr-FR" sz="2800" cap="none" dirty="0" smtClean="0"/>
              <a:t/>
            </a:r>
            <a:br>
              <a:rPr lang="fr-FR" sz="2800" cap="none" dirty="0" smtClean="0"/>
            </a:br>
            <a:r>
              <a:rPr lang="fr-FR" sz="2800" cap="none" dirty="0" smtClean="0"/>
              <a:t>Alors, le taux de priorisation des cibles est de 73,3%. </a:t>
            </a:r>
            <a:br>
              <a:rPr lang="fr-FR" sz="2800" cap="none" dirty="0" smtClean="0"/>
            </a:br>
            <a:r>
              <a:rPr lang="fr-FR" sz="2800" cap="none" dirty="0" smtClean="0">
                <a:solidFill>
                  <a:srgbClr val="00B0F0"/>
                </a:solidFill>
              </a:rPr>
              <a:t>En résumé, il y avait une certaine intégration des cibles ODD dans le DSRP3 et le Plan Quinquennal, toutefois des lacunes importantes demeuraient et requièrent d’être corrigées dans le nouveau plan.</a:t>
            </a:r>
            <a:r>
              <a:rPr lang="en-US" sz="2800" dirty="0" smtClean="0"/>
              <a:t/>
            </a:r>
            <a:br>
              <a:rPr lang="en-US" sz="2800" dirty="0" smtClean="0"/>
            </a:br>
            <a:r>
              <a:rPr lang="en-US" sz="2800" dirty="0" smtClean="0"/>
              <a:t/>
            </a:r>
            <a:br>
              <a:rPr lang="en-US" sz="2800" dirty="0" smtClean="0"/>
            </a:br>
            <a:r>
              <a:rPr lang="en-US" sz="2700" dirty="0" smtClean="0"/>
              <a:t/>
            </a:r>
            <a:br>
              <a:rPr lang="en-US" sz="2700" dirty="0" smtClean="0"/>
            </a:br>
            <a:endParaRPr lang="fr-FR" cap="none" dirty="0"/>
          </a:p>
        </p:txBody>
      </p:sp>
      <p:sp>
        <p:nvSpPr>
          <p:cNvPr id="2" name="Espace réservé du numéro de diapositive 1"/>
          <p:cNvSpPr>
            <a:spLocks noGrp="1"/>
          </p:cNvSpPr>
          <p:nvPr>
            <p:ph type="sldNum" sz="quarter" idx="12"/>
          </p:nvPr>
        </p:nvSpPr>
        <p:spPr/>
        <p:txBody>
          <a:bodyPr/>
          <a:lstStyle/>
          <a:p>
            <a:fld id="{CF4668DC-857F-487D-BFFA-8C0CA5037977}" type="slidenum">
              <a:rPr lang="fr-BE" smtClean="0"/>
              <a:pPr/>
              <a:t>11</a:t>
            </a:fld>
            <a:endParaRPr lang="fr-BE" dirty="0"/>
          </a:p>
        </p:txBody>
      </p:sp>
      <p:sp>
        <p:nvSpPr>
          <p:cNvPr id="4" name="Rectangle 3"/>
          <p:cNvSpPr/>
          <p:nvPr/>
        </p:nvSpPr>
        <p:spPr>
          <a:xfrm>
            <a:off x="457200" y="152400"/>
            <a:ext cx="8153400" cy="830997"/>
          </a:xfrm>
          <a:prstGeom prst="rect">
            <a:avLst/>
          </a:prstGeom>
        </p:spPr>
        <p:txBody>
          <a:bodyPr wrap="square">
            <a:spAutoFit/>
          </a:bodyPr>
          <a:lstStyle/>
          <a:p>
            <a:pPr algn="ctr"/>
            <a:r>
              <a:rPr lang="fr-FR" sz="2400" b="1" dirty="0" smtClean="0">
                <a:latin typeface="Times New Roman" panose="02020603050405020304" pitchFamily="18" charset="0"/>
                <a:cs typeface="Times New Roman" panose="02020603050405020304" pitchFamily="18" charset="0"/>
              </a:rPr>
              <a:t>IV. INTEGRATION DES ODD DANS LES CADRES NATIONAUX DE DEVELOPPEMENT </a:t>
            </a:r>
            <a:endParaRPr lang="fr-FR" sz="2400" b="1" dirty="0">
              <a:latin typeface="Times New Roman" panose="02020603050405020304" pitchFamily="18" charset="0"/>
              <a:cs typeface="Times New Roman" panose="02020603050405020304" pitchFamily="18" charset="0"/>
            </a:endParaRPr>
          </a:p>
        </p:txBody>
      </p:sp>
      <p:sp>
        <p:nvSpPr>
          <p:cNvPr id="3" name="Rectangle 2"/>
          <p:cNvSpPr/>
          <p:nvPr/>
        </p:nvSpPr>
        <p:spPr>
          <a:xfrm>
            <a:off x="228600" y="609600"/>
            <a:ext cx="8304980" cy="657263"/>
          </a:xfrm>
          <a:prstGeom prst="rect">
            <a:avLst/>
          </a:prstGeom>
        </p:spPr>
        <p:txBody>
          <a:bodyPr wrap="square">
            <a:spAutoFit/>
          </a:bodyPr>
          <a:lstStyle/>
          <a:p>
            <a:endParaRPr lang="fr-FR" dirty="0" smtClean="0"/>
          </a:p>
          <a:p>
            <a:r>
              <a:rPr lang="fr-FR" dirty="0" smtClean="0"/>
              <a:t> </a:t>
            </a:r>
            <a:endParaRPr lang="fr-FR" dirty="0"/>
          </a:p>
        </p:txBody>
      </p:sp>
    </p:spTree>
    <p:extLst>
      <p:ext uri="{BB962C8B-B14F-4D97-AF65-F5344CB8AC3E}">
        <p14:creationId xmlns:p14="http://schemas.microsoft.com/office/powerpoint/2010/main" xmlns="" val="2991938646"/>
      </p:ext>
    </p:extLst>
  </p:cSld>
  <p:clrMapOvr>
    <a:masterClrMapping/>
  </p:clrMapOvr>
  <mc:AlternateContent xmlns:mc="http://schemas.openxmlformats.org/markup-compatibility/2006">
    <mc:Choice xmlns:p14="http://schemas.microsoft.com/office/powerpoint/2010/main" xmlns="" Requires="p14">
      <p:transition spd="slow" p14:dur="800">
        <p:circle/>
      </p:transition>
    </mc:Choice>
    <mc:Fallback>
      <p:transition spd="slow">
        <p:circl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00869" y="1191791"/>
            <a:ext cx="8208912" cy="43204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44512" lvl="1" algn="just">
              <a:buClr>
                <a:srgbClr val="00B0F0"/>
              </a:buClr>
              <a:defRPr/>
            </a:pPr>
            <a:endParaRPr lang="fr-FR" altLang="fr-FR" sz="3200" dirty="0">
              <a:solidFill>
                <a:schemeClr val="tx1"/>
              </a:solidFill>
              <a:latin typeface="Times New Roman" pitchFamily="18" charset="0"/>
              <a:cs typeface="Times New Roman" pitchFamily="18" charset="0"/>
            </a:endParaRPr>
          </a:p>
        </p:txBody>
      </p:sp>
      <p:sp>
        <p:nvSpPr>
          <p:cNvPr id="2" name="Espace réservé du numéro de diapositive 1"/>
          <p:cNvSpPr>
            <a:spLocks noGrp="1"/>
          </p:cNvSpPr>
          <p:nvPr>
            <p:ph type="sldNum" sz="quarter" idx="12"/>
          </p:nvPr>
        </p:nvSpPr>
        <p:spPr/>
        <p:txBody>
          <a:bodyPr/>
          <a:lstStyle/>
          <a:p>
            <a:fld id="{CF4668DC-857F-487D-BFFA-8C0CA5037977}" type="slidenum">
              <a:rPr lang="fr-BE" smtClean="0"/>
              <a:pPr/>
              <a:t>12</a:t>
            </a:fld>
            <a:endParaRPr lang="fr-BE" dirty="0"/>
          </a:p>
        </p:txBody>
      </p:sp>
      <p:grpSp>
        <p:nvGrpSpPr>
          <p:cNvPr id="4" name="Groupe 5"/>
          <p:cNvGrpSpPr/>
          <p:nvPr/>
        </p:nvGrpSpPr>
        <p:grpSpPr>
          <a:xfrm>
            <a:off x="107504" y="44624"/>
            <a:ext cx="8928992" cy="1053083"/>
            <a:chOff x="107504" y="44624"/>
            <a:chExt cx="8928992" cy="1053083"/>
          </a:xfrm>
          <a:noFill/>
        </p:grpSpPr>
        <p:sp>
          <p:nvSpPr>
            <p:cNvPr id="7" name="Rectangle 6"/>
            <p:cNvSpPr/>
            <p:nvPr/>
          </p:nvSpPr>
          <p:spPr>
            <a:xfrm>
              <a:off x="1242856" y="44624"/>
              <a:ext cx="6641512" cy="100811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latin typeface="Times New Roman" panose="02020603050405020304" pitchFamily="18" charset="0"/>
                  <a:cs typeface="Times New Roman" panose="02020603050405020304" pitchFamily="18" charset="0"/>
                </a:rPr>
                <a:t>IV  INTEGRATION DES ODD DANS LES CADRES NATIONAUX DE DEVELOPPEMENT</a:t>
              </a:r>
              <a:endParaRPr lang="fr-FR" sz="2400" b="1" dirty="0">
                <a:solidFill>
                  <a:schemeClr val="tx1"/>
                </a:solidFill>
                <a:latin typeface="Times New Roman" pitchFamily="18" charset="0"/>
                <a:cs typeface="Times New Roman" pitchFamily="18" charset="0"/>
              </a:endParaRPr>
            </a:p>
          </p:txBody>
        </p:sp>
        <p:pic>
          <p:nvPicPr>
            <p:cNvPr id="8"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07504" y="44624"/>
              <a:ext cx="1135352" cy="1053083"/>
            </a:xfrm>
            <a:prstGeom prst="rect">
              <a:avLst/>
            </a:prstGeom>
            <a:grp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9" name="Picture 3"/>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7884368" y="44624"/>
              <a:ext cx="1152128" cy="1008112"/>
            </a:xfrm>
            <a:prstGeom prst="rect">
              <a:avLst/>
            </a:prstGeom>
            <a:grp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
        <p:nvSpPr>
          <p:cNvPr id="3" name="Rectangle 2"/>
          <p:cNvSpPr/>
          <p:nvPr/>
        </p:nvSpPr>
        <p:spPr>
          <a:xfrm>
            <a:off x="304800" y="1066800"/>
            <a:ext cx="8209731" cy="6217087"/>
          </a:xfrm>
          <a:prstGeom prst="rect">
            <a:avLst/>
          </a:prstGeom>
        </p:spPr>
        <p:txBody>
          <a:bodyPr wrap="square">
            <a:spAutoFit/>
          </a:bodyPr>
          <a:lstStyle/>
          <a:p>
            <a:pPr algn="just"/>
            <a:r>
              <a:rPr lang="fr-FR" sz="2000" b="1" i="1" dirty="0" smtClean="0"/>
              <a:t>Tableau: Degré d’alignement des ODD aux documents de planification</a:t>
            </a:r>
          </a:p>
          <a:p>
            <a:pPr algn="just"/>
            <a:endParaRPr lang="fr-FR" sz="2000" b="1" i="1" dirty="0" smtClean="0"/>
          </a:p>
          <a:p>
            <a:pPr algn="just"/>
            <a:endParaRPr lang="fr-FR" sz="2000" b="1" i="1" dirty="0" smtClean="0"/>
          </a:p>
          <a:p>
            <a:pPr algn="just"/>
            <a:endParaRPr lang="fr-FR" sz="2000" b="1" i="1" dirty="0" smtClean="0"/>
          </a:p>
          <a:p>
            <a:pPr algn="just"/>
            <a:endParaRPr lang="fr-FR" sz="2000" b="1" i="1" dirty="0" smtClean="0"/>
          </a:p>
          <a:p>
            <a:pPr algn="just"/>
            <a:endParaRPr lang="fr-FR" sz="2000" b="1" i="1" dirty="0" smtClean="0"/>
          </a:p>
          <a:p>
            <a:pPr algn="just"/>
            <a:endParaRPr lang="fr-FR" sz="2000" b="1" i="1" dirty="0" smtClean="0"/>
          </a:p>
          <a:p>
            <a:pPr algn="just"/>
            <a:endParaRPr lang="fr-FR" sz="2000" b="1" i="1" dirty="0" smtClean="0"/>
          </a:p>
          <a:p>
            <a:pPr algn="just"/>
            <a:endParaRPr lang="fr-FR" sz="2000" b="1" i="1" dirty="0" smtClean="0"/>
          </a:p>
          <a:p>
            <a:pPr algn="just"/>
            <a:endParaRPr lang="fr-FR" sz="2000" b="1" i="1" dirty="0" smtClean="0"/>
          </a:p>
          <a:p>
            <a:pPr algn="just"/>
            <a:endParaRPr lang="fr-FR" sz="2000" b="1" i="1" dirty="0" smtClean="0"/>
          </a:p>
          <a:p>
            <a:pPr algn="just"/>
            <a:endParaRPr lang="fr-FR" sz="2000" b="1" i="1" dirty="0" smtClean="0"/>
          </a:p>
          <a:p>
            <a:pPr algn="just"/>
            <a:endParaRPr lang="fr-FR" sz="2000" b="1" i="1" dirty="0" smtClean="0"/>
          </a:p>
          <a:p>
            <a:pPr algn="just"/>
            <a:endParaRPr lang="fr-FR" sz="2000" b="1" i="1" dirty="0" smtClean="0"/>
          </a:p>
          <a:p>
            <a:pPr algn="just"/>
            <a:endParaRPr lang="fr-FR" sz="2000" b="1" i="1" dirty="0" smtClean="0"/>
          </a:p>
          <a:p>
            <a:pPr algn="just"/>
            <a:endParaRPr lang="fr-FR" sz="2000" b="1" i="1" dirty="0" smtClean="0"/>
          </a:p>
          <a:p>
            <a:pPr algn="just"/>
            <a:endParaRPr lang="fr-FR" sz="2000" b="1" i="1" dirty="0" smtClean="0"/>
          </a:p>
          <a:p>
            <a:pPr algn="just"/>
            <a:endParaRPr lang="fr-FR" sz="2000" b="1" i="1" dirty="0" smtClean="0"/>
          </a:p>
          <a:p>
            <a:pPr algn="just"/>
            <a:endParaRPr lang="fr-FR" sz="2000" b="1" i="1" dirty="0" smtClean="0"/>
          </a:p>
          <a:p>
            <a:pPr algn="just"/>
            <a:endParaRPr lang="fr-FR" dirty="0"/>
          </a:p>
        </p:txBody>
      </p:sp>
      <p:graphicFrame>
        <p:nvGraphicFramePr>
          <p:cNvPr id="11" name="Tableau 10"/>
          <p:cNvGraphicFramePr>
            <a:graphicFrameLocks noGrp="1"/>
          </p:cNvGraphicFramePr>
          <p:nvPr/>
        </p:nvGraphicFramePr>
        <p:xfrm>
          <a:off x="152400" y="1397000"/>
          <a:ext cx="8610600" cy="5305102"/>
        </p:xfrm>
        <a:graphic>
          <a:graphicData uri="http://schemas.openxmlformats.org/drawingml/2006/table">
            <a:tbl>
              <a:tblPr firstRow="1" bandRow="1">
                <a:tableStyleId>{5C22544A-7EE6-4342-B048-85BDC9FD1C3A}</a:tableStyleId>
              </a:tblPr>
              <a:tblGrid>
                <a:gridCol w="4114800"/>
                <a:gridCol w="1371600"/>
                <a:gridCol w="990600"/>
                <a:gridCol w="2133600"/>
              </a:tblGrid>
              <a:tr h="301571">
                <a:tc>
                  <a:txBody>
                    <a:bodyPr/>
                    <a:lstStyle/>
                    <a:p>
                      <a:pPr marL="0" marR="0" algn="just">
                        <a:lnSpc>
                          <a:spcPct val="115000"/>
                        </a:lnSpc>
                        <a:spcBef>
                          <a:spcPts val="0"/>
                        </a:spcBef>
                        <a:spcAft>
                          <a:spcPts val="600"/>
                        </a:spcAft>
                      </a:pPr>
                      <a:r>
                        <a:rPr lang="fr-FR" sz="1100">
                          <a:latin typeface="Calibri"/>
                          <a:ea typeface="Calibri"/>
                          <a:cs typeface="Calibri"/>
                        </a:rPr>
                        <a:t>ODD</a:t>
                      </a:r>
                      <a:endParaRPr lang="en-US" sz="1100">
                        <a:latin typeface="Calibri"/>
                        <a:ea typeface="Calibri"/>
                        <a:cs typeface="Arial"/>
                      </a:endParaRPr>
                    </a:p>
                  </a:txBody>
                  <a:tcPr marL="68580" marR="68580" marT="0" marB="0"/>
                </a:tc>
                <a:tc>
                  <a:txBody>
                    <a:bodyPr/>
                    <a:lstStyle/>
                    <a:p>
                      <a:pPr marL="0" marR="0" algn="just">
                        <a:lnSpc>
                          <a:spcPct val="115000"/>
                        </a:lnSpc>
                        <a:spcBef>
                          <a:spcPts val="0"/>
                        </a:spcBef>
                        <a:spcAft>
                          <a:spcPts val="600"/>
                        </a:spcAft>
                      </a:pPr>
                      <a:r>
                        <a:rPr lang="fr-FR" sz="1100">
                          <a:latin typeface="Calibri"/>
                          <a:ea typeface="Calibri"/>
                          <a:cs typeface="Calibri"/>
                        </a:rPr>
                        <a:t># CIBLES CONSIDEREES</a:t>
                      </a:r>
                      <a:endParaRPr lang="en-US" sz="1100">
                        <a:latin typeface="Calibri"/>
                        <a:ea typeface="Calibri"/>
                        <a:cs typeface="Arial"/>
                      </a:endParaRPr>
                    </a:p>
                  </a:txBody>
                  <a:tcPr marL="68580" marR="68580" marT="0" marB="0"/>
                </a:tc>
                <a:tc>
                  <a:txBody>
                    <a:bodyPr/>
                    <a:lstStyle/>
                    <a:p>
                      <a:pPr marL="0" marR="0" algn="just">
                        <a:lnSpc>
                          <a:spcPct val="115000"/>
                        </a:lnSpc>
                        <a:spcBef>
                          <a:spcPts val="0"/>
                        </a:spcBef>
                        <a:spcAft>
                          <a:spcPts val="600"/>
                        </a:spcAft>
                      </a:pPr>
                      <a:r>
                        <a:rPr lang="fr-FR" sz="1100">
                          <a:latin typeface="Calibri"/>
                          <a:ea typeface="Calibri"/>
                          <a:cs typeface="Calibri"/>
                        </a:rPr>
                        <a:t># CIBLES ALIGNEES </a:t>
                      </a:r>
                      <a:endParaRPr lang="en-US" sz="1100">
                        <a:latin typeface="Calibri"/>
                        <a:ea typeface="Calibri"/>
                        <a:cs typeface="Arial"/>
                      </a:endParaRPr>
                    </a:p>
                  </a:txBody>
                  <a:tcPr marL="68580" marR="68580" marT="0" marB="0"/>
                </a:tc>
                <a:tc>
                  <a:txBody>
                    <a:bodyPr/>
                    <a:lstStyle/>
                    <a:p>
                      <a:pPr marL="0" marR="0" algn="just">
                        <a:lnSpc>
                          <a:spcPct val="115000"/>
                        </a:lnSpc>
                        <a:spcBef>
                          <a:spcPts val="0"/>
                        </a:spcBef>
                        <a:spcAft>
                          <a:spcPts val="600"/>
                        </a:spcAft>
                      </a:pPr>
                      <a:r>
                        <a:rPr lang="fr-FR" sz="1100" dirty="0">
                          <a:latin typeface="Calibri"/>
                          <a:ea typeface="Calibri"/>
                          <a:cs typeface="Calibri"/>
                        </a:rPr>
                        <a:t>% Alignement</a:t>
                      </a:r>
                      <a:endParaRPr lang="en-US" sz="1100" dirty="0">
                        <a:latin typeface="Calibri"/>
                        <a:ea typeface="Calibri"/>
                        <a:cs typeface="Arial"/>
                      </a:endParaRPr>
                    </a:p>
                  </a:txBody>
                  <a:tcPr marL="68580" marR="68580" marT="0" marB="0"/>
                </a:tc>
              </a:tr>
              <a:tr h="290049">
                <a:tc>
                  <a:txBody>
                    <a:bodyPr/>
                    <a:lstStyle/>
                    <a:p>
                      <a:pPr marL="0" marR="0" algn="just">
                        <a:lnSpc>
                          <a:spcPct val="115000"/>
                        </a:lnSpc>
                        <a:spcBef>
                          <a:spcPts val="0"/>
                        </a:spcBef>
                        <a:spcAft>
                          <a:spcPts val="600"/>
                        </a:spcAft>
                      </a:pPr>
                      <a:r>
                        <a:rPr lang="fr-FR" sz="1100" dirty="0">
                          <a:latin typeface="Calibri"/>
                          <a:ea typeface="Calibri"/>
                          <a:cs typeface="Calibri"/>
                        </a:rPr>
                        <a:t>Pauvreté</a:t>
                      </a:r>
                      <a:endParaRPr lang="en-US" sz="1100" dirty="0">
                        <a:latin typeface="Calibri"/>
                        <a:ea typeface="Calibri"/>
                        <a:cs typeface="Arial"/>
                      </a:endParaRPr>
                    </a:p>
                  </a:txBody>
                  <a:tcPr marL="68580" marR="68580" marT="0" marB="0"/>
                </a:tc>
                <a:tc>
                  <a:txBody>
                    <a:bodyPr/>
                    <a:lstStyle/>
                    <a:p>
                      <a:pPr marL="0" marR="0" algn="just">
                        <a:lnSpc>
                          <a:spcPct val="115000"/>
                        </a:lnSpc>
                        <a:spcBef>
                          <a:spcPts val="0"/>
                        </a:spcBef>
                        <a:spcAft>
                          <a:spcPts val="600"/>
                        </a:spcAft>
                      </a:pPr>
                      <a:r>
                        <a:rPr lang="fr-FR" sz="1100">
                          <a:latin typeface="Calibri"/>
                          <a:ea typeface="Calibri"/>
                          <a:cs typeface="Calibri"/>
                        </a:rPr>
                        <a:t>5</a:t>
                      </a:r>
                      <a:endParaRPr lang="en-US" sz="1100">
                        <a:latin typeface="Calibri"/>
                        <a:ea typeface="Calibri"/>
                        <a:cs typeface="Arial"/>
                      </a:endParaRPr>
                    </a:p>
                  </a:txBody>
                  <a:tcPr marL="68580" marR="68580" marT="0" marB="0"/>
                </a:tc>
                <a:tc>
                  <a:txBody>
                    <a:bodyPr/>
                    <a:lstStyle/>
                    <a:p>
                      <a:pPr marL="0" marR="0" algn="just">
                        <a:lnSpc>
                          <a:spcPct val="115000"/>
                        </a:lnSpc>
                        <a:spcBef>
                          <a:spcPts val="0"/>
                        </a:spcBef>
                        <a:spcAft>
                          <a:spcPts val="600"/>
                        </a:spcAft>
                      </a:pPr>
                      <a:r>
                        <a:rPr lang="fr-FR" sz="1100">
                          <a:latin typeface="Calibri"/>
                          <a:ea typeface="Calibri"/>
                          <a:cs typeface="Calibri"/>
                        </a:rPr>
                        <a:t>5</a:t>
                      </a:r>
                      <a:endParaRPr lang="en-US" sz="1100">
                        <a:latin typeface="Calibri"/>
                        <a:ea typeface="Calibri"/>
                        <a:cs typeface="Arial"/>
                      </a:endParaRPr>
                    </a:p>
                  </a:txBody>
                  <a:tcPr marL="68580" marR="68580" marT="0" marB="0"/>
                </a:tc>
                <a:tc>
                  <a:txBody>
                    <a:bodyPr/>
                    <a:lstStyle/>
                    <a:p>
                      <a:pPr marL="0" marR="0" algn="just">
                        <a:lnSpc>
                          <a:spcPct val="115000"/>
                        </a:lnSpc>
                        <a:spcBef>
                          <a:spcPts val="0"/>
                        </a:spcBef>
                        <a:spcAft>
                          <a:spcPts val="600"/>
                        </a:spcAft>
                      </a:pPr>
                      <a:r>
                        <a:rPr lang="fr-FR" sz="1100">
                          <a:latin typeface="Calibri"/>
                          <a:ea typeface="Calibri"/>
                          <a:cs typeface="Calibri"/>
                        </a:rPr>
                        <a:t>100%</a:t>
                      </a:r>
                      <a:endParaRPr lang="en-US" sz="1100">
                        <a:latin typeface="Calibri"/>
                        <a:ea typeface="Calibri"/>
                        <a:cs typeface="Arial"/>
                      </a:endParaRPr>
                    </a:p>
                  </a:txBody>
                  <a:tcPr marL="68580" marR="68580" marT="0" marB="0"/>
                </a:tc>
              </a:tr>
              <a:tr h="290049">
                <a:tc>
                  <a:txBody>
                    <a:bodyPr/>
                    <a:lstStyle/>
                    <a:p>
                      <a:pPr marL="0" marR="0" algn="just">
                        <a:lnSpc>
                          <a:spcPct val="115000"/>
                        </a:lnSpc>
                        <a:spcBef>
                          <a:spcPts val="0"/>
                        </a:spcBef>
                        <a:spcAft>
                          <a:spcPts val="600"/>
                        </a:spcAft>
                      </a:pPr>
                      <a:r>
                        <a:rPr lang="fr-FR" sz="1100">
                          <a:latin typeface="Calibri"/>
                          <a:ea typeface="Calibri"/>
                          <a:cs typeface="Calibri"/>
                        </a:rPr>
                        <a:t>Faim</a:t>
                      </a:r>
                      <a:endParaRPr lang="en-US" sz="1100">
                        <a:latin typeface="Calibri"/>
                        <a:ea typeface="Calibri"/>
                        <a:cs typeface="Arial"/>
                      </a:endParaRPr>
                    </a:p>
                  </a:txBody>
                  <a:tcPr marL="68580" marR="68580" marT="0" marB="0"/>
                </a:tc>
                <a:tc>
                  <a:txBody>
                    <a:bodyPr/>
                    <a:lstStyle/>
                    <a:p>
                      <a:pPr marL="0" marR="0" algn="just">
                        <a:lnSpc>
                          <a:spcPct val="115000"/>
                        </a:lnSpc>
                        <a:spcBef>
                          <a:spcPts val="0"/>
                        </a:spcBef>
                        <a:spcAft>
                          <a:spcPts val="600"/>
                        </a:spcAft>
                      </a:pPr>
                      <a:r>
                        <a:rPr lang="fr-FR" sz="1100">
                          <a:latin typeface="Calibri"/>
                          <a:ea typeface="Calibri"/>
                          <a:cs typeface="Calibri"/>
                        </a:rPr>
                        <a:t>5</a:t>
                      </a:r>
                      <a:endParaRPr lang="en-US" sz="1100">
                        <a:latin typeface="Calibri"/>
                        <a:ea typeface="Calibri"/>
                        <a:cs typeface="Arial"/>
                      </a:endParaRPr>
                    </a:p>
                  </a:txBody>
                  <a:tcPr marL="68580" marR="68580" marT="0" marB="0"/>
                </a:tc>
                <a:tc>
                  <a:txBody>
                    <a:bodyPr/>
                    <a:lstStyle/>
                    <a:p>
                      <a:pPr marL="0" marR="0" algn="just">
                        <a:lnSpc>
                          <a:spcPct val="115000"/>
                        </a:lnSpc>
                        <a:spcBef>
                          <a:spcPts val="0"/>
                        </a:spcBef>
                        <a:spcAft>
                          <a:spcPts val="600"/>
                        </a:spcAft>
                      </a:pPr>
                      <a:r>
                        <a:rPr lang="fr-FR" sz="1100">
                          <a:latin typeface="Calibri"/>
                          <a:ea typeface="Calibri"/>
                          <a:cs typeface="Calibri"/>
                        </a:rPr>
                        <a:t>4</a:t>
                      </a:r>
                      <a:endParaRPr lang="en-US" sz="1100">
                        <a:latin typeface="Calibri"/>
                        <a:ea typeface="Calibri"/>
                        <a:cs typeface="Arial"/>
                      </a:endParaRPr>
                    </a:p>
                  </a:txBody>
                  <a:tcPr marL="68580" marR="68580" marT="0" marB="0"/>
                </a:tc>
                <a:tc>
                  <a:txBody>
                    <a:bodyPr/>
                    <a:lstStyle/>
                    <a:p>
                      <a:pPr marL="0" marR="0" algn="just">
                        <a:lnSpc>
                          <a:spcPct val="115000"/>
                        </a:lnSpc>
                        <a:spcBef>
                          <a:spcPts val="0"/>
                        </a:spcBef>
                        <a:spcAft>
                          <a:spcPts val="600"/>
                        </a:spcAft>
                      </a:pPr>
                      <a:r>
                        <a:rPr lang="fr-FR" sz="1100">
                          <a:latin typeface="Calibri"/>
                          <a:ea typeface="Calibri"/>
                          <a:cs typeface="Calibri"/>
                        </a:rPr>
                        <a:t>80%</a:t>
                      </a:r>
                      <a:endParaRPr lang="en-US" sz="1100">
                        <a:latin typeface="Calibri"/>
                        <a:ea typeface="Calibri"/>
                        <a:cs typeface="Arial"/>
                      </a:endParaRPr>
                    </a:p>
                  </a:txBody>
                  <a:tcPr marL="68580" marR="68580" marT="0" marB="0"/>
                </a:tc>
              </a:tr>
              <a:tr h="290049">
                <a:tc>
                  <a:txBody>
                    <a:bodyPr/>
                    <a:lstStyle/>
                    <a:p>
                      <a:pPr marL="0" marR="0" algn="just">
                        <a:lnSpc>
                          <a:spcPct val="115000"/>
                        </a:lnSpc>
                        <a:spcBef>
                          <a:spcPts val="0"/>
                        </a:spcBef>
                        <a:spcAft>
                          <a:spcPts val="600"/>
                        </a:spcAft>
                      </a:pPr>
                      <a:r>
                        <a:rPr lang="fr-FR" sz="1100">
                          <a:latin typeface="Calibri"/>
                          <a:ea typeface="Calibri"/>
                          <a:cs typeface="Calibri"/>
                        </a:rPr>
                        <a:t>Sante</a:t>
                      </a:r>
                      <a:endParaRPr lang="en-US" sz="1100">
                        <a:latin typeface="Calibri"/>
                        <a:ea typeface="Calibri"/>
                        <a:cs typeface="Arial"/>
                      </a:endParaRPr>
                    </a:p>
                  </a:txBody>
                  <a:tcPr marL="68580" marR="68580" marT="0" marB="0"/>
                </a:tc>
                <a:tc>
                  <a:txBody>
                    <a:bodyPr/>
                    <a:lstStyle/>
                    <a:p>
                      <a:pPr marL="0" marR="0" algn="just">
                        <a:lnSpc>
                          <a:spcPct val="115000"/>
                        </a:lnSpc>
                        <a:spcBef>
                          <a:spcPts val="0"/>
                        </a:spcBef>
                        <a:spcAft>
                          <a:spcPts val="600"/>
                        </a:spcAft>
                      </a:pPr>
                      <a:r>
                        <a:rPr lang="fr-FR" sz="1100" dirty="0">
                          <a:latin typeface="Calibri"/>
                          <a:ea typeface="Calibri"/>
                          <a:cs typeface="Calibri"/>
                        </a:rPr>
                        <a:t>9</a:t>
                      </a:r>
                      <a:endParaRPr lang="en-US" sz="1100" dirty="0">
                        <a:latin typeface="Calibri"/>
                        <a:ea typeface="Calibri"/>
                        <a:cs typeface="Arial"/>
                      </a:endParaRPr>
                    </a:p>
                  </a:txBody>
                  <a:tcPr marL="68580" marR="68580" marT="0" marB="0"/>
                </a:tc>
                <a:tc>
                  <a:txBody>
                    <a:bodyPr/>
                    <a:lstStyle/>
                    <a:p>
                      <a:pPr marL="0" marR="0" algn="just">
                        <a:lnSpc>
                          <a:spcPct val="115000"/>
                        </a:lnSpc>
                        <a:spcBef>
                          <a:spcPts val="0"/>
                        </a:spcBef>
                        <a:spcAft>
                          <a:spcPts val="600"/>
                        </a:spcAft>
                      </a:pPr>
                      <a:r>
                        <a:rPr lang="fr-FR" sz="1100">
                          <a:latin typeface="Calibri"/>
                          <a:ea typeface="Calibri"/>
                          <a:cs typeface="Calibri"/>
                        </a:rPr>
                        <a:t>6</a:t>
                      </a:r>
                      <a:endParaRPr lang="en-US" sz="1100">
                        <a:latin typeface="Calibri"/>
                        <a:ea typeface="Calibri"/>
                        <a:cs typeface="Arial"/>
                      </a:endParaRPr>
                    </a:p>
                  </a:txBody>
                  <a:tcPr marL="68580" marR="68580" marT="0" marB="0"/>
                </a:tc>
                <a:tc>
                  <a:txBody>
                    <a:bodyPr/>
                    <a:lstStyle/>
                    <a:p>
                      <a:pPr marL="0" marR="0" algn="just">
                        <a:lnSpc>
                          <a:spcPct val="115000"/>
                        </a:lnSpc>
                        <a:spcBef>
                          <a:spcPts val="0"/>
                        </a:spcBef>
                        <a:spcAft>
                          <a:spcPts val="600"/>
                        </a:spcAft>
                      </a:pPr>
                      <a:r>
                        <a:rPr lang="fr-FR" sz="1100">
                          <a:latin typeface="Calibri"/>
                          <a:ea typeface="Calibri"/>
                          <a:cs typeface="Calibri"/>
                        </a:rPr>
                        <a:t>67%</a:t>
                      </a:r>
                      <a:endParaRPr lang="en-US" sz="1100">
                        <a:latin typeface="Calibri"/>
                        <a:ea typeface="Calibri"/>
                        <a:cs typeface="Arial"/>
                      </a:endParaRPr>
                    </a:p>
                  </a:txBody>
                  <a:tcPr marL="68580" marR="68580" marT="0" marB="0"/>
                </a:tc>
              </a:tr>
              <a:tr h="290049">
                <a:tc>
                  <a:txBody>
                    <a:bodyPr/>
                    <a:lstStyle/>
                    <a:p>
                      <a:pPr marL="0" marR="0" algn="just">
                        <a:lnSpc>
                          <a:spcPct val="115000"/>
                        </a:lnSpc>
                        <a:spcBef>
                          <a:spcPts val="0"/>
                        </a:spcBef>
                        <a:spcAft>
                          <a:spcPts val="600"/>
                        </a:spcAft>
                      </a:pPr>
                      <a:r>
                        <a:rPr lang="fr-FR" sz="1100">
                          <a:latin typeface="Calibri"/>
                          <a:ea typeface="Calibri"/>
                          <a:cs typeface="Calibri"/>
                        </a:rPr>
                        <a:t>Education</a:t>
                      </a:r>
                      <a:endParaRPr lang="en-US" sz="1100">
                        <a:latin typeface="Calibri"/>
                        <a:ea typeface="Calibri"/>
                        <a:cs typeface="Arial"/>
                      </a:endParaRPr>
                    </a:p>
                  </a:txBody>
                  <a:tcPr marL="68580" marR="68580" marT="0" marB="0"/>
                </a:tc>
                <a:tc>
                  <a:txBody>
                    <a:bodyPr/>
                    <a:lstStyle/>
                    <a:p>
                      <a:pPr marL="0" marR="0" algn="just">
                        <a:lnSpc>
                          <a:spcPct val="115000"/>
                        </a:lnSpc>
                        <a:spcBef>
                          <a:spcPts val="0"/>
                        </a:spcBef>
                        <a:spcAft>
                          <a:spcPts val="600"/>
                        </a:spcAft>
                      </a:pPr>
                      <a:r>
                        <a:rPr lang="fr-FR" sz="1100">
                          <a:latin typeface="Calibri"/>
                          <a:ea typeface="Calibri"/>
                          <a:cs typeface="Calibri"/>
                        </a:rPr>
                        <a:t>7</a:t>
                      </a:r>
                      <a:endParaRPr lang="en-US" sz="1100">
                        <a:latin typeface="Calibri"/>
                        <a:ea typeface="Calibri"/>
                        <a:cs typeface="Arial"/>
                      </a:endParaRPr>
                    </a:p>
                  </a:txBody>
                  <a:tcPr marL="68580" marR="68580" marT="0" marB="0"/>
                </a:tc>
                <a:tc>
                  <a:txBody>
                    <a:bodyPr/>
                    <a:lstStyle/>
                    <a:p>
                      <a:pPr marL="0" marR="0" algn="just">
                        <a:lnSpc>
                          <a:spcPct val="115000"/>
                        </a:lnSpc>
                        <a:spcBef>
                          <a:spcPts val="0"/>
                        </a:spcBef>
                        <a:spcAft>
                          <a:spcPts val="600"/>
                        </a:spcAft>
                      </a:pPr>
                      <a:r>
                        <a:rPr lang="fr-FR" sz="1100">
                          <a:latin typeface="Calibri"/>
                          <a:ea typeface="Calibri"/>
                          <a:cs typeface="Calibri"/>
                        </a:rPr>
                        <a:t>3</a:t>
                      </a:r>
                      <a:endParaRPr lang="en-US" sz="1100">
                        <a:latin typeface="Calibri"/>
                        <a:ea typeface="Calibri"/>
                        <a:cs typeface="Arial"/>
                      </a:endParaRPr>
                    </a:p>
                  </a:txBody>
                  <a:tcPr marL="68580" marR="68580" marT="0" marB="0"/>
                </a:tc>
                <a:tc>
                  <a:txBody>
                    <a:bodyPr/>
                    <a:lstStyle/>
                    <a:p>
                      <a:pPr marL="0" marR="0" algn="just">
                        <a:lnSpc>
                          <a:spcPct val="115000"/>
                        </a:lnSpc>
                        <a:spcBef>
                          <a:spcPts val="0"/>
                        </a:spcBef>
                        <a:spcAft>
                          <a:spcPts val="600"/>
                        </a:spcAft>
                      </a:pPr>
                      <a:r>
                        <a:rPr lang="fr-FR" sz="1100">
                          <a:latin typeface="Calibri"/>
                          <a:ea typeface="Calibri"/>
                          <a:cs typeface="Calibri"/>
                        </a:rPr>
                        <a:t>43%</a:t>
                      </a:r>
                      <a:endParaRPr lang="en-US" sz="1100">
                        <a:latin typeface="Calibri"/>
                        <a:ea typeface="Calibri"/>
                        <a:cs typeface="Arial"/>
                      </a:endParaRPr>
                    </a:p>
                  </a:txBody>
                  <a:tcPr marL="68580" marR="68580" marT="0" marB="0"/>
                </a:tc>
              </a:tr>
              <a:tr h="290049">
                <a:tc>
                  <a:txBody>
                    <a:bodyPr/>
                    <a:lstStyle/>
                    <a:p>
                      <a:pPr marL="0" marR="0" algn="just">
                        <a:lnSpc>
                          <a:spcPct val="115000"/>
                        </a:lnSpc>
                        <a:spcBef>
                          <a:spcPts val="0"/>
                        </a:spcBef>
                        <a:spcAft>
                          <a:spcPts val="600"/>
                        </a:spcAft>
                      </a:pPr>
                      <a:r>
                        <a:rPr lang="fr-FR" sz="1100">
                          <a:latin typeface="Calibri"/>
                          <a:ea typeface="Calibri"/>
                          <a:cs typeface="Calibri"/>
                        </a:rPr>
                        <a:t>Genre</a:t>
                      </a:r>
                      <a:endParaRPr lang="en-US" sz="1100">
                        <a:latin typeface="Calibri"/>
                        <a:ea typeface="Calibri"/>
                        <a:cs typeface="Arial"/>
                      </a:endParaRPr>
                    </a:p>
                  </a:txBody>
                  <a:tcPr marL="68580" marR="68580" marT="0" marB="0"/>
                </a:tc>
                <a:tc>
                  <a:txBody>
                    <a:bodyPr/>
                    <a:lstStyle/>
                    <a:p>
                      <a:pPr marL="0" marR="0" algn="just">
                        <a:lnSpc>
                          <a:spcPct val="115000"/>
                        </a:lnSpc>
                        <a:spcBef>
                          <a:spcPts val="0"/>
                        </a:spcBef>
                        <a:spcAft>
                          <a:spcPts val="600"/>
                        </a:spcAft>
                      </a:pPr>
                      <a:r>
                        <a:rPr lang="fr-FR" sz="1100">
                          <a:latin typeface="Calibri"/>
                          <a:ea typeface="Calibri"/>
                          <a:cs typeface="Calibri"/>
                        </a:rPr>
                        <a:t>6</a:t>
                      </a:r>
                      <a:endParaRPr lang="en-US" sz="1100">
                        <a:latin typeface="Calibri"/>
                        <a:ea typeface="Calibri"/>
                        <a:cs typeface="Arial"/>
                      </a:endParaRPr>
                    </a:p>
                  </a:txBody>
                  <a:tcPr marL="68580" marR="68580" marT="0" marB="0"/>
                </a:tc>
                <a:tc>
                  <a:txBody>
                    <a:bodyPr/>
                    <a:lstStyle/>
                    <a:p>
                      <a:pPr marL="0" marR="0" algn="just">
                        <a:lnSpc>
                          <a:spcPct val="115000"/>
                        </a:lnSpc>
                        <a:spcBef>
                          <a:spcPts val="0"/>
                        </a:spcBef>
                        <a:spcAft>
                          <a:spcPts val="600"/>
                        </a:spcAft>
                      </a:pPr>
                      <a:r>
                        <a:rPr lang="fr-FR" sz="1100">
                          <a:latin typeface="Calibri"/>
                          <a:ea typeface="Calibri"/>
                          <a:cs typeface="Calibri"/>
                        </a:rPr>
                        <a:t>5</a:t>
                      </a:r>
                      <a:endParaRPr lang="en-US" sz="1100">
                        <a:latin typeface="Calibri"/>
                        <a:ea typeface="Calibri"/>
                        <a:cs typeface="Arial"/>
                      </a:endParaRPr>
                    </a:p>
                  </a:txBody>
                  <a:tcPr marL="68580" marR="68580" marT="0" marB="0"/>
                </a:tc>
                <a:tc>
                  <a:txBody>
                    <a:bodyPr/>
                    <a:lstStyle/>
                    <a:p>
                      <a:pPr marL="0" marR="0" algn="just">
                        <a:lnSpc>
                          <a:spcPct val="115000"/>
                        </a:lnSpc>
                        <a:spcBef>
                          <a:spcPts val="0"/>
                        </a:spcBef>
                        <a:spcAft>
                          <a:spcPts val="600"/>
                        </a:spcAft>
                      </a:pPr>
                      <a:r>
                        <a:rPr lang="fr-FR" sz="1100">
                          <a:latin typeface="Calibri"/>
                          <a:ea typeface="Calibri"/>
                          <a:cs typeface="Calibri"/>
                        </a:rPr>
                        <a:t>80%</a:t>
                      </a:r>
                      <a:endParaRPr lang="en-US" sz="1100">
                        <a:latin typeface="Calibri"/>
                        <a:ea typeface="Calibri"/>
                        <a:cs typeface="Arial"/>
                      </a:endParaRPr>
                    </a:p>
                  </a:txBody>
                  <a:tcPr marL="68580" marR="68580" marT="0" marB="0"/>
                </a:tc>
              </a:tr>
              <a:tr h="290049">
                <a:tc>
                  <a:txBody>
                    <a:bodyPr/>
                    <a:lstStyle/>
                    <a:p>
                      <a:pPr marL="0" marR="0" algn="just">
                        <a:lnSpc>
                          <a:spcPct val="115000"/>
                        </a:lnSpc>
                        <a:spcBef>
                          <a:spcPts val="0"/>
                        </a:spcBef>
                        <a:spcAft>
                          <a:spcPts val="600"/>
                        </a:spcAft>
                      </a:pPr>
                      <a:r>
                        <a:rPr lang="fr-FR" sz="1100">
                          <a:latin typeface="Calibri"/>
                          <a:ea typeface="Calibri"/>
                          <a:cs typeface="Calibri"/>
                        </a:rPr>
                        <a:t>Eau Assainissement</a:t>
                      </a:r>
                      <a:endParaRPr lang="en-US" sz="1100">
                        <a:latin typeface="Calibri"/>
                        <a:ea typeface="Calibri"/>
                        <a:cs typeface="Arial"/>
                      </a:endParaRPr>
                    </a:p>
                  </a:txBody>
                  <a:tcPr marL="68580" marR="68580" marT="0" marB="0"/>
                </a:tc>
                <a:tc>
                  <a:txBody>
                    <a:bodyPr/>
                    <a:lstStyle/>
                    <a:p>
                      <a:pPr marL="0" marR="0" algn="just">
                        <a:lnSpc>
                          <a:spcPct val="115000"/>
                        </a:lnSpc>
                        <a:spcBef>
                          <a:spcPts val="0"/>
                        </a:spcBef>
                        <a:spcAft>
                          <a:spcPts val="600"/>
                        </a:spcAft>
                      </a:pPr>
                      <a:r>
                        <a:rPr lang="fr-FR" sz="1100">
                          <a:latin typeface="Calibri"/>
                          <a:ea typeface="Calibri"/>
                          <a:cs typeface="Calibri"/>
                        </a:rPr>
                        <a:t>6</a:t>
                      </a:r>
                      <a:endParaRPr lang="en-US" sz="1100">
                        <a:latin typeface="Calibri"/>
                        <a:ea typeface="Calibri"/>
                        <a:cs typeface="Arial"/>
                      </a:endParaRPr>
                    </a:p>
                  </a:txBody>
                  <a:tcPr marL="68580" marR="68580" marT="0" marB="0"/>
                </a:tc>
                <a:tc>
                  <a:txBody>
                    <a:bodyPr/>
                    <a:lstStyle/>
                    <a:p>
                      <a:pPr marL="0" marR="0" algn="just">
                        <a:lnSpc>
                          <a:spcPct val="115000"/>
                        </a:lnSpc>
                        <a:spcBef>
                          <a:spcPts val="0"/>
                        </a:spcBef>
                        <a:spcAft>
                          <a:spcPts val="600"/>
                        </a:spcAft>
                      </a:pPr>
                      <a:r>
                        <a:rPr lang="fr-FR" sz="1100">
                          <a:latin typeface="Calibri"/>
                          <a:ea typeface="Calibri"/>
                          <a:cs typeface="Calibri"/>
                        </a:rPr>
                        <a:t>4</a:t>
                      </a:r>
                      <a:endParaRPr lang="en-US" sz="1100">
                        <a:latin typeface="Calibri"/>
                        <a:ea typeface="Calibri"/>
                        <a:cs typeface="Arial"/>
                      </a:endParaRPr>
                    </a:p>
                  </a:txBody>
                  <a:tcPr marL="68580" marR="68580" marT="0" marB="0"/>
                </a:tc>
                <a:tc>
                  <a:txBody>
                    <a:bodyPr/>
                    <a:lstStyle/>
                    <a:p>
                      <a:pPr marL="0" marR="0" algn="just">
                        <a:lnSpc>
                          <a:spcPct val="115000"/>
                        </a:lnSpc>
                        <a:spcBef>
                          <a:spcPts val="0"/>
                        </a:spcBef>
                        <a:spcAft>
                          <a:spcPts val="600"/>
                        </a:spcAft>
                      </a:pPr>
                      <a:r>
                        <a:rPr lang="fr-FR" sz="1100">
                          <a:latin typeface="Calibri"/>
                          <a:ea typeface="Calibri"/>
                          <a:cs typeface="Calibri"/>
                        </a:rPr>
                        <a:t>67%</a:t>
                      </a:r>
                      <a:endParaRPr lang="en-US" sz="1100">
                        <a:latin typeface="Calibri"/>
                        <a:ea typeface="Calibri"/>
                        <a:cs typeface="Arial"/>
                      </a:endParaRPr>
                    </a:p>
                  </a:txBody>
                  <a:tcPr marL="68580" marR="68580" marT="0" marB="0"/>
                </a:tc>
              </a:tr>
              <a:tr h="290049">
                <a:tc>
                  <a:txBody>
                    <a:bodyPr/>
                    <a:lstStyle/>
                    <a:p>
                      <a:pPr marL="0" marR="0" algn="just">
                        <a:lnSpc>
                          <a:spcPct val="115000"/>
                        </a:lnSpc>
                        <a:spcBef>
                          <a:spcPts val="0"/>
                        </a:spcBef>
                        <a:spcAft>
                          <a:spcPts val="600"/>
                        </a:spcAft>
                      </a:pPr>
                      <a:r>
                        <a:rPr lang="fr-FR" sz="1100">
                          <a:latin typeface="Calibri"/>
                          <a:ea typeface="Calibri"/>
                          <a:cs typeface="Calibri"/>
                        </a:rPr>
                        <a:t>Energie</a:t>
                      </a:r>
                      <a:endParaRPr lang="en-US" sz="1100">
                        <a:latin typeface="Calibri"/>
                        <a:ea typeface="Calibri"/>
                        <a:cs typeface="Arial"/>
                      </a:endParaRPr>
                    </a:p>
                  </a:txBody>
                  <a:tcPr marL="68580" marR="68580" marT="0" marB="0"/>
                </a:tc>
                <a:tc>
                  <a:txBody>
                    <a:bodyPr/>
                    <a:lstStyle/>
                    <a:p>
                      <a:pPr marL="0" marR="0" algn="just">
                        <a:lnSpc>
                          <a:spcPct val="115000"/>
                        </a:lnSpc>
                        <a:spcBef>
                          <a:spcPts val="0"/>
                        </a:spcBef>
                        <a:spcAft>
                          <a:spcPts val="600"/>
                        </a:spcAft>
                      </a:pPr>
                      <a:r>
                        <a:rPr lang="fr-FR" sz="1100">
                          <a:latin typeface="Calibri"/>
                          <a:ea typeface="Calibri"/>
                          <a:cs typeface="Calibri"/>
                        </a:rPr>
                        <a:t>3</a:t>
                      </a:r>
                      <a:endParaRPr lang="en-US" sz="1100">
                        <a:latin typeface="Calibri"/>
                        <a:ea typeface="Calibri"/>
                        <a:cs typeface="Arial"/>
                      </a:endParaRPr>
                    </a:p>
                  </a:txBody>
                  <a:tcPr marL="68580" marR="68580" marT="0" marB="0"/>
                </a:tc>
                <a:tc>
                  <a:txBody>
                    <a:bodyPr/>
                    <a:lstStyle/>
                    <a:p>
                      <a:pPr marL="0" marR="0" algn="just">
                        <a:lnSpc>
                          <a:spcPct val="115000"/>
                        </a:lnSpc>
                        <a:spcBef>
                          <a:spcPts val="0"/>
                        </a:spcBef>
                        <a:spcAft>
                          <a:spcPts val="600"/>
                        </a:spcAft>
                      </a:pPr>
                      <a:r>
                        <a:rPr lang="fr-FR" sz="1100">
                          <a:latin typeface="Calibri"/>
                          <a:ea typeface="Calibri"/>
                          <a:cs typeface="Calibri"/>
                        </a:rPr>
                        <a:t>3</a:t>
                      </a:r>
                      <a:endParaRPr lang="en-US" sz="1100">
                        <a:latin typeface="Calibri"/>
                        <a:ea typeface="Calibri"/>
                        <a:cs typeface="Arial"/>
                      </a:endParaRPr>
                    </a:p>
                  </a:txBody>
                  <a:tcPr marL="68580" marR="68580" marT="0" marB="0"/>
                </a:tc>
                <a:tc>
                  <a:txBody>
                    <a:bodyPr/>
                    <a:lstStyle/>
                    <a:p>
                      <a:pPr marL="0" marR="0" algn="just">
                        <a:lnSpc>
                          <a:spcPct val="115000"/>
                        </a:lnSpc>
                        <a:spcBef>
                          <a:spcPts val="0"/>
                        </a:spcBef>
                        <a:spcAft>
                          <a:spcPts val="600"/>
                        </a:spcAft>
                      </a:pPr>
                      <a:r>
                        <a:rPr lang="fr-FR" sz="1100">
                          <a:latin typeface="Calibri"/>
                          <a:ea typeface="Calibri"/>
                          <a:cs typeface="Calibri"/>
                        </a:rPr>
                        <a:t>100%</a:t>
                      </a:r>
                      <a:endParaRPr lang="en-US" sz="1100">
                        <a:latin typeface="Calibri"/>
                        <a:ea typeface="Calibri"/>
                        <a:cs typeface="Arial"/>
                      </a:endParaRPr>
                    </a:p>
                  </a:txBody>
                  <a:tcPr marL="68580" marR="68580" marT="0" marB="0"/>
                </a:tc>
              </a:tr>
              <a:tr h="290049">
                <a:tc>
                  <a:txBody>
                    <a:bodyPr/>
                    <a:lstStyle/>
                    <a:p>
                      <a:pPr marL="0" marR="0" algn="just">
                        <a:lnSpc>
                          <a:spcPct val="115000"/>
                        </a:lnSpc>
                        <a:spcBef>
                          <a:spcPts val="0"/>
                        </a:spcBef>
                        <a:spcAft>
                          <a:spcPts val="600"/>
                        </a:spcAft>
                      </a:pPr>
                      <a:r>
                        <a:rPr lang="fr-FR" sz="1100">
                          <a:latin typeface="Calibri"/>
                          <a:ea typeface="Calibri"/>
                          <a:cs typeface="Calibri"/>
                        </a:rPr>
                        <a:t>Croissance travail décent</a:t>
                      </a:r>
                      <a:endParaRPr lang="en-US" sz="1100">
                        <a:latin typeface="Calibri"/>
                        <a:ea typeface="Calibri"/>
                        <a:cs typeface="Arial"/>
                      </a:endParaRPr>
                    </a:p>
                  </a:txBody>
                  <a:tcPr marL="68580" marR="68580" marT="0" marB="0"/>
                </a:tc>
                <a:tc>
                  <a:txBody>
                    <a:bodyPr/>
                    <a:lstStyle/>
                    <a:p>
                      <a:pPr marL="0" marR="0" algn="just">
                        <a:lnSpc>
                          <a:spcPct val="115000"/>
                        </a:lnSpc>
                        <a:spcBef>
                          <a:spcPts val="0"/>
                        </a:spcBef>
                        <a:spcAft>
                          <a:spcPts val="600"/>
                        </a:spcAft>
                      </a:pPr>
                      <a:r>
                        <a:rPr lang="fr-FR" sz="1100">
                          <a:latin typeface="Calibri"/>
                          <a:ea typeface="Calibri"/>
                          <a:cs typeface="Calibri"/>
                        </a:rPr>
                        <a:t>10</a:t>
                      </a:r>
                      <a:endParaRPr lang="en-US" sz="1100">
                        <a:latin typeface="Calibri"/>
                        <a:ea typeface="Calibri"/>
                        <a:cs typeface="Arial"/>
                      </a:endParaRPr>
                    </a:p>
                  </a:txBody>
                  <a:tcPr marL="68580" marR="68580" marT="0" marB="0"/>
                </a:tc>
                <a:tc>
                  <a:txBody>
                    <a:bodyPr/>
                    <a:lstStyle/>
                    <a:p>
                      <a:pPr marL="0" marR="0" algn="just">
                        <a:lnSpc>
                          <a:spcPct val="115000"/>
                        </a:lnSpc>
                        <a:spcBef>
                          <a:spcPts val="0"/>
                        </a:spcBef>
                        <a:spcAft>
                          <a:spcPts val="600"/>
                        </a:spcAft>
                      </a:pPr>
                      <a:r>
                        <a:rPr lang="fr-FR" sz="1100">
                          <a:latin typeface="Calibri"/>
                          <a:ea typeface="Calibri"/>
                          <a:cs typeface="Calibri"/>
                        </a:rPr>
                        <a:t>8</a:t>
                      </a:r>
                      <a:endParaRPr lang="en-US" sz="1100">
                        <a:latin typeface="Calibri"/>
                        <a:ea typeface="Calibri"/>
                        <a:cs typeface="Arial"/>
                      </a:endParaRPr>
                    </a:p>
                  </a:txBody>
                  <a:tcPr marL="68580" marR="68580" marT="0" marB="0"/>
                </a:tc>
                <a:tc>
                  <a:txBody>
                    <a:bodyPr/>
                    <a:lstStyle/>
                    <a:p>
                      <a:pPr marL="0" marR="0" algn="just">
                        <a:lnSpc>
                          <a:spcPct val="115000"/>
                        </a:lnSpc>
                        <a:spcBef>
                          <a:spcPts val="0"/>
                        </a:spcBef>
                        <a:spcAft>
                          <a:spcPts val="600"/>
                        </a:spcAft>
                      </a:pPr>
                      <a:r>
                        <a:rPr lang="fr-FR" sz="1100">
                          <a:latin typeface="Calibri"/>
                          <a:ea typeface="Calibri"/>
                          <a:cs typeface="Calibri"/>
                        </a:rPr>
                        <a:t>80%</a:t>
                      </a:r>
                      <a:endParaRPr lang="en-US" sz="1100">
                        <a:latin typeface="Calibri"/>
                        <a:ea typeface="Calibri"/>
                        <a:cs typeface="Arial"/>
                      </a:endParaRPr>
                    </a:p>
                  </a:txBody>
                  <a:tcPr marL="68580" marR="68580" marT="0" marB="0"/>
                </a:tc>
              </a:tr>
              <a:tr h="290049">
                <a:tc>
                  <a:txBody>
                    <a:bodyPr/>
                    <a:lstStyle/>
                    <a:p>
                      <a:pPr marL="0" marR="0" algn="just">
                        <a:lnSpc>
                          <a:spcPct val="115000"/>
                        </a:lnSpc>
                        <a:spcBef>
                          <a:spcPts val="0"/>
                        </a:spcBef>
                        <a:spcAft>
                          <a:spcPts val="600"/>
                        </a:spcAft>
                      </a:pPr>
                      <a:r>
                        <a:rPr lang="fr-FR" sz="1100">
                          <a:latin typeface="Calibri"/>
                          <a:ea typeface="Calibri"/>
                          <a:cs typeface="Calibri"/>
                        </a:rPr>
                        <a:t>Industrie, Innovation, et Infrastructure</a:t>
                      </a:r>
                      <a:endParaRPr lang="en-US" sz="1100">
                        <a:latin typeface="Calibri"/>
                        <a:ea typeface="Calibri"/>
                        <a:cs typeface="Arial"/>
                      </a:endParaRPr>
                    </a:p>
                  </a:txBody>
                  <a:tcPr marL="68580" marR="68580" marT="0" marB="0"/>
                </a:tc>
                <a:tc>
                  <a:txBody>
                    <a:bodyPr/>
                    <a:lstStyle/>
                    <a:p>
                      <a:pPr marL="0" marR="0" algn="just">
                        <a:lnSpc>
                          <a:spcPct val="115000"/>
                        </a:lnSpc>
                        <a:spcBef>
                          <a:spcPts val="0"/>
                        </a:spcBef>
                        <a:spcAft>
                          <a:spcPts val="600"/>
                        </a:spcAft>
                      </a:pPr>
                      <a:r>
                        <a:rPr lang="fr-FR" sz="1100">
                          <a:latin typeface="Calibri"/>
                          <a:ea typeface="Calibri"/>
                          <a:cs typeface="Calibri"/>
                        </a:rPr>
                        <a:t>5</a:t>
                      </a:r>
                      <a:endParaRPr lang="en-US" sz="1100">
                        <a:latin typeface="Calibri"/>
                        <a:ea typeface="Calibri"/>
                        <a:cs typeface="Arial"/>
                      </a:endParaRPr>
                    </a:p>
                  </a:txBody>
                  <a:tcPr marL="68580" marR="68580" marT="0" marB="0"/>
                </a:tc>
                <a:tc>
                  <a:txBody>
                    <a:bodyPr/>
                    <a:lstStyle/>
                    <a:p>
                      <a:pPr marL="0" marR="0" algn="just">
                        <a:lnSpc>
                          <a:spcPct val="115000"/>
                        </a:lnSpc>
                        <a:spcBef>
                          <a:spcPts val="0"/>
                        </a:spcBef>
                        <a:spcAft>
                          <a:spcPts val="600"/>
                        </a:spcAft>
                      </a:pPr>
                      <a:r>
                        <a:rPr lang="fr-FR" sz="1100">
                          <a:latin typeface="Calibri"/>
                          <a:ea typeface="Calibri"/>
                          <a:cs typeface="Calibri"/>
                        </a:rPr>
                        <a:t>5</a:t>
                      </a:r>
                      <a:endParaRPr lang="en-US" sz="1100">
                        <a:latin typeface="Calibri"/>
                        <a:ea typeface="Calibri"/>
                        <a:cs typeface="Arial"/>
                      </a:endParaRPr>
                    </a:p>
                  </a:txBody>
                  <a:tcPr marL="68580" marR="68580" marT="0" marB="0"/>
                </a:tc>
                <a:tc>
                  <a:txBody>
                    <a:bodyPr/>
                    <a:lstStyle/>
                    <a:p>
                      <a:pPr marL="0" marR="0" algn="just">
                        <a:lnSpc>
                          <a:spcPct val="115000"/>
                        </a:lnSpc>
                        <a:spcBef>
                          <a:spcPts val="0"/>
                        </a:spcBef>
                        <a:spcAft>
                          <a:spcPts val="600"/>
                        </a:spcAft>
                      </a:pPr>
                      <a:r>
                        <a:rPr lang="fr-FR" sz="1100">
                          <a:latin typeface="Calibri"/>
                          <a:ea typeface="Calibri"/>
                          <a:cs typeface="Calibri"/>
                        </a:rPr>
                        <a:t>100%</a:t>
                      </a:r>
                      <a:endParaRPr lang="en-US" sz="1100">
                        <a:latin typeface="Calibri"/>
                        <a:ea typeface="Calibri"/>
                        <a:cs typeface="Arial"/>
                      </a:endParaRPr>
                    </a:p>
                  </a:txBody>
                  <a:tcPr marL="68580" marR="68580" marT="0" marB="0"/>
                </a:tc>
              </a:tr>
              <a:tr h="290049">
                <a:tc>
                  <a:txBody>
                    <a:bodyPr/>
                    <a:lstStyle/>
                    <a:p>
                      <a:pPr marL="0" marR="0" algn="just">
                        <a:lnSpc>
                          <a:spcPct val="115000"/>
                        </a:lnSpc>
                        <a:spcBef>
                          <a:spcPts val="0"/>
                        </a:spcBef>
                        <a:spcAft>
                          <a:spcPts val="600"/>
                        </a:spcAft>
                      </a:pPr>
                      <a:r>
                        <a:rPr lang="fr-FR" sz="1100">
                          <a:latin typeface="Calibri"/>
                          <a:ea typeface="Calibri"/>
                          <a:cs typeface="Calibri"/>
                        </a:rPr>
                        <a:t>Inégalités</a:t>
                      </a:r>
                      <a:endParaRPr lang="en-US" sz="1100">
                        <a:latin typeface="Calibri"/>
                        <a:ea typeface="Calibri"/>
                        <a:cs typeface="Arial"/>
                      </a:endParaRPr>
                    </a:p>
                  </a:txBody>
                  <a:tcPr marL="68580" marR="68580" marT="0" marB="0"/>
                </a:tc>
                <a:tc>
                  <a:txBody>
                    <a:bodyPr/>
                    <a:lstStyle/>
                    <a:p>
                      <a:pPr marL="0" marR="0" algn="just">
                        <a:lnSpc>
                          <a:spcPct val="115000"/>
                        </a:lnSpc>
                        <a:spcBef>
                          <a:spcPts val="0"/>
                        </a:spcBef>
                        <a:spcAft>
                          <a:spcPts val="600"/>
                        </a:spcAft>
                      </a:pPr>
                      <a:r>
                        <a:rPr lang="fr-FR" sz="1100">
                          <a:latin typeface="Calibri"/>
                          <a:ea typeface="Calibri"/>
                          <a:cs typeface="Calibri"/>
                        </a:rPr>
                        <a:t>7</a:t>
                      </a:r>
                      <a:endParaRPr lang="en-US" sz="1100">
                        <a:latin typeface="Calibri"/>
                        <a:ea typeface="Calibri"/>
                        <a:cs typeface="Arial"/>
                      </a:endParaRPr>
                    </a:p>
                  </a:txBody>
                  <a:tcPr marL="68580" marR="68580" marT="0" marB="0"/>
                </a:tc>
                <a:tc>
                  <a:txBody>
                    <a:bodyPr/>
                    <a:lstStyle/>
                    <a:p>
                      <a:pPr marL="0" marR="0" algn="just">
                        <a:lnSpc>
                          <a:spcPct val="115000"/>
                        </a:lnSpc>
                        <a:spcBef>
                          <a:spcPts val="0"/>
                        </a:spcBef>
                        <a:spcAft>
                          <a:spcPts val="600"/>
                        </a:spcAft>
                      </a:pPr>
                      <a:r>
                        <a:rPr lang="fr-FR" sz="1100">
                          <a:latin typeface="Calibri"/>
                          <a:ea typeface="Calibri"/>
                          <a:cs typeface="Calibri"/>
                        </a:rPr>
                        <a:t>3</a:t>
                      </a:r>
                      <a:endParaRPr lang="en-US" sz="1100">
                        <a:latin typeface="Calibri"/>
                        <a:ea typeface="Calibri"/>
                        <a:cs typeface="Arial"/>
                      </a:endParaRPr>
                    </a:p>
                  </a:txBody>
                  <a:tcPr marL="68580" marR="68580" marT="0" marB="0"/>
                </a:tc>
                <a:tc>
                  <a:txBody>
                    <a:bodyPr/>
                    <a:lstStyle/>
                    <a:p>
                      <a:pPr marL="0" marR="0" algn="just">
                        <a:lnSpc>
                          <a:spcPct val="115000"/>
                        </a:lnSpc>
                        <a:spcBef>
                          <a:spcPts val="0"/>
                        </a:spcBef>
                        <a:spcAft>
                          <a:spcPts val="600"/>
                        </a:spcAft>
                      </a:pPr>
                      <a:r>
                        <a:rPr lang="fr-FR" sz="1100">
                          <a:latin typeface="Calibri"/>
                          <a:ea typeface="Calibri"/>
                          <a:cs typeface="Calibri"/>
                        </a:rPr>
                        <a:t>43%</a:t>
                      </a:r>
                      <a:endParaRPr lang="en-US" sz="1100">
                        <a:latin typeface="Calibri"/>
                        <a:ea typeface="Calibri"/>
                        <a:cs typeface="Arial"/>
                      </a:endParaRPr>
                    </a:p>
                  </a:txBody>
                  <a:tcPr marL="68580" marR="68580" marT="0" marB="0"/>
                </a:tc>
              </a:tr>
              <a:tr h="290049">
                <a:tc>
                  <a:txBody>
                    <a:bodyPr/>
                    <a:lstStyle/>
                    <a:p>
                      <a:pPr marL="0" marR="0" algn="just">
                        <a:lnSpc>
                          <a:spcPct val="115000"/>
                        </a:lnSpc>
                        <a:spcBef>
                          <a:spcPts val="0"/>
                        </a:spcBef>
                        <a:spcAft>
                          <a:spcPts val="600"/>
                        </a:spcAft>
                      </a:pPr>
                      <a:r>
                        <a:rPr lang="fr-FR" sz="1100">
                          <a:latin typeface="Calibri"/>
                          <a:ea typeface="Calibri"/>
                          <a:cs typeface="Calibri"/>
                        </a:rPr>
                        <a:t>Urbanisation durable</a:t>
                      </a:r>
                      <a:endParaRPr lang="en-US" sz="1100">
                        <a:latin typeface="Calibri"/>
                        <a:ea typeface="Calibri"/>
                        <a:cs typeface="Arial"/>
                      </a:endParaRPr>
                    </a:p>
                  </a:txBody>
                  <a:tcPr marL="68580" marR="68580" marT="0" marB="0"/>
                </a:tc>
                <a:tc>
                  <a:txBody>
                    <a:bodyPr/>
                    <a:lstStyle/>
                    <a:p>
                      <a:pPr marL="0" marR="0" algn="just">
                        <a:lnSpc>
                          <a:spcPct val="115000"/>
                        </a:lnSpc>
                        <a:spcBef>
                          <a:spcPts val="0"/>
                        </a:spcBef>
                        <a:spcAft>
                          <a:spcPts val="600"/>
                        </a:spcAft>
                      </a:pPr>
                      <a:r>
                        <a:rPr lang="fr-FR" sz="1100">
                          <a:latin typeface="Calibri"/>
                          <a:ea typeface="Calibri"/>
                          <a:cs typeface="Calibri"/>
                        </a:rPr>
                        <a:t>7</a:t>
                      </a:r>
                      <a:endParaRPr lang="en-US" sz="1100">
                        <a:latin typeface="Calibri"/>
                        <a:ea typeface="Calibri"/>
                        <a:cs typeface="Arial"/>
                      </a:endParaRPr>
                    </a:p>
                  </a:txBody>
                  <a:tcPr marL="68580" marR="68580" marT="0" marB="0"/>
                </a:tc>
                <a:tc>
                  <a:txBody>
                    <a:bodyPr/>
                    <a:lstStyle/>
                    <a:p>
                      <a:pPr marL="0" marR="0" algn="just">
                        <a:lnSpc>
                          <a:spcPct val="115000"/>
                        </a:lnSpc>
                        <a:spcBef>
                          <a:spcPts val="0"/>
                        </a:spcBef>
                        <a:spcAft>
                          <a:spcPts val="600"/>
                        </a:spcAft>
                      </a:pPr>
                      <a:r>
                        <a:rPr lang="fr-FR" sz="1100">
                          <a:latin typeface="Calibri"/>
                          <a:ea typeface="Calibri"/>
                          <a:cs typeface="Calibri"/>
                        </a:rPr>
                        <a:t>5</a:t>
                      </a:r>
                      <a:endParaRPr lang="en-US" sz="1100">
                        <a:latin typeface="Calibri"/>
                        <a:ea typeface="Calibri"/>
                        <a:cs typeface="Arial"/>
                      </a:endParaRPr>
                    </a:p>
                  </a:txBody>
                  <a:tcPr marL="68580" marR="68580" marT="0" marB="0"/>
                </a:tc>
                <a:tc>
                  <a:txBody>
                    <a:bodyPr/>
                    <a:lstStyle/>
                    <a:p>
                      <a:pPr marL="0" marR="0" algn="just">
                        <a:lnSpc>
                          <a:spcPct val="115000"/>
                        </a:lnSpc>
                        <a:spcBef>
                          <a:spcPts val="0"/>
                        </a:spcBef>
                        <a:spcAft>
                          <a:spcPts val="600"/>
                        </a:spcAft>
                      </a:pPr>
                      <a:r>
                        <a:rPr lang="fr-FR" sz="1100">
                          <a:latin typeface="Calibri"/>
                          <a:ea typeface="Calibri"/>
                          <a:cs typeface="Calibri"/>
                        </a:rPr>
                        <a:t>71%</a:t>
                      </a:r>
                      <a:endParaRPr lang="en-US" sz="1100">
                        <a:latin typeface="Calibri"/>
                        <a:ea typeface="Calibri"/>
                        <a:cs typeface="Arial"/>
                      </a:endParaRPr>
                    </a:p>
                  </a:txBody>
                  <a:tcPr marL="68580" marR="68580" marT="0" marB="0"/>
                </a:tc>
              </a:tr>
              <a:tr h="290049">
                <a:tc>
                  <a:txBody>
                    <a:bodyPr/>
                    <a:lstStyle/>
                    <a:p>
                      <a:pPr marL="0" marR="0" algn="just">
                        <a:lnSpc>
                          <a:spcPct val="115000"/>
                        </a:lnSpc>
                        <a:spcBef>
                          <a:spcPts val="0"/>
                        </a:spcBef>
                        <a:spcAft>
                          <a:spcPts val="600"/>
                        </a:spcAft>
                      </a:pPr>
                      <a:r>
                        <a:rPr lang="fr-FR" sz="1100">
                          <a:latin typeface="Calibri"/>
                          <a:ea typeface="Calibri"/>
                          <a:cs typeface="Calibri"/>
                        </a:rPr>
                        <a:t>Consommation et Production durables</a:t>
                      </a:r>
                      <a:endParaRPr lang="en-US" sz="1100">
                        <a:latin typeface="Calibri"/>
                        <a:ea typeface="Calibri"/>
                        <a:cs typeface="Arial"/>
                      </a:endParaRPr>
                    </a:p>
                  </a:txBody>
                  <a:tcPr marL="68580" marR="68580" marT="0" marB="0"/>
                </a:tc>
                <a:tc>
                  <a:txBody>
                    <a:bodyPr/>
                    <a:lstStyle/>
                    <a:p>
                      <a:pPr marL="0" marR="0" algn="just">
                        <a:lnSpc>
                          <a:spcPct val="115000"/>
                        </a:lnSpc>
                        <a:spcBef>
                          <a:spcPts val="0"/>
                        </a:spcBef>
                        <a:spcAft>
                          <a:spcPts val="600"/>
                        </a:spcAft>
                      </a:pPr>
                      <a:r>
                        <a:rPr lang="fr-FR" sz="1100">
                          <a:latin typeface="Calibri"/>
                          <a:ea typeface="Calibri"/>
                          <a:cs typeface="Calibri"/>
                        </a:rPr>
                        <a:t>8</a:t>
                      </a:r>
                      <a:endParaRPr lang="en-US" sz="1100">
                        <a:latin typeface="Calibri"/>
                        <a:ea typeface="Calibri"/>
                        <a:cs typeface="Arial"/>
                      </a:endParaRPr>
                    </a:p>
                  </a:txBody>
                  <a:tcPr marL="68580" marR="68580" marT="0" marB="0"/>
                </a:tc>
                <a:tc>
                  <a:txBody>
                    <a:bodyPr/>
                    <a:lstStyle/>
                    <a:p>
                      <a:pPr marL="0" marR="0" algn="just">
                        <a:lnSpc>
                          <a:spcPct val="115000"/>
                        </a:lnSpc>
                        <a:spcBef>
                          <a:spcPts val="0"/>
                        </a:spcBef>
                        <a:spcAft>
                          <a:spcPts val="600"/>
                        </a:spcAft>
                      </a:pPr>
                      <a:r>
                        <a:rPr lang="fr-FR" sz="1100">
                          <a:latin typeface="Calibri"/>
                          <a:ea typeface="Calibri"/>
                          <a:cs typeface="Calibri"/>
                        </a:rPr>
                        <a:t>6</a:t>
                      </a:r>
                      <a:endParaRPr lang="en-US" sz="1100">
                        <a:latin typeface="Calibri"/>
                        <a:ea typeface="Calibri"/>
                        <a:cs typeface="Arial"/>
                      </a:endParaRPr>
                    </a:p>
                  </a:txBody>
                  <a:tcPr marL="68580" marR="68580" marT="0" marB="0"/>
                </a:tc>
                <a:tc>
                  <a:txBody>
                    <a:bodyPr/>
                    <a:lstStyle/>
                    <a:p>
                      <a:pPr marL="0" marR="0" algn="just">
                        <a:lnSpc>
                          <a:spcPct val="115000"/>
                        </a:lnSpc>
                        <a:spcBef>
                          <a:spcPts val="0"/>
                        </a:spcBef>
                        <a:spcAft>
                          <a:spcPts val="600"/>
                        </a:spcAft>
                      </a:pPr>
                      <a:r>
                        <a:rPr lang="fr-FR" sz="1100">
                          <a:latin typeface="Calibri"/>
                          <a:ea typeface="Calibri"/>
                          <a:cs typeface="Calibri"/>
                        </a:rPr>
                        <a:t>75%</a:t>
                      </a:r>
                      <a:endParaRPr lang="en-US" sz="1100">
                        <a:latin typeface="Calibri"/>
                        <a:ea typeface="Calibri"/>
                        <a:cs typeface="Arial"/>
                      </a:endParaRPr>
                    </a:p>
                  </a:txBody>
                  <a:tcPr marL="68580" marR="68580" marT="0" marB="0"/>
                </a:tc>
              </a:tr>
              <a:tr h="290049">
                <a:tc>
                  <a:txBody>
                    <a:bodyPr/>
                    <a:lstStyle/>
                    <a:p>
                      <a:pPr marL="0" marR="0" algn="just">
                        <a:lnSpc>
                          <a:spcPct val="115000"/>
                        </a:lnSpc>
                        <a:spcBef>
                          <a:spcPts val="0"/>
                        </a:spcBef>
                        <a:spcAft>
                          <a:spcPts val="600"/>
                        </a:spcAft>
                      </a:pPr>
                      <a:r>
                        <a:rPr lang="fr-FR" sz="1100">
                          <a:latin typeface="Calibri"/>
                          <a:ea typeface="Calibri"/>
                          <a:cs typeface="Calibri"/>
                        </a:rPr>
                        <a:t>Changement climatique</a:t>
                      </a:r>
                      <a:endParaRPr lang="en-US" sz="1100">
                        <a:latin typeface="Calibri"/>
                        <a:ea typeface="Calibri"/>
                        <a:cs typeface="Arial"/>
                      </a:endParaRPr>
                    </a:p>
                  </a:txBody>
                  <a:tcPr marL="68580" marR="68580" marT="0" marB="0"/>
                </a:tc>
                <a:tc>
                  <a:txBody>
                    <a:bodyPr/>
                    <a:lstStyle/>
                    <a:p>
                      <a:pPr marL="0" marR="0" algn="just">
                        <a:lnSpc>
                          <a:spcPct val="115000"/>
                        </a:lnSpc>
                        <a:spcBef>
                          <a:spcPts val="0"/>
                        </a:spcBef>
                        <a:spcAft>
                          <a:spcPts val="600"/>
                        </a:spcAft>
                      </a:pPr>
                      <a:r>
                        <a:rPr lang="fr-FR" sz="1100">
                          <a:latin typeface="Calibri"/>
                          <a:ea typeface="Calibri"/>
                          <a:cs typeface="Calibri"/>
                        </a:rPr>
                        <a:t>3</a:t>
                      </a:r>
                      <a:endParaRPr lang="en-US" sz="1100">
                        <a:latin typeface="Calibri"/>
                        <a:ea typeface="Calibri"/>
                        <a:cs typeface="Arial"/>
                      </a:endParaRPr>
                    </a:p>
                  </a:txBody>
                  <a:tcPr marL="68580" marR="68580" marT="0" marB="0"/>
                </a:tc>
                <a:tc>
                  <a:txBody>
                    <a:bodyPr/>
                    <a:lstStyle/>
                    <a:p>
                      <a:pPr marL="0" marR="0" algn="just">
                        <a:lnSpc>
                          <a:spcPct val="115000"/>
                        </a:lnSpc>
                        <a:spcBef>
                          <a:spcPts val="0"/>
                        </a:spcBef>
                        <a:spcAft>
                          <a:spcPts val="600"/>
                        </a:spcAft>
                      </a:pPr>
                      <a:r>
                        <a:rPr lang="fr-FR" sz="1100">
                          <a:latin typeface="Calibri"/>
                          <a:ea typeface="Calibri"/>
                          <a:cs typeface="Calibri"/>
                        </a:rPr>
                        <a:t>3</a:t>
                      </a:r>
                      <a:endParaRPr lang="en-US" sz="1100">
                        <a:latin typeface="Calibri"/>
                        <a:ea typeface="Calibri"/>
                        <a:cs typeface="Arial"/>
                      </a:endParaRPr>
                    </a:p>
                  </a:txBody>
                  <a:tcPr marL="68580" marR="68580" marT="0" marB="0"/>
                </a:tc>
                <a:tc>
                  <a:txBody>
                    <a:bodyPr/>
                    <a:lstStyle/>
                    <a:p>
                      <a:pPr marL="0" marR="0" algn="just">
                        <a:lnSpc>
                          <a:spcPct val="115000"/>
                        </a:lnSpc>
                        <a:spcBef>
                          <a:spcPts val="0"/>
                        </a:spcBef>
                        <a:spcAft>
                          <a:spcPts val="600"/>
                        </a:spcAft>
                      </a:pPr>
                      <a:r>
                        <a:rPr lang="fr-FR" sz="1100">
                          <a:latin typeface="Calibri"/>
                          <a:ea typeface="Calibri"/>
                          <a:cs typeface="Calibri"/>
                        </a:rPr>
                        <a:t>100%</a:t>
                      </a:r>
                      <a:endParaRPr lang="en-US" sz="1100">
                        <a:latin typeface="Calibri"/>
                        <a:ea typeface="Calibri"/>
                        <a:cs typeface="Arial"/>
                      </a:endParaRPr>
                    </a:p>
                  </a:txBody>
                  <a:tcPr marL="68580" marR="68580" marT="0" marB="0"/>
                </a:tc>
              </a:tr>
              <a:tr h="290049">
                <a:tc>
                  <a:txBody>
                    <a:bodyPr/>
                    <a:lstStyle/>
                    <a:p>
                      <a:pPr marL="0" marR="0" algn="just">
                        <a:lnSpc>
                          <a:spcPct val="115000"/>
                        </a:lnSpc>
                        <a:spcBef>
                          <a:spcPts val="0"/>
                        </a:spcBef>
                        <a:spcAft>
                          <a:spcPts val="600"/>
                        </a:spcAft>
                      </a:pPr>
                      <a:r>
                        <a:rPr lang="fr-FR" sz="1100">
                          <a:latin typeface="Calibri"/>
                          <a:ea typeface="Calibri"/>
                          <a:cs typeface="Calibri"/>
                        </a:rPr>
                        <a:t>Ressources halieutiques</a:t>
                      </a:r>
                      <a:endParaRPr lang="en-US" sz="1100">
                        <a:latin typeface="Calibri"/>
                        <a:ea typeface="Calibri"/>
                        <a:cs typeface="Arial"/>
                      </a:endParaRPr>
                    </a:p>
                  </a:txBody>
                  <a:tcPr marL="68580" marR="68580" marT="0" marB="0"/>
                </a:tc>
                <a:tc>
                  <a:txBody>
                    <a:bodyPr/>
                    <a:lstStyle/>
                    <a:p>
                      <a:pPr marL="0" marR="0" algn="just">
                        <a:lnSpc>
                          <a:spcPct val="115000"/>
                        </a:lnSpc>
                        <a:spcBef>
                          <a:spcPts val="0"/>
                        </a:spcBef>
                        <a:spcAft>
                          <a:spcPts val="600"/>
                        </a:spcAft>
                      </a:pPr>
                      <a:r>
                        <a:rPr lang="fr-FR" sz="1100">
                          <a:latin typeface="Calibri"/>
                          <a:ea typeface="Calibri"/>
                          <a:cs typeface="Calibri"/>
                        </a:rPr>
                        <a:t>5</a:t>
                      </a:r>
                      <a:endParaRPr lang="en-US" sz="1100">
                        <a:latin typeface="Calibri"/>
                        <a:ea typeface="Calibri"/>
                        <a:cs typeface="Arial"/>
                      </a:endParaRPr>
                    </a:p>
                  </a:txBody>
                  <a:tcPr marL="68580" marR="68580" marT="0" marB="0"/>
                </a:tc>
                <a:tc>
                  <a:txBody>
                    <a:bodyPr/>
                    <a:lstStyle/>
                    <a:p>
                      <a:pPr marL="0" marR="0" algn="just">
                        <a:lnSpc>
                          <a:spcPct val="115000"/>
                        </a:lnSpc>
                        <a:spcBef>
                          <a:spcPts val="0"/>
                        </a:spcBef>
                        <a:spcAft>
                          <a:spcPts val="600"/>
                        </a:spcAft>
                      </a:pPr>
                      <a:r>
                        <a:rPr lang="fr-FR" sz="1100">
                          <a:latin typeface="Calibri"/>
                          <a:ea typeface="Calibri"/>
                          <a:cs typeface="Calibri"/>
                        </a:rPr>
                        <a:t>4</a:t>
                      </a:r>
                      <a:endParaRPr lang="en-US" sz="1100">
                        <a:latin typeface="Calibri"/>
                        <a:ea typeface="Calibri"/>
                        <a:cs typeface="Arial"/>
                      </a:endParaRPr>
                    </a:p>
                  </a:txBody>
                  <a:tcPr marL="68580" marR="68580" marT="0" marB="0"/>
                </a:tc>
                <a:tc>
                  <a:txBody>
                    <a:bodyPr/>
                    <a:lstStyle/>
                    <a:p>
                      <a:pPr marL="0" marR="0" algn="just">
                        <a:lnSpc>
                          <a:spcPct val="115000"/>
                        </a:lnSpc>
                        <a:spcBef>
                          <a:spcPts val="0"/>
                        </a:spcBef>
                        <a:spcAft>
                          <a:spcPts val="600"/>
                        </a:spcAft>
                      </a:pPr>
                      <a:r>
                        <a:rPr lang="fr-FR" sz="1100">
                          <a:latin typeface="Calibri"/>
                          <a:ea typeface="Calibri"/>
                          <a:cs typeface="Calibri"/>
                        </a:rPr>
                        <a:t>80%</a:t>
                      </a:r>
                      <a:endParaRPr lang="en-US" sz="1100">
                        <a:latin typeface="Calibri"/>
                        <a:ea typeface="Calibri"/>
                        <a:cs typeface="Arial"/>
                      </a:endParaRPr>
                    </a:p>
                  </a:txBody>
                  <a:tcPr marL="68580" marR="68580" marT="0" marB="0"/>
                </a:tc>
              </a:tr>
              <a:tr h="290049">
                <a:tc>
                  <a:txBody>
                    <a:bodyPr/>
                    <a:lstStyle/>
                    <a:p>
                      <a:pPr marL="0" marR="0" algn="just">
                        <a:lnSpc>
                          <a:spcPct val="115000"/>
                        </a:lnSpc>
                        <a:spcBef>
                          <a:spcPts val="0"/>
                        </a:spcBef>
                        <a:spcAft>
                          <a:spcPts val="600"/>
                        </a:spcAft>
                      </a:pPr>
                      <a:r>
                        <a:rPr lang="fr-FR" sz="1100">
                          <a:latin typeface="Calibri"/>
                          <a:ea typeface="Calibri"/>
                          <a:cs typeface="Calibri"/>
                        </a:rPr>
                        <a:t>Ressources terrestres</a:t>
                      </a:r>
                      <a:endParaRPr lang="en-US" sz="1100">
                        <a:latin typeface="Calibri"/>
                        <a:ea typeface="Calibri"/>
                        <a:cs typeface="Arial"/>
                      </a:endParaRPr>
                    </a:p>
                  </a:txBody>
                  <a:tcPr marL="68580" marR="68580" marT="0" marB="0"/>
                </a:tc>
                <a:tc>
                  <a:txBody>
                    <a:bodyPr/>
                    <a:lstStyle/>
                    <a:p>
                      <a:pPr marL="0" marR="0" algn="just">
                        <a:lnSpc>
                          <a:spcPct val="115000"/>
                        </a:lnSpc>
                        <a:spcBef>
                          <a:spcPts val="0"/>
                        </a:spcBef>
                        <a:spcAft>
                          <a:spcPts val="600"/>
                        </a:spcAft>
                      </a:pPr>
                      <a:r>
                        <a:rPr lang="fr-FR" sz="1100">
                          <a:latin typeface="Calibri"/>
                          <a:ea typeface="Calibri"/>
                          <a:cs typeface="Calibri"/>
                        </a:rPr>
                        <a:t>9</a:t>
                      </a:r>
                      <a:endParaRPr lang="en-US" sz="1100">
                        <a:latin typeface="Calibri"/>
                        <a:ea typeface="Calibri"/>
                        <a:cs typeface="Arial"/>
                      </a:endParaRPr>
                    </a:p>
                  </a:txBody>
                  <a:tcPr marL="68580" marR="68580" marT="0" marB="0"/>
                </a:tc>
                <a:tc>
                  <a:txBody>
                    <a:bodyPr/>
                    <a:lstStyle/>
                    <a:p>
                      <a:pPr marL="0" marR="0" algn="just">
                        <a:lnSpc>
                          <a:spcPct val="115000"/>
                        </a:lnSpc>
                        <a:spcBef>
                          <a:spcPts val="0"/>
                        </a:spcBef>
                        <a:spcAft>
                          <a:spcPts val="600"/>
                        </a:spcAft>
                      </a:pPr>
                      <a:r>
                        <a:rPr lang="fr-FR" sz="1100">
                          <a:latin typeface="Calibri"/>
                          <a:ea typeface="Calibri"/>
                          <a:cs typeface="Calibri"/>
                        </a:rPr>
                        <a:t>7</a:t>
                      </a:r>
                      <a:endParaRPr lang="en-US" sz="1100">
                        <a:latin typeface="Calibri"/>
                        <a:ea typeface="Calibri"/>
                        <a:cs typeface="Arial"/>
                      </a:endParaRPr>
                    </a:p>
                  </a:txBody>
                  <a:tcPr marL="68580" marR="68580" marT="0" marB="0"/>
                </a:tc>
                <a:tc>
                  <a:txBody>
                    <a:bodyPr/>
                    <a:lstStyle/>
                    <a:p>
                      <a:pPr marL="0" marR="0" algn="just">
                        <a:lnSpc>
                          <a:spcPct val="115000"/>
                        </a:lnSpc>
                        <a:spcBef>
                          <a:spcPts val="0"/>
                        </a:spcBef>
                        <a:spcAft>
                          <a:spcPts val="600"/>
                        </a:spcAft>
                      </a:pPr>
                      <a:r>
                        <a:rPr lang="fr-FR" sz="1100">
                          <a:latin typeface="Calibri"/>
                          <a:ea typeface="Calibri"/>
                          <a:cs typeface="Calibri"/>
                        </a:rPr>
                        <a:t>78%</a:t>
                      </a:r>
                      <a:endParaRPr lang="en-US" sz="1100">
                        <a:latin typeface="Calibri"/>
                        <a:ea typeface="Calibri"/>
                        <a:cs typeface="Arial"/>
                      </a:endParaRPr>
                    </a:p>
                  </a:txBody>
                  <a:tcPr marL="68580" marR="68580" marT="0" marB="0"/>
                </a:tc>
              </a:tr>
              <a:tr h="290049">
                <a:tc>
                  <a:txBody>
                    <a:bodyPr/>
                    <a:lstStyle/>
                    <a:p>
                      <a:pPr marL="0" marR="0" algn="just">
                        <a:lnSpc>
                          <a:spcPct val="115000"/>
                        </a:lnSpc>
                        <a:spcBef>
                          <a:spcPts val="0"/>
                        </a:spcBef>
                        <a:spcAft>
                          <a:spcPts val="600"/>
                        </a:spcAft>
                      </a:pPr>
                      <a:r>
                        <a:rPr lang="fr-FR" sz="1100">
                          <a:latin typeface="Calibri"/>
                          <a:ea typeface="Calibri"/>
                          <a:cs typeface="Calibri"/>
                        </a:rPr>
                        <a:t>Paix, Justice, institutions</a:t>
                      </a:r>
                      <a:endParaRPr lang="en-US" sz="1100">
                        <a:latin typeface="Calibri"/>
                        <a:ea typeface="Calibri"/>
                        <a:cs typeface="Arial"/>
                      </a:endParaRPr>
                    </a:p>
                  </a:txBody>
                  <a:tcPr marL="68580" marR="68580" marT="0" marB="0"/>
                </a:tc>
                <a:tc>
                  <a:txBody>
                    <a:bodyPr/>
                    <a:lstStyle/>
                    <a:p>
                      <a:pPr marL="0" marR="0" algn="just">
                        <a:lnSpc>
                          <a:spcPct val="115000"/>
                        </a:lnSpc>
                        <a:spcBef>
                          <a:spcPts val="0"/>
                        </a:spcBef>
                        <a:spcAft>
                          <a:spcPts val="600"/>
                        </a:spcAft>
                      </a:pPr>
                      <a:r>
                        <a:rPr lang="fr-FR" sz="1100">
                          <a:latin typeface="Calibri"/>
                          <a:ea typeface="Calibri"/>
                          <a:cs typeface="Calibri"/>
                        </a:rPr>
                        <a:t>10</a:t>
                      </a:r>
                      <a:endParaRPr lang="en-US" sz="1100">
                        <a:latin typeface="Calibri"/>
                        <a:ea typeface="Calibri"/>
                        <a:cs typeface="Arial"/>
                      </a:endParaRPr>
                    </a:p>
                  </a:txBody>
                  <a:tcPr marL="68580" marR="68580" marT="0" marB="0"/>
                </a:tc>
                <a:tc>
                  <a:txBody>
                    <a:bodyPr/>
                    <a:lstStyle/>
                    <a:p>
                      <a:pPr marL="0" marR="0" algn="just">
                        <a:lnSpc>
                          <a:spcPct val="115000"/>
                        </a:lnSpc>
                        <a:spcBef>
                          <a:spcPts val="0"/>
                        </a:spcBef>
                        <a:spcAft>
                          <a:spcPts val="600"/>
                        </a:spcAft>
                      </a:pPr>
                      <a:r>
                        <a:rPr lang="fr-FR" sz="1100">
                          <a:latin typeface="Calibri"/>
                          <a:ea typeface="Calibri"/>
                          <a:cs typeface="Calibri"/>
                        </a:rPr>
                        <a:t>8</a:t>
                      </a:r>
                      <a:endParaRPr lang="en-US" sz="1100">
                        <a:latin typeface="Calibri"/>
                        <a:ea typeface="Calibri"/>
                        <a:cs typeface="Arial"/>
                      </a:endParaRPr>
                    </a:p>
                  </a:txBody>
                  <a:tcPr marL="68580" marR="68580" marT="0" marB="0"/>
                </a:tc>
                <a:tc>
                  <a:txBody>
                    <a:bodyPr/>
                    <a:lstStyle/>
                    <a:p>
                      <a:pPr marL="0" marR="0" algn="just">
                        <a:lnSpc>
                          <a:spcPct val="115000"/>
                        </a:lnSpc>
                        <a:spcBef>
                          <a:spcPts val="0"/>
                        </a:spcBef>
                        <a:spcAft>
                          <a:spcPts val="600"/>
                        </a:spcAft>
                      </a:pPr>
                      <a:r>
                        <a:rPr lang="fr-FR" sz="1100">
                          <a:latin typeface="Calibri"/>
                          <a:ea typeface="Calibri"/>
                          <a:cs typeface="Calibri"/>
                        </a:rPr>
                        <a:t>80%</a:t>
                      </a:r>
                      <a:endParaRPr lang="en-US" sz="1100">
                        <a:latin typeface="Calibri"/>
                        <a:ea typeface="Calibri"/>
                        <a:cs typeface="Arial"/>
                      </a:endParaRPr>
                    </a:p>
                  </a:txBody>
                  <a:tcPr marL="68580" marR="68580" marT="0" marB="0"/>
                </a:tc>
              </a:tr>
              <a:tr h="290049">
                <a:tc>
                  <a:txBody>
                    <a:bodyPr/>
                    <a:lstStyle/>
                    <a:p>
                      <a:pPr marL="0" marR="0" algn="just">
                        <a:lnSpc>
                          <a:spcPct val="115000"/>
                        </a:lnSpc>
                        <a:spcBef>
                          <a:spcPts val="0"/>
                        </a:spcBef>
                        <a:spcAft>
                          <a:spcPts val="600"/>
                        </a:spcAft>
                      </a:pPr>
                      <a:r>
                        <a:rPr lang="fr-FR" sz="1200" b="0" dirty="0">
                          <a:latin typeface="Calibri"/>
                          <a:ea typeface="Calibri"/>
                          <a:cs typeface="Calibri"/>
                        </a:rPr>
                        <a:t>TOTAL</a:t>
                      </a:r>
                      <a:endParaRPr lang="en-US" sz="1200" b="0" dirty="0">
                        <a:latin typeface="Calibri"/>
                        <a:ea typeface="Calibri"/>
                        <a:cs typeface="Arial"/>
                      </a:endParaRPr>
                    </a:p>
                  </a:txBody>
                  <a:tcPr marL="68580" marR="68580" marT="0" marB="0"/>
                </a:tc>
                <a:tc>
                  <a:txBody>
                    <a:bodyPr/>
                    <a:lstStyle/>
                    <a:p>
                      <a:pPr marL="0" marR="0" algn="just">
                        <a:lnSpc>
                          <a:spcPct val="115000"/>
                        </a:lnSpc>
                        <a:spcBef>
                          <a:spcPts val="0"/>
                        </a:spcBef>
                        <a:spcAft>
                          <a:spcPts val="600"/>
                        </a:spcAft>
                      </a:pPr>
                      <a:r>
                        <a:rPr lang="fr-FR" sz="1200" b="0" dirty="0">
                          <a:latin typeface="Calibri"/>
                          <a:ea typeface="Calibri"/>
                          <a:cs typeface="Calibri"/>
                        </a:rPr>
                        <a:t>105</a:t>
                      </a:r>
                      <a:endParaRPr lang="en-US" sz="1200" b="0" dirty="0">
                        <a:latin typeface="Calibri"/>
                        <a:ea typeface="Calibri"/>
                        <a:cs typeface="Arial"/>
                      </a:endParaRPr>
                    </a:p>
                  </a:txBody>
                  <a:tcPr marL="68580" marR="68580" marT="0" marB="0"/>
                </a:tc>
                <a:tc>
                  <a:txBody>
                    <a:bodyPr/>
                    <a:lstStyle/>
                    <a:p>
                      <a:pPr marL="0" marR="0" algn="just">
                        <a:lnSpc>
                          <a:spcPct val="115000"/>
                        </a:lnSpc>
                        <a:spcBef>
                          <a:spcPts val="0"/>
                        </a:spcBef>
                        <a:spcAft>
                          <a:spcPts val="600"/>
                        </a:spcAft>
                      </a:pPr>
                      <a:r>
                        <a:rPr lang="fr-FR" sz="1200" b="0" dirty="0">
                          <a:latin typeface="Calibri"/>
                          <a:ea typeface="Calibri"/>
                          <a:cs typeface="Calibri"/>
                        </a:rPr>
                        <a:t>77</a:t>
                      </a:r>
                      <a:endParaRPr lang="en-US" sz="1200" b="0" dirty="0">
                        <a:latin typeface="Calibri"/>
                        <a:ea typeface="Calibri"/>
                        <a:cs typeface="Arial"/>
                      </a:endParaRPr>
                    </a:p>
                  </a:txBody>
                  <a:tcPr marL="68580" marR="68580" marT="0" marB="0"/>
                </a:tc>
                <a:tc>
                  <a:txBody>
                    <a:bodyPr/>
                    <a:lstStyle/>
                    <a:p>
                      <a:pPr marL="0" marR="0" algn="just">
                        <a:lnSpc>
                          <a:spcPct val="115000"/>
                        </a:lnSpc>
                        <a:spcBef>
                          <a:spcPts val="0"/>
                        </a:spcBef>
                        <a:spcAft>
                          <a:spcPts val="600"/>
                        </a:spcAft>
                      </a:pPr>
                      <a:r>
                        <a:rPr lang="fr-FR" sz="1200" b="0" dirty="0">
                          <a:latin typeface="Calibri"/>
                          <a:ea typeface="Calibri"/>
                          <a:cs typeface="Calibri"/>
                        </a:rPr>
                        <a:t>73.3%</a:t>
                      </a:r>
                      <a:endParaRPr lang="en-US" sz="1200" b="0" dirty="0">
                        <a:latin typeface="Calibri"/>
                        <a:ea typeface="Calibri"/>
                        <a:cs typeface="Arial"/>
                      </a:endParaRPr>
                    </a:p>
                  </a:txBody>
                  <a:tcPr marL="68580" marR="68580" marT="0" marB="0"/>
                </a:tc>
              </a:tr>
            </a:tbl>
          </a:graphicData>
        </a:graphic>
      </p:graphicFrame>
    </p:spTree>
    <p:extLst>
      <p:ext uri="{BB962C8B-B14F-4D97-AF65-F5344CB8AC3E}">
        <p14:creationId xmlns:p14="http://schemas.microsoft.com/office/powerpoint/2010/main" xmlns="" val="3280783056"/>
      </p:ext>
    </p:extLst>
  </p:cSld>
  <p:clrMapOvr>
    <a:masterClrMapping/>
  </p:clrMapOvr>
  <mc:AlternateContent xmlns:mc="http://schemas.openxmlformats.org/markup-compatibility/2006">
    <mc:Choice xmlns:p14="http://schemas.microsoft.com/office/powerpoint/2010/main" xmlns="" Requires="p14">
      <p:transition spd="slow" p14:dur="800">
        <p:circle/>
      </p:transition>
    </mc:Choice>
    <mc:Fallback>
      <p:transition spd="slow">
        <p:circl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0" y="1066800"/>
            <a:ext cx="8884096" cy="4525963"/>
          </a:xfrm>
        </p:spPr>
        <p:txBody>
          <a:bodyPr/>
          <a:lstStyle/>
          <a:p>
            <a:pPr marL="0" indent="0">
              <a:buNone/>
            </a:pPr>
            <a:r>
              <a:rPr lang="fr-FR" dirty="0" smtClean="0"/>
              <a:t> </a:t>
            </a:r>
            <a:endParaRPr lang="fr-FR" dirty="0"/>
          </a:p>
        </p:txBody>
      </p:sp>
      <p:sp>
        <p:nvSpPr>
          <p:cNvPr id="2" name="Espace réservé du numéro de diapositive 1"/>
          <p:cNvSpPr>
            <a:spLocks noGrp="1"/>
          </p:cNvSpPr>
          <p:nvPr>
            <p:ph type="sldNum" sz="quarter" idx="12"/>
          </p:nvPr>
        </p:nvSpPr>
        <p:spPr/>
        <p:txBody>
          <a:bodyPr/>
          <a:lstStyle/>
          <a:p>
            <a:fld id="{CF4668DC-857F-487D-BFFA-8C0CA5037977}" type="slidenum">
              <a:rPr lang="fr-BE" smtClean="0"/>
              <a:pPr/>
              <a:t>13</a:t>
            </a:fld>
            <a:endParaRPr lang="fr-BE" dirty="0"/>
          </a:p>
        </p:txBody>
      </p:sp>
      <p:grpSp>
        <p:nvGrpSpPr>
          <p:cNvPr id="6" name="Groupe 5"/>
          <p:cNvGrpSpPr/>
          <p:nvPr/>
        </p:nvGrpSpPr>
        <p:grpSpPr>
          <a:xfrm>
            <a:off x="107504" y="44624"/>
            <a:ext cx="8928992" cy="1053083"/>
            <a:chOff x="107504" y="44624"/>
            <a:chExt cx="8928992" cy="1053083"/>
          </a:xfrm>
        </p:grpSpPr>
        <p:sp>
          <p:nvSpPr>
            <p:cNvPr id="7" name="Rectangle 6"/>
            <p:cNvSpPr/>
            <p:nvPr/>
          </p:nvSpPr>
          <p:spPr>
            <a:xfrm>
              <a:off x="1242856" y="44624"/>
              <a:ext cx="6641512" cy="1008112"/>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400" b="1" dirty="0">
                <a:solidFill>
                  <a:schemeClr val="tx1"/>
                </a:solidFill>
                <a:latin typeface="Times New Roman" pitchFamily="18" charset="0"/>
                <a:cs typeface="Times New Roman" pitchFamily="18" charset="0"/>
              </a:endParaRPr>
            </a:p>
          </p:txBody>
        </p:sp>
        <p:pic>
          <p:nvPicPr>
            <p:cNvPr id="8"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07504" y="44624"/>
              <a:ext cx="1135352" cy="105308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9" name="Picture 3"/>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7884368" y="44624"/>
              <a:ext cx="1152128" cy="10081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
        <p:nvSpPr>
          <p:cNvPr id="4" name="Rectangle 3"/>
          <p:cNvSpPr/>
          <p:nvPr/>
        </p:nvSpPr>
        <p:spPr>
          <a:xfrm>
            <a:off x="35824" y="3244334"/>
            <a:ext cx="9072355" cy="707886"/>
          </a:xfrm>
          <a:prstGeom prst="rect">
            <a:avLst/>
          </a:prstGeom>
        </p:spPr>
        <p:txBody>
          <a:bodyPr wrap="none">
            <a:spAutoFit/>
          </a:bodyPr>
          <a:lstStyle/>
          <a:p>
            <a:pPr algn="ctr"/>
            <a:r>
              <a:rPr lang="fr-FR" sz="4000" b="1" dirty="0">
                <a:solidFill>
                  <a:srgbClr val="00B0F0"/>
                </a:solidFill>
                <a:latin typeface="Times New Roman" pitchFamily="18" charset="0"/>
                <a:cs typeface="Times New Roman" pitchFamily="18" charset="0"/>
              </a:rPr>
              <a:t>MERCI POUR  VOTRE ATTENTION!!</a:t>
            </a:r>
          </a:p>
        </p:txBody>
      </p:sp>
    </p:spTree>
    <p:extLst>
      <p:ext uri="{BB962C8B-B14F-4D97-AF65-F5344CB8AC3E}">
        <p14:creationId xmlns:p14="http://schemas.microsoft.com/office/powerpoint/2010/main" xmlns="" val="2868603292"/>
      </p:ext>
    </p:extLst>
  </p:cSld>
  <p:clrMapOvr>
    <a:masterClrMapping/>
  </p:clrMapOvr>
  <mc:AlternateContent xmlns:mc="http://schemas.openxmlformats.org/markup-compatibility/2006">
    <mc:Choice xmlns:p14="http://schemas.microsoft.com/office/powerpoint/2010/main" xmlns="" Requires="p14">
      <p:transition spd="slow" p14:dur="800">
        <p:circle/>
      </p:transition>
    </mc:Choice>
    <mc:Fallback>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repeatCount="indefinite" fill="hold" nodeType="clickEffect">
                                  <p:stCondLst>
                                    <p:cond delay="0"/>
                                  </p:stCondLst>
                                  <p:endCondLst>
                                    <p:cond evt="onNext" delay="0">
                                      <p:tgtEl>
                                        <p:sldTgt/>
                                      </p:tgtEl>
                                    </p:cond>
                                  </p:endCondLst>
                                  <p:iterate type="lt">
                                    <p:tmPct val="10000"/>
                                  </p:iterate>
                                  <p:childTnLst>
                                    <p:animMotion origin="layout" path="M 0.0 0.0 L 0.0 -0.07213" pathEditMode="relative" ptsTypes="">
                                      <p:cBhvr>
                                        <p:cTn id="6" dur="1000" accel="50000" decel="50000" autoRev="1" fill="hold">
                                          <p:stCondLst>
                                            <p:cond delay="0"/>
                                          </p:stCondLst>
                                        </p:cTn>
                                        <p:tgtEl>
                                          <p:spTgt spid="4">
                                            <p:txEl>
                                              <p:pRg st="0" end="0"/>
                                            </p:txEl>
                                          </p:spTgt>
                                        </p:tgtEl>
                                        <p:attrNameLst>
                                          <p:attrName>ppt_x</p:attrName>
                                          <p:attrName>ppt_y</p:attrName>
                                        </p:attrNameLst>
                                      </p:cBhvr>
                                    </p:animMotion>
                                    <p:animRot by="1500000">
                                      <p:cBhvr>
                                        <p:cTn id="7" dur="500" fill="hold">
                                          <p:stCondLst>
                                            <p:cond delay="0"/>
                                          </p:stCondLst>
                                        </p:cTn>
                                        <p:tgtEl>
                                          <p:spTgt spid="4">
                                            <p:txEl>
                                              <p:pRg st="0" end="0"/>
                                            </p:txEl>
                                          </p:spTgt>
                                        </p:tgtEl>
                                        <p:attrNameLst>
                                          <p:attrName>r</p:attrName>
                                        </p:attrNameLst>
                                      </p:cBhvr>
                                    </p:animRot>
                                    <p:animRot by="-1500000">
                                      <p:cBhvr>
                                        <p:cTn id="8" dur="500" fill="hold">
                                          <p:stCondLst>
                                            <p:cond delay="500"/>
                                          </p:stCondLst>
                                        </p:cTn>
                                        <p:tgtEl>
                                          <p:spTgt spid="4">
                                            <p:txEl>
                                              <p:pRg st="0" end="0"/>
                                            </p:txEl>
                                          </p:spTgt>
                                        </p:tgtEl>
                                        <p:attrNameLst>
                                          <p:attrName>r</p:attrName>
                                        </p:attrNameLst>
                                      </p:cBhvr>
                                    </p:animRot>
                                    <p:animRot by="-1500000">
                                      <p:cBhvr>
                                        <p:cTn id="9" dur="500" fill="hold">
                                          <p:stCondLst>
                                            <p:cond delay="1000"/>
                                          </p:stCondLst>
                                        </p:cTn>
                                        <p:tgtEl>
                                          <p:spTgt spid="4">
                                            <p:txEl>
                                              <p:pRg st="0" end="0"/>
                                            </p:txEl>
                                          </p:spTgt>
                                        </p:tgtEl>
                                        <p:attrNameLst>
                                          <p:attrName>r</p:attrName>
                                        </p:attrNameLst>
                                      </p:cBhvr>
                                    </p:animRot>
                                    <p:animRot by="1500000">
                                      <p:cBhvr>
                                        <p:cTn id="10" dur="500" fill="hold">
                                          <p:stCondLst>
                                            <p:cond delay="1500"/>
                                          </p:stCondLst>
                                        </p:cTn>
                                        <p:tgtEl>
                                          <p:spTgt spid="4">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0" y="1066800"/>
            <a:ext cx="8884096" cy="4525963"/>
          </a:xfrm>
        </p:spPr>
        <p:txBody>
          <a:bodyPr>
            <a:normAutofit fontScale="85000" lnSpcReduction="20000"/>
          </a:bodyPr>
          <a:lstStyle/>
          <a:p>
            <a:r>
              <a:rPr lang="fr-FR" dirty="0" smtClean="0"/>
              <a:t> Les autorités guinéennes se sont engagées dans l’élaboration  et la mise en œuvre d’un Plan National de Développement Economique et Social (PNDES) pour la période 2016-2020, ce, après l’expiration du Plan Quinquennal 2011-2015 et du Document de Stratégie de Réduction de la Pauvreté 2013-2015.</a:t>
            </a:r>
            <a:endParaRPr lang="en-US" dirty="0" smtClean="0"/>
          </a:p>
          <a:p>
            <a:r>
              <a:rPr lang="fr-FR" dirty="0" smtClean="0"/>
              <a:t>Le PNDES est le cadre fédérateur des stratégies thématiques et sectorielles en cours de validité.</a:t>
            </a:r>
          </a:p>
          <a:p>
            <a:r>
              <a:rPr lang="fr-FR" dirty="0" smtClean="0"/>
              <a:t>Le PNDES assure la synergie de toutes ces stratégies dans la perspective d’une meilleure coordination de l’action publique au cours de la période, et de plus d’efficacité en termes de résultats du développement.</a:t>
            </a:r>
            <a:endParaRPr lang="en-US" dirty="0" smtClean="0"/>
          </a:p>
          <a:p>
            <a:pPr marL="0" indent="0">
              <a:buNone/>
            </a:pPr>
            <a:endParaRPr lang="fr-FR" dirty="0"/>
          </a:p>
        </p:txBody>
      </p:sp>
      <p:sp>
        <p:nvSpPr>
          <p:cNvPr id="2" name="Espace réservé du numéro de diapositive 1"/>
          <p:cNvSpPr>
            <a:spLocks noGrp="1"/>
          </p:cNvSpPr>
          <p:nvPr>
            <p:ph type="sldNum" sz="quarter" idx="12"/>
          </p:nvPr>
        </p:nvSpPr>
        <p:spPr/>
        <p:txBody>
          <a:bodyPr/>
          <a:lstStyle/>
          <a:p>
            <a:fld id="{CF4668DC-857F-487D-BFFA-8C0CA5037977}" type="slidenum">
              <a:rPr lang="fr-BE" smtClean="0"/>
              <a:pPr/>
              <a:t>14</a:t>
            </a:fld>
            <a:endParaRPr lang="fr-BE" dirty="0"/>
          </a:p>
        </p:txBody>
      </p:sp>
      <p:grpSp>
        <p:nvGrpSpPr>
          <p:cNvPr id="5" name="Groupe 5"/>
          <p:cNvGrpSpPr/>
          <p:nvPr/>
        </p:nvGrpSpPr>
        <p:grpSpPr>
          <a:xfrm>
            <a:off x="107504" y="44624"/>
            <a:ext cx="8928992" cy="1053083"/>
            <a:chOff x="107504" y="44624"/>
            <a:chExt cx="8928992" cy="1053083"/>
          </a:xfrm>
        </p:grpSpPr>
        <p:sp>
          <p:nvSpPr>
            <p:cNvPr id="7" name="Rectangle 6"/>
            <p:cNvSpPr/>
            <p:nvPr/>
          </p:nvSpPr>
          <p:spPr>
            <a:xfrm>
              <a:off x="1242856" y="44624"/>
              <a:ext cx="6641512" cy="1008112"/>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latin typeface="Times New Roman" pitchFamily="18" charset="0"/>
                  <a:cs typeface="Times New Roman" pitchFamily="18" charset="0"/>
                </a:rPr>
                <a:t>V. ARRIMAGE DU PNDES AUX ODD</a:t>
              </a:r>
              <a:endParaRPr lang="fr-FR" sz="2400" b="1" dirty="0">
                <a:solidFill>
                  <a:schemeClr val="tx1"/>
                </a:solidFill>
                <a:latin typeface="Times New Roman" pitchFamily="18" charset="0"/>
                <a:cs typeface="Times New Roman" pitchFamily="18" charset="0"/>
              </a:endParaRPr>
            </a:p>
          </p:txBody>
        </p:sp>
        <p:pic>
          <p:nvPicPr>
            <p:cNvPr id="8"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07504" y="44624"/>
              <a:ext cx="1135352" cy="105308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9" name="Picture 3"/>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7884368" y="44624"/>
              <a:ext cx="1152128" cy="10081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xmlns="" val="2868603292"/>
      </p:ext>
    </p:extLst>
  </p:cSld>
  <p:clrMapOvr>
    <a:masterClrMapping/>
  </p:clrMapOvr>
  <mc:AlternateContent xmlns:mc="http://schemas.openxmlformats.org/markup-compatibility/2006">
    <mc:Choice xmlns:p14="http://schemas.microsoft.com/office/powerpoint/2010/main" xmlns="" Requires="p14">
      <p:transition spd="slow" p14:dur="800">
        <p:circle/>
      </p:transition>
    </mc:Choice>
    <mc:Fallback>
      <p:transition spd="slow">
        <p:circl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0" y="1066800"/>
            <a:ext cx="8884096" cy="5562600"/>
          </a:xfrm>
        </p:spPr>
        <p:txBody>
          <a:bodyPr>
            <a:normAutofit fontScale="92500" lnSpcReduction="20000"/>
          </a:bodyPr>
          <a:lstStyle/>
          <a:p>
            <a:r>
              <a:rPr lang="fr-FR" sz="3600" dirty="0" smtClean="0"/>
              <a:t>Les résultats de l’évaluation de l’arrimage des cibles PNDES  faite par un Consultant du PNUD montre que 72 cibles ODD ont été priorisées sur 169, soit un taux de 43%. </a:t>
            </a:r>
          </a:p>
          <a:p>
            <a:r>
              <a:rPr lang="fr-FR" sz="3600" dirty="0" smtClean="0"/>
              <a:t>Et en excluant les 43 cibles relatives aux moyens de mise en œuvre et les cible 14.6 et 14.7 qui ne s’appliquent pas aux pays en développement, il s’avère que 72 cibles ODD ont été priorisées sur 124, soit un taux de 58%.</a:t>
            </a:r>
          </a:p>
          <a:p>
            <a:r>
              <a:rPr lang="fr-FR" sz="3600" dirty="0" smtClean="0">
                <a:solidFill>
                  <a:srgbClr val="00B050"/>
                </a:solidFill>
              </a:rPr>
              <a:t>En résumé, des efforts importants devraient être fournis pour l’arrimage du prochain PNDES  aux ODD</a:t>
            </a:r>
          </a:p>
          <a:p>
            <a:endParaRPr lang="fr-FR" sz="3600" dirty="0" smtClean="0"/>
          </a:p>
          <a:p>
            <a:endParaRPr lang="en-US" sz="3600" dirty="0" smtClean="0"/>
          </a:p>
          <a:p>
            <a:endParaRPr lang="fr-FR" dirty="0"/>
          </a:p>
        </p:txBody>
      </p:sp>
      <p:sp>
        <p:nvSpPr>
          <p:cNvPr id="2" name="Espace réservé du numéro de diapositive 1"/>
          <p:cNvSpPr>
            <a:spLocks noGrp="1"/>
          </p:cNvSpPr>
          <p:nvPr>
            <p:ph type="sldNum" sz="quarter" idx="12"/>
          </p:nvPr>
        </p:nvSpPr>
        <p:spPr/>
        <p:txBody>
          <a:bodyPr/>
          <a:lstStyle/>
          <a:p>
            <a:fld id="{CF4668DC-857F-487D-BFFA-8C0CA5037977}" type="slidenum">
              <a:rPr lang="fr-BE" smtClean="0"/>
              <a:pPr/>
              <a:t>15</a:t>
            </a:fld>
            <a:endParaRPr lang="fr-BE" dirty="0"/>
          </a:p>
        </p:txBody>
      </p:sp>
      <p:grpSp>
        <p:nvGrpSpPr>
          <p:cNvPr id="4" name="Groupe 5"/>
          <p:cNvGrpSpPr/>
          <p:nvPr/>
        </p:nvGrpSpPr>
        <p:grpSpPr>
          <a:xfrm>
            <a:off x="107504" y="44624"/>
            <a:ext cx="8928992" cy="1053083"/>
            <a:chOff x="107504" y="44624"/>
            <a:chExt cx="8928992" cy="1053083"/>
          </a:xfrm>
        </p:grpSpPr>
        <p:sp>
          <p:nvSpPr>
            <p:cNvPr id="7" name="Rectangle 6"/>
            <p:cNvSpPr/>
            <p:nvPr/>
          </p:nvSpPr>
          <p:spPr>
            <a:xfrm>
              <a:off x="1242856" y="44624"/>
              <a:ext cx="6641512" cy="1008112"/>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latin typeface="Times New Roman" pitchFamily="18" charset="0"/>
                  <a:cs typeface="Times New Roman" pitchFamily="18" charset="0"/>
                </a:rPr>
                <a:t>V. ARRIMAGE DU PNDES AUX ODD</a:t>
              </a:r>
              <a:endParaRPr lang="fr-FR" sz="2400" b="1" dirty="0">
                <a:solidFill>
                  <a:schemeClr val="tx1"/>
                </a:solidFill>
                <a:latin typeface="Times New Roman" pitchFamily="18" charset="0"/>
                <a:cs typeface="Times New Roman" pitchFamily="18" charset="0"/>
              </a:endParaRPr>
            </a:p>
          </p:txBody>
        </p:sp>
        <p:pic>
          <p:nvPicPr>
            <p:cNvPr id="8"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07504" y="44624"/>
              <a:ext cx="1135352" cy="105308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9" name="Picture 3"/>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7884368" y="44624"/>
              <a:ext cx="1152128" cy="10081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xmlns="" val="2868603292"/>
      </p:ext>
    </p:extLst>
  </p:cSld>
  <p:clrMapOvr>
    <a:masterClrMapping/>
  </p:clrMapOvr>
  <mc:AlternateContent xmlns:mc="http://schemas.openxmlformats.org/markup-compatibility/2006">
    <mc:Choice xmlns:p14="http://schemas.microsoft.com/office/powerpoint/2010/main" xmlns="" Requires="p14">
      <p:transition spd="slow" p14:dur="800">
        <p:circle/>
      </p:transition>
    </mc:Choice>
    <mc:Fallback>
      <p:transition spd="slow">
        <p:circl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0" y="1066800"/>
            <a:ext cx="8991600" cy="5562600"/>
          </a:xfrm>
        </p:spPr>
        <p:txBody>
          <a:bodyPr>
            <a:normAutofit fontScale="92500"/>
          </a:bodyPr>
          <a:lstStyle/>
          <a:p>
            <a:r>
              <a:rPr lang="fr-FR" sz="3600" dirty="0" smtClean="0"/>
              <a:t>Le graphique qui suit montre le pourcentage des cibles par ODD qui ont été prises en compte dans le PNDES 2016- 2020. </a:t>
            </a:r>
          </a:p>
          <a:p>
            <a:r>
              <a:rPr lang="fr-FR" sz="3600" dirty="0" smtClean="0"/>
              <a:t>On note que la couverture des cibles n’est pas régulière: la couverture la plus importante, avec 63% correspond à ODD2 et ODD9 suivis par les ODD7 et ODD13 avec presque 60%. Les ODD 1 sur la pauvreté et 10 (inégalités) ont respectivement une couverture des cibles de 14% et 20%.</a:t>
            </a:r>
            <a:endParaRPr lang="en-US" sz="3600" dirty="0" smtClean="0"/>
          </a:p>
          <a:p>
            <a:endParaRPr lang="fr-FR" sz="3600" dirty="0" smtClean="0"/>
          </a:p>
          <a:p>
            <a:endParaRPr lang="en-US" sz="3600" dirty="0" smtClean="0"/>
          </a:p>
          <a:p>
            <a:endParaRPr lang="fr-FR" dirty="0"/>
          </a:p>
        </p:txBody>
      </p:sp>
      <p:sp>
        <p:nvSpPr>
          <p:cNvPr id="2" name="Espace réservé du numéro de diapositive 1"/>
          <p:cNvSpPr>
            <a:spLocks noGrp="1"/>
          </p:cNvSpPr>
          <p:nvPr>
            <p:ph type="sldNum" sz="quarter" idx="12"/>
          </p:nvPr>
        </p:nvSpPr>
        <p:spPr/>
        <p:txBody>
          <a:bodyPr/>
          <a:lstStyle/>
          <a:p>
            <a:fld id="{CF4668DC-857F-487D-BFFA-8C0CA5037977}" type="slidenum">
              <a:rPr lang="fr-BE" smtClean="0"/>
              <a:pPr/>
              <a:t>16</a:t>
            </a:fld>
            <a:endParaRPr lang="fr-BE" dirty="0"/>
          </a:p>
        </p:txBody>
      </p:sp>
      <p:grpSp>
        <p:nvGrpSpPr>
          <p:cNvPr id="4" name="Groupe 5"/>
          <p:cNvGrpSpPr/>
          <p:nvPr/>
        </p:nvGrpSpPr>
        <p:grpSpPr>
          <a:xfrm>
            <a:off x="107504" y="44624"/>
            <a:ext cx="8928992" cy="1053083"/>
            <a:chOff x="107504" y="44624"/>
            <a:chExt cx="8928992" cy="1053083"/>
          </a:xfrm>
        </p:grpSpPr>
        <p:sp>
          <p:nvSpPr>
            <p:cNvPr id="7" name="Rectangle 6"/>
            <p:cNvSpPr/>
            <p:nvPr/>
          </p:nvSpPr>
          <p:spPr>
            <a:xfrm>
              <a:off x="1242856" y="44624"/>
              <a:ext cx="6641512" cy="1008112"/>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latin typeface="Times New Roman" pitchFamily="18" charset="0"/>
                  <a:cs typeface="Times New Roman" pitchFamily="18" charset="0"/>
                </a:rPr>
                <a:t>V. ARRIMAGE DU PNDES AUX ODD</a:t>
              </a:r>
              <a:endParaRPr lang="fr-FR" sz="2400" b="1" dirty="0">
                <a:solidFill>
                  <a:schemeClr val="tx1"/>
                </a:solidFill>
                <a:latin typeface="Times New Roman" pitchFamily="18" charset="0"/>
                <a:cs typeface="Times New Roman" pitchFamily="18" charset="0"/>
              </a:endParaRPr>
            </a:p>
          </p:txBody>
        </p:sp>
        <p:pic>
          <p:nvPicPr>
            <p:cNvPr id="8"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07504" y="44624"/>
              <a:ext cx="1135352" cy="105308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9" name="Picture 3"/>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7884368" y="44624"/>
              <a:ext cx="1152128" cy="10081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xmlns="" val="2868603292"/>
      </p:ext>
    </p:extLst>
  </p:cSld>
  <p:clrMapOvr>
    <a:masterClrMapping/>
  </p:clrMapOvr>
  <mc:AlternateContent xmlns:mc="http://schemas.openxmlformats.org/markup-compatibility/2006">
    <mc:Choice xmlns:p14="http://schemas.microsoft.com/office/powerpoint/2010/main" xmlns="" Requires="p14">
      <p:transition spd="slow" p14:dur="800">
        <p:circle/>
      </p:transition>
    </mc:Choice>
    <mc:Fallback>
      <p:transition spd="slow">
        <p:circl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0" y="1066800"/>
            <a:ext cx="8884096" cy="5562600"/>
          </a:xfrm>
        </p:spPr>
        <p:txBody>
          <a:bodyPr>
            <a:normAutofit/>
          </a:bodyPr>
          <a:lstStyle/>
          <a:p>
            <a:r>
              <a:rPr lang="fr-FR" sz="2000" b="1" dirty="0" smtClean="0"/>
              <a:t>Graphique .Intégration des cibles ODD dans le PNDES 2016- 2020</a:t>
            </a:r>
          </a:p>
          <a:p>
            <a:endParaRPr lang="en-US" sz="2400" dirty="0" smtClean="0"/>
          </a:p>
          <a:p>
            <a:endParaRPr lang="fr-FR" sz="3600" dirty="0" smtClean="0"/>
          </a:p>
          <a:p>
            <a:endParaRPr lang="en-US" sz="3600" dirty="0" smtClean="0"/>
          </a:p>
          <a:p>
            <a:endParaRPr lang="fr-FR" dirty="0"/>
          </a:p>
        </p:txBody>
      </p:sp>
      <p:sp>
        <p:nvSpPr>
          <p:cNvPr id="2" name="Espace réservé du numéro de diapositive 1"/>
          <p:cNvSpPr>
            <a:spLocks noGrp="1"/>
          </p:cNvSpPr>
          <p:nvPr>
            <p:ph type="sldNum" sz="quarter" idx="12"/>
          </p:nvPr>
        </p:nvSpPr>
        <p:spPr/>
        <p:txBody>
          <a:bodyPr/>
          <a:lstStyle/>
          <a:p>
            <a:fld id="{CF4668DC-857F-487D-BFFA-8C0CA5037977}" type="slidenum">
              <a:rPr lang="fr-BE" smtClean="0"/>
              <a:pPr/>
              <a:t>17</a:t>
            </a:fld>
            <a:endParaRPr lang="fr-BE" dirty="0"/>
          </a:p>
        </p:txBody>
      </p:sp>
      <p:grpSp>
        <p:nvGrpSpPr>
          <p:cNvPr id="4" name="Groupe 5"/>
          <p:cNvGrpSpPr/>
          <p:nvPr/>
        </p:nvGrpSpPr>
        <p:grpSpPr>
          <a:xfrm>
            <a:off x="107504" y="44624"/>
            <a:ext cx="8928992" cy="1053083"/>
            <a:chOff x="107504" y="44624"/>
            <a:chExt cx="8928992" cy="1053083"/>
          </a:xfrm>
        </p:grpSpPr>
        <p:sp>
          <p:nvSpPr>
            <p:cNvPr id="7" name="Rectangle 6"/>
            <p:cNvSpPr/>
            <p:nvPr/>
          </p:nvSpPr>
          <p:spPr>
            <a:xfrm>
              <a:off x="1242856" y="44624"/>
              <a:ext cx="6641512" cy="1008112"/>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latin typeface="Times New Roman" pitchFamily="18" charset="0"/>
                  <a:cs typeface="Times New Roman" pitchFamily="18" charset="0"/>
                </a:rPr>
                <a:t>V. ARRIMAGE DU PNDES AUX ODD</a:t>
              </a:r>
              <a:endParaRPr lang="fr-FR" sz="2400" b="1" dirty="0">
                <a:solidFill>
                  <a:schemeClr val="tx1"/>
                </a:solidFill>
                <a:latin typeface="Times New Roman" pitchFamily="18" charset="0"/>
                <a:cs typeface="Times New Roman" pitchFamily="18" charset="0"/>
              </a:endParaRPr>
            </a:p>
          </p:txBody>
        </p:sp>
        <p:pic>
          <p:nvPicPr>
            <p:cNvPr id="8"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07504" y="44624"/>
              <a:ext cx="1135352" cy="105308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9" name="Picture 3"/>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7884368" y="44624"/>
              <a:ext cx="1152128" cy="10081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graphicFrame>
        <p:nvGraphicFramePr>
          <p:cNvPr id="10" name="Graphique 9"/>
          <p:cNvGraphicFramePr/>
          <p:nvPr/>
        </p:nvGraphicFramePr>
        <p:xfrm>
          <a:off x="0" y="1524000"/>
          <a:ext cx="9144000" cy="53340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xmlns="" val="2868603292"/>
      </p:ext>
    </p:extLst>
  </p:cSld>
  <p:clrMapOvr>
    <a:masterClrMapping/>
  </p:clrMapOvr>
  <mc:AlternateContent xmlns:mc="http://schemas.openxmlformats.org/markup-compatibility/2006">
    <mc:Choice xmlns:p14="http://schemas.microsoft.com/office/powerpoint/2010/main" xmlns="" Requires="p14">
      <p:transition spd="slow" p14:dur="800">
        <p:circle/>
      </p:transition>
    </mc:Choice>
    <mc:Fallback>
      <p:transition spd="slow">
        <p:circl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0" y="1066800"/>
            <a:ext cx="8991600" cy="5562600"/>
          </a:xfrm>
        </p:spPr>
        <p:txBody>
          <a:bodyPr>
            <a:normAutofit fontScale="92500" lnSpcReduction="10000"/>
          </a:bodyPr>
          <a:lstStyle/>
          <a:p>
            <a:r>
              <a:rPr lang="fr-FR" sz="3600" dirty="0" smtClean="0"/>
              <a:t> Selon le constat de la Banque Mondiale, la capacité statistique de la Guinée est faible, avec moins de 63% sur la période 2005-2016. Ainsi des défis importants sont à relever pour assurer la disponibilité d’informations statistiques fiables pour le suivi des indicateurs ODD. il s’agit de:</a:t>
            </a:r>
          </a:p>
          <a:p>
            <a:pPr lvl="1"/>
            <a:r>
              <a:rPr lang="fr-FR" dirty="0" smtClean="0"/>
              <a:t>-renforcer la capacité méthodologique statistique, </a:t>
            </a:r>
          </a:p>
          <a:p>
            <a:pPr lvl="1"/>
            <a:r>
              <a:rPr lang="fr-FR" dirty="0" smtClean="0"/>
              <a:t>-améliorer la diffusion des résultats statistiques en termes de ponctualité et d’actualité, et </a:t>
            </a:r>
          </a:p>
          <a:p>
            <a:pPr lvl="1"/>
            <a:r>
              <a:rPr lang="fr-FR" dirty="0" smtClean="0"/>
              <a:t>-développer les sources de données pour la production de statistiques officielles en Guinée.</a:t>
            </a:r>
            <a:endParaRPr lang="en-US" dirty="0" smtClean="0"/>
          </a:p>
          <a:p>
            <a:endParaRPr lang="en-US" sz="3600" dirty="0" smtClean="0"/>
          </a:p>
          <a:p>
            <a:endParaRPr lang="fr-FR" dirty="0"/>
          </a:p>
        </p:txBody>
      </p:sp>
      <p:sp>
        <p:nvSpPr>
          <p:cNvPr id="2" name="Espace réservé du numéro de diapositive 1"/>
          <p:cNvSpPr>
            <a:spLocks noGrp="1"/>
          </p:cNvSpPr>
          <p:nvPr>
            <p:ph type="sldNum" sz="quarter" idx="12"/>
          </p:nvPr>
        </p:nvSpPr>
        <p:spPr/>
        <p:txBody>
          <a:bodyPr/>
          <a:lstStyle/>
          <a:p>
            <a:fld id="{CF4668DC-857F-487D-BFFA-8C0CA5037977}" type="slidenum">
              <a:rPr lang="fr-BE" smtClean="0"/>
              <a:pPr/>
              <a:t>18</a:t>
            </a:fld>
            <a:endParaRPr lang="fr-BE" dirty="0"/>
          </a:p>
        </p:txBody>
      </p:sp>
      <p:grpSp>
        <p:nvGrpSpPr>
          <p:cNvPr id="4" name="Groupe 5"/>
          <p:cNvGrpSpPr/>
          <p:nvPr/>
        </p:nvGrpSpPr>
        <p:grpSpPr>
          <a:xfrm>
            <a:off x="107504" y="44624"/>
            <a:ext cx="8928992" cy="1053083"/>
            <a:chOff x="107504" y="44624"/>
            <a:chExt cx="8928992" cy="1053083"/>
          </a:xfrm>
        </p:grpSpPr>
        <p:sp>
          <p:nvSpPr>
            <p:cNvPr id="7" name="Rectangle 6"/>
            <p:cNvSpPr/>
            <p:nvPr/>
          </p:nvSpPr>
          <p:spPr>
            <a:xfrm>
              <a:off x="1242856" y="44624"/>
              <a:ext cx="6641512" cy="1008112"/>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latin typeface="Times New Roman" pitchFamily="18" charset="0"/>
                  <a:cs typeface="Times New Roman" pitchFamily="18" charset="0"/>
                </a:rPr>
                <a:t>VI.  PRINCIPAUX DEFIS A RELEVER</a:t>
              </a:r>
              <a:endParaRPr lang="fr-FR" sz="2400" b="1" dirty="0">
                <a:solidFill>
                  <a:schemeClr val="tx1"/>
                </a:solidFill>
                <a:latin typeface="Times New Roman" pitchFamily="18" charset="0"/>
                <a:cs typeface="Times New Roman" pitchFamily="18" charset="0"/>
              </a:endParaRPr>
            </a:p>
          </p:txBody>
        </p:sp>
        <p:pic>
          <p:nvPicPr>
            <p:cNvPr id="8"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07504" y="44624"/>
              <a:ext cx="1135352" cy="105308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9" name="Picture 3"/>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7884368" y="44624"/>
              <a:ext cx="1152128" cy="10081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xmlns="" val="2868603292"/>
      </p:ext>
    </p:extLst>
  </p:cSld>
  <p:clrMapOvr>
    <a:masterClrMapping/>
  </p:clrMapOvr>
  <mc:AlternateContent xmlns:mc="http://schemas.openxmlformats.org/markup-compatibility/2006">
    <mc:Choice xmlns:p14="http://schemas.microsoft.com/office/powerpoint/2010/main" xmlns="" Requires="p14">
      <p:transition spd="slow" p14:dur="800">
        <p:circle/>
      </p:transition>
    </mc:Choice>
    <mc:Fallback>
      <p:transition spd="slow">
        <p:circl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0" y="1066800"/>
            <a:ext cx="8991600" cy="5562600"/>
          </a:xfrm>
        </p:spPr>
        <p:txBody>
          <a:bodyPr>
            <a:normAutofit fontScale="47500" lnSpcReduction="20000"/>
          </a:bodyPr>
          <a:lstStyle/>
          <a:p>
            <a:r>
              <a:rPr lang="fr-FR" sz="4400" dirty="0" smtClean="0"/>
              <a:t>Pour assurer un meilleur suivi évaluation des progrès dans la mise en œuvre du PNDES et l’atteinte des ODD, le Gouvernement devrait mettre en œuvre un train de mesures appropriées dont notamment :</a:t>
            </a:r>
            <a:endParaRPr lang="en-US" sz="4400" dirty="0" smtClean="0"/>
          </a:p>
          <a:p>
            <a:pPr lvl="1"/>
            <a:r>
              <a:rPr lang="fr-FR" sz="4400" dirty="0" smtClean="0"/>
              <a:t>Renforcement de la coordination statistique conformément à la Loi Statistique et à la Stratégie Nationale de Développement de la Statistique (SNDS)</a:t>
            </a:r>
            <a:endParaRPr lang="en-US" sz="4400" dirty="0" smtClean="0"/>
          </a:p>
          <a:p>
            <a:pPr lvl="1"/>
            <a:r>
              <a:rPr lang="fr-FR" sz="4400" dirty="0" smtClean="0"/>
              <a:t>Développement d’une démarche de qualité portant sur les normes et standards (nomenclatures de produits et d’activités, concepts et méthodologies statistiques, normes d’assurance qualité, base de sondage commune)</a:t>
            </a:r>
            <a:endParaRPr lang="en-US" sz="4400" dirty="0" smtClean="0"/>
          </a:p>
          <a:p>
            <a:pPr lvl="1"/>
            <a:r>
              <a:rPr lang="fr-FR" sz="4400" dirty="0" smtClean="0"/>
              <a:t>Production de données fines et désagrégées pour le suivi des ODD au niveau national, régional et local</a:t>
            </a:r>
            <a:endParaRPr lang="en-US" sz="4400" dirty="0" smtClean="0"/>
          </a:p>
          <a:p>
            <a:pPr lvl="1"/>
            <a:r>
              <a:rPr lang="fr-FR" sz="4400" dirty="0" smtClean="0"/>
              <a:t>Régularité de la production statistique au niveau sectoriel et élargissement de la diffusion en particulier les secteurs économiques clés tels que les mines, l’environnement, le commerce, les transports, le tourisme, l’industrie, les postes et télécommunications, l’hôtellerie et l’artisanat et les BTP</a:t>
            </a:r>
            <a:endParaRPr lang="en-US" sz="4400" dirty="0" smtClean="0"/>
          </a:p>
          <a:p>
            <a:pPr lvl="1"/>
            <a:r>
              <a:rPr lang="fr-FR" sz="4400" dirty="0" smtClean="0"/>
              <a:t>Allocation de ressources financières et humaines au système statistique national</a:t>
            </a:r>
            <a:r>
              <a:rPr lang="fr-FR" dirty="0" smtClean="0"/>
              <a:t>.</a:t>
            </a:r>
            <a:endParaRPr lang="en-US" dirty="0" smtClean="0"/>
          </a:p>
          <a:p>
            <a:endParaRPr lang="en-US" sz="3600" dirty="0" smtClean="0"/>
          </a:p>
          <a:p>
            <a:endParaRPr lang="fr-FR" dirty="0"/>
          </a:p>
        </p:txBody>
      </p:sp>
      <p:sp>
        <p:nvSpPr>
          <p:cNvPr id="2" name="Espace réservé du numéro de diapositive 1"/>
          <p:cNvSpPr>
            <a:spLocks noGrp="1"/>
          </p:cNvSpPr>
          <p:nvPr>
            <p:ph type="sldNum" sz="quarter" idx="12"/>
          </p:nvPr>
        </p:nvSpPr>
        <p:spPr/>
        <p:txBody>
          <a:bodyPr/>
          <a:lstStyle/>
          <a:p>
            <a:fld id="{CF4668DC-857F-487D-BFFA-8C0CA5037977}" type="slidenum">
              <a:rPr lang="fr-BE" smtClean="0"/>
              <a:pPr/>
              <a:t>19</a:t>
            </a:fld>
            <a:endParaRPr lang="fr-BE" dirty="0"/>
          </a:p>
        </p:txBody>
      </p:sp>
      <p:grpSp>
        <p:nvGrpSpPr>
          <p:cNvPr id="4" name="Groupe 5"/>
          <p:cNvGrpSpPr/>
          <p:nvPr/>
        </p:nvGrpSpPr>
        <p:grpSpPr>
          <a:xfrm>
            <a:off x="107504" y="44624"/>
            <a:ext cx="8928992" cy="1053083"/>
            <a:chOff x="107504" y="44624"/>
            <a:chExt cx="8928992" cy="1053083"/>
          </a:xfrm>
        </p:grpSpPr>
        <p:sp>
          <p:nvSpPr>
            <p:cNvPr id="7" name="Rectangle 6"/>
            <p:cNvSpPr/>
            <p:nvPr/>
          </p:nvSpPr>
          <p:spPr>
            <a:xfrm>
              <a:off x="1242856" y="44624"/>
              <a:ext cx="6641512" cy="1008112"/>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latin typeface="Times New Roman" pitchFamily="18" charset="0"/>
                  <a:cs typeface="Times New Roman" pitchFamily="18" charset="0"/>
                </a:rPr>
                <a:t>VII.  PERSPECTIVES </a:t>
              </a:r>
              <a:endParaRPr lang="fr-FR" sz="2400" b="1" dirty="0">
                <a:solidFill>
                  <a:schemeClr val="tx1"/>
                </a:solidFill>
                <a:latin typeface="Times New Roman" pitchFamily="18" charset="0"/>
                <a:cs typeface="Times New Roman" pitchFamily="18" charset="0"/>
              </a:endParaRPr>
            </a:p>
          </p:txBody>
        </p:sp>
        <p:pic>
          <p:nvPicPr>
            <p:cNvPr id="8"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07504" y="44624"/>
              <a:ext cx="1135352" cy="105308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9" name="Picture 3"/>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7884368" y="44624"/>
              <a:ext cx="1152128" cy="10081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xmlns="" val="2868603292"/>
      </p:ext>
    </p:extLst>
  </p:cSld>
  <p:clrMapOvr>
    <a:masterClrMapping/>
  </p:clrMapOvr>
  <mc:AlternateContent xmlns:mc="http://schemas.openxmlformats.org/markup-compatibility/2006">
    <mc:Choice xmlns:p14="http://schemas.microsoft.com/office/powerpoint/2010/main" xmlns="" Requires="p14">
      <p:transition spd="slow" p14:dur="800">
        <p:circle/>
      </p:transition>
    </mc:Choice>
    <mc:Fallback>
      <p:transition spd="slow">
        <p:circl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52400" y="1066801"/>
            <a:ext cx="8825309" cy="5029200"/>
          </a:xfrm>
          <a:ln>
            <a:noFill/>
          </a:ln>
        </p:spPr>
        <p:txBody>
          <a:bodyPr>
            <a:normAutofit fontScale="92500" lnSpcReduction="10000"/>
          </a:bodyPr>
          <a:lstStyle/>
          <a:p>
            <a:pPr marL="514350" indent="-514350" algn="just">
              <a:buFont typeface="+mj-lt"/>
              <a:buAutoNum type="arabicPeriod"/>
            </a:pPr>
            <a:r>
              <a:rPr lang="fr-FR" sz="3600" dirty="0" smtClean="0">
                <a:latin typeface="+mj-lt"/>
              </a:rPr>
              <a:t>Introduction </a:t>
            </a:r>
            <a:endParaRPr lang="fr-FR" sz="3600" dirty="0" smtClean="0">
              <a:latin typeface="+mj-lt"/>
              <a:cs typeface="Times New Roman" panose="02020603050405020304" pitchFamily="18" charset="0"/>
            </a:endParaRPr>
          </a:p>
          <a:p>
            <a:pPr marL="514350" indent="-514350" algn="just">
              <a:buFont typeface="+mj-lt"/>
              <a:buAutoNum type="arabicPeriod"/>
            </a:pPr>
            <a:r>
              <a:rPr lang="fr-FR" sz="3600" dirty="0" smtClean="0">
                <a:solidFill>
                  <a:schemeClr val="tx1"/>
                </a:solidFill>
                <a:latin typeface="+mj-lt"/>
                <a:cs typeface="Times New Roman" panose="02020603050405020304" pitchFamily="18" charset="0"/>
              </a:rPr>
              <a:t>Contexte de politique de développement  </a:t>
            </a:r>
            <a:r>
              <a:rPr lang="fr-FR" sz="3600" dirty="0" smtClean="0">
                <a:latin typeface="+mj-lt"/>
                <a:cs typeface="Times New Roman" panose="02020603050405020304" pitchFamily="18" charset="0"/>
              </a:rPr>
              <a:t> </a:t>
            </a:r>
            <a:endParaRPr lang="fr-FR" sz="3600" dirty="0" smtClean="0">
              <a:solidFill>
                <a:schemeClr val="tx1"/>
              </a:solidFill>
              <a:latin typeface="+mj-lt"/>
              <a:cs typeface="Times New Roman" panose="02020603050405020304" pitchFamily="18" charset="0"/>
            </a:endParaRPr>
          </a:p>
          <a:p>
            <a:pPr marL="514350" indent="-514350" algn="just">
              <a:buFont typeface="+mj-lt"/>
              <a:buAutoNum type="arabicPeriod"/>
            </a:pPr>
            <a:r>
              <a:rPr lang="fr-FR" sz="3600" dirty="0" smtClean="0">
                <a:solidFill>
                  <a:schemeClr val="tx1"/>
                </a:solidFill>
                <a:latin typeface="+mj-lt"/>
                <a:cs typeface="Times New Roman" panose="02020603050405020304" pitchFamily="18" charset="0"/>
              </a:rPr>
              <a:t>Démarche pour la priorisation des ODD</a:t>
            </a:r>
          </a:p>
          <a:p>
            <a:pPr marL="514350" indent="-514350" algn="just">
              <a:buFont typeface="+mj-lt"/>
              <a:buAutoNum type="arabicPeriod"/>
            </a:pPr>
            <a:r>
              <a:rPr lang="fr-FR" sz="3600" dirty="0" smtClean="0">
                <a:solidFill>
                  <a:schemeClr val="tx1"/>
                </a:solidFill>
                <a:latin typeface="+mj-lt"/>
                <a:cs typeface="Times New Roman" panose="02020603050405020304" pitchFamily="18" charset="0"/>
              </a:rPr>
              <a:t>Intégration des ODD dans les cadres  nationaux de développement </a:t>
            </a:r>
          </a:p>
          <a:p>
            <a:pPr marL="514350" indent="-514350" algn="just">
              <a:buFont typeface="+mj-lt"/>
              <a:buAutoNum type="arabicPeriod"/>
            </a:pPr>
            <a:r>
              <a:rPr lang="fr-FR" sz="3600" dirty="0" smtClean="0">
                <a:solidFill>
                  <a:schemeClr val="tx1"/>
                </a:solidFill>
                <a:latin typeface="+mj-lt"/>
                <a:cs typeface="Times New Roman" panose="02020603050405020304" pitchFamily="18" charset="0"/>
              </a:rPr>
              <a:t>Arrimage du PNDES 2016-2020 aux ODD</a:t>
            </a:r>
          </a:p>
          <a:p>
            <a:pPr marL="514350" indent="-514350" algn="just">
              <a:buFont typeface="+mj-lt"/>
              <a:buAutoNum type="arabicPeriod"/>
            </a:pPr>
            <a:r>
              <a:rPr lang="fr-FR" sz="3600" dirty="0" smtClean="0">
                <a:solidFill>
                  <a:schemeClr val="tx1"/>
                </a:solidFill>
                <a:latin typeface="+mj-lt"/>
                <a:cs typeface="Times New Roman" panose="02020603050405020304" pitchFamily="18" charset="0"/>
              </a:rPr>
              <a:t>Principaux défis à relever</a:t>
            </a:r>
          </a:p>
          <a:p>
            <a:pPr marL="514350" indent="-514350" algn="just">
              <a:buFont typeface="+mj-lt"/>
              <a:buAutoNum type="arabicPeriod"/>
            </a:pPr>
            <a:r>
              <a:rPr lang="fr-FR" sz="3600" dirty="0" smtClean="0">
                <a:solidFill>
                  <a:schemeClr val="tx1"/>
                </a:solidFill>
                <a:latin typeface="+mj-lt"/>
                <a:cs typeface="Times New Roman" panose="02020603050405020304" pitchFamily="18" charset="0"/>
              </a:rPr>
              <a:t>Perspectives  </a:t>
            </a:r>
          </a:p>
          <a:p>
            <a:pPr marL="514350" indent="-514350" algn="just">
              <a:buFont typeface="+mj-lt"/>
              <a:buAutoNum type="arabicPeriod"/>
            </a:pPr>
            <a:r>
              <a:rPr lang="fr-FR" sz="3600" dirty="0" smtClean="0">
                <a:solidFill>
                  <a:schemeClr val="tx1"/>
                </a:solidFill>
                <a:latin typeface="+mj-lt"/>
                <a:cs typeface="Times New Roman" panose="02020603050405020304" pitchFamily="18" charset="0"/>
              </a:rPr>
              <a:t>Conclusion </a:t>
            </a:r>
            <a:endParaRPr lang="fr-FR" sz="3600" dirty="0">
              <a:solidFill>
                <a:schemeClr val="tx1"/>
              </a:solidFill>
              <a:latin typeface="+mj-lt"/>
              <a:cs typeface="Times New Roman" panose="02020603050405020304" pitchFamily="18" charset="0"/>
            </a:endParaRPr>
          </a:p>
        </p:txBody>
      </p:sp>
      <p:sp>
        <p:nvSpPr>
          <p:cNvPr id="2" name="Espace réservé du numéro de diapositive 1"/>
          <p:cNvSpPr>
            <a:spLocks noGrp="1"/>
          </p:cNvSpPr>
          <p:nvPr>
            <p:ph type="sldNum" sz="quarter" idx="12"/>
          </p:nvPr>
        </p:nvSpPr>
        <p:spPr/>
        <p:txBody>
          <a:bodyPr/>
          <a:lstStyle/>
          <a:p>
            <a:fld id="{CF4668DC-857F-487D-BFFA-8C0CA5037977}" type="slidenum">
              <a:rPr lang="fr-BE" smtClean="0"/>
              <a:pPr/>
              <a:t>2</a:t>
            </a:fld>
            <a:endParaRPr lang="fr-BE" dirty="0"/>
          </a:p>
        </p:txBody>
      </p:sp>
      <p:pic>
        <p:nvPicPr>
          <p:cNvPr id="16"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36512" y="-27384"/>
            <a:ext cx="1135352" cy="105308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7" name="Picture 3"/>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7956376" y="44624"/>
            <a:ext cx="1152128" cy="10081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0" name="Rectangle 9"/>
          <p:cNvSpPr/>
          <p:nvPr/>
        </p:nvSpPr>
        <p:spPr>
          <a:xfrm>
            <a:off x="2483768" y="309555"/>
            <a:ext cx="4320480" cy="523220"/>
          </a:xfrm>
          <a:prstGeom prst="rect">
            <a:avLst/>
          </a:prstGeom>
        </p:spPr>
        <p:txBody>
          <a:bodyPr wrap="square">
            <a:spAutoFit/>
          </a:bodyPr>
          <a:lstStyle/>
          <a:p>
            <a:pPr algn="ctr"/>
            <a:r>
              <a:rPr lang="fr-FR" sz="2800" b="1" dirty="0">
                <a:latin typeface="Times New Roman" pitchFamily="18" charset="0"/>
                <a:cs typeface="Times New Roman" pitchFamily="18" charset="0"/>
              </a:rPr>
              <a:t>SOMMAIRE</a:t>
            </a:r>
          </a:p>
        </p:txBody>
      </p:sp>
    </p:spTree>
    <p:extLst>
      <p:ext uri="{BB962C8B-B14F-4D97-AF65-F5344CB8AC3E}">
        <p14:creationId xmlns:p14="http://schemas.microsoft.com/office/powerpoint/2010/main" xmlns="" val="3103317841"/>
      </p:ext>
    </p:extLst>
  </p:cSld>
  <p:clrMapOvr>
    <a:masterClrMapping/>
  </p:clrMapOvr>
  <mc:AlternateContent xmlns:mc="http://schemas.openxmlformats.org/markup-compatibility/2006">
    <mc:Choice xmlns:p14="http://schemas.microsoft.com/office/powerpoint/2010/main" xmlns="" Requires="p14">
      <p:transition spd="slow" p14:dur="800">
        <p:circle/>
      </p:transition>
    </mc:Choice>
    <mc:Fallback>
      <p:transition spd="slow">
        <p:circl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0" y="1066800"/>
            <a:ext cx="8991600" cy="5562600"/>
          </a:xfrm>
        </p:spPr>
        <p:txBody>
          <a:bodyPr>
            <a:normAutofit/>
          </a:bodyPr>
          <a:lstStyle/>
          <a:p>
            <a:pPr lvl="1"/>
            <a:r>
              <a:rPr lang="fr-FR" sz="4400" dirty="0" smtClean="0"/>
              <a:t>Les ODD ne sont pas l’affaire d’une seule personne. </a:t>
            </a:r>
          </a:p>
          <a:p>
            <a:pPr lvl="1"/>
            <a:r>
              <a:rPr lang="fr-FR" sz="4400" dirty="0" smtClean="0"/>
              <a:t>Les ODD exigent des efforts concertés et collectifs avec un fort engagement politique à tous les niveaux. </a:t>
            </a:r>
            <a:endParaRPr lang="en-US" sz="4400" dirty="0" smtClean="0"/>
          </a:p>
          <a:p>
            <a:pPr lvl="1"/>
            <a:endParaRPr lang="en-US" dirty="0" smtClean="0"/>
          </a:p>
          <a:p>
            <a:endParaRPr lang="en-US" sz="3600" dirty="0" smtClean="0"/>
          </a:p>
          <a:p>
            <a:endParaRPr lang="fr-FR" dirty="0"/>
          </a:p>
        </p:txBody>
      </p:sp>
      <p:sp>
        <p:nvSpPr>
          <p:cNvPr id="2" name="Espace réservé du numéro de diapositive 1"/>
          <p:cNvSpPr>
            <a:spLocks noGrp="1"/>
          </p:cNvSpPr>
          <p:nvPr>
            <p:ph type="sldNum" sz="quarter" idx="12"/>
          </p:nvPr>
        </p:nvSpPr>
        <p:spPr/>
        <p:txBody>
          <a:bodyPr/>
          <a:lstStyle/>
          <a:p>
            <a:fld id="{CF4668DC-857F-487D-BFFA-8C0CA5037977}" type="slidenum">
              <a:rPr lang="fr-BE" smtClean="0"/>
              <a:pPr/>
              <a:t>20</a:t>
            </a:fld>
            <a:endParaRPr lang="fr-BE" dirty="0"/>
          </a:p>
        </p:txBody>
      </p:sp>
      <p:grpSp>
        <p:nvGrpSpPr>
          <p:cNvPr id="4" name="Groupe 5"/>
          <p:cNvGrpSpPr/>
          <p:nvPr/>
        </p:nvGrpSpPr>
        <p:grpSpPr>
          <a:xfrm>
            <a:off x="107504" y="44624"/>
            <a:ext cx="8928992" cy="1053083"/>
            <a:chOff x="107504" y="44624"/>
            <a:chExt cx="8928992" cy="1053083"/>
          </a:xfrm>
        </p:grpSpPr>
        <p:sp>
          <p:nvSpPr>
            <p:cNvPr id="7" name="Rectangle 6"/>
            <p:cNvSpPr/>
            <p:nvPr/>
          </p:nvSpPr>
          <p:spPr>
            <a:xfrm>
              <a:off x="1242856" y="44624"/>
              <a:ext cx="6641512" cy="1008112"/>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latin typeface="Times New Roman" pitchFamily="18" charset="0"/>
                  <a:cs typeface="Times New Roman" pitchFamily="18" charset="0"/>
                </a:rPr>
                <a:t>VIII.  CONCLUSION </a:t>
              </a:r>
              <a:endParaRPr lang="fr-FR" sz="2400" b="1" dirty="0">
                <a:solidFill>
                  <a:schemeClr val="tx1"/>
                </a:solidFill>
                <a:latin typeface="Times New Roman" pitchFamily="18" charset="0"/>
                <a:cs typeface="Times New Roman" pitchFamily="18" charset="0"/>
              </a:endParaRPr>
            </a:p>
          </p:txBody>
        </p:sp>
        <p:pic>
          <p:nvPicPr>
            <p:cNvPr id="8"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07504" y="44624"/>
              <a:ext cx="1135352" cy="105308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9" name="Picture 3"/>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7884368" y="44624"/>
              <a:ext cx="1152128" cy="10081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xmlns="" val="2868603292"/>
      </p:ext>
    </p:extLst>
  </p:cSld>
  <p:clrMapOvr>
    <a:masterClrMapping/>
  </p:clrMapOvr>
  <mc:AlternateContent xmlns:mc="http://schemas.openxmlformats.org/markup-compatibility/2006">
    <mc:Choice xmlns:p14="http://schemas.microsoft.com/office/powerpoint/2010/main" xmlns="" Requires="p14">
      <p:transition spd="slow" p14:dur="800">
        <p:circle/>
      </p:transition>
    </mc:Choice>
    <mc:Fallback>
      <p:transition spd="slow">
        <p:circl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0" y="1066800"/>
            <a:ext cx="8991600" cy="5562600"/>
          </a:xfrm>
        </p:spPr>
        <p:txBody>
          <a:bodyPr>
            <a:normAutofit/>
          </a:bodyPr>
          <a:lstStyle/>
          <a:p>
            <a:pPr lvl="1"/>
            <a:endParaRPr lang="fr-FR" sz="4400" dirty="0" smtClean="0"/>
          </a:p>
          <a:p>
            <a:pPr lvl="1"/>
            <a:endParaRPr lang="fr-FR" sz="4400" dirty="0" smtClean="0"/>
          </a:p>
          <a:p>
            <a:pPr lvl="1" algn="ctr">
              <a:buNone/>
            </a:pPr>
            <a:r>
              <a:rPr lang="fr-FR" sz="5400" dirty="0" smtClean="0"/>
              <a:t>MERCI DE VOTRE AIMABLE ATTENTION </a:t>
            </a:r>
            <a:endParaRPr lang="en-US" sz="5400" dirty="0" smtClean="0"/>
          </a:p>
          <a:p>
            <a:pPr lvl="1"/>
            <a:endParaRPr lang="en-US" dirty="0" smtClean="0"/>
          </a:p>
          <a:p>
            <a:endParaRPr lang="en-US" sz="3600" dirty="0" smtClean="0"/>
          </a:p>
          <a:p>
            <a:endParaRPr lang="fr-FR" dirty="0"/>
          </a:p>
        </p:txBody>
      </p:sp>
      <p:sp>
        <p:nvSpPr>
          <p:cNvPr id="2" name="Espace réservé du numéro de diapositive 1"/>
          <p:cNvSpPr>
            <a:spLocks noGrp="1"/>
          </p:cNvSpPr>
          <p:nvPr>
            <p:ph type="sldNum" sz="quarter" idx="12"/>
          </p:nvPr>
        </p:nvSpPr>
        <p:spPr/>
        <p:txBody>
          <a:bodyPr/>
          <a:lstStyle/>
          <a:p>
            <a:fld id="{CF4668DC-857F-487D-BFFA-8C0CA5037977}" type="slidenum">
              <a:rPr lang="fr-BE" smtClean="0"/>
              <a:pPr/>
              <a:t>21</a:t>
            </a:fld>
            <a:endParaRPr lang="fr-BE" dirty="0"/>
          </a:p>
        </p:txBody>
      </p:sp>
      <p:grpSp>
        <p:nvGrpSpPr>
          <p:cNvPr id="4" name="Groupe 5"/>
          <p:cNvGrpSpPr/>
          <p:nvPr/>
        </p:nvGrpSpPr>
        <p:grpSpPr>
          <a:xfrm>
            <a:off x="107504" y="44624"/>
            <a:ext cx="8928992" cy="1053083"/>
            <a:chOff x="107504" y="44624"/>
            <a:chExt cx="8928992" cy="1053083"/>
          </a:xfrm>
        </p:grpSpPr>
        <p:sp>
          <p:nvSpPr>
            <p:cNvPr id="7" name="Rectangle 6"/>
            <p:cNvSpPr/>
            <p:nvPr/>
          </p:nvSpPr>
          <p:spPr>
            <a:xfrm>
              <a:off x="1242856" y="44624"/>
              <a:ext cx="6641512" cy="1008112"/>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400" b="1" dirty="0">
                <a:solidFill>
                  <a:schemeClr val="tx1"/>
                </a:solidFill>
                <a:latin typeface="Times New Roman" pitchFamily="18" charset="0"/>
                <a:cs typeface="Times New Roman" pitchFamily="18" charset="0"/>
              </a:endParaRPr>
            </a:p>
          </p:txBody>
        </p:sp>
        <p:pic>
          <p:nvPicPr>
            <p:cNvPr id="8"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07504" y="44624"/>
              <a:ext cx="1135352" cy="105308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9" name="Picture 3"/>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7884368" y="44624"/>
              <a:ext cx="1152128" cy="10081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xmlns="" val="2868603292"/>
      </p:ext>
    </p:extLst>
  </p:cSld>
  <p:clrMapOvr>
    <a:masterClrMapping/>
  </p:clrMapOvr>
  <mc:AlternateContent xmlns:mc="http://schemas.openxmlformats.org/markup-compatibility/2006">
    <mc:Choice xmlns:p14="http://schemas.microsoft.com/office/powerpoint/2010/main" xmlns="" Requires="p14">
      <p:transition spd="slow" p14:dur="800">
        <p:circle/>
      </p:transition>
    </mc:Choice>
    <mc:Fallback>
      <p:transition spd="slow">
        <p:circl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00869" y="1191791"/>
            <a:ext cx="8208912" cy="43204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44512" lvl="1" algn="just">
              <a:buClr>
                <a:srgbClr val="00B0F0"/>
              </a:buClr>
              <a:defRPr/>
            </a:pPr>
            <a:endParaRPr lang="fr-FR" altLang="fr-FR" sz="3200" dirty="0">
              <a:solidFill>
                <a:schemeClr val="tx1"/>
              </a:solidFill>
              <a:latin typeface="Times New Roman" pitchFamily="18" charset="0"/>
              <a:cs typeface="Times New Roman" pitchFamily="18" charset="0"/>
            </a:endParaRPr>
          </a:p>
        </p:txBody>
      </p:sp>
      <p:sp>
        <p:nvSpPr>
          <p:cNvPr id="2" name="Espace réservé du numéro de diapositive 1"/>
          <p:cNvSpPr>
            <a:spLocks noGrp="1"/>
          </p:cNvSpPr>
          <p:nvPr>
            <p:ph type="sldNum" sz="quarter" idx="12"/>
          </p:nvPr>
        </p:nvSpPr>
        <p:spPr/>
        <p:txBody>
          <a:bodyPr/>
          <a:lstStyle/>
          <a:p>
            <a:fld id="{CF4668DC-857F-487D-BFFA-8C0CA5037977}" type="slidenum">
              <a:rPr lang="fr-BE" smtClean="0"/>
              <a:pPr/>
              <a:t>3</a:t>
            </a:fld>
            <a:endParaRPr lang="fr-BE" dirty="0"/>
          </a:p>
        </p:txBody>
      </p:sp>
      <p:grpSp>
        <p:nvGrpSpPr>
          <p:cNvPr id="6" name="Groupe 5"/>
          <p:cNvGrpSpPr/>
          <p:nvPr/>
        </p:nvGrpSpPr>
        <p:grpSpPr>
          <a:xfrm>
            <a:off x="107504" y="44624"/>
            <a:ext cx="8928992" cy="1053083"/>
            <a:chOff x="107504" y="44624"/>
            <a:chExt cx="8928992" cy="1053083"/>
          </a:xfrm>
          <a:noFill/>
        </p:grpSpPr>
        <p:sp>
          <p:nvSpPr>
            <p:cNvPr id="7" name="Rectangle 6"/>
            <p:cNvSpPr/>
            <p:nvPr/>
          </p:nvSpPr>
          <p:spPr>
            <a:xfrm>
              <a:off x="1242856" y="44624"/>
              <a:ext cx="6641512" cy="100811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latin typeface="Times New Roman" pitchFamily="18" charset="0"/>
                  <a:cs typeface="Times New Roman" pitchFamily="18" charset="0"/>
                </a:rPr>
                <a:t>I.INTRODUCTION </a:t>
              </a:r>
              <a:endParaRPr lang="fr-FR" sz="2400" b="1" dirty="0">
                <a:solidFill>
                  <a:schemeClr val="tx1"/>
                </a:solidFill>
                <a:latin typeface="Times New Roman" pitchFamily="18" charset="0"/>
                <a:cs typeface="Times New Roman" pitchFamily="18" charset="0"/>
              </a:endParaRPr>
            </a:p>
          </p:txBody>
        </p:sp>
        <p:pic>
          <p:nvPicPr>
            <p:cNvPr id="8"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07504" y="44624"/>
              <a:ext cx="1135352" cy="1053083"/>
            </a:xfrm>
            <a:prstGeom prst="rect">
              <a:avLst/>
            </a:prstGeom>
            <a:grp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9" name="Picture 3"/>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7884368" y="44624"/>
              <a:ext cx="1152128" cy="1008112"/>
            </a:xfrm>
            <a:prstGeom prst="rect">
              <a:avLst/>
            </a:prstGeom>
            <a:grp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
        <p:nvSpPr>
          <p:cNvPr id="3" name="Rectangle 2"/>
          <p:cNvSpPr/>
          <p:nvPr/>
        </p:nvSpPr>
        <p:spPr>
          <a:xfrm>
            <a:off x="304800" y="1066800"/>
            <a:ext cx="8209731" cy="6617196"/>
          </a:xfrm>
          <a:prstGeom prst="rect">
            <a:avLst/>
          </a:prstGeom>
        </p:spPr>
        <p:txBody>
          <a:bodyPr wrap="square">
            <a:spAutoFit/>
          </a:bodyPr>
          <a:lstStyle/>
          <a:p>
            <a:pPr algn="just"/>
            <a:r>
              <a:rPr lang="fr-FR" sz="2800" dirty="0" smtClean="0"/>
              <a:t>Le 25 septembre 2015, 193 pays membres des Nations Unies, à la suite de l’échéance  d’opérationnalisation des Objectifs du Millénaire pour le Développement (OMD), ont adopté  les ODD dont les trois dimensions sont: (i) </a:t>
            </a:r>
            <a:r>
              <a:rPr lang="fr-FR" sz="2800" i="1" dirty="0" smtClean="0"/>
              <a:t>éliminer la pauvreté sous toutes ses formes et dans toutes ses dimensions, (ii) préserver l’environnement et (iii) assurer l’avènement de sociétés plus pacifiques et inclusives.</a:t>
            </a:r>
            <a:endParaRPr lang="en-US" sz="2800" i="1" dirty="0" smtClean="0"/>
          </a:p>
          <a:p>
            <a:r>
              <a:rPr lang="fr-FR" sz="2800" b="1" dirty="0" smtClean="0"/>
              <a:t>Ce nouveau programme des Nations Unies comprend 17 Objectifs de Développement Durable (ODD) composés de 169 cibles et 241 indicateurs</a:t>
            </a:r>
            <a:r>
              <a:rPr lang="fr-FR" sz="2800" dirty="0" smtClean="0"/>
              <a:t>.</a:t>
            </a:r>
          </a:p>
          <a:p>
            <a:r>
              <a:rPr lang="fr-FR" sz="2400" dirty="0" smtClean="0"/>
              <a:t> </a:t>
            </a:r>
          </a:p>
          <a:p>
            <a:pPr algn="just"/>
            <a:endParaRPr lang="fr-FR" sz="2800" dirty="0" smtClean="0">
              <a:latin typeface="Times New Roman" panose="02020603050405020304" pitchFamily="18" charset="0"/>
              <a:cs typeface="Times New Roman" panose="02020603050405020304" pitchFamily="18" charset="0"/>
            </a:endParaRPr>
          </a:p>
          <a:p>
            <a:endParaRPr lang="fr-FR" dirty="0" smtClean="0"/>
          </a:p>
          <a:p>
            <a:endParaRPr lang="fr-FR" dirty="0"/>
          </a:p>
        </p:txBody>
      </p:sp>
    </p:spTree>
    <p:extLst>
      <p:ext uri="{BB962C8B-B14F-4D97-AF65-F5344CB8AC3E}">
        <p14:creationId xmlns:p14="http://schemas.microsoft.com/office/powerpoint/2010/main" xmlns="" val="3280783056"/>
      </p:ext>
    </p:extLst>
  </p:cSld>
  <p:clrMapOvr>
    <a:masterClrMapping/>
  </p:clrMapOvr>
  <mc:AlternateContent xmlns:mc="http://schemas.openxmlformats.org/markup-compatibility/2006">
    <mc:Choice xmlns:p14="http://schemas.microsoft.com/office/powerpoint/2010/main" xmlns="" Requires="p14">
      <p:transition spd="slow" p14:dur="800">
        <p:circle/>
      </p:transition>
    </mc:Choice>
    <mc:Fallback>
      <p:transition spd="slow">
        <p:circl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00869" y="1191791"/>
            <a:ext cx="8208912" cy="43204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44512" lvl="1" algn="just">
              <a:buClr>
                <a:srgbClr val="00B0F0"/>
              </a:buClr>
              <a:defRPr/>
            </a:pPr>
            <a:endParaRPr lang="fr-FR" altLang="fr-FR" sz="3200" dirty="0">
              <a:solidFill>
                <a:schemeClr val="tx1"/>
              </a:solidFill>
              <a:latin typeface="Times New Roman" pitchFamily="18" charset="0"/>
              <a:cs typeface="Times New Roman" pitchFamily="18" charset="0"/>
            </a:endParaRPr>
          </a:p>
        </p:txBody>
      </p:sp>
      <p:sp>
        <p:nvSpPr>
          <p:cNvPr id="2" name="Espace réservé du numéro de diapositive 1"/>
          <p:cNvSpPr>
            <a:spLocks noGrp="1"/>
          </p:cNvSpPr>
          <p:nvPr>
            <p:ph type="sldNum" sz="quarter" idx="12"/>
          </p:nvPr>
        </p:nvSpPr>
        <p:spPr/>
        <p:txBody>
          <a:bodyPr/>
          <a:lstStyle/>
          <a:p>
            <a:fld id="{CF4668DC-857F-487D-BFFA-8C0CA5037977}" type="slidenum">
              <a:rPr lang="fr-BE" smtClean="0"/>
              <a:pPr/>
              <a:t>4</a:t>
            </a:fld>
            <a:endParaRPr lang="fr-BE" dirty="0"/>
          </a:p>
        </p:txBody>
      </p:sp>
      <p:grpSp>
        <p:nvGrpSpPr>
          <p:cNvPr id="4" name="Groupe 5"/>
          <p:cNvGrpSpPr/>
          <p:nvPr/>
        </p:nvGrpSpPr>
        <p:grpSpPr>
          <a:xfrm>
            <a:off x="107504" y="44624"/>
            <a:ext cx="8928992" cy="1053083"/>
            <a:chOff x="107504" y="44624"/>
            <a:chExt cx="8928992" cy="1053083"/>
          </a:xfrm>
          <a:noFill/>
        </p:grpSpPr>
        <p:sp>
          <p:nvSpPr>
            <p:cNvPr id="7" name="Rectangle 6"/>
            <p:cNvSpPr/>
            <p:nvPr/>
          </p:nvSpPr>
          <p:spPr>
            <a:xfrm>
              <a:off x="1242856" y="44624"/>
              <a:ext cx="6641512" cy="100811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latin typeface="Times New Roman" pitchFamily="18" charset="0"/>
                  <a:cs typeface="Times New Roman" pitchFamily="18" charset="0"/>
                </a:rPr>
                <a:t>I.INTRODUCTION </a:t>
              </a:r>
              <a:endParaRPr lang="fr-FR" sz="2400" b="1" dirty="0">
                <a:solidFill>
                  <a:schemeClr val="tx1"/>
                </a:solidFill>
                <a:latin typeface="Times New Roman" pitchFamily="18" charset="0"/>
                <a:cs typeface="Times New Roman" pitchFamily="18" charset="0"/>
              </a:endParaRPr>
            </a:p>
          </p:txBody>
        </p:sp>
        <p:pic>
          <p:nvPicPr>
            <p:cNvPr id="8"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07504" y="44624"/>
              <a:ext cx="1135352" cy="1053083"/>
            </a:xfrm>
            <a:prstGeom prst="rect">
              <a:avLst/>
            </a:prstGeom>
            <a:grp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9" name="Picture 3"/>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7884368" y="44624"/>
              <a:ext cx="1152128" cy="1008112"/>
            </a:xfrm>
            <a:prstGeom prst="rect">
              <a:avLst/>
            </a:prstGeom>
            <a:grp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
        <p:nvSpPr>
          <p:cNvPr id="3" name="Rectangle 2"/>
          <p:cNvSpPr/>
          <p:nvPr/>
        </p:nvSpPr>
        <p:spPr>
          <a:xfrm>
            <a:off x="304800" y="1066800"/>
            <a:ext cx="8839200" cy="6001643"/>
          </a:xfrm>
          <a:prstGeom prst="rect">
            <a:avLst/>
          </a:prstGeom>
        </p:spPr>
        <p:txBody>
          <a:bodyPr wrap="square">
            <a:spAutoFit/>
          </a:bodyPr>
          <a:lstStyle/>
          <a:p>
            <a:r>
              <a:rPr lang="fr-FR" sz="3200" dirty="0" smtClean="0"/>
              <a:t>Il est important de noter que les objectifs et les cibles ont un caractère universel et concernent le monde entier (pays développés comme pays en développement). </a:t>
            </a:r>
          </a:p>
          <a:p>
            <a:r>
              <a:rPr lang="fr-FR" sz="3200" dirty="0" smtClean="0"/>
              <a:t>Ils sont intégrés et indissociables et concilient les trois (03) dimensions du développement durable,</a:t>
            </a:r>
            <a:endParaRPr lang="en-US" sz="3200" dirty="0" smtClean="0"/>
          </a:p>
          <a:p>
            <a:r>
              <a:rPr lang="fr-FR" sz="3200" dirty="0" smtClean="0"/>
              <a:t>à savoir :</a:t>
            </a:r>
          </a:p>
          <a:p>
            <a:pPr lvl="1">
              <a:buFont typeface="Wingdings" pitchFamily="2" charset="2"/>
              <a:buChar char="§"/>
            </a:pPr>
            <a:r>
              <a:rPr lang="fr-FR" sz="3200" dirty="0" smtClean="0"/>
              <a:t> Economique, </a:t>
            </a:r>
          </a:p>
          <a:p>
            <a:pPr lvl="1">
              <a:buFont typeface="Wingdings" pitchFamily="2" charset="2"/>
              <a:buChar char="§"/>
            </a:pPr>
            <a:r>
              <a:rPr lang="fr-FR" sz="3200" dirty="0" smtClean="0"/>
              <a:t> Sociale, et </a:t>
            </a:r>
          </a:p>
          <a:p>
            <a:pPr lvl="1">
              <a:buFont typeface="Wingdings" pitchFamily="2" charset="2"/>
              <a:buChar char="§"/>
            </a:pPr>
            <a:r>
              <a:rPr lang="fr-FR" sz="3200" dirty="0" smtClean="0"/>
              <a:t> Environnementale.</a:t>
            </a:r>
          </a:p>
          <a:p>
            <a:pPr algn="just"/>
            <a:endParaRPr lang="fr-FR" sz="2800" dirty="0" smtClean="0">
              <a:latin typeface="Times New Roman" panose="02020603050405020304" pitchFamily="18" charset="0"/>
              <a:cs typeface="Times New Roman" panose="02020603050405020304" pitchFamily="18" charset="0"/>
            </a:endParaRPr>
          </a:p>
          <a:p>
            <a:endParaRPr lang="fr-FR" dirty="0" smtClean="0"/>
          </a:p>
          <a:p>
            <a:endParaRPr lang="fr-FR" dirty="0"/>
          </a:p>
        </p:txBody>
      </p:sp>
    </p:spTree>
    <p:extLst>
      <p:ext uri="{BB962C8B-B14F-4D97-AF65-F5344CB8AC3E}">
        <p14:creationId xmlns:p14="http://schemas.microsoft.com/office/powerpoint/2010/main" xmlns="" val="3280783056"/>
      </p:ext>
    </p:extLst>
  </p:cSld>
  <p:clrMapOvr>
    <a:masterClrMapping/>
  </p:clrMapOvr>
  <mc:AlternateContent xmlns:mc="http://schemas.openxmlformats.org/markup-compatibility/2006">
    <mc:Choice xmlns:p14="http://schemas.microsoft.com/office/powerpoint/2010/main" xmlns="" Requires="p14">
      <p:transition spd="slow" p14:dur="800">
        <p:circle/>
      </p:transition>
    </mc:Choice>
    <mc:Fallback>
      <p:transition spd="slow">
        <p:circl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00869" y="1191791"/>
            <a:ext cx="8208912" cy="43204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44512" lvl="1" algn="just">
              <a:buClr>
                <a:srgbClr val="00B0F0"/>
              </a:buClr>
              <a:defRPr/>
            </a:pPr>
            <a:endParaRPr lang="fr-FR" altLang="fr-FR" sz="3200" dirty="0">
              <a:solidFill>
                <a:schemeClr val="tx1"/>
              </a:solidFill>
              <a:latin typeface="Times New Roman" pitchFamily="18" charset="0"/>
              <a:cs typeface="Times New Roman" pitchFamily="18" charset="0"/>
            </a:endParaRPr>
          </a:p>
        </p:txBody>
      </p:sp>
      <p:sp>
        <p:nvSpPr>
          <p:cNvPr id="2" name="Espace réservé du numéro de diapositive 1"/>
          <p:cNvSpPr>
            <a:spLocks noGrp="1"/>
          </p:cNvSpPr>
          <p:nvPr>
            <p:ph type="sldNum" sz="quarter" idx="12"/>
          </p:nvPr>
        </p:nvSpPr>
        <p:spPr/>
        <p:txBody>
          <a:bodyPr/>
          <a:lstStyle/>
          <a:p>
            <a:fld id="{CF4668DC-857F-487D-BFFA-8C0CA5037977}" type="slidenum">
              <a:rPr lang="fr-BE" smtClean="0"/>
              <a:pPr/>
              <a:t>5</a:t>
            </a:fld>
            <a:endParaRPr lang="fr-BE" dirty="0"/>
          </a:p>
        </p:txBody>
      </p:sp>
      <p:grpSp>
        <p:nvGrpSpPr>
          <p:cNvPr id="6" name="Groupe 5"/>
          <p:cNvGrpSpPr/>
          <p:nvPr/>
        </p:nvGrpSpPr>
        <p:grpSpPr>
          <a:xfrm>
            <a:off x="107504" y="44624"/>
            <a:ext cx="8928992" cy="1053083"/>
            <a:chOff x="107504" y="44624"/>
            <a:chExt cx="8928992" cy="1053083"/>
          </a:xfrm>
          <a:noFill/>
        </p:grpSpPr>
        <p:sp>
          <p:nvSpPr>
            <p:cNvPr id="7" name="Rectangle 6"/>
            <p:cNvSpPr/>
            <p:nvPr/>
          </p:nvSpPr>
          <p:spPr>
            <a:xfrm>
              <a:off x="1242856" y="44624"/>
              <a:ext cx="6641512" cy="100811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latin typeface="Times New Roman" pitchFamily="18" charset="0"/>
                  <a:cs typeface="Times New Roman" pitchFamily="18" charset="0"/>
                </a:rPr>
                <a:t>II. CONTEXTE DE DEVELOPPEMENT ECONOMIQUE  </a:t>
              </a:r>
              <a:endParaRPr lang="fr-FR" sz="2400" b="1" dirty="0">
                <a:solidFill>
                  <a:schemeClr val="tx1"/>
                </a:solidFill>
                <a:latin typeface="Times New Roman" pitchFamily="18" charset="0"/>
                <a:cs typeface="Times New Roman" pitchFamily="18" charset="0"/>
              </a:endParaRPr>
            </a:p>
          </p:txBody>
        </p:sp>
        <p:pic>
          <p:nvPicPr>
            <p:cNvPr id="8"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07504" y="44624"/>
              <a:ext cx="1135352" cy="1053083"/>
            </a:xfrm>
            <a:prstGeom prst="rect">
              <a:avLst/>
            </a:prstGeom>
            <a:grp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9" name="Picture 3"/>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7884368" y="44624"/>
              <a:ext cx="1152128" cy="1008112"/>
            </a:xfrm>
            <a:prstGeom prst="rect">
              <a:avLst/>
            </a:prstGeom>
            <a:grp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
        <p:nvSpPr>
          <p:cNvPr id="3" name="Rectangle 2"/>
          <p:cNvSpPr/>
          <p:nvPr/>
        </p:nvSpPr>
        <p:spPr>
          <a:xfrm>
            <a:off x="1" y="1066800"/>
            <a:ext cx="9144000" cy="5601533"/>
          </a:xfrm>
          <a:prstGeom prst="rect">
            <a:avLst/>
          </a:prstGeom>
        </p:spPr>
        <p:txBody>
          <a:bodyPr wrap="square">
            <a:spAutoFit/>
          </a:bodyPr>
          <a:lstStyle/>
          <a:p>
            <a:pPr algn="just">
              <a:buNone/>
            </a:pPr>
            <a:r>
              <a:rPr lang="fr-FR" sz="2000" dirty="0" smtClean="0">
                <a:solidFill>
                  <a:srgbClr val="00B050"/>
                </a:solidFill>
                <a:latin typeface="Georgia" panose="02040502050405020303" pitchFamily="18" charset="0"/>
              </a:rPr>
              <a:t>Au plan international </a:t>
            </a:r>
          </a:p>
          <a:p>
            <a:pPr lvl="1">
              <a:buFont typeface="Wingdings" pitchFamily="2" charset="2"/>
              <a:buChar char="ü"/>
            </a:pPr>
            <a:r>
              <a:rPr lang="fr-FR" sz="2000" dirty="0" smtClean="0">
                <a:latin typeface="Georgia" panose="02040502050405020303" pitchFamily="18" charset="0"/>
              </a:rPr>
              <a:t>Objectifs de Développement Durable (Agenda 2030 des Nations Unies)</a:t>
            </a:r>
          </a:p>
          <a:p>
            <a:pPr lvl="1">
              <a:buFont typeface="Wingdings" pitchFamily="2" charset="2"/>
              <a:buChar char="ü"/>
            </a:pPr>
            <a:r>
              <a:rPr lang="fr-FR" sz="2000" dirty="0" smtClean="0">
                <a:latin typeface="Georgia" panose="02040502050405020303" pitchFamily="18" charset="0"/>
              </a:rPr>
              <a:t>Système de Comptabilité Nationale (SCN 2008) </a:t>
            </a:r>
          </a:p>
          <a:p>
            <a:pPr lvl="1">
              <a:buFont typeface="Wingdings" pitchFamily="2" charset="2"/>
              <a:buChar char="ü"/>
            </a:pPr>
            <a:endParaRPr lang="fr-FR" sz="2000" dirty="0" smtClean="0">
              <a:latin typeface="Georgia" panose="02040502050405020303" pitchFamily="18" charset="0"/>
            </a:endParaRPr>
          </a:p>
          <a:p>
            <a:pPr>
              <a:buNone/>
            </a:pPr>
            <a:r>
              <a:rPr lang="fr-FR" sz="2000" dirty="0" smtClean="0">
                <a:solidFill>
                  <a:srgbClr val="00B050"/>
                </a:solidFill>
                <a:latin typeface="Georgia" panose="02040502050405020303" pitchFamily="18" charset="0"/>
              </a:rPr>
              <a:t>Au plan régional </a:t>
            </a:r>
          </a:p>
          <a:p>
            <a:pPr lvl="1">
              <a:buFont typeface="Wingdings" pitchFamily="2" charset="2"/>
              <a:buChar char="ü"/>
            </a:pPr>
            <a:r>
              <a:rPr lang="fr-FR" sz="2000" dirty="0" smtClean="0">
                <a:latin typeface="Georgia" panose="02040502050405020303" pitchFamily="18" charset="0"/>
              </a:rPr>
              <a:t>Stratégie pour l’Harmonisation des Statistique en Afrique ( SHASA 2 ) et l’agenda 2063 de l’Union Africaine; </a:t>
            </a:r>
          </a:p>
          <a:p>
            <a:pPr lvl="1">
              <a:buFont typeface="Wingdings" pitchFamily="2" charset="2"/>
              <a:buChar char="ü"/>
            </a:pPr>
            <a:r>
              <a:rPr lang="fr-FR" sz="2000" dirty="0" smtClean="0">
                <a:latin typeface="Georgia" panose="02040502050405020303" pitchFamily="18" charset="0"/>
              </a:rPr>
              <a:t>Agenda 2020 de la CEDEAO;</a:t>
            </a:r>
          </a:p>
          <a:p>
            <a:pPr>
              <a:buNone/>
            </a:pPr>
            <a:r>
              <a:rPr lang="fr-FR" sz="2000" dirty="0" smtClean="0">
                <a:solidFill>
                  <a:srgbClr val="00B050"/>
                </a:solidFill>
                <a:latin typeface="Georgia" panose="02040502050405020303" pitchFamily="18" charset="0"/>
              </a:rPr>
              <a:t>Au plan national </a:t>
            </a:r>
          </a:p>
          <a:p>
            <a:pPr lvl="1">
              <a:buFont typeface="Wingdings" pitchFamily="2" charset="2"/>
              <a:buChar char="ü"/>
            </a:pPr>
            <a:r>
              <a:rPr lang="fr-FR" sz="2000" dirty="0" smtClean="0">
                <a:latin typeface="Georgia" panose="02040502050405020303" pitchFamily="18" charset="0"/>
              </a:rPr>
              <a:t>Plan National de Développement Economique et Social  (PNDES-2016-2020);</a:t>
            </a:r>
          </a:p>
          <a:p>
            <a:pPr lvl="1">
              <a:buFont typeface="Wingdings" pitchFamily="2" charset="2"/>
              <a:buChar char="ü"/>
            </a:pPr>
            <a:r>
              <a:rPr lang="fr-FR" sz="2000" dirty="0" smtClean="0">
                <a:latin typeface="Georgia" panose="02040502050405020303" pitchFamily="18" charset="0"/>
              </a:rPr>
              <a:t>Stratégie Nationale de Développement de la Statistique (SNDS-20162020);</a:t>
            </a:r>
          </a:p>
          <a:p>
            <a:pPr lvl="1">
              <a:buFont typeface="Wingdings" pitchFamily="2" charset="2"/>
              <a:buChar char="ü"/>
            </a:pPr>
            <a:r>
              <a:rPr lang="fr-FR" sz="2000" dirty="0" smtClean="0">
                <a:latin typeface="Georgia" panose="02040502050405020303" pitchFamily="18" charset="0"/>
              </a:rPr>
              <a:t>Rapport National sur la Contribution Nationale Volontaire à la Mise en  œuvre des ODD en 2017</a:t>
            </a:r>
          </a:p>
          <a:p>
            <a:pPr lvl="1">
              <a:buFont typeface="Wingdings" pitchFamily="2" charset="2"/>
              <a:buChar char="ü"/>
            </a:pPr>
            <a:endParaRPr lang="fr-FR" sz="2000" dirty="0" smtClean="0">
              <a:latin typeface="Georgia" panose="02040502050405020303" pitchFamily="18" charset="0"/>
            </a:endParaRPr>
          </a:p>
          <a:p>
            <a:pPr lvl="1">
              <a:buFont typeface="Wingdings" pitchFamily="2" charset="2"/>
              <a:buChar char="ü"/>
            </a:pPr>
            <a:endParaRPr lang="fr-FR" sz="2000" dirty="0" smtClean="0">
              <a:latin typeface="Georgia" panose="02040502050405020303" pitchFamily="18" charset="0"/>
            </a:endParaRPr>
          </a:p>
          <a:p>
            <a:pPr lvl="1">
              <a:buFont typeface="Wingdings" pitchFamily="2" charset="2"/>
              <a:buChar char="ü"/>
            </a:pPr>
            <a:endParaRPr lang="fr-FR" dirty="0"/>
          </a:p>
        </p:txBody>
      </p:sp>
    </p:spTree>
    <p:extLst>
      <p:ext uri="{BB962C8B-B14F-4D97-AF65-F5344CB8AC3E}">
        <p14:creationId xmlns:p14="http://schemas.microsoft.com/office/powerpoint/2010/main" xmlns="" val="3129886735"/>
      </p:ext>
    </p:extLst>
  </p:cSld>
  <p:clrMapOvr>
    <a:masterClrMapping/>
  </p:clrMapOvr>
  <mc:AlternateContent xmlns:mc="http://schemas.openxmlformats.org/markup-compatibility/2006">
    <mc:Choice xmlns:p14="http://schemas.microsoft.com/office/powerpoint/2010/main" xmlns="" Requires="p14">
      <p:transition spd="slow" p14:dur="800">
        <p:circle/>
      </p:transition>
    </mc:Choice>
    <mc:Fallback>
      <p:transition spd="slow">
        <p:circl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00869" y="1191790"/>
            <a:ext cx="8208912" cy="482718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44512" lvl="1" algn="just">
              <a:buClr>
                <a:srgbClr val="00B0F0"/>
              </a:buClr>
              <a:defRPr/>
            </a:pPr>
            <a:endParaRPr lang="fr-FR" altLang="fr-FR" sz="3200" dirty="0">
              <a:solidFill>
                <a:schemeClr val="tx1"/>
              </a:solidFill>
              <a:latin typeface="Times New Roman" pitchFamily="18" charset="0"/>
              <a:cs typeface="Times New Roman" pitchFamily="18" charset="0"/>
            </a:endParaRPr>
          </a:p>
        </p:txBody>
      </p:sp>
      <p:sp>
        <p:nvSpPr>
          <p:cNvPr id="10" name="Titre 9"/>
          <p:cNvSpPr>
            <a:spLocks noGrp="1"/>
          </p:cNvSpPr>
          <p:nvPr>
            <p:ph type="title"/>
          </p:nvPr>
        </p:nvSpPr>
        <p:spPr>
          <a:xfrm>
            <a:off x="152400" y="1066800"/>
            <a:ext cx="8686800" cy="5562600"/>
          </a:xfrm>
        </p:spPr>
        <p:txBody>
          <a:bodyPr>
            <a:normAutofit fontScale="90000"/>
          </a:bodyPr>
          <a:lstStyle/>
          <a:p>
            <a:pPr>
              <a:buFont typeface="Wingdings" pitchFamily="2" charset="2"/>
              <a:buChar char="§"/>
            </a:pPr>
            <a:r>
              <a:rPr lang="fr-FR" cap="none" dirty="0" smtClean="0">
                <a:solidFill>
                  <a:srgbClr val="FF0000"/>
                </a:solidFill>
              </a:rPr>
              <a:t>3.1 Objectifs de la </a:t>
            </a:r>
            <a:r>
              <a:rPr lang="fr-FR" cap="none" dirty="0" err="1" smtClean="0">
                <a:solidFill>
                  <a:srgbClr val="FF0000"/>
                </a:solidFill>
              </a:rPr>
              <a:t>demarche</a:t>
            </a:r>
            <a:r>
              <a:rPr lang="fr-FR" cap="none" dirty="0" smtClean="0">
                <a:solidFill>
                  <a:srgbClr val="FF0000"/>
                </a:solidFill>
              </a:rPr>
              <a:t> </a:t>
            </a:r>
            <a:r>
              <a:rPr lang="fr-FR" cap="none" dirty="0" smtClean="0"/>
              <a:t/>
            </a:r>
            <a:br>
              <a:rPr lang="fr-FR" cap="none" dirty="0" smtClean="0"/>
            </a:br>
            <a:r>
              <a:rPr lang="fr-FR" cap="none" dirty="0" smtClean="0"/>
              <a:t>-- adapter le cadre international (Programme de Développement Durable Horizon 2030) aux différents contextes locaux;</a:t>
            </a:r>
            <a:br>
              <a:rPr lang="fr-FR" cap="none" dirty="0" smtClean="0"/>
            </a:br>
            <a:r>
              <a:rPr lang="fr-FR" cap="none" dirty="0" smtClean="0"/>
              <a:t>--déterminer, parmi les 169 cibles, lesquelles doivent être traitées de manière prioritaire dans un pays ou une région;</a:t>
            </a:r>
            <a:br>
              <a:rPr lang="fr-FR" cap="none" dirty="0" smtClean="0"/>
            </a:br>
            <a:r>
              <a:rPr lang="fr-FR" cap="none" dirty="0" smtClean="0"/>
              <a:t>--à terme, permettre d’identifier les indicateurs les plus pertinents et d’en assurer le suivi ( en utilisant Atlas des ODD).</a:t>
            </a:r>
            <a:endParaRPr lang="fr-FR" cap="none" dirty="0"/>
          </a:p>
        </p:txBody>
      </p:sp>
      <p:sp>
        <p:nvSpPr>
          <p:cNvPr id="2" name="Espace réservé du numéro de diapositive 1"/>
          <p:cNvSpPr>
            <a:spLocks noGrp="1"/>
          </p:cNvSpPr>
          <p:nvPr>
            <p:ph type="sldNum" sz="quarter" idx="12"/>
          </p:nvPr>
        </p:nvSpPr>
        <p:spPr/>
        <p:txBody>
          <a:bodyPr/>
          <a:lstStyle/>
          <a:p>
            <a:fld id="{CF4668DC-857F-487D-BFFA-8C0CA5037977}" type="slidenum">
              <a:rPr lang="fr-BE" smtClean="0"/>
              <a:pPr/>
              <a:t>6</a:t>
            </a:fld>
            <a:endParaRPr lang="fr-BE" dirty="0"/>
          </a:p>
        </p:txBody>
      </p:sp>
      <p:grpSp>
        <p:nvGrpSpPr>
          <p:cNvPr id="6" name="Groupe 5"/>
          <p:cNvGrpSpPr/>
          <p:nvPr/>
        </p:nvGrpSpPr>
        <p:grpSpPr>
          <a:xfrm>
            <a:off x="107504" y="138707"/>
            <a:ext cx="8928992" cy="1053083"/>
            <a:chOff x="107504" y="44624"/>
            <a:chExt cx="8928992" cy="1053083"/>
          </a:xfrm>
          <a:noFill/>
        </p:grpSpPr>
        <p:sp>
          <p:nvSpPr>
            <p:cNvPr id="7" name="Rectangle 6"/>
            <p:cNvSpPr/>
            <p:nvPr/>
          </p:nvSpPr>
          <p:spPr>
            <a:xfrm>
              <a:off x="1242856" y="44624"/>
              <a:ext cx="6641512" cy="100811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400" b="1" dirty="0">
                <a:solidFill>
                  <a:schemeClr val="tx1"/>
                </a:solidFill>
                <a:latin typeface="Times New Roman" panose="02020603050405020304" pitchFamily="18" charset="0"/>
                <a:cs typeface="Times New Roman" panose="02020603050405020304" pitchFamily="18" charset="0"/>
              </a:endParaRPr>
            </a:p>
          </p:txBody>
        </p:sp>
        <p:pic>
          <p:nvPicPr>
            <p:cNvPr id="8"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07504" y="44624"/>
              <a:ext cx="1135352" cy="1053083"/>
            </a:xfrm>
            <a:prstGeom prst="rect">
              <a:avLst/>
            </a:prstGeom>
            <a:grp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9" name="Picture 3"/>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7884368" y="44624"/>
              <a:ext cx="1152128" cy="1008112"/>
            </a:xfrm>
            <a:prstGeom prst="rect">
              <a:avLst/>
            </a:prstGeom>
            <a:grp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
        <p:nvSpPr>
          <p:cNvPr id="4" name="Rectangle 3"/>
          <p:cNvSpPr/>
          <p:nvPr/>
        </p:nvSpPr>
        <p:spPr>
          <a:xfrm>
            <a:off x="1219200" y="152400"/>
            <a:ext cx="6705599" cy="954107"/>
          </a:xfrm>
          <a:prstGeom prst="rect">
            <a:avLst/>
          </a:prstGeom>
        </p:spPr>
        <p:txBody>
          <a:bodyPr wrap="square">
            <a:spAutoFit/>
          </a:bodyPr>
          <a:lstStyle/>
          <a:p>
            <a:pPr algn="ctr"/>
            <a:r>
              <a:rPr lang="fr-FR" sz="2800" b="1" dirty="0" smtClean="0">
                <a:latin typeface="Times New Roman" panose="02020603050405020304" pitchFamily="18" charset="0"/>
                <a:cs typeface="Times New Roman" panose="02020603050405020304" pitchFamily="18" charset="0"/>
              </a:rPr>
              <a:t>III.  DEMARCHE POUR LA PRIORISATION DES ODD</a:t>
            </a:r>
            <a:endParaRPr lang="fr-FR" sz="2800" b="1" dirty="0">
              <a:latin typeface="Times New Roman" panose="02020603050405020304" pitchFamily="18" charset="0"/>
              <a:cs typeface="Times New Roman" panose="02020603050405020304" pitchFamily="18" charset="0"/>
            </a:endParaRPr>
          </a:p>
        </p:txBody>
      </p:sp>
      <p:sp>
        <p:nvSpPr>
          <p:cNvPr id="3" name="Rectangle 2"/>
          <p:cNvSpPr/>
          <p:nvPr/>
        </p:nvSpPr>
        <p:spPr>
          <a:xfrm>
            <a:off x="228600" y="609600"/>
            <a:ext cx="8304980" cy="657263"/>
          </a:xfrm>
          <a:prstGeom prst="rect">
            <a:avLst/>
          </a:prstGeom>
        </p:spPr>
        <p:txBody>
          <a:bodyPr wrap="square">
            <a:spAutoFit/>
          </a:bodyPr>
          <a:lstStyle/>
          <a:p>
            <a:endParaRPr lang="fr-FR" dirty="0" smtClean="0"/>
          </a:p>
          <a:p>
            <a:r>
              <a:rPr lang="fr-FR" dirty="0" smtClean="0"/>
              <a:t> </a:t>
            </a:r>
            <a:endParaRPr lang="fr-FR" dirty="0"/>
          </a:p>
        </p:txBody>
      </p:sp>
    </p:spTree>
    <p:extLst>
      <p:ext uri="{BB962C8B-B14F-4D97-AF65-F5344CB8AC3E}">
        <p14:creationId xmlns:p14="http://schemas.microsoft.com/office/powerpoint/2010/main" xmlns="" val="2991938646"/>
      </p:ext>
    </p:extLst>
  </p:cSld>
  <p:clrMapOvr>
    <a:masterClrMapping/>
  </p:clrMapOvr>
  <mc:AlternateContent xmlns:mc="http://schemas.openxmlformats.org/markup-compatibility/2006">
    <mc:Choice xmlns:p14="http://schemas.microsoft.com/office/powerpoint/2010/main" xmlns="" Requires="p14">
      <p:transition spd="slow" p14:dur="800">
        <p:circle/>
      </p:transition>
    </mc:Choice>
    <mc:Fallback>
      <p:transition spd="slow">
        <p:circl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00869" y="1191790"/>
            <a:ext cx="8208912" cy="482718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44512" lvl="1" algn="just">
              <a:buClr>
                <a:srgbClr val="00B0F0"/>
              </a:buClr>
              <a:defRPr/>
            </a:pPr>
            <a:endParaRPr lang="fr-FR" altLang="fr-FR" sz="3200" dirty="0">
              <a:solidFill>
                <a:schemeClr val="tx1"/>
              </a:solidFill>
              <a:latin typeface="Times New Roman" pitchFamily="18" charset="0"/>
              <a:cs typeface="Times New Roman" pitchFamily="18" charset="0"/>
            </a:endParaRPr>
          </a:p>
        </p:txBody>
      </p:sp>
      <p:sp>
        <p:nvSpPr>
          <p:cNvPr id="10" name="Titre 9"/>
          <p:cNvSpPr>
            <a:spLocks noGrp="1"/>
          </p:cNvSpPr>
          <p:nvPr>
            <p:ph type="title"/>
          </p:nvPr>
        </p:nvSpPr>
        <p:spPr>
          <a:xfrm>
            <a:off x="152400" y="1066800"/>
            <a:ext cx="8686800" cy="5562600"/>
          </a:xfrm>
        </p:spPr>
        <p:txBody>
          <a:bodyPr>
            <a:normAutofit fontScale="90000"/>
          </a:bodyPr>
          <a:lstStyle/>
          <a:p>
            <a:r>
              <a:rPr lang="fr-FR" cap="none" dirty="0" smtClean="0">
                <a:solidFill>
                  <a:srgbClr val="FF0000"/>
                </a:solidFill>
              </a:rPr>
              <a:t>3.2. Etapes de la démarche </a:t>
            </a:r>
            <a:r>
              <a:rPr lang="fr-FR" dirty="0" smtClean="0"/>
              <a:t/>
            </a:r>
            <a:br>
              <a:rPr lang="fr-FR" dirty="0" smtClean="0"/>
            </a:br>
            <a:r>
              <a:rPr lang="fr-FR" dirty="0" smtClean="0"/>
              <a:t>--</a:t>
            </a:r>
            <a:r>
              <a:rPr lang="fr-FR" cap="none" dirty="0" smtClean="0"/>
              <a:t>Prendre connaissance des détails des ODD et de leurs cibles;</a:t>
            </a:r>
            <a:br>
              <a:rPr lang="fr-FR" cap="none" dirty="0" smtClean="0"/>
            </a:br>
            <a:r>
              <a:rPr lang="fr-FR" cap="none" dirty="0" smtClean="0"/>
              <a:t>--</a:t>
            </a:r>
            <a:r>
              <a:rPr lang="fr-FR" dirty="0" smtClean="0"/>
              <a:t> </a:t>
            </a:r>
            <a:r>
              <a:rPr lang="fr-FR" cap="none" dirty="0" smtClean="0"/>
              <a:t>Identifier les politiques, stratégies et programmes déjà en place ou en préparation dans le pays ( Document de Stratégie de Réduction de la Pauvreté, Plan Quinquennal, Stratégie de Résilience Post-Ebola, Plan National de Développement Economique et Social, etc.)</a:t>
            </a:r>
            <a:br>
              <a:rPr lang="fr-FR" cap="none" dirty="0" smtClean="0"/>
            </a:br>
            <a:r>
              <a:rPr lang="fr-FR" cap="none" dirty="0" smtClean="0"/>
              <a:t>--Mettre en place une équipe</a:t>
            </a:r>
            <a:endParaRPr lang="fr-FR" cap="none" dirty="0"/>
          </a:p>
        </p:txBody>
      </p:sp>
      <p:sp>
        <p:nvSpPr>
          <p:cNvPr id="2" name="Espace réservé du numéro de diapositive 1"/>
          <p:cNvSpPr>
            <a:spLocks noGrp="1"/>
          </p:cNvSpPr>
          <p:nvPr>
            <p:ph type="sldNum" sz="quarter" idx="12"/>
          </p:nvPr>
        </p:nvSpPr>
        <p:spPr/>
        <p:txBody>
          <a:bodyPr/>
          <a:lstStyle/>
          <a:p>
            <a:fld id="{CF4668DC-857F-487D-BFFA-8C0CA5037977}" type="slidenum">
              <a:rPr lang="fr-BE" smtClean="0"/>
              <a:pPr/>
              <a:t>7</a:t>
            </a:fld>
            <a:endParaRPr lang="fr-BE" dirty="0"/>
          </a:p>
        </p:txBody>
      </p:sp>
      <p:grpSp>
        <p:nvGrpSpPr>
          <p:cNvPr id="6" name="Groupe 5"/>
          <p:cNvGrpSpPr/>
          <p:nvPr/>
        </p:nvGrpSpPr>
        <p:grpSpPr>
          <a:xfrm>
            <a:off x="107504" y="138707"/>
            <a:ext cx="8928992" cy="1053083"/>
            <a:chOff x="107504" y="44624"/>
            <a:chExt cx="8928992" cy="1053083"/>
          </a:xfrm>
          <a:noFill/>
        </p:grpSpPr>
        <p:sp>
          <p:nvSpPr>
            <p:cNvPr id="7" name="Rectangle 6"/>
            <p:cNvSpPr/>
            <p:nvPr/>
          </p:nvSpPr>
          <p:spPr>
            <a:xfrm>
              <a:off x="1242856" y="44624"/>
              <a:ext cx="6641512" cy="100811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400" b="1" dirty="0">
                <a:solidFill>
                  <a:schemeClr val="tx1"/>
                </a:solidFill>
                <a:latin typeface="Times New Roman" panose="02020603050405020304" pitchFamily="18" charset="0"/>
                <a:cs typeface="Times New Roman" panose="02020603050405020304" pitchFamily="18" charset="0"/>
              </a:endParaRPr>
            </a:p>
          </p:txBody>
        </p:sp>
        <p:pic>
          <p:nvPicPr>
            <p:cNvPr id="8"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07504" y="44624"/>
              <a:ext cx="1135352" cy="1053083"/>
            </a:xfrm>
            <a:prstGeom prst="rect">
              <a:avLst/>
            </a:prstGeom>
            <a:grp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9" name="Picture 3"/>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7884368" y="44624"/>
              <a:ext cx="1152128" cy="1008112"/>
            </a:xfrm>
            <a:prstGeom prst="rect">
              <a:avLst/>
            </a:prstGeom>
            <a:grp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
        <p:nvSpPr>
          <p:cNvPr id="4" name="Rectangle 3"/>
          <p:cNvSpPr/>
          <p:nvPr/>
        </p:nvSpPr>
        <p:spPr>
          <a:xfrm>
            <a:off x="1219200" y="152400"/>
            <a:ext cx="6705599" cy="954107"/>
          </a:xfrm>
          <a:prstGeom prst="rect">
            <a:avLst/>
          </a:prstGeom>
        </p:spPr>
        <p:txBody>
          <a:bodyPr wrap="square">
            <a:spAutoFit/>
          </a:bodyPr>
          <a:lstStyle/>
          <a:p>
            <a:pPr algn="ctr"/>
            <a:r>
              <a:rPr lang="fr-FR" sz="2800" b="1" dirty="0" smtClean="0">
                <a:latin typeface="Times New Roman" panose="02020603050405020304" pitchFamily="18" charset="0"/>
                <a:cs typeface="Times New Roman" panose="02020603050405020304" pitchFamily="18" charset="0"/>
              </a:rPr>
              <a:t>III. DEMARCHE POUR LA PRIORISATION DES ODD</a:t>
            </a:r>
            <a:endParaRPr lang="fr-FR" sz="2800" b="1" dirty="0">
              <a:latin typeface="Times New Roman" panose="02020603050405020304" pitchFamily="18" charset="0"/>
              <a:cs typeface="Times New Roman" panose="02020603050405020304" pitchFamily="18" charset="0"/>
            </a:endParaRPr>
          </a:p>
        </p:txBody>
      </p:sp>
      <p:sp>
        <p:nvSpPr>
          <p:cNvPr id="3" name="Rectangle 2"/>
          <p:cNvSpPr/>
          <p:nvPr/>
        </p:nvSpPr>
        <p:spPr>
          <a:xfrm>
            <a:off x="228600" y="609600"/>
            <a:ext cx="8304980" cy="657263"/>
          </a:xfrm>
          <a:prstGeom prst="rect">
            <a:avLst/>
          </a:prstGeom>
        </p:spPr>
        <p:txBody>
          <a:bodyPr wrap="square">
            <a:spAutoFit/>
          </a:bodyPr>
          <a:lstStyle/>
          <a:p>
            <a:endParaRPr lang="fr-FR" dirty="0" smtClean="0"/>
          </a:p>
          <a:p>
            <a:r>
              <a:rPr lang="fr-FR" dirty="0" smtClean="0"/>
              <a:t> </a:t>
            </a:r>
            <a:endParaRPr lang="fr-FR" dirty="0"/>
          </a:p>
        </p:txBody>
      </p:sp>
    </p:spTree>
    <p:extLst>
      <p:ext uri="{BB962C8B-B14F-4D97-AF65-F5344CB8AC3E}">
        <p14:creationId xmlns:p14="http://schemas.microsoft.com/office/powerpoint/2010/main" xmlns="" val="2991938646"/>
      </p:ext>
    </p:extLst>
  </p:cSld>
  <p:clrMapOvr>
    <a:masterClrMapping/>
  </p:clrMapOvr>
  <mc:AlternateContent xmlns:mc="http://schemas.openxmlformats.org/markup-compatibility/2006">
    <mc:Choice xmlns:p14="http://schemas.microsoft.com/office/powerpoint/2010/main" xmlns="" Requires="p14">
      <p:transition spd="slow" p14:dur="800">
        <p:circle/>
      </p:transition>
    </mc:Choice>
    <mc:Fallback>
      <p:transition spd="slow">
        <p:circl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00869" y="1191790"/>
            <a:ext cx="8208912" cy="482718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44512" lvl="1" algn="just">
              <a:buClr>
                <a:srgbClr val="00B0F0"/>
              </a:buClr>
              <a:defRPr/>
            </a:pPr>
            <a:endParaRPr lang="fr-FR" altLang="fr-FR" sz="3200" dirty="0">
              <a:solidFill>
                <a:schemeClr val="tx1"/>
              </a:solidFill>
              <a:latin typeface="Times New Roman" pitchFamily="18" charset="0"/>
              <a:cs typeface="Times New Roman" pitchFamily="18" charset="0"/>
            </a:endParaRPr>
          </a:p>
        </p:txBody>
      </p:sp>
      <p:sp>
        <p:nvSpPr>
          <p:cNvPr id="10" name="Titre 9"/>
          <p:cNvSpPr>
            <a:spLocks noGrp="1"/>
          </p:cNvSpPr>
          <p:nvPr>
            <p:ph type="title"/>
          </p:nvPr>
        </p:nvSpPr>
        <p:spPr>
          <a:xfrm>
            <a:off x="0" y="1066800"/>
            <a:ext cx="8915400" cy="5791200"/>
          </a:xfrm>
        </p:spPr>
        <p:txBody>
          <a:bodyPr>
            <a:normAutofit/>
          </a:bodyPr>
          <a:lstStyle/>
          <a:p>
            <a:r>
              <a:rPr lang="fr-FR" sz="2400" cap="none" dirty="0" smtClean="0">
                <a:solidFill>
                  <a:srgbClr val="FF0000"/>
                </a:solidFill>
              </a:rPr>
              <a:t>3.3.Méthodologie d’analyse </a:t>
            </a:r>
            <a:br>
              <a:rPr lang="fr-FR" sz="2400" cap="none" dirty="0" smtClean="0">
                <a:solidFill>
                  <a:srgbClr val="FF0000"/>
                </a:solidFill>
              </a:rPr>
            </a:br>
            <a:r>
              <a:rPr lang="fr-FR" sz="2400" cap="none" dirty="0" smtClean="0">
                <a:solidFill>
                  <a:srgbClr val="FF0000"/>
                </a:solidFill>
              </a:rPr>
              <a:t>La méthodologie comporte les phases suivantes:</a:t>
            </a:r>
            <a:r>
              <a:rPr lang="fr-FR" sz="2400" dirty="0" smtClean="0"/>
              <a:t/>
            </a:r>
            <a:br>
              <a:rPr lang="fr-FR" sz="2400" dirty="0" smtClean="0"/>
            </a:br>
            <a:r>
              <a:rPr lang="fr-FR" sz="2400" dirty="0" smtClean="0"/>
              <a:t>--D</a:t>
            </a:r>
            <a:r>
              <a:rPr lang="fr-FR" sz="2400" cap="none" dirty="0" smtClean="0"/>
              <a:t>escription du contexte et la situation nationale;</a:t>
            </a:r>
            <a:br>
              <a:rPr lang="fr-FR" sz="2400" cap="none" dirty="0" smtClean="0"/>
            </a:br>
            <a:r>
              <a:rPr lang="fr-FR" sz="2400" cap="none" dirty="0" smtClean="0"/>
              <a:t>--Réflexions sur les enjeux;</a:t>
            </a:r>
            <a:br>
              <a:rPr lang="fr-FR" sz="2400" cap="none" dirty="0" smtClean="0"/>
            </a:br>
            <a:r>
              <a:rPr lang="fr-FR" sz="2400" cap="none" dirty="0" smtClean="0"/>
              <a:t>--Priorisation des cibles;</a:t>
            </a:r>
            <a:br>
              <a:rPr lang="fr-FR" sz="2400" cap="none" dirty="0" smtClean="0"/>
            </a:br>
            <a:r>
              <a:rPr lang="fr-FR" sz="2400" cap="none" dirty="0" smtClean="0"/>
              <a:t>--Définition de l’importance des cibles ( </a:t>
            </a:r>
            <a:r>
              <a:rPr lang="fr-FR" sz="2400" cap="none" dirty="0" smtClean="0">
                <a:solidFill>
                  <a:srgbClr val="FF0000"/>
                </a:solidFill>
              </a:rPr>
              <a:t>0</a:t>
            </a:r>
            <a:r>
              <a:rPr lang="fr-FR" sz="2400" cap="none" dirty="0" smtClean="0"/>
              <a:t> pour non pertinent, </a:t>
            </a:r>
            <a:r>
              <a:rPr lang="fr-FR" sz="2400" cap="none" dirty="0" smtClean="0">
                <a:solidFill>
                  <a:srgbClr val="FF0000"/>
                </a:solidFill>
              </a:rPr>
              <a:t>1</a:t>
            </a:r>
            <a:r>
              <a:rPr lang="fr-FR" sz="2400" cap="none" dirty="0" smtClean="0"/>
              <a:t> atteinte souhaitable pour le pays, </a:t>
            </a:r>
            <a:r>
              <a:rPr lang="fr-FR" sz="2400" cap="none" dirty="0" smtClean="0">
                <a:solidFill>
                  <a:srgbClr val="FF0000"/>
                </a:solidFill>
              </a:rPr>
              <a:t>2</a:t>
            </a:r>
            <a:r>
              <a:rPr lang="fr-FR" sz="2400" cap="none" dirty="0" smtClean="0"/>
              <a:t> atteinte importante pour le pays et </a:t>
            </a:r>
            <a:r>
              <a:rPr lang="fr-FR" sz="2400" cap="none" dirty="0" smtClean="0">
                <a:solidFill>
                  <a:srgbClr val="FF0000"/>
                </a:solidFill>
              </a:rPr>
              <a:t>3</a:t>
            </a:r>
            <a:r>
              <a:rPr lang="fr-FR" sz="2400" cap="none" dirty="0" smtClean="0"/>
              <a:t> atteinte indispensable pour le pays);</a:t>
            </a:r>
            <a:br>
              <a:rPr lang="fr-FR" sz="2400" cap="none" dirty="0" smtClean="0"/>
            </a:br>
            <a:r>
              <a:rPr lang="fr-FR" sz="2400" cap="none" dirty="0" smtClean="0"/>
              <a:t>-- Détermination de la performance du pays (</a:t>
            </a:r>
            <a:r>
              <a:rPr lang="fr-FR" sz="2400" cap="none" dirty="0" smtClean="0">
                <a:solidFill>
                  <a:srgbClr val="FF0000"/>
                </a:solidFill>
              </a:rPr>
              <a:t>1</a:t>
            </a:r>
            <a:r>
              <a:rPr lang="fr-FR" sz="2400" cap="none" dirty="0" smtClean="0"/>
              <a:t> la situation du pays sur la cible est jugée critique, </a:t>
            </a:r>
            <a:r>
              <a:rPr lang="fr-FR" sz="2400" cap="none" dirty="0" smtClean="0">
                <a:solidFill>
                  <a:srgbClr val="FF0000"/>
                </a:solidFill>
              </a:rPr>
              <a:t>2</a:t>
            </a:r>
            <a:r>
              <a:rPr lang="fr-FR" sz="2400" cap="none" dirty="0" smtClean="0"/>
              <a:t>  la situation est </a:t>
            </a:r>
            <a:r>
              <a:rPr lang="en-US" sz="2400" cap="none" dirty="0" err="1" smtClean="0"/>
              <a:t>jugée</a:t>
            </a:r>
            <a:r>
              <a:rPr lang="en-US" sz="2400" cap="none" dirty="0" smtClean="0"/>
              <a:t> </a:t>
            </a:r>
            <a:r>
              <a:rPr lang="en-US" sz="2400" cap="none" dirty="0" err="1" smtClean="0"/>
              <a:t>problématique</a:t>
            </a:r>
            <a:r>
              <a:rPr lang="en-US" sz="2400" cap="none" dirty="0" smtClean="0"/>
              <a:t> , </a:t>
            </a:r>
            <a:r>
              <a:rPr lang="en-US" sz="2400" cap="none" dirty="0" smtClean="0">
                <a:solidFill>
                  <a:srgbClr val="FF0000"/>
                </a:solidFill>
              </a:rPr>
              <a:t>3</a:t>
            </a:r>
            <a:r>
              <a:rPr lang="en-US" sz="2400" cap="none" dirty="0" smtClean="0"/>
              <a:t> la situation </a:t>
            </a:r>
            <a:r>
              <a:rPr lang="en-US" sz="2400" cap="none" dirty="0" err="1" smtClean="0"/>
              <a:t>est</a:t>
            </a:r>
            <a:r>
              <a:rPr lang="en-US" sz="2400" cap="none" dirty="0" smtClean="0"/>
              <a:t> </a:t>
            </a:r>
            <a:r>
              <a:rPr lang="en-US" sz="2400" cap="none" dirty="0" err="1" smtClean="0"/>
              <a:t>jugée</a:t>
            </a:r>
            <a:r>
              <a:rPr lang="en-US" sz="2400" cap="none" dirty="0" smtClean="0"/>
              <a:t> perfectible, </a:t>
            </a:r>
            <a:r>
              <a:rPr lang="en-US" sz="2400" cap="none" dirty="0" smtClean="0">
                <a:solidFill>
                  <a:srgbClr val="FF0000"/>
                </a:solidFill>
              </a:rPr>
              <a:t>4</a:t>
            </a:r>
            <a:r>
              <a:rPr lang="en-US" sz="2400" cap="none" dirty="0" smtClean="0"/>
              <a:t> la situation </a:t>
            </a:r>
            <a:r>
              <a:rPr lang="en-US" sz="2400" cap="none" dirty="0" err="1" smtClean="0"/>
              <a:t>est</a:t>
            </a:r>
            <a:r>
              <a:rPr lang="en-US" sz="2400" cap="none" dirty="0" smtClean="0"/>
              <a:t> </a:t>
            </a:r>
            <a:r>
              <a:rPr lang="en-US" sz="2400" cap="none" dirty="0" err="1" smtClean="0"/>
              <a:t>jugée</a:t>
            </a:r>
            <a:r>
              <a:rPr lang="en-US" sz="2400" cap="none" dirty="0" smtClean="0"/>
              <a:t> </a:t>
            </a:r>
            <a:r>
              <a:rPr lang="en-US" sz="2400" cap="none" dirty="0" err="1" smtClean="0"/>
              <a:t>satisfaisante</a:t>
            </a:r>
            <a:r>
              <a:rPr lang="en-US" sz="2400" cap="none" dirty="0" smtClean="0"/>
              <a:t>, et </a:t>
            </a:r>
            <a:r>
              <a:rPr lang="en-US" sz="2400" cap="none" dirty="0" smtClean="0">
                <a:solidFill>
                  <a:srgbClr val="FF0000"/>
                </a:solidFill>
              </a:rPr>
              <a:t>5</a:t>
            </a:r>
            <a:r>
              <a:rPr lang="en-US" sz="2400" cap="none" dirty="0" smtClean="0"/>
              <a:t> la situation </a:t>
            </a:r>
            <a:r>
              <a:rPr lang="en-US" sz="2400" cap="none" dirty="0" err="1" smtClean="0"/>
              <a:t>est</a:t>
            </a:r>
            <a:r>
              <a:rPr lang="en-US" sz="2400" cap="none" dirty="0" smtClean="0"/>
              <a:t> </a:t>
            </a:r>
            <a:r>
              <a:rPr lang="en-US" sz="2400" cap="none" dirty="0" err="1" smtClean="0"/>
              <a:t>jugée</a:t>
            </a:r>
            <a:r>
              <a:rPr lang="en-US" sz="2400" cap="none" dirty="0" smtClean="0"/>
              <a:t> </a:t>
            </a:r>
            <a:r>
              <a:rPr lang="en-US" sz="2400" cap="none" dirty="0" err="1" smtClean="0"/>
              <a:t>excellente</a:t>
            </a:r>
            <a:r>
              <a:rPr lang="en-US" sz="2400" cap="none" dirty="0" smtClean="0"/>
              <a:t>)</a:t>
            </a:r>
            <a:r>
              <a:rPr lang="fr-FR" sz="2400" cap="none" dirty="0" smtClean="0"/>
              <a:t>;</a:t>
            </a:r>
            <a:br>
              <a:rPr lang="fr-FR" sz="2400" cap="none" dirty="0" smtClean="0"/>
            </a:br>
            <a:r>
              <a:rPr lang="fr-FR" sz="2400" cap="none" dirty="0" smtClean="0"/>
              <a:t>--Argumentation de la performance;</a:t>
            </a:r>
            <a:br>
              <a:rPr lang="fr-FR" sz="2400" cap="none" dirty="0" smtClean="0"/>
            </a:br>
            <a:r>
              <a:rPr lang="fr-FR" sz="2400" cap="none" dirty="0" smtClean="0"/>
              <a:t>--Définition des stratégies d’actions pour l’atteinte des cibles</a:t>
            </a:r>
            <a:endParaRPr lang="fr-FR" sz="2400" cap="none" dirty="0"/>
          </a:p>
        </p:txBody>
      </p:sp>
      <p:sp>
        <p:nvSpPr>
          <p:cNvPr id="2" name="Espace réservé du numéro de diapositive 1"/>
          <p:cNvSpPr>
            <a:spLocks noGrp="1"/>
          </p:cNvSpPr>
          <p:nvPr>
            <p:ph type="sldNum" sz="quarter" idx="12"/>
          </p:nvPr>
        </p:nvSpPr>
        <p:spPr/>
        <p:txBody>
          <a:bodyPr/>
          <a:lstStyle/>
          <a:p>
            <a:fld id="{CF4668DC-857F-487D-BFFA-8C0CA5037977}" type="slidenum">
              <a:rPr lang="fr-BE" smtClean="0"/>
              <a:pPr/>
              <a:t>8</a:t>
            </a:fld>
            <a:endParaRPr lang="fr-BE" dirty="0"/>
          </a:p>
        </p:txBody>
      </p:sp>
      <p:grpSp>
        <p:nvGrpSpPr>
          <p:cNvPr id="6" name="Groupe 5"/>
          <p:cNvGrpSpPr/>
          <p:nvPr/>
        </p:nvGrpSpPr>
        <p:grpSpPr>
          <a:xfrm>
            <a:off x="107504" y="138707"/>
            <a:ext cx="8928992" cy="851893"/>
            <a:chOff x="107504" y="44624"/>
            <a:chExt cx="8928992" cy="1053083"/>
          </a:xfrm>
          <a:noFill/>
        </p:grpSpPr>
        <p:sp>
          <p:nvSpPr>
            <p:cNvPr id="7" name="Rectangle 6"/>
            <p:cNvSpPr/>
            <p:nvPr/>
          </p:nvSpPr>
          <p:spPr>
            <a:xfrm>
              <a:off x="1242856" y="44624"/>
              <a:ext cx="6641512" cy="100811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400" b="1" dirty="0">
                <a:solidFill>
                  <a:schemeClr val="tx1"/>
                </a:solidFill>
                <a:latin typeface="Times New Roman" panose="02020603050405020304" pitchFamily="18" charset="0"/>
                <a:cs typeface="Times New Roman" panose="02020603050405020304" pitchFamily="18" charset="0"/>
              </a:endParaRPr>
            </a:p>
          </p:txBody>
        </p:sp>
        <p:pic>
          <p:nvPicPr>
            <p:cNvPr id="8"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07504" y="44624"/>
              <a:ext cx="1135352" cy="1053083"/>
            </a:xfrm>
            <a:prstGeom prst="rect">
              <a:avLst/>
            </a:prstGeom>
            <a:grp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9" name="Picture 3"/>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7884368" y="44624"/>
              <a:ext cx="1152128" cy="1008112"/>
            </a:xfrm>
            <a:prstGeom prst="rect">
              <a:avLst/>
            </a:prstGeom>
            <a:grp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
        <p:nvSpPr>
          <p:cNvPr id="4" name="Rectangle 3"/>
          <p:cNvSpPr/>
          <p:nvPr/>
        </p:nvSpPr>
        <p:spPr>
          <a:xfrm>
            <a:off x="1219200" y="152401"/>
            <a:ext cx="6705599" cy="954107"/>
          </a:xfrm>
          <a:prstGeom prst="rect">
            <a:avLst/>
          </a:prstGeom>
        </p:spPr>
        <p:txBody>
          <a:bodyPr wrap="square">
            <a:spAutoFit/>
          </a:bodyPr>
          <a:lstStyle/>
          <a:p>
            <a:pPr algn="ctr"/>
            <a:r>
              <a:rPr lang="fr-FR" sz="2800" b="1" dirty="0" smtClean="0">
                <a:latin typeface="Times New Roman" panose="02020603050405020304" pitchFamily="18" charset="0"/>
                <a:cs typeface="Times New Roman" panose="02020603050405020304" pitchFamily="18" charset="0"/>
              </a:rPr>
              <a:t>III. DEMARCHE POUR LA PRIORISATION DES ODD</a:t>
            </a:r>
            <a:endParaRPr lang="fr-FR" sz="2800" b="1" dirty="0">
              <a:latin typeface="Times New Roman" panose="02020603050405020304" pitchFamily="18" charset="0"/>
              <a:cs typeface="Times New Roman" panose="02020603050405020304" pitchFamily="18" charset="0"/>
            </a:endParaRPr>
          </a:p>
        </p:txBody>
      </p:sp>
      <p:sp>
        <p:nvSpPr>
          <p:cNvPr id="3" name="Rectangle 2"/>
          <p:cNvSpPr/>
          <p:nvPr/>
        </p:nvSpPr>
        <p:spPr>
          <a:xfrm>
            <a:off x="228600" y="609600"/>
            <a:ext cx="8304980" cy="657263"/>
          </a:xfrm>
          <a:prstGeom prst="rect">
            <a:avLst/>
          </a:prstGeom>
        </p:spPr>
        <p:txBody>
          <a:bodyPr wrap="square">
            <a:spAutoFit/>
          </a:bodyPr>
          <a:lstStyle/>
          <a:p>
            <a:endParaRPr lang="fr-FR" dirty="0" smtClean="0"/>
          </a:p>
          <a:p>
            <a:r>
              <a:rPr lang="fr-FR" dirty="0" smtClean="0"/>
              <a:t> </a:t>
            </a:r>
            <a:endParaRPr lang="fr-FR" dirty="0"/>
          </a:p>
        </p:txBody>
      </p:sp>
    </p:spTree>
    <p:extLst>
      <p:ext uri="{BB962C8B-B14F-4D97-AF65-F5344CB8AC3E}">
        <p14:creationId xmlns:p14="http://schemas.microsoft.com/office/powerpoint/2010/main" xmlns="" val="2991938646"/>
      </p:ext>
    </p:extLst>
  </p:cSld>
  <p:clrMapOvr>
    <a:masterClrMapping/>
  </p:clrMapOvr>
  <mc:AlternateContent xmlns:mc="http://schemas.openxmlformats.org/markup-compatibility/2006">
    <mc:Choice xmlns:p14="http://schemas.microsoft.com/office/powerpoint/2010/main" xmlns="" Requires="p14">
      <p:transition spd="slow" p14:dur="800">
        <p:circle/>
      </p:transition>
    </mc:Choice>
    <mc:Fallback>
      <p:transition spd="slow">
        <p:circl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00869" y="1191790"/>
            <a:ext cx="8208912" cy="482718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44512" lvl="1" algn="just">
              <a:buClr>
                <a:srgbClr val="00B0F0"/>
              </a:buClr>
              <a:defRPr/>
            </a:pPr>
            <a:endParaRPr lang="fr-FR" altLang="fr-FR" sz="3200" dirty="0">
              <a:solidFill>
                <a:schemeClr val="tx1"/>
              </a:solidFill>
              <a:latin typeface="Times New Roman" pitchFamily="18" charset="0"/>
              <a:cs typeface="Times New Roman" pitchFamily="18" charset="0"/>
            </a:endParaRPr>
          </a:p>
        </p:txBody>
      </p:sp>
      <p:sp>
        <p:nvSpPr>
          <p:cNvPr id="10" name="Titre 9"/>
          <p:cNvSpPr>
            <a:spLocks noGrp="1"/>
          </p:cNvSpPr>
          <p:nvPr>
            <p:ph type="title"/>
          </p:nvPr>
        </p:nvSpPr>
        <p:spPr>
          <a:xfrm>
            <a:off x="0" y="1143000"/>
            <a:ext cx="8915400" cy="1219200"/>
          </a:xfrm>
        </p:spPr>
        <p:txBody>
          <a:bodyPr>
            <a:normAutofit fontScale="90000"/>
          </a:bodyPr>
          <a:lstStyle/>
          <a:p>
            <a:r>
              <a:rPr lang="fr-FR" sz="2400" cap="none" dirty="0" smtClean="0"/>
              <a:t>-- Définition des priorités en utilisant la grille de couleur ( elles </a:t>
            </a:r>
            <a:r>
              <a:rPr lang="fr-FR" sz="2400" cap="none" dirty="0" err="1" smtClean="0"/>
              <a:t>resultent</a:t>
            </a:r>
            <a:r>
              <a:rPr lang="fr-FR" sz="2400" cap="none" dirty="0" smtClean="0"/>
              <a:t> du croisement de l’importance de la cible et de la performance du pays sur la cible. Donc, une matrice de </a:t>
            </a:r>
            <a:r>
              <a:rPr lang="fr-FR" sz="2400" cap="none" dirty="0" smtClean="0">
                <a:solidFill>
                  <a:srgbClr val="FF0000"/>
                </a:solidFill>
              </a:rPr>
              <a:t>4</a:t>
            </a:r>
            <a:r>
              <a:rPr lang="fr-FR" sz="2400" cap="none" dirty="0" smtClean="0"/>
              <a:t> lignes X </a:t>
            </a:r>
            <a:r>
              <a:rPr lang="fr-FR" sz="2400" cap="none" dirty="0" smtClean="0">
                <a:solidFill>
                  <a:srgbClr val="FF0000"/>
                </a:solidFill>
              </a:rPr>
              <a:t>5</a:t>
            </a:r>
            <a:r>
              <a:rPr lang="fr-FR" sz="2400" cap="none" dirty="0" smtClean="0"/>
              <a:t> colonnes ( Voir tableau)</a:t>
            </a:r>
            <a:br>
              <a:rPr lang="fr-FR" sz="2400" cap="none" dirty="0" smtClean="0"/>
            </a:br>
            <a:r>
              <a:rPr lang="fr-FR" sz="2400" cap="none" dirty="0" smtClean="0"/>
              <a:t>- Interprétation des résultats </a:t>
            </a:r>
            <a:br>
              <a:rPr lang="fr-FR" sz="2400" cap="none" dirty="0" smtClean="0"/>
            </a:br>
            <a:r>
              <a:rPr lang="fr-FR" sz="2400" cap="none" dirty="0" smtClean="0"/>
              <a:t> Tableau de Priorisation des Cibles</a:t>
            </a:r>
            <a:endParaRPr lang="fr-FR" sz="2400" cap="none" dirty="0"/>
          </a:p>
        </p:txBody>
      </p:sp>
      <p:sp>
        <p:nvSpPr>
          <p:cNvPr id="2" name="Espace réservé du numéro de diapositive 1"/>
          <p:cNvSpPr>
            <a:spLocks noGrp="1"/>
          </p:cNvSpPr>
          <p:nvPr>
            <p:ph type="sldNum" sz="quarter" idx="12"/>
          </p:nvPr>
        </p:nvSpPr>
        <p:spPr/>
        <p:txBody>
          <a:bodyPr/>
          <a:lstStyle/>
          <a:p>
            <a:fld id="{CF4668DC-857F-487D-BFFA-8C0CA5037977}" type="slidenum">
              <a:rPr lang="fr-BE" smtClean="0"/>
              <a:pPr/>
              <a:t>9</a:t>
            </a:fld>
            <a:endParaRPr lang="fr-BE" dirty="0"/>
          </a:p>
        </p:txBody>
      </p:sp>
      <p:grpSp>
        <p:nvGrpSpPr>
          <p:cNvPr id="6" name="Groupe 5"/>
          <p:cNvGrpSpPr/>
          <p:nvPr/>
        </p:nvGrpSpPr>
        <p:grpSpPr>
          <a:xfrm>
            <a:off x="107504" y="138707"/>
            <a:ext cx="8928992" cy="851893"/>
            <a:chOff x="107504" y="44624"/>
            <a:chExt cx="8928992" cy="1053083"/>
          </a:xfrm>
          <a:noFill/>
        </p:grpSpPr>
        <p:sp>
          <p:nvSpPr>
            <p:cNvPr id="7" name="Rectangle 6"/>
            <p:cNvSpPr/>
            <p:nvPr/>
          </p:nvSpPr>
          <p:spPr>
            <a:xfrm>
              <a:off x="1242856" y="44624"/>
              <a:ext cx="6641512" cy="100811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400" b="1" dirty="0">
                <a:solidFill>
                  <a:schemeClr val="tx1"/>
                </a:solidFill>
                <a:latin typeface="Times New Roman" panose="02020603050405020304" pitchFamily="18" charset="0"/>
                <a:cs typeface="Times New Roman" panose="02020603050405020304" pitchFamily="18" charset="0"/>
              </a:endParaRPr>
            </a:p>
          </p:txBody>
        </p:sp>
        <p:pic>
          <p:nvPicPr>
            <p:cNvPr id="8"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07504" y="44624"/>
              <a:ext cx="1135352" cy="1053083"/>
            </a:xfrm>
            <a:prstGeom prst="rect">
              <a:avLst/>
            </a:prstGeom>
            <a:grp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9" name="Picture 3"/>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7884368" y="44624"/>
              <a:ext cx="1152128" cy="1008112"/>
            </a:xfrm>
            <a:prstGeom prst="rect">
              <a:avLst/>
            </a:prstGeom>
            <a:grp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
        <p:nvSpPr>
          <p:cNvPr id="4" name="Rectangle 3"/>
          <p:cNvSpPr/>
          <p:nvPr/>
        </p:nvSpPr>
        <p:spPr>
          <a:xfrm>
            <a:off x="1219200" y="152401"/>
            <a:ext cx="6705599" cy="954107"/>
          </a:xfrm>
          <a:prstGeom prst="rect">
            <a:avLst/>
          </a:prstGeom>
        </p:spPr>
        <p:txBody>
          <a:bodyPr wrap="square">
            <a:spAutoFit/>
          </a:bodyPr>
          <a:lstStyle/>
          <a:p>
            <a:pPr algn="ctr"/>
            <a:r>
              <a:rPr lang="fr-FR" sz="2800" b="1" dirty="0" smtClean="0">
                <a:latin typeface="Times New Roman" panose="02020603050405020304" pitchFamily="18" charset="0"/>
                <a:cs typeface="Times New Roman" panose="02020603050405020304" pitchFamily="18" charset="0"/>
              </a:rPr>
              <a:t>III. DEMARCHE POUR LA PRIORISATION DES ODD</a:t>
            </a:r>
            <a:endParaRPr lang="fr-FR" sz="2800" b="1" dirty="0">
              <a:latin typeface="Times New Roman" panose="02020603050405020304" pitchFamily="18" charset="0"/>
              <a:cs typeface="Times New Roman" panose="02020603050405020304" pitchFamily="18" charset="0"/>
            </a:endParaRPr>
          </a:p>
        </p:txBody>
      </p:sp>
      <p:sp>
        <p:nvSpPr>
          <p:cNvPr id="3" name="Rectangle 2"/>
          <p:cNvSpPr/>
          <p:nvPr/>
        </p:nvSpPr>
        <p:spPr>
          <a:xfrm>
            <a:off x="228600" y="609600"/>
            <a:ext cx="8304980" cy="657263"/>
          </a:xfrm>
          <a:prstGeom prst="rect">
            <a:avLst/>
          </a:prstGeom>
        </p:spPr>
        <p:txBody>
          <a:bodyPr wrap="square">
            <a:spAutoFit/>
          </a:bodyPr>
          <a:lstStyle/>
          <a:p>
            <a:endParaRPr lang="fr-FR" dirty="0" smtClean="0"/>
          </a:p>
          <a:p>
            <a:r>
              <a:rPr lang="fr-FR" dirty="0" smtClean="0"/>
              <a:t> </a:t>
            </a:r>
            <a:endParaRPr lang="fr-FR" dirty="0"/>
          </a:p>
        </p:txBody>
      </p:sp>
      <p:graphicFrame>
        <p:nvGraphicFramePr>
          <p:cNvPr id="12" name="Tableau 11"/>
          <p:cNvGraphicFramePr>
            <a:graphicFrameLocks noGrp="1"/>
          </p:cNvGraphicFramePr>
          <p:nvPr/>
        </p:nvGraphicFramePr>
        <p:xfrm>
          <a:off x="152400" y="2743199"/>
          <a:ext cx="8686804" cy="3761344"/>
        </p:xfrm>
        <a:graphic>
          <a:graphicData uri="http://schemas.openxmlformats.org/drawingml/2006/table">
            <a:tbl>
              <a:tblPr firstRow="1" bandRow="1">
                <a:tableStyleId>{5C22544A-7EE6-4342-B048-85BDC9FD1C3A}</a:tableStyleId>
              </a:tblPr>
              <a:tblGrid>
                <a:gridCol w="760096"/>
                <a:gridCol w="1592580"/>
                <a:gridCol w="1533524"/>
                <a:gridCol w="1651638"/>
                <a:gridCol w="1520190"/>
                <a:gridCol w="1628776"/>
              </a:tblGrid>
              <a:tr h="335281">
                <a:tc>
                  <a:txBody>
                    <a:bodyPr/>
                    <a:lstStyle/>
                    <a:p>
                      <a:pPr algn="ctr"/>
                      <a:r>
                        <a:rPr lang="fr-FR" b="0" dirty="0" smtClean="0"/>
                        <a:t>3</a:t>
                      </a:r>
                      <a:endParaRPr lang="en-US" b="0" dirty="0"/>
                    </a:p>
                  </a:txBody>
                  <a:tcPr/>
                </a:tc>
                <a:tc>
                  <a:txBody>
                    <a:bodyPr/>
                    <a:lstStyle/>
                    <a:p>
                      <a:r>
                        <a:rPr lang="fr-FR" dirty="0" err="1" smtClean="0">
                          <a:solidFill>
                            <a:srgbClr val="FF0000"/>
                          </a:solidFill>
                        </a:rPr>
                        <a:t>Prémière</a:t>
                      </a:r>
                      <a:endParaRPr lang="fr-FR" dirty="0" smtClean="0">
                        <a:solidFill>
                          <a:srgbClr val="FF0000"/>
                        </a:solidFill>
                      </a:endParaRPr>
                    </a:p>
                    <a:p>
                      <a:r>
                        <a:rPr lang="fr-FR" dirty="0" smtClean="0">
                          <a:solidFill>
                            <a:srgbClr val="FF0000"/>
                          </a:solidFill>
                        </a:rPr>
                        <a:t>Priorité</a:t>
                      </a:r>
                      <a:endParaRPr lang="en-US" dirty="0">
                        <a:solidFill>
                          <a:srgbClr val="FF0000"/>
                        </a:solidFill>
                      </a:endParaRPr>
                    </a:p>
                  </a:txBody>
                  <a:tcPr/>
                </a:tc>
                <a:tc>
                  <a:txBody>
                    <a:bodyPr/>
                    <a:lstStyle/>
                    <a:p>
                      <a:r>
                        <a:rPr lang="fr-FR" dirty="0" err="1" smtClean="0">
                          <a:solidFill>
                            <a:srgbClr val="FF0000"/>
                          </a:solidFill>
                        </a:rPr>
                        <a:t>Prémière</a:t>
                      </a:r>
                      <a:endParaRPr lang="fr-FR" dirty="0" smtClean="0">
                        <a:solidFill>
                          <a:srgbClr val="FF0000"/>
                        </a:solidFill>
                      </a:endParaRPr>
                    </a:p>
                    <a:p>
                      <a:r>
                        <a:rPr lang="fr-FR" dirty="0" smtClean="0">
                          <a:solidFill>
                            <a:srgbClr val="FF0000"/>
                          </a:solidFill>
                        </a:rPr>
                        <a:t>Priorité</a:t>
                      </a:r>
                      <a:endParaRPr lang="en-US" dirty="0">
                        <a:solidFill>
                          <a:srgbClr val="FF0000"/>
                        </a:solidFill>
                      </a:endParaRPr>
                    </a:p>
                  </a:txBody>
                  <a:tcPr/>
                </a:tc>
                <a:tc>
                  <a:txBody>
                    <a:bodyPr/>
                    <a:lstStyle/>
                    <a:p>
                      <a:r>
                        <a:rPr lang="fr-FR" dirty="0" smtClean="0">
                          <a:solidFill>
                            <a:srgbClr val="FFC000"/>
                          </a:solidFill>
                        </a:rPr>
                        <a:t>Seconde Priorité</a:t>
                      </a:r>
                      <a:endParaRPr lang="en-US" dirty="0">
                        <a:solidFill>
                          <a:srgbClr val="FFC000"/>
                        </a:solidFill>
                      </a:endParaRPr>
                    </a:p>
                  </a:txBody>
                  <a:tcPr/>
                </a:tc>
                <a:tc>
                  <a:txBody>
                    <a:bodyPr/>
                    <a:lstStyle/>
                    <a:p>
                      <a:r>
                        <a:rPr lang="fr-FR" dirty="0" smtClean="0"/>
                        <a:t> </a:t>
                      </a:r>
                      <a:r>
                        <a:rPr lang="fr-FR" dirty="0" smtClean="0">
                          <a:solidFill>
                            <a:srgbClr val="00B050"/>
                          </a:solidFill>
                        </a:rPr>
                        <a:t>Pérenniser</a:t>
                      </a:r>
                      <a:r>
                        <a:rPr lang="fr-FR" baseline="0" dirty="0" smtClean="0">
                          <a:solidFill>
                            <a:srgbClr val="00B050"/>
                          </a:solidFill>
                        </a:rPr>
                        <a:t> </a:t>
                      </a:r>
                      <a:endParaRPr lang="en-US" dirty="0">
                        <a:solidFill>
                          <a:srgbClr val="00B050"/>
                        </a:solidFill>
                      </a:endParaRPr>
                    </a:p>
                  </a:txBody>
                  <a:tcPr/>
                </a:tc>
                <a:tc>
                  <a:txBody>
                    <a:bodyPr/>
                    <a:lstStyle/>
                    <a:p>
                      <a:r>
                        <a:rPr lang="fr-FR" dirty="0" smtClean="0">
                          <a:solidFill>
                            <a:srgbClr val="00B050"/>
                          </a:solidFill>
                        </a:rPr>
                        <a:t>Pérenniser</a:t>
                      </a:r>
                      <a:r>
                        <a:rPr lang="fr-FR" baseline="0" dirty="0" smtClean="0">
                          <a:solidFill>
                            <a:srgbClr val="00B050"/>
                          </a:solidFill>
                        </a:rPr>
                        <a:t> </a:t>
                      </a:r>
                      <a:endParaRPr lang="en-US" dirty="0">
                        <a:solidFill>
                          <a:srgbClr val="00B050"/>
                        </a:solidFill>
                      </a:endParaRPr>
                    </a:p>
                  </a:txBody>
                  <a:tcPr/>
                </a:tc>
              </a:tr>
              <a:tr h="879818">
                <a:tc>
                  <a:txBody>
                    <a:bodyPr/>
                    <a:lstStyle/>
                    <a:p>
                      <a:pPr algn="ctr"/>
                      <a:r>
                        <a:rPr lang="fr-FR" dirty="0" smtClean="0"/>
                        <a:t>2</a:t>
                      </a:r>
                      <a:endParaRPr lang="en-US" dirty="0"/>
                    </a:p>
                  </a:txBody>
                  <a:tcPr/>
                </a:tc>
                <a:tc>
                  <a:txBody>
                    <a:bodyPr/>
                    <a:lstStyle/>
                    <a:p>
                      <a:r>
                        <a:rPr lang="fr-FR" dirty="0" err="1" smtClean="0">
                          <a:solidFill>
                            <a:srgbClr val="FF0000"/>
                          </a:solidFill>
                        </a:rPr>
                        <a:t>Prémière</a:t>
                      </a:r>
                      <a:endParaRPr lang="fr-FR" dirty="0" smtClean="0">
                        <a:solidFill>
                          <a:srgbClr val="FF0000"/>
                        </a:solidFill>
                      </a:endParaRPr>
                    </a:p>
                    <a:p>
                      <a:r>
                        <a:rPr lang="fr-FR" dirty="0" smtClean="0">
                          <a:solidFill>
                            <a:srgbClr val="FF0000"/>
                          </a:solidFill>
                        </a:rPr>
                        <a:t>Priorité</a:t>
                      </a:r>
                      <a:endParaRPr lang="en-US" dirty="0">
                        <a:solidFill>
                          <a:srgbClr val="FF0000"/>
                        </a:solidFill>
                      </a:endParaRPr>
                    </a:p>
                  </a:txBody>
                  <a:tcPr/>
                </a:tc>
                <a:tc>
                  <a:txBody>
                    <a:bodyPr/>
                    <a:lstStyle/>
                    <a:p>
                      <a:r>
                        <a:rPr lang="fr-FR" dirty="0" smtClean="0">
                          <a:solidFill>
                            <a:srgbClr val="FFC000"/>
                          </a:solidFill>
                        </a:rPr>
                        <a:t>Seconde Priorité</a:t>
                      </a:r>
                      <a:endParaRPr lang="en-US" dirty="0" smtClean="0">
                        <a:solidFill>
                          <a:srgbClr val="FFC000"/>
                        </a:solidFill>
                      </a:endParaRPr>
                    </a:p>
                    <a:p>
                      <a:endParaRPr lang="en-US" dirty="0"/>
                    </a:p>
                  </a:txBody>
                  <a:tcPr/>
                </a:tc>
                <a:tc>
                  <a:txBody>
                    <a:bodyPr/>
                    <a:lstStyle/>
                    <a:p>
                      <a:r>
                        <a:rPr lang="fr-FR" dirty="0" smtClean="0">
                          <a:solidFill>
                            <a:srgbClr val="0070C0"/>
                          </a:solidFill>
                        </a:rPr>
                        <a:t>Priorité à Long terme</a:t>
                      </a:r>
                      <a:endParaRPr lang="en-US" dirty="0">
                        <a:solidFill>
                          <a:srgbClr val="0070C0"/>
                        </a:solidFill>
                      </a:endParaRPr>
                    </a:p>
                  </a:txBody>
                  <a:tcPr/>
                </a:tc>
                <a:tc>
                  <a:txBody>
                    <a:bodyPr/>
                    <a:lstStyle/>
                    <a:p>
                      <a:r>
                        <a:rPr lang="fr-FR" dirty="0" smtClean="0">
                          <a:solidFill>
                            <a:srgbClr val="00B050"/>
                          </a:solidFill>
                        </a:rPr>
                        <a:t>Pérenniser</a:t>
                      </a:r>
                      <a:r>
                        <a:rPr lang="fr-FR" baseline="0" dirty="0" smtClean="0">
                          <a:solidFill>
                            <a:srgbClr val="00B050"/>
                          </a:solidFill>
                        </a:rPr>
                        <a:t> </a:t>
                      </a:r>
                      <a:endParaRPr lang="en-US" dirty="0">
                        <a:solidFill>
                          <a:srgbClr val="00B050"/>
                        </a:solidFill>
                      </a:endParaRPr>
                    </a:p>
                  </a:txBody>
                  <a:tcPr/>
                </a:tc>
                <a:tc>
                  <a:txBody>
                    <a:bodyPr/>
                    <a:lstStyle/>
                    <a:p>
                      <a:r>
                        <a:rPr lang="fr-FR" dirty="0" smtClean="0">
                          <a:solidFill>
                            <a:srgbClr val="7030A0"/>
                          </a:solidFill>
                        </a:rPr>
                        <a:t>Non Prioritaire </a:t>
                      </a:r>
                      <a:endParaRPr lang="en-US" dirty="0">
                        <a:solidFill>
                          <a:srgbClr val="7030A0"/>
                        </a:solidFill>
                      </a:endParaRPr>
                    </a:p>
                  </a:txBody>
                  <a:tcPr/>
                </a:tc>
              </a:tr>
              <a:tr h="1143764">
                <a:tc>
                  <a:txBody>
                    <a:bodyPr/>
                    <a:lstStyle/>
                    <a:p>
                      <a:pPr algn="ctr"/>
                      <a:r>
                        <a:rPr lang="fr-FR" dirty="0" smtClean="0"/>
                        <a:t>1</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solidFill>
                            <a:srgbClr val="FFC000"/>
                          </a:solidFill>
                        </a:rPr>
                        <a:t>Seconde Priorité</a:t>
                      </a:r>
                      <a:endParaRPr lang="en-US" dirty="0" smtClean="0">
                        <a:solidFill>
                          <a:srgbClr val="FFC000"/>
                        </a:solidFill>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solidFill>
                          <a:srgbClr val="FFC000"/>
                        </a:solidFill>
                      </a:endParaRPr>
                    </a:p>
                    <a:p>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solidFill>
                            <a:srgbClr val="0070C0"/>
                          </a:solidFill>
                        </a:rPr>
                        <a:t>Priorité à Long terme</a:t>
                      </a:r>
                      <a:endParaRPr lang="en-US" dirty="0" smtClean="0">
                        <a:solidFill>
                          <a:srgbClr val="0070C0"/>
                        </a:solidFill>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solidFill>
                            <a:srgbClr val="0070C0"/>
                          </a:solidFill>
                        </a:rPr>
                        <a:t>Priorité à Long terme</a:t>
                      </a:r>
                      <a:endParaRPr lang="en-US" dirty="0">
                        <a:solidFill>
                          <a:srgbClr val="0070C0"/>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solidFill>
                            <a:srgbClr val="7030A0"/>
                          </a:solidFill>
                        </a:rPr>
                        <a:t>Non Prioritaire </a:t>
                      </a:r>
                      <a:endParaRPr lang="en-US" dirty="0" smtClean="0">
                        <a:solidFill>
                          <a:srgbClr val="7030A0"/>
                        </a:solidFill>
                      </a:endParaRPr>
                    </a:p>
                    <a:p>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solidFill>
                            <a:srgbClr val="7030A0"/>
                          </a:solidFill>
                        </a:rPr>
                        <a:t>Non Prioritaire </a:t>
                      </a:r>
                      <a:endParaRPr lang="en-US" dirty="0" smtClean="0">
                        <a:solidFill>
                          <a:srgbClr val="7030A0"/>
                        </a:solidFill>
                      </a:endParaRPr>
                    </a:p>
                    <a:p>
                      <a:endParaRPr lang="en-US" dirty="0">
                        <a:solidFill>
                          <a:srgbClr val="7030A0"/>
                        </a:solidFill>
                      </a:endParaRPr>
                    </a:p>
                  </a:txBody>
                  <a:tcPr/>
                </a:tc>
              </a:tr>
              <a:tr h="615874">
                <a:tc>
                  <a:txBody>
                    <a:bodyPr/>
                    <a:lstStyle/>
                    <a:p>
                      <a:pPr algn="ctr"/>
                      <a:r>
                        <a:rPr lang="fr-FR" dirty="0" smtClean="0"/>
                        <a:t>0</a:t>
                      </a:r>
                      <a:endParaRPr lang="en-US" dirty="0"/>
                    </a:p>
                  </a:txBody>
                  <a:tcPr/>
                </a:tc>
                <a:tc>
                  <a:txBody>
                    <a:bodyPr/>
                    <a:lstStyle/>
                    <a:p>
                      <a:r>
                        <a:rPr lang="fr-FR" dirty="0" smtClean="0"/>
                        <a:t>Non Pertinent</a:t>
                      </a:r>
                      <a:endParaRPr lang="en-US" dirty="0"/>
                    </a:p>
                  </a:txBody>
                  <a:tcPr/>
                </a:tc>
                <a:tc>
                  <a:txBody>
                    <a:bodyPr/>
                    <a:lstStyle/>
                    <a:p>
                      <a:r>
                        <a:rPr lang="fr-FR" smtClean="0"/>
                        <a:t>Non Pertinent</a:t>
                      </a:r>
                      <a:endParaRPr lang="en-US" dirty="0"/>
                    </a:p>
                  </a:txBody>
                  <a:tcPr/>
                </a:tc>
                <a:tc>
                  <a:txBody>
                    <a:bodyPr/>
                    <a:lstStyle/>
                    <a:p>
                      <a:r>
                        <a:rPr lang="fr-FR" smtClean="0"/>
                        <a:t>Non Pertinent</a:t>
                      </a:r>
                      <a:endParaRPr lang="en-US" dirty="0"/>
                    </a:p>
                  </a:txBody>
                  <a:tcPr/>
                </a:tc>
                <a:tc>
                  <a:txBody>
                    <a:bodyPr/>
                    <a:lstStyle/>
                    <a:p>
                      <a:r>
                        <a:rPr lang="fr-FR" smtClean="0"/>
                        <a:t>Non Pertinent</a:t>
                      </a:r>
                      <a:endParaRPr lang="en-US" dirty="0"/>
                    </a:p>
                  </a:txBody>
                  <a:tcPr/>
                </a:tc>
                <a:tc>
                  <a:txBody>
                    <a:bodyPr/>
                    <a:lstStyle/>
                    <a:p>
                      <a:r>
                        <a:rPr lang="fr-FR" dirty="0" smtClean="0"/>
                        <a:t>Non Pertinent</a:t>
                      </a:r>
                      <a:endParaRPr lang="en-US" dirty="0"/>
                    </a:p>
                  </a:txBody>
                  <a:tcPr/>
                </a:tc>
              </a:tr>
              <a:tr h="402270">
                <a:tc>
                  <a:txBody>
                    <a:bodyPr/>
                    <a:lstStyle/>
                    <a:p>
                      <a:endParaRPr lang="en-US"/>
                    </a:p>
                  </a:txBody>
                  <a:tcPr/>
                </a:tc>
                <a:tc>
                  <a:txBody>
                    <a:bodyPr/>
                    <a:lstStyle/>
                    <a:p>
                      <a:pPr algn="ctr"/>
                      <a:r>
                        <a:rPr lang="fr-FR" dirty="0" smtClean="0"/>
                        <a:t>1</a:t>
                      </a:r>
                      <a:endParaRPr lang="en-US" dirty="0"/>
                    </a:p>
                  </a:txBody>
                  <a:tcPr/>
                </a:tc>
                <a:tc>
                  <a:txBody>
                    <a:bodyPr/>
                    <a:lstStyle/>
                    <a:p>
                      <a:pPr algn="ctr"/>
                      <a:r>
                        <a:rPr lang="fr-FR" dirty="0" smtClean="0"/>
                        <a:t>2</a:t>
                      </a:r>
                      <a:endParaRPr lang="en-US" dirty="0"/>
                    </a:p>
                  </a:txBody>
                  <a:tcPr/>
                </a:tc>
                <a:tc>
                  <a:txBody>
                    <a:bodyPr/>
                    <a:lstStyle/>
                    <a:p>
                      <a:pPr algn="ctr"/>
                      <a:r>
                        <a:rPr lang="fr-FR" dirty="0" smtClean="0"/>
                        <a:t>3</a:t>
                      </a:r>
                      <a:endParaRPr lang="en-US" dirty="0"/>
                    </a:p>
                  </a:txBody>
                  <a:tcPr/>
                </a:tc>
                <a:tc>
                  <a:txBody>
                    <a:bodyPr/>
                    <a:lstStyle/>
                    <a:p>
                      <a:pPr algn="ctr"/>
                      <a:r>
                        <a:rPr lang="fr-FR" dirty="0" smtClean="0"/>
                        <a:t>4</a:t>
                      </a:r>
                      <a:endParaRPr lang="en-US" dirty="0"/>
                    </a:p>
                  </a:txBody>
                  <a:tcPr/>
                </a:tc>
                <a:tc>
                  <a:txBody>
                    <a:bodyPr/>
                    <a:lstStyle/>
                    <a:p>
                      <a:pPr algn="ctr"/>
                      <a:r>
                        <a:rPr lang="fr-FR" dirty="0" smtClean="0"/>
                        <a:t>5</a:t>
                      </a:r>
                      <a:endParaRPr lang="en-US" dirty="0"/>
                    </a:p>
                  </a:txBody>
                  <a:tcPr/>
                </a:tc>
              </a:tr>
            </a:tbl>
          </a:graphicData>
        </a:graphic>
      </p:graphicFrame>
    </p:spTree>
    <p:extLst>
      <p:ext uri="{BB962C8B-B14F-4D97-AF65-F5344CB8AC3E}">
        <p14:creationId xmlns:p14="http://schemas.microsoft.com/office/powerpoint/2010/main" xmlns="" val="2991938646"/>
      </p:ext>
    </p:extLst>
  </p:cSld>
  <p:clrMapOvr>
    <a:masterClrMapping/>
  </p:clrMapOvr>
  <mc:AlternateContent xmlns:mc="http://schemas.openxmlformats.org/markup-compatibility/2006">
    <mc:Choice xmlns:p14="http://schemas.microsoft.com/office/powerpoint/2010/main" xmlns="" Requires="p14">
      <p:transition spd="slow" p14:dur="800">
        <p:circle/>
      </p:transition>
    </mc:Choice>
    <mc:Fallback>
      <p:transition spd="slow">
        <p:circl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romenade">
  <a:themeElements>
    <a:clrScheme name="Promenade">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Promenade">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romenade">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23506</TotalTime>
  <Words>1136</Words>
  <Application>Microsoft Office PowerPoint</Application>
  <PresentationFormat>Affichage à l'écran (4:3)</PresentationFormat>
  <Paragraphs>258</Paragraphs>
  <Slides>21</Slides>
  <Notes>6</Notes>
  <HiddenSlides>0</HiddenSlides>
  <MMClips>0</MMClips>
  <ScaleCrop>false</ScaleCrop>
  <HeadingPairs>
    <vt:vector size="4" baseType="variant">
      <vt:variant>
        <vt:lpstr>Thème</vt:lpstr>
      </vt:variant>
      <vt:variant>
        <vt:i4>1</vt:i4>
      </vt:variant>
      <vt:variant>
        <vt:lpstr>Titres des diapositives</vt:lpstr>
      </vt:variant>
      <vt:variant>
        <vt:i4>21</vt:i4>
      </vt:variant>
    </vt:vector>
  </HeadingPairs>
  <TitlesOfParts>
    <vt:vector size="22" baseType="lpstr">
      <vt:lpstr>Promenade</vt:lpstr>
      <vt:lpstr>Diapositive 1</vt:lpstr>
      <vt:lpstr>Diapositive 2</vt:lpstr>
      <vt:lpstr>Diapositive 3</vt:lpstr>
      <vt:lpstr>Diapositive 4</vt:lpstr>
      <vt:lpstr>Diapositive 5</vt:lpstr>
      <vt:lpstr>3.1 Objectifs de la demarche  -- adapter le cadre international (Programme de Développement Durable Horizon 2030) aux différents contextes locaux; --déterminer, parmi les 169 cibles, lesquelles doivent être traitées de manière prioritaire dans un pays ou une région; --à terme, permettre d’identifier les indicateurs les plus pertinents et d’en assurer le suivi ( en utilisant Atlas des ODD).</vt:lpstr>
      <vt:lpstr>3.2. Etapes de la démarche  --Prendre connaissance des détails des ODD et de leurs cibles; -- Identifier les politiques, stratégies et programmes déjà en place ou en préparation dans le pays ( Document de Stratégie de Réduction de la Pauvreté, Plan Quinquennal, Stratégie de Résilience Post-Ebola, Plan National de Développement Economique et Social, etc.) --Mettre en place une équipe</vt:lpstr>
      <vt:lpstr>3.3.Méthodologie d’analyse  La méthodologie comporte les phases suivantes: --Description du contexte et la situation nationale; --Réflexions sur les enjeux; --Priorisation des cibles; --Définition de l’importance des cibles ( 0 pour non pertinent, 1 atteinte souhaitable pour le pays, 2 atteinte importante pour le pays et 3 atteinte indispensable pour le pays); -- Détermination de la performance du pays (1 la situation du pays sur la cible est jugée critique, 2  la situation est jugée problématique , 3 la situation est jugée perfectible, 4 la situation est jugée satisfaisante, et 5 la situation est jugée excellente); --Argumentation de la performance; --Définition des stratégies d’actions pour l’atteinte des cibles</vt:lpstr>
      <vt:lpstr>-- Définition des priorités en utilisant la grille de couleur ( elles resultent du croisement de l’importance de la cible et de la performance du pays sur la cible. Donc, une matrice de 4 lignes X 5 colonnes ( Voir tableau) - Interprétation des résultats   Tableau de Priorisation des Cibles</vt:lpstr>
      <vt:lpstr> La première étape de la contextualisation de l’agenda 2030 a porté sur la revue de son alignement c’est-à-dire  le degré de prise en compte des cibles des ODD dans les documents nationaux de planification .  A cet effet et dans le cadre du processus de formulation du PNDES-2016-2020 , le gouvernement de la guinée avec l’appui du PNUD a mené une évaluation intégrée rapide (RIA) du document de stratégie de réduction de la pauvreté (DSRP3) (2013-2015) ; et plan quinquennal (PQ) (2011-2015) qui constituaient le cadre fondamental d’orientation politique et donc découlaient les stratégies sectorielles.  </vt:lpstr>
      <vt:lpstr>  Les principaux résultats de cette évaluation ont montré que 77 cibles ODD ont été priorisées sur 105.  En effet, parmi les 169 cibles ODD, on note 64 exclues de l’analyse à sa voir:  ----43 cibles relatives aux moyens de mise en œuvre,   -----19 cibles relatives au partenariat   -----2   cibles notamment les cibles (14.6 et 14.7) qui ne s’appliquent pas aux pays en développement.  Alors, le taux de priorisation des cibles est de 73,3%.  En résumé, il y avait une certaine intégration des cibles ODD dans le DSRP3 et le Plan Quinquennal, toutefois des lacunes importantes demeuraient et requièrent d’être corrigées dans le nouveau plan.   </vt:lpstr>
      <vt:lpstr>Diapositive 12</vt:lpstr>
      <vt:lpstr>Diapositive 13</vt:lpstr>
      <vt:lpstr>Diapositive 14</vt:lpstr>
      <vt:lpstr>Diapositive 15</vt:lpstr>
      <vt:lpstr>Diapositive 16</vt:lpstr>
      <vt:lpstr>Diapositive 17</vt:lpstr>
      <vt:lpstr>Diapositive 18</vt:lpstr>
      <vt:lpstr>Diapositive 19</vt:lpstr>
      <vt:lpstr>Diapositive 20</vt:lpstr>
      <vt:lpstr>Diapositive 21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Mme TRAORE</dc:creator>
  <cp:lastModifiedBy>DIRECTION NATIONALE DU PLAN</cp:lastModifiedBy>
  <cp:revision>343</cp:revision>
  <cp:lastPrinted>2018-02-28T12:44:20Z</cp:lastPrinted>
  <dcterms:created xsi:type="dcterms:W3CDTF">2016-07-27T18:49:55Z</dcterms:created>
  <dcterms:modified xsi:type="dcterms:W3CDTF">2018-11-25T15:52:46Z</dcterms:modified>
</cp:coreProperties>
</file>