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87" r:id="rId3"/>
    <p:sldId id="279" r:id="rId4"/>
    <p:sldId id="297" r:id="rId5"/>
    <p:sldId id="283" r:id="rId6"/>
    <p:sldId id="298" r:id="rId7"/>
    <p:sldId id="268" r:id="rId8"/>
    <p:sldId id="289" r:id="rId9"/>
    <p:sldId id="270" r:id="rId10"/>
    <p:sldId id="299" r:id="rId11"/>
    <p:sldId id="300" r:id="rId12"/>
    <p:sldId id="301" r:id="rId13"/>
    <p:sldId id="292" r:id="rId14"/>
    <p:sldId id="302" r:id="rId15"/>
    <p:sldId id="288" r:id="rId16"/>
    <p:sldId id="303" r:id="rId17"/>
    <p:sldId id="293" r:id="rId18"/>
    <p:sldId id="304" r:id="rId19"/>
    <p:sldId id="275" r:id="rId20"/>
    <p:sldId id="276" r:id="rId21"/>
    <p:sldId id="277" r:id="rId22"/>
    <p:sldId id="278" r:id="rId23"/>
    <p:sldId id="296" r:id="rId24"/>
    <p:sldId id="295" r:id="rId25"/>
    <p:sldId id="294" r:id="rId26"/>
    <p:sldId id="266" r:id="rId27"/>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13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272"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407"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543"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5679"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2814"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9995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086"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73494" autoAdjust="0"/>
  </p:normalViewPr>
  <p:slideViewPr>
    <p:cSldViewPr>
      <p:cViewPr varScale="1">
        <p:scale>
          <a:sx n="65" d="100"/>
          <a:sy n="65" d="100"/>
        </p:scale>
        <p:origin x="153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1143000" y="685800"/>
            <a:ext cx="4572000" cy="3429000"/>
          </a:xfrm>
          <a:prstGeom prst="rect">
            <a:avLst/>
          </a:prstGeom>
        </p:spPr>
        <p:txBody>
          <a:bodyPr/>
          <a:lstStyle/>
          <a:p>
            <a:endParaRPr/>
          </a:p>
        </p:txBody>
      </p:sp>
      <p:sp>
        <p:nvSpPr>
          <p:cNvPr id="599" name="Shape 59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04556004"/>
      </p:ext>
    </p:extLst>
  </p:cSld>
  <p:clrMap bg1="lt1" tx1="dk1" bg2="lt2" tx2="dk2" accent1="accent1" accent2="accent2" accent3="accent3" accent4="accent4" accent5="accent5" accent6="accent6" hlink="hlink" folHlink="folHlink"/>
  <p:notesStyle>
    <a:lvl1pPr defTabSz="457136" latinLnBrk="0">
      <a:defRPr sz="1200">
        <a:latin typeface="+mj-lt"/>
        <a:ea typeface="+mj-ea"/>
        <a:cs typeface="+mj-cs"/>
        <a:sym typeface="Calibri"/>
      </a:defRPr>
    </a:lvl1pPr>
    <a:lvl2pPr indent="228600" defTabSz="457136" latinLnBrk="0">
      <a:defRPr sz="1200">
        <a:latin typeface="+mj-lt"/>
        <a:ea typeface="+mj-ea"/>
        <a:cs typeface="+mj-cs"/>
        <a:sym typeface="Calibri"/>
      </a:defRPr>
    </a:lvl2pPr>
    <a:lvl3pPr indent="457200" defTabSz="457136" latinLnBrk="0">
      <a:defRPr sz="1200">
        <a:latin typeface="+mj-lt"/>
        <a:ea typeface="+mj-ea"/>
        <a:cs typeface="+mj-cs"/>
        <a:sym typeface="Calibri"/>
      </a:defRPr>
    </a:lvl3pPr>
    <a:lvl4pPr indent="685800" defTabSz="457136" latinLnBrk="0">
      <a:defRPr sz="1200">
        <a:latin typeface="+mj-lt"/>
        <a:ea typeface="+mj-ea"/>
        <a:cs typeface="+mj-cs"/>
        <a:sym typeface="Calibri"/>
      </a:defRPr>
    </a:lvl4pPr>
    <a:lvl5pPr indent="914400" defTabSz="457136" latinLnBrk="0">
      <a:defRPr sz="1200">
        <a:latin typeface="+mj-lt"/>
        <a:ea typeface="+mj-ea"/>
        <a:cs typeface="+mj-cs"/>
        <a:sym typeface="Calibri"/>
      </a:defRPr>
    </a:lvl5pPr>
    <a:lvl6pPr indent="1143000" defTabSz="457136" latinLnBrk="0">
      <a:defRPr sz="1200">
        <a:latin typeface="+mj-lt"/>
        <a:ea typeface="+mj-ea"/>
        <a:cs typeface="+mj-cs"/>
        <a:sym typeface="Calibri"/>
      </a:defRPr>
    </a:lvl6pPr>
    <a:lvl7pPr indent="1371600" defTabSz="457136" latinLnBrk="0">
      <a:defRPr sz="1200">
        <a:latin typeface="+mj-lt"/>
        <a:ea typeface="+mj-ea"/>
        <a:cs typeface="+mj-cs"/>
        <a:sym typeface="Calibri"/>
      </a:defRPr>
    </a:lvl7pPr>
    <a:lvl8pPr indent="1600200" defTabSz="457136" latinLnBrk="0">
      <a:defRPr sz="1200">
        <a:latin typeface="+mj-lt"/>
        <a:ea typeface="+mj-ea"/>
        <a:cs typeface="+mj-cs"/>
        <a:sym typeface="Calibri"/>
      </a:defRPr>
    </a:lvl8pPr>
    <a:lvl9pPr indent="1828800" defTabSz="457136"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L’objectifs</a:t>
            </a:r>
            <a:r>
              <a:rPr lang="en-US" dirty="0"/>
              <a:t> de </a:t>
            </a:r>
            <a:r>
              <a:rPr lang="en-US" dirty="0" err="1"/>
              <a:t>cette</a:t>
            </a:r>
            <a:r>
              <a:rPr lang="en-US" dirty="0"/>
              <a:t> presentation:</a:t>
            </a:r>
            <a:endParaRPr lang="fr-FR" dirty="0"/>
          </a:p>
          <a:p>
            <a:r>
              <a:rPr lang="fr-FR" dirty="0"/>
              <a:t>le lien entre statistiques et données </a:t>
            </a:r>
            <a:r>
              <a:rPr lang="fr-FR" dirty="0" err="1"/>
              <a:t>géospatiales</a:t>
            </a:r>
            <a:endParaRPr lang="fr-FR" dirty="0"/>
          </a:p>
          <a:p>
            <a:r>
              <a:rPr lang="fr-FR" dirty="0"/>
              <a:t>le rôle de l'information </a:t>
            </a:r>
            <a:r>
              <a:rPr lang="fr-FR" dirty="0" err="1"/>
              <a:t>géospatiale</a:t>
            </a:r>
            <a:r>
              <a:rPr lang="fr-FR" dirty="0"/>
              <a:t> et des sources de données </a:t>
            </a:r>
            <a:r>
              <a:rPr lang="fr-FR" dirty="0" err="1"/>
              <a:t>géospatiales</a:t>
            </a:r>
            <a:r>
              <a:rPr lang="fr-FR" dirty="0"/>
              <a:t> potentielles pour le suivi du Programme 2030</a:t>
            </a:r>
          </a:p>
          <a:p>
            <a:r>
              <a:rPr lang="fr-FR" dirty="0"/>
              <a:t>outil pour transformer des données </a:t>
            </a:r>
            <a:r>
              <a:rPr lang="fr-FR" dirty="0" err="1"/>
              <a:t>géospatiales</a:t>
            </a:r>
            <a:r>
              <a:rPr lang="fr-FR" dirty="0"/>
              <a:t> en informations</a:t>
            </a:r>
          </a:p>
          <a:p>
            <a:r>
              <a:rPr lang="fr-FR" dirty="0"/>
              <a:t>utilisation de l'observation de la Terre pour améliorer les comptes fonciers</a:t>
            </a:r>
          </a:p>
        </p:txBody>
      </p:sp>
    </p:spTree>
    <p:extLst>
      <p:ext uri="{BB962C8B-B14F-4D97-AF65-F5344CB8AC3E}">
        <p14:creationId xmlns:p14="http://schemas.microsoft.com/office/powerpoint/2010/main" val="2220739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51911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62668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23067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22917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defTabSz="457136" eaLnBrk="1" fontAlgn="auto" latinLnBrk="0" hangingPunct="1">
              <a:lnSpc>
                <a:spcPct val="100000"/>
              </a:lnSpc>
              <a:spcBef>
                <a:spcPts val="0"/>
              </a:spcBef>
              <a:spcAft>
                <a:spcPts val="0"/>
              </a:spcAft>
              <a:buClrTx/>
              <a:buSzTx/>
              <a:buFontTx/>
              <a:buNone/>
              <a:tabLst/>
              <a:defRPr/>
            </a:pPr>
            <a:r>
              <a:rPr lang="fr-FR" dirty="0"/>
              <a:t>Le Centre Commun de Recherche (CCR) </a:t>
            </a:r>
            <a:r>
              <a:rPr lang="fr-FR" baseline="0" dirty="0"/>
              <a:t>a créé cette démonstration de l'explorateur de l'eau de surface globale et peut être utilisé pour mesurer l'étendue du corps de l'eau (en ce qui concerne l’indicateur 6.6.1) Je voulais juste montrer un exemple rapide sur l’utilisation de l'analyse </a:t>
            </a:r>
            <a:r>
              <a:rPr lang="fr-FR" baseline="0" dirty="0" err="1"/>
              <a:t>géospatiale</a:t>
            </a:r>
            <a:r>
              <a:rPr lang="fr-FR" baseline="0" dirty="0"/>
              <a:t> pour convertir une boîte de cartes en un simple indicateur. Dans ce cas, la carte et les statistiques générées sont utiles pour comprendre la situation. Ici, nous pouvons mesurer le nombre total de pixels de l'image satellite et convertir en statistiques (vous pouvez utiliser un logiciel System d’information </a:t>
            </a:r>
            <a:r>
              <a:rPr lang="fr-FR" baseline="0" dirty="0" err="1"/>
              <a:t>Geographique</a:t>
            </a:r>
            <a:r>
              <a:rPr lang="fr-FR" baseline="0" dirty="0"/>
              <a:t> (SIG comme </a:t>
            </a:r>
            <a:r>
              <a:rPr lang="fr-FR" baseline="0" dirty="0" err="1"/>
              <a:t>ArcGIS</a:t>
            </a:r>
            <a:r>
              <a:rPr lang="fr-FR" baseline="0" dirty="0"/>
              <a:t>) pour faire le calcul pour vous.</a:t>
            </a:r>
          </a:p>
          <a:p>
            <a:pPr marL="0" marR="0" indent="0" defTabSz="457136" eaLnBrk="1" fontAlgn="auto" latinLnBrk="0" hangingPunct="1">
              <a:lnSpc>
                <a:spcPct val="100000"/>
              </a:lnSpc>
              <a:spcBef>
                <a:spcPts val="0"/>
              </a:spcBef>
              <a:spcAft>
                <a:spcPts val="0"/>
              </a:spcAft>
              <a:buClrTx/>
              <a:buSzTx/>
              <a:buFontTx/>
              <a:buNone/>
              <a:tabLst/>
              <a:defRPr/>
            </a:pPr>
            <a:endParaRPr lang="fr-FR" baseline="0" dirty="0"/>
          </a:p>
          <a:p>
            <a:pPr marL="0" marR="0" indent="0" defTabSz="457136" eaLnBrk="1" fontAlgn="auto" latinLnBrk="0" hangingPunct="1">
              <a:lnSpc>
                <a:spcPct val="100000"/>
              </a:lnSpc>
              <a:spcBef>
                <a:spcPts val="0"/>
              </a:spcBef>
              <a:spcAft>
                <a:spcPts val="0"/>
              </a:spcAft>
              <a:buClrTx/>
              <a:buSzTx/>
              <a:buFontTx/>
              <a:buNone/>
              <a:tabLst/>
              <a:defRPr/>
            </a:pPr>
            <a:r>
              <a:rPr lang="fr-FR" baseline="0" dirty="0"/>
              <a:t>Par l'utilisateur: </a:t>
            </a:r>
            <a:r>
              <a:rPr lang="fr-FR" baseline="0" dirty="0" err="1"/>
              <a:t>Staecker</a:t>
            </a:r>
            <a:r>
              <a:rPr lang="fr-FR" baseline="0" dirty="0"/>
              <a:t> - Travail personnel, domaine public, https://commons.wikimedia.org/w/index.php?curid=658367</a:t>
            </a:r>
            <a:endParaRPr lang="en-US" altLang="x-none" dirty="0"/>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4</a:t>
            </a:fld>
            <a:endParaRPr lang="en-GB" altLang="x-none" sz="1200">
              <a:solidFill>
                <a:srgbClr val="000000"/>
              </a:solidFill>
            </a:endParaRPr>
          </a:p>
        </p:txBody>
      </p:sp>
    </p:spTree>
    <p:extLst>
      <p:ext uri="{BB962C8B-B14F-4D97-AF65-F5344CB8AC3E}">
        <p14:creationId xmlns:p14="http://schemas.microsoft.com/office/powerpoint/2010/main" val="1231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p:cNvSpPr>
          <p:nvPr>
            <p:ph type="sldImg"/>
          </p:nvPr>
        </p:nvSpPr>
        <p:spPr>
          <a:ln/>
        </p:spPr>
      </p:sp>
      <p:sp>
        <p:nvSpPr>
          <p:cNvPr id="190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x-none" dirty="0"/>
              <a:t>Ou une carte des stations de contrôle de la qualité de l'air ou de l'eau peut indiquer la situation à un endroit particulier. Ou cette même approche s’applique aux données d’un recensement ou d’une enquête lorsque les données statistiques collectées sont associées aux coordonnées du point SIG.</a:t>
            </a:r>
          </a:p>
          <a:p>
            <a:r>
              <a:rPr lang="fr-FR" altLang="x-none" dirty="0"/>
              <a:t>Source: OMS</a:t>
            </a:r>
            <a:endParaRPr lang="en-US" altLang="x-none" dirty="0"/>
          </a:p>
        </p:txBody>
      </p:sp>
      <p:sp>
        <p:nvSpPr>
          <p:cNvPr id="4" name="Date Placeholder 3"/>
          <p:cNvSpPr>
            <a:spLocks noGrp="1"/>
          </p:cNvSpPr>
          <p:nvPr>
            <p:ph type="dt" sz="quarter" idx="1"/>
          </p:nvPr>
        </p:nvSpPr>
        <p:spPr>
          <a:xfrm>
            <a:off x="3884613" y="0"/>
            <a:ext cx="2971800" cy="457200"/>
          </a:xfrm>
          <a:prstGeom prst="rect">
            <a:avLst/>
          </a:prstGeom>
        </p:spPr>
        <p:txBody>
          <a:bodyPr/>
          <a:lstStyle/>
          <a:p>
            <a:pPr>
              <a:defRPr/>
            </a:pPr>
            <a:endParaRPr lang="en-GB">
              <a:solidFill>
                <a:srgbClr val="000000"/>
              </a:solidFill>
            </a:endParaRPr>
          </a:p>
        </p:txBody>
      </p:sp>
      <p:sp>
        <p:nvSpPr>
          <p:cNvPr id="190468" name="Slide Number Placeholder 4"/>
          <p:cNvSpPr>
            <a:spLocks noGrp="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AC482143-B693-C449-9979-DDD80AE83CAF}" type="slidenum">
              <a:rPr lang="en-GB" altLang="x-none" sz="1200">
                <a:solidFill>
                  <a:srgbClr val="000000"/>
                </a:solidFill>
              </a:rPr>
              <a:pPr eaLnBrk="1" hangingPunct="1"/>
              <a:t>5</a:t>
            </a:fld>
            <a:endParaRPr lang="en-GB" altLang="x-none"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Le Groupe des Nations Unies sur la gestion de l'information </a:t>
            </a:r>
            <a:r>
              <a:rPr lang="fr-FR" dirty="0" err="1"/>
              <a:t>géospatiale</a:t>
            </a:r>
            <a:r>
              <a:rPr lang="fr-FR" dirty="0"/>
              <a:t> (UNGGIM) a examiné où la source de données proviendrait probablement des informations du System d’Information </a:t>
            </a:r>
            <a:r>
              <a:rPr lang="fr-FR" dirty="0" err="1"/>
              <a:t>Geographique</a:t>
            </a:r>
            <a:r>
              <a:rPr lang="fr-FR" dirty="0"/>
              <a:t> (SIG). L’ONU Environnement est une agence dépositaire pour 5 de ces indicateurs (coloré en bleu). Cette liste n'est pas exhaustive mais reflète les points de vue du groupe sur l'endroit où les données du System d’Information </a:t>
            </a:r>
            <a:r>
              <a:rPr lang="fr-FR" dirty="0" err="1"/>
              <a:t>Geographique</a:t>
            </a:r>
            <a:r>
              <a:rPr lang="fr-FR" dirty="0"/>
              <a:t> (SIG) peuvent ajouter de la valeur à la production de l'indicateur.</a:t>
            </a:r>
          </a:p>
          <a:p>
            <a:pPr rtl="0"/>
            <a:r>
              <a:rPr lang="fr-FR" dirty="0"/>
              <a:t>Cette liste concerne davantage les informations connues du groupe sur les ensembles de données </a:t>
            </a:r>
            <a:r>
              <a:rPr lang="fr-FR" dirty="0" err="1"/>
              <a:t>géospatiales</a:t>
            </a:r>
            <a:r>
              <a:rPr lang="fr-FR" dirty="0"/>
              <a:t> existants pouvant être utilisés pour la production de l'indicateur (par exemple, 6.3.2 sur la qualité de l'eau pourrait être dérivé des données existantes d'observation de la terre ou 14.5.1 sur les aires marines protégées de les cartes existantes des aires protégées, ou 2.4.1 sur la proportion de l'agriculture dans le cadre de l'agriculture durable pourraient être dérivées d'une cartographie des terres agricoles par type de pratiques agricoles). </a:t>
            </a:r>
            <a:r>
              <a:rPr lang="fr-FR" b="0" baseline="0" dirty="0"/>
              <a:t>La liste ne représente pas une liste complète d'indicateurs pour lesquels l'analyse </a:t>
            </a:r>
            <a:r>
              <a:rPr lang="fr-FR" b="0" baseline="0" dirty="0" err="1"/>
              <a:t>géospatiale</a:t>
            </a:r>
            <a:r>
              <a:rPr lang="fr-FR" b="0" baseline="0" dirty="0"/>
              <a:t> est importante pour comprendre la situation, par exemple, les indicateurs 6.6.1 et 7.1.1 sur la proportion de la population ayant accès à l'eau et à l'énergie, respectivement, ne sont pas inclus, cependant, l'analyse </a:t>
            </a:r>
            <a:r>
              <a:rPr lang="fr-FR" b="0" baseline="0" dirty="0" err="1"/>
              <a:t>géospatiale</a:t>
            </a:r>
            <a:r>
              <a:rPr lang="fr-FR" b="0" baseline="0" dirty="0"/>
              <a:t> des enquêtes serait importante pour identifier où les gens éprouvent ces défis. Ainsi, le nombre d'indicateurs pour lesquels la désagrégation </a:t>
            </a:r>
            <a:r>
              <a:rPr lang="fr-FR" b="0" baseline="0" dirty="0" err="1"/>
              <a:t>géospatiale</a:t>
            </a:r>
            <a:r>
              <a:rPr lang="fr-FR" b="0" baseline="0" dirty="0"/>
              <a:t> est beaucoup plus grande que ceux montrés ci-dessus. Particulièrement lors de l'analyse des liens entre les personnes et l'environnement.</a:t>
            </a:r>
            <a:endParaRPr lang="en-US" b="0" baseline="0" dirty="0"/>
          </a:p>
        </p:txBody>
      </p:sp>
    </p:spTree>
    <p:extLst>
      <p:ext uri="{BB962C8B-B14F-4D97-AF65-F5344CB8AC3E}">
        <p14:creationId xmlns:p14="http://schemas.microsoft.com/office/powerpoint/2010/main" val="2525435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136" eaLnBrk="1" fontAlgn="auto" latinLnBrk="0" hangingPunct="1">
              <a:lnSpc>
                <a:spcPct val="100000"/>
              </a:lnSpc>
              <a:spcBef>
                <a:spcPts val="0"/>
              </a:spcBef>
              <a:spcAft>
                <a:spcPts val="0"/>
              </a:spcAft>
              <a:buClrTx/>
              <a:buSzTx/>
              <a:buFontTx/>
              <a:buNone/>
              <a:tabLst/>
              <a:defRPr/>
            </a:pPr>
            <a:r>
              <a:rPr lang="fr-FR" dirty="0"/>
              <a:t>Deux principaux produits de couverture terrestre: l'ensemble de données sur la couverture terrestre de l'Initiative sur le changement climatique (ESA) de L’Agence spatiale européennes (ASE) et l'analyse de résolution modérée de la NASA (MODIS) à une résolution de 250 m. Ces diapositives suivantes fournissent des détails supplémentaires sur la couverture terrestre pour mesurer l'étendue de l'écosystème et ce que nous proposons pour l’indicateur 6.6.1</a:t>
            </a:r>
            <a:endParaRPr lang="en-US" dirty="0"/>
          </a:p>
        </p:txBody>
      </p:sp>
    </p:spTree>
    <p:extLst>
      <p:ext uri="{BB962C8B-B14F-4D97-AF65-F5344CB8AC3E}">
        <p14:creationId xmlns:p14="http://schemas.microsoft.com/office/powerpoint/2010/main" val="1753586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solidFill>
                  <a:sysClr val="windowText" lastClr="000000"/>
                </a:solidFill>
                <a:latin typeface="Roboto Regular"/>
                <a:ea typeface="Roboto Regular"/>
                <a:cs typeface="Roboto Regular"/>
                <a:sym typeface="Roboto Regular"/>
              </a:rPr>
              <a:t>l'Initiative sur le changement climatique –</a:t>
            </a:r>
            <a:r>
              <a:rPr lang="fr-FR" sz="1200" baseline="0" dirty="0">
                <a:solidFill>
                  <a:sysClr val="windowText" lastClr="000000"/>
                </a:solidFill>
                <a:latin typeface="Roboto Regular"/>
                <a:ea typeface="Roboto Regular"/>
                <a:cs typeface="Roboto Regular"/>
                <a:sym typeface="Roboto Regular"/>
              </a:rPr>
              <a:t> </a:t>
            </a:r>
            <a:r>
              <a:rPr lang="fr-FR" sz="1200" dirty="0">
                <a:solidFill>
                  <a:sysClr val="windowText" lastClr="000000"/>
                </a:solidFill>
                <a:latin typeface="Roboto Regular"/>
                <a:ea typeface="Roboto Regular"/>
                <a:cs typeface="Roboto Regular"/>
                <a:sym typeface="Roboto Regular"/>
              </a:rPr>
              <a:t>couverture terrestre </a:t>
            </a:r>
            <a:r>
              <a:rPr lang="fr-FR" dirty="0"/>
              <a:t>CCI-LC 250 M</a:t>
            </a:r>
          </a:p>
          <a:p>
            <a:r>
              <a:rPr lang="fr-FR" dirty="0"/>
              <a:t>Global Surface Water Explorer 30 M. Des données de très haute résolution de 0,5 à 2 m sont disponibles à l'achat</a:t>
            </a:r>
          </a:p>
          <a:p>
            <a:r>
              <a:rPr lang="fr-FR" dirty="0"/>
              <a:t>La diapositive suivante donne un exemple sur l'observation de la terre et la couverture terrestre</a:t>
            </a:r>
            <a:endParaRPr lang="en-US" dirty="0"/>
          </a:p>
        </p:txBody>
      </p:sp>
    </p:spTree>
    <p:extLst>
      <p:ext uri="{BB962C8B-B14F-4D97-AF65-F5344CB8AC3E}">
        <p14:creationId xmlns:p14="http://schemas.microsoft.com/office/powerpoint/2010/main" val="3115622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Malheureusement, nous n'avons pas le temps d'entrer dans des détails supplémentaires sur EO; Cependant, nous travaillons actuellement sur un guide de l'utilisateur avec la NASA et avec L’</a:t>
            </a:r>
            <a:r>
              <a:rPr lang="fr-FR" dirty="0" err="1"/>
              <a:t>agense</a:t>
            </a:r>
            <a:r>
              <a:rPr lang="fr-FR" dirty="0"/>
              <a:t> Spatiale </a:t>
            </a:r>
            <a:r>
              <a:rPr lang="fr-FR" dirty="0" err="1"/>
              <a:t>European</a:t>
            </a:r>
            <a:r>
              <a:rPr lang="fr-FR" baseline="0" dirty="0"/>
              <a:t> (</a:t>
            </a:r>
            <a:r>
              <a:rPr lang="fr-FR" dirty="0"/>
              <a:t>ESA) et le Centre commun de recherche (CCR) sur les produits conviviaux. Nous serions heureux d'en discuter plus longuement quand il y aura plus de temps.</a:t>
            </a:r>
            <a:endParaRPr lang="en-US" dirty="0"/>
          </a:p>
        </p:txBody>
      </p:sp>
    </p:spTree>
    <p:extLst>
      <p:ext uri="{BB962C8B-B14F-4D97-AF65-F5344CB8AC3E}">
        <p14:creationId xmlns:p14="http://schemas.microsoft.com/office/powerpoint/2010/main" val="3875958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Je voulais juste aborder rapidement la comptabilité foncière comme un cadre pour transformer des données </a:t>
            </a:r>
            <a:r>
              <a:rPr lang="fr-FR" dirty="0" err="1"/>
              <a:t>géospatiales</a:t>
            </a:r>
            <a:r>
              <a:rPr lang="fr-FR" dirty="0"/>
              <a:t> en statistiques. L'analyse </a:t>
            </a:r>
            <a:r>
              <a:rPr lang="fr-FR" dirty="0" err="1"/>
              <a:t>géospatiale</a:t>
            </a:r>
            <a:r>
              <a:rPr lang="fr-FR" dirty="0"/>
              <a:t> peut être utilisée pour combiner plusieurs cartes et ensuite pour les convertir en statistiques (par région sous-nationale ou par bassin ou par n'importe quel endroit désigné).</a:t>
            </a:r>
            <a:endParaRPr lang="en-US" dirty="0"/>
          </a:p>
        </p:txBody>
      </p:sp>
    </p:spTree>
    <p:extLst>
      <p:ext uri="{BB962C8B-B14F-4D97-AF65-F5344CB8AC3E}">
        <p14:creationId xmlns:p14="http://schemas.microsoft.com/office/powerpoint/2010/main" val="2996437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6"/>
            <a:ext cx="7772400" cy="1470026"/>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2" name="Shape 92"/>
          <p:cNvSpPr>
            <a:spLocks noGrp="1"/>
          </p:cNvSpPr>
          <p:nvPr>
            <p:ph type="title"/>
          </p:nvPr>
        </p:nvSpPr>
        <p:spPr>
          <a:xfrm>
            <a:off x="685800" y="2130426"/>
            <a:ext cx="7772400" cy="1470026"/>
          </a:xfrm>
          <a:prstGeom prst="rect">
            <a:avLst/>
          </a:prstGeom>
        </p:spPr>
        <p:txBody>
          <a:bodyPr/>
          <a:lstStyle/>
          <a:p>
            <a:r>
              <a:t>Title Text</a:t>
            </a:r>
          </a:p>
        </p:txBody>
      </p:sp>
      <p:sp>
        <p:nvSpPr>
          <p:cNvPr id="93" name="Shape 93"/>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10" name="Shape 110"/>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11" name="Shape 111"/>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Title Text</a:t>
            </a:r>
          </a:p>
        </p:txBody>
      </p:sp>
      <p:sp>
        <p:nvSpPr>
          <p:cNvPr id="120" name="Shape 120"/>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Title Text</a:t>
            </a:r>
          </a:p>
        </p:txBody>
      </p:sp>
      <p:sp>
        <p:nvSpPr>
          <p:cNvPr id="129" name="Shape 129"/>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Shape 130"/>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131" name="Shape 1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Title Text</a:t>
            </a:r>
          </a:p>
        </p:txBody>
      </p:sp>
      <p:sp>
        <p:nvSpPr>
          <p:cNvPr id="139" name="Shape 13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6" name="Shape 1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53" name="Shape 153"/>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154" name="Shape 154"/>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55" name="Shape 155"/>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156" name="Shape 15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63" name="Shape 163"/>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164" name="Shape 164"/>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165" name="Shape 165"/>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73" name="Shape 173"/>
          <p:cNvSpPr>
            <a:spLocks noGrp="1"/>
          </p:cNvSpPr>
          <p:nvPr>
            <p:ph type="title"/>
          </p:nvPr>
        </p:nvSpPr>
        <p:spPr>
          <a:xfrm>
            <a:off x="685800" y="2130426"/>
            <a:ext cx="7772400" cy="1470026"/>
          </a:xfrm>
          <a:prstGeom prst="rect">
            <a:avLst/>
          </a:prstGeom>
        </p:spPr>
        <p:txBody>
          <a:bodyPr/>
          <a:lstStyle/>
          <a:p>
            <a:r>
              <a:t>Title Text</a:t>
            </a:r>
          </a:p>
        </p:txBody>
      </p:sp>
      <p:sp>
        <p:nvSpPr>
          <p:cNvPr id="174" name="Shape 174"/>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75" name="Shape 1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r>
              <a:t>Title Text</a:t>
            </a:r>
          </a:p>
        </p:txBody>
      </p:sp>
      <p:sp>
        <p:nvSpPr>
          <p:cNvPr id="183" name="Shape 183"/>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91" name="Shape 191"/>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92" name="Shape 192"/>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hape 1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00" name="Shape 200"/>
          <p:cNvSpPr>
            <a:spLocks noGrp="1"/>
          </p:cNvSpPr>
          <p:nvPr>
            <p:ph type="title"/>
          </p:nvPr>
        </p:nvSpPr>
        <p:spPr>
          <a:prstGeom prst="rect">
            <a:avLst/>
          </a:prstGeom>
        </p:spPr>
        <p:txBody>
          <a:bodyPr/>
          <a:lstStyle/>
          <a:p>
            <a:r>
              <a:t>Title Text</a:t>
            </a:r>
          </a:p>
        </p:txBody>
      </p:sp>
      <p:sp>
        <p:nvSpPr>
          <p:cNvPr id="201" name="Shape 201"/>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02" name="Shape 20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Title Text</a:t>
            </a:r>
          </a:p>
        </p:txBody>
      </p:sp>
      <p:sp>
        <p:nvSpPr>
          <p:cNvPr id="210" name="Shape 210"/>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11" name="Shape 211"/>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19" name="Shape 219"/>
          <p:cNvSpPr>
            <a:spLocks noGrp="1"/>
          </p:cNvSpPr>
          <p:nvPr>
            <p:ph type="title"/>
          </p:nvPr>
        </p:nvSpPr>
        <p:spPr>
          <a:prstGeom prst="rect">
            <a:avLst/>
          </a:prstGeom>
        </p:spPr>
        <p:txBody>
          <a:bodyPr/>
          <a:lstStyle/>
          <a:p>
            <a:r>
              <a:t>Title Text</a:t>
            </a:r>
          </a:p>
        </p:txBody>
      </p:sp>
      <p:sp>
        <p:nvSpPr>
          <p:cNvPr id="220" name="Shape 22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27" name="Shape 2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34" name="Shape 234"/>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235" name="Shape 235"/>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36" name="Shape 236"/>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237" name="Shape 2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244" name="Shape 244"/>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245" name="Shape 245"/>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246" name="Shape 246"/>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7" name="Shape 24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72" name="Shape 272"/>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273" name="Shape 273"/>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74" name="Shape 2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p>
            <a:r>
              <a:t>Title Text</a:t>
            </a:r>
          </a:p>
        </p:txBody>
      </p:sp>
      <p:sp>
        <p:nvSpPr>
          <p:cNvPr id="282" name="Shape 282"/>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83" name="Shape 28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Title Text</a:t>
            </a:r>
          </a:p>
        </p:txBody>
      </p:sp>
      <p:sp>
        <p:nvSpPr>
          <p:cNvPr id="291" name="Shape 291"/>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92" name="Shape 292"/>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93" name="Shape 29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0" name="Shape 30"/>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r>
              <a:t>Title Text</a:t>
            </a:r>
          </a:p>
        </p:txBody>
      </p:sp>
      <p:sp>
        <p:nvSpPr>
          <p:cNvPr id="301" name="Shape 30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08" name="Shape 3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5" name="Shape 315"/>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16" name="Shape 316"/>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18" name="Shape 3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25" name="Shape 325"/>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326" name="Shape 326"/>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327" name="Shape 327"/>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328" name="Shape 3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335" name="Shape 335"/>
          <p:cNvSpPr>
            <a:spLocks noGrp="1"/>
          </p:cNvSpPr>
          <p:nvPr>
            <p:ph type="title"/>
          </p:nvPr>
        </p:nvSpPr>
        <p:spPr>
          <a:xfrm>
            <a:off x="685800" y="2130426"/>
            <a:ext cx="7772400" cy="1470026"/>
          </a:xfrm>
          <a:prstGeom prst="rect">
            <a:avLst/>
          </a:prstGeom>
        </p:spPr>
        <p:txBody>
          <a:bodyPr/>
          <a:lstStyle/>
          <a:p>
            <a:r>
              <a:t>Title Text</a:t>
            </a:r>
          </a:p>
        </p:txBody>
      </p:sp>
      <p:sp>
        <p:nvSpPr>
          <p:cNvPr id="336" name="Shape 336"/>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37" name="Shape 33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344" name="Shape 344"/>
          <p:cNvSpPr>
            <a:spLocks noGrp="1"/>
          </p:cNvSpPr>
          <p:nvPr>
            <p:ph type="title"/>
          </p:nvPr>
        </p:nvSpPr>
        <p:spPr>
          <a:prstGeom prst="rect">
            <a:avLst/>
          </a:prstGeom>
        </p:spPr>
        <p:txBody>
          <a:bodyPr/>
          <a:lstStyle/>
          <a:p>
            <a:r>
              <a:t>Title Text</a:t>
            </a:r>
          </a:p>
        </p:txBody>
      </p:sp>
      <p:sp>
        <p:nvSpPr>
          <p:cNvPr id="345" name="Shape 345"/>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3" name="Shape 353"/>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54" name="Shape 354"/>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55" name="Shape 3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62" name="Shape 362"/>
          <p:cNvSpPr>
            <a:spLocks noGrp="1"/>
          </p:cNvSpPr>
          <p:nvPr>
            <p:ph type="title"/>
          </p:nvPr>
        </p:nvSpPr>
        <p:spPr>
          <a:prstGeom prst="rect">
            <a:avLst/>
          </a:prstGeom>
        </p:spPr>
        <p:txBody>
          <a:bodyPr/>
          <a:lstStyle/>
          <a:p>
            <a:r>
              <a:t>Title Text</a:t>
            </a:r>
          </a:p>
        </p:txBody>
      </p:sp>
      <p:sp>
        <p:nvSpPr>
          <p:cNvPr id="363" name="Shape 363"/>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364" name="Shape 36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71" name="Shape 371"/>
          <p:cNvSpPr>
            <a:spLocks noGrp="1"/>
          </p:cNvSpPr>
          <p:nvPr>
            <p:ph type="title"/>
          </p:nvPr>
        </p:nvSpPr>
        <p:spPr>
          <a:prstGeom prst="rect">
            <a:avLst/>
          </a:prstGeom>
        </p:spPr>
        <p:txBody>
          <a:bodyPr/>
          <a:lstStyle/>
          <a:p>
            <a:r>
              <a:t>Title Text</a:t>
            </a:r>
          </a:p>
        </p:txBody>
      </p:sp>
      <p:sp>
        <p:nvSpPr>
          <p:cNvPr id="372" name="Shape 372"/>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373" name="Shape 373"/>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374" name="Shape 37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81" name="Shape 381"/>
          <p:cNvSpPr>
            <a:spLocks noGrp="1"/>
          </p:cNvSpPr>
          <p:nvPr>
            <p:ph type="title"/>
          </p:nvPr>
        </p:nvSpPr>
        <p:spPr>
          <a:prstGeom prst="rect">
            <a:avLst/>
          </a:prstGeom>
        </p:spPr>
        <p:txBody>
          <a:bodyPr/>
          <a:lstStyle/>
          <a:p>
            <a:r>
              <a:t>Title Text</a:t>
            </a:r>
          </a:p>
        </p:txBody>
      </p:sp>
      <p:sp>
        <p:nvSpPr>
          <p:cNvPr id="382" name="Shape 38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361868" indent="-533325">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89" name="Shape 38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6" name="Shape 396"/>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97" name="Shape 397"/>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98" name="Shape 398"/>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99" name="Shape 39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06" name="Shape 406"/>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07" name="Shape 407"/>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08" name="Shape 408"/>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09" name="Shape 40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16" name="Shape 416"/>
          <p:cNvSpPr>
            <a:spLocks noGrp="1"/>
          </p:cNvSpPr>
          <p:nvPr>
            <p:ph type="title"/>
          </p:nvPr>
        </p:nvSpPr>
        <p:spPr>
          <a:xfrm>
            <a:off x="685800" y="2130426"/>
            <a:ext cx="7772400" cy="1470026"/>
          </a:xfrm>
          <a:prstGeom prst="rect">
            <a:avLst/>
          </a:prstGeom>
        </p:spPr>
        <p:txBody>
          <a:bodyPr/>
          <a:lstStyle/>
          <a:p>
            <a:r>
              <a:t>Title Text</a:t>
            </a:r>
          </a:p>
        </p:txBody>
      </p:sp>
      <p:sp>
        <p:nvSpPr>
          <p:cNvPr id="417" name="Shape 417"/>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18" name="Shape 4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25" name="Shape 425"/>
          <p:cNvSpPr>
            <a:spLocks noGrp="1"/>
          </p:cNvSpPr>
          <p:nvPr>
            <p:ph type="title"/>
          </p:nvPr>
        </p:nvSpPr>
        <p:spPr>
          <a:prstGeom prst="rect">
            <a:avLst/>
          </a:prstGeom>
        </p:spPr>
        <p:txBody>
          <a:bodyPr/>
          <a:lstStyle/>
          <a:p>
            <a:r>
              <a:t>Title Text</a:t>
            </a:r>
          </a:p>
        </p:txBody>
      </p:sp>
      <p:sp>
        <p:nvSpPr>
          <p:cNvPr id="426" name="Shape 426"/>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434" name="Shape 434"/>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435" name="Shape 435"/>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36" name="Shape 4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3" name="Shape 443"/>
          <p:cNvSpPr>
            <a:spLocks noGrp="1"/>
          </p:cNvSpPr>
          <p:nvPr>
            <p:ph type="title"/>
          </p:nvPr>
        </p:nvSpPr>
        <p:spPr>
          <a:prstGeom prst="rect">
            <a:avLst/>
          </a:prstGeom>
        </p:spPr>
        <p:txBody>
          <a:bodyPr/>
          <a:lstStyle/>
          <a:p>
            <a:r>
              <a:t>Title Text</a:t>
            </a:r>
          </a:p>
        </p:txBody>
      </p:sp>
      <p:sp>
        <p:nvSpPr>
          <p:cNvPr id="444" name="Shape 444"/>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445" name="Shape 44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r>
              <a:t>Title Text</a:t>
            </a:r>
          </a:p>
        </p:txBody>
      </p:sp>
      <p:sp>
        <p:nvSpPr>
          <p:cNvPr id="453" name="Shape 453"/>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54" name="Shape 454"/>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455" name="Shape 45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r>
              <a:t>Title Text</a:t>
            </a:r>
          </a:p>
        </p:txBody>
      </p:sp>
      <p:sp>
        <p:nvSpPr>
          <p:cNvPr id="463" name="Shape 46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0" name="Shape 47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477" name="Shape 477"/>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478" name="Shape 478"/>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79" name="Shape 479"/>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480" name="Shape 48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87" name="Shape 487"/>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88" name="Shape 488"/>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89" name="Shape 489"/>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90" name="Shape 49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506" name="Shape 506"/>
          <p:cNvSpPr>
            <a:spLocks noGrp="1"/>
          </p:cNvSpPr>
          <p:nvPr>
            <p:ph type="title"/>
          </p:nvPr>
        </p:nvSpPr>
        <p:spPr>
          <a:prstGeom prst="rect">
            <a:avLst/>
          </a:prstGeom>
        </p:spPr>
        <p:txBody>
          <a:bodyPr/>
          <a:lstStyle/>
          <a:p>
            <a:r>
              <a:t>Title Text</a:t>
            </a:r>
          </a:p>
        </p:txBody>
      </p:sp>
      <p:sp>
        <p:nvSpPr>
          <p:cNvPr id="507" name="Shape 507"/>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15" name="Shape 515"/>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516" name="Shape 516"/>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7" name="Shape 51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524" name="Shape 524"/>
          <p:cNvSpPr>
            <a:spLocks noGrp="1"/>
          </p:cNvSpPr>
          <p:nvPr>
            <p:ph type="title"/>
          </p:nvPr>
        </p:nvSpPr>
        <p:spPr>
          <a:prstGeom prst="rect">
            <a:avLst/>
          </a:prstGeom>
        </p:spPr>
        <p:txBody>
          <a:bodyPr/>
          <a:lstStyle/>
          <a:p>
            <a:r>
              <a:t>Title Text</a:t>
            </a:r>
          </a:p>
        </p:txBody>
      </p:sp>
      <p:sp>
        <p:nvSpPr>
          <p:cNvPr id="525" name="Shape 525"/>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526" name="Shape 52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33" name="Shape 533"/>
          <p:cNvSpPr>
            <a:spLocks noGrp="1"/>
          </p:cNvSpPr>
          <p:nvPr>
            <p:ph type="title"/>
          </p:nvPr>
        </p:nvSpPr>
        <p:spPr>
          <a:prstGeom prst="rect">
            <a:avLst/>
          </a:prstGeom>
        </p:spPr>
        <p:txBody>
          <a:bodyPr/>
          <a:lstStyle/>
          <a:p>
            <a:r>
              <a:t>Title Text</a:t>
            </a:r>
          </a:p>
        </p:txBody>
      </p:sp>
      <p:sp>
        <p:nvSpPr>
          <p:cNvPr id="534" name="Shape 534"/>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35" name="Shape 535"/>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36" name="Shape 53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43" name="Shape 543"/>
          <p:cNvSpPr>
            <a:spLocks noGrp="1"/>
          </p:cNvSpPr>
          <p:nvPr>
            <p:ph type="title"/>
          </p:nvPr>
        </p:nvSpPr>
        <p:spPr>
          <a:prstGeom prst="rect">
            <a:avLst/>
          </a:prstGeom>
        </p:spPr>
        <p:txBody>
          <a:bodyPr/>
          <a:lstStyle/>
          <a:p>
            <a:r>
              <a:t>Title Text</a:t>
            </a:r>
          </a:p>
        </p:txBody>
      </p:sp>
      <p:sp>
        <p:nvSpPr>
          <p:cNvPr id="544" name="Shape 5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1" name="Shape 55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558" name="Shape 558"/>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559" name="Shape 559"/>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60" name="Shape 560"/>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561" name="Shape 56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568" name="Shape 568"/>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569" name="Shape 569"/>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570" name="Shape 570"/>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71" name="Shape 57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78" name="Shape 578"/>
          <p:cNvSpPr/>
          <p:nvPr/>
        </p:nvSpPr>
        <p:spPr>
          <a:xfrm flipV="1">
            <a:off x="357187" y="6500810"/>
            <a:ext cx="8429626" cy="4"/>
          </a:xfrm>
          <a:prstGeom prst="line">
            <a:avLst/>
          </a:prstGeom>
          <a:ln w="50800">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79" name="Shape 579"/>
          <p:cNvSpPr/>
          <p:nvPr/>
        </p:nvSpPr>
        <p:spPr>
          <a:xfrm flipV="1">
            <a:off x="357187" y="357187"/>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0" name="Shape 580"/>
          <p:cNvSpPr/>
          <p:nvPr/>
        </p:nvSpPr>
        <p:spPr>
          <a:xfrm>
            <a:off x="357187" y="3643312"/>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1" name="Shape 581"/>
          <p:cNvSpPr>
            <a:spLocks noGrp="1"/>
          </p:cNvSpPr>
          <p:nvPr>
            <p:ph type="title"/>
          </p:nvPr>
        </p:nvSpPr>
        <p:spPr>
          <a:xfrm>
            <a:off x="357187" y="2116335"/>
            <a:ext cx="8429626" cy="1428751"/>
          </a:xfrm>
          <a:prstGeom prst="rect">
            <a:avLst/>
          </a:prstGeom>
        </p:spPr>
        <p:txBody>
          <a:bodyPr lIns="35718" tIns="35718" rIns="35718" bIns="35718" anchor="b"/>
          <a:lstStyle>
            <a:lvl1pPr defTabSz="410765">
              <a:lnSpc>
                <a:spcPct val="90000"/>
              </a:lnSpc>
              <a:defRPr cap="all">
                <a:solidFill>
                  <a:srgbClr val="606060"/>
                </a:solidFill>
                <a:latin typeface="Gill Sans Light"/>
                <a:ea typeface="Gill Sans Light"/>
                <a:cs typeface="Gill Sans Light"/>
                <a:sym typeface="Gill Sans Light"/>
              </a:defRPr>
            </a:lvl1pPr>
          </a:lstStyle>
          <a:p>
            <a:r>
              <a:t>Title Text</a:t>
            </a:r>
          </a:p>
        </p:txBody>
      </p:sp>
      <p:sp>
        <p:nvSpPr>
          <p:cNvPr id="582" name="Shape 582"/>
          <p:cNvSpPr>
            <a:spLocks noGrp="1"/>
          </p:cNvSpPr>
          <p:nvPr>
            <p:ph type="body" sz="quarter" idx="1"/>
          </p:nvPr>
        </p:nvSpPr>
        <p:spPr>
          <a:xfrm>
            <a:off x="357187" y="3911203"/>
            <a:ext cx="8429626" cy="580430"/>
          </a:xfrm>
          <a:prstGeom prst="rect">
            <a:avLst/>
          </a:prstGeom>
        </p:spPr>
        <p:txBody>
          <a:bodyPr lIns="35718" tIns="35718" rIns="35718" bIns="35718"/>
          <a:lstStyle>
            <a:lvl1pPr marL="0" indent="0" defTabSz="410765">
              <a:lnSpc>
                <a:spcPct val="120000"/>
              </a:lnSpc>
              <a:spcBef>
                <a:spcPts val="0"/>
              </a:spcBef>
              <a:buSzTx/>
              <a:buFontTx/>
              <a:buNone/>
              <a:defRPr sz="1600">
                <a:solidFill>
                  <a:srgbClr val="606060"/>
                </a:solidFill>
                <a:latin typeface="Gill Sans"/>
                <a:ea typeface="Gill Sans"/>
                <a:cs typeface="Gill Sans"/>
                <a:sym typeface="Gill Sans"/>
              </a:defRPr>
            </a:lvl1pPr>
            <a:lvl2pPr marL="0" indent="228600" defTabSz="410765">
              <a:lnSpc>
                <a:spcPct val="120000"/>
              </a:lnSpc>
              <a:spcBef>
                <a:spcPts val="0"/>
              </a:spcBef>
              <a:buSzTx/>
              <a:buFontTx/>
              <a:buNone/>
              <a:defRPr sz="1600">
                <a:solidFill>
                  <a:srgbClr val="606060"/>
                </a:solidFill>
                <a:latin typeface="Gill Sans"/>
                <a:ea typeface="Gill Sans"/>
                <a:cs typeface="Gill Sans"/>
                <a:sym typeface="Gill Sans"/>
              </a:defRPr>
            </a:lvl2pPr>
            <a:lvl3pPr marL="0" indent="457200" defTabSz="410765">
              <a:lnSpc>
                <a:spcPct val="120000"/>
              </a:lnSpc>
              <a:spcBef>
                <a:spcPts val="0"/>
              </a:spcBef>
              <a:buSzTx/>
              <a:buFontTx/>
              <a:buNone/>
              <a:defRPr sz="1600">
                <a:solidFill>
                  <a:srgbClr val="606060"/>
                </a:solidFill>
                <a:latin typeface="Gill Sans"/>
                <a:ea typeface="Gill Sans"/>
                <a:cs typeface="Gill Sans"/>
                <a:sym typeface="Gill Sans"/>
              </a:defRPr>
            </a:lvl3pPr>
            <a:lvl4pPr marL="0" indent="685800" defTabSz="410765">
              <a:lnSpc>
                <a:spcPct val="120000"/>
              </a:lnSpc>
              <a:spcBef>
                <a:spcPts val="0"/>
              </a:spcBef>
              <a:buSzTx/>
              <a:buFontTx/>
              <a:buNone/>
              <a:defRPr sz="1600">
                <a:solidFill>
                  <a:srgbClr val="606060"/>
                </a:solidFill>
                <a:latin typeface="Gill Sans"/>
                <a:ea typeface="Gill Sans"/>
                <a:cs typeface="Gill Sans"/>
                <a:sym typeface="Gill Sans"/>
              </a:defRPr>
            </a:lvl4pPr>
            <a:lvl5pPr marL="0" indent="914400" defTabSz="410765">
              <a:lnSpc>
                <a:spcPct val="120000"/>
              </a:lnSpc>
              <a:spcBef>
                <a:spcPts val="0"/>
              </a:spcBef>
              <a:buSzTx/>
              <a:buFontTx/>
              <a:buNone/>
              <a:defRPr sz="1600">
                <a:solidFill>
                  <a:srgbClr val="606060"/>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83" name="Shape 583"/>
          <p:cNvSpPr>
            <a:spLocks noGrp="1"/>
          </p:cNvSpPr>
          <p:nvPr>
            <p:ph type="sldNum" sz="quarter" idx="2"/>
          </p:nvPr>
        </p:nvSpPr>
        <p:spPr>
          <a:xfrm>
            <a:off x="8548064" y="6161484"/>
            <a:ext cx="236538" cy="249238"/>
          </a:xfrm>
          <a:prstGeom prst="rect">
            <a:avLst/>
          </a:prstGeom>
        </p:spPr>
        <p:txBody>
          <a:bodyPr lIns="35718" tIns="35718" rIns="35718" bIns="35718" anchor="t"/>
          <a:lstStyle>
            <a:lvl1pPr algn="ctr" defTabSz="410765">
              <a:defRPr>
                <a:solidFill>
                  <a:srgbClr val="606060"/>
                </a:solidFill>
                <a:latin typeface="Gill Sans"/>
                <a:ea typeface="Gill Sans"/>
                <a:cs typeface="Gill Sans"/>
                <a:sym typeface="Gill Sans"/>
              </a:defRPr>
            </a:lvl1pPr>
          </a:lstStyle>
          <a:p>
            <a:fld id="{86CB4B4D-7CA3-9044-876B-883B54F8677D}" type="slidenum">
              <a:t>‹#›</a:t>
            </a:fld>
            <a:endParaRPr/>
          </a:p>
        </p:txBody>
      </p:sp>
    </p:spTree>
  </p:cSld>
  <p:clrMapOvr>
    <a:masterClrMapping/>
  </p:clrMapOvr>
  <p:transition spd="slow" advClick="0">
    <p:randomBar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90" name="Shape 590"/>
          <p:cNvSpPr>
            <a:spLocks noGrp="1"/>
          </p:cNvSpPr>
          <p:nvPr>
            <p:ph type="title"/>
          </p:nvPr>
        </p:nvSpPr>
        <p:spPr>
          <a:xfrm>
            <a:off x="685800" y="2130426"/>
            <a:ext cx="7772400" cy="1470026"/>
          </a:xfrm>
          <a:prstGeom prst="rect">
            <a:avLst/>
          </a:prstGeom>
        </p:spPr>
        <p:txBody>
          <a:bodyPr/>
          <a:lstStyle/>
          <a:p>
            <a:r>
              <a:t>Title Text</a:t>
            </a:r>
          </a:p>
        </p:txBody>
      </p:sp>
      <p:sp>
        <p:nvSpPr>
          <p:cNvPr id="591" name="Shape 591"/>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92" name="Shape 59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73" name="Shape 73"/>
          <p:cNvSpPr>
            <a:spLocks noGrp="1"/>
          </p:cNvSpPr>
          <p:nvPr>
            <p:ph type="body" idx="1"/>
          </p:nvPr>
        </p:nvSpPr>
        <p:spPr>
          <a:xfrm>
            <a:off x="3575051" y="273050"/>
            <a:ext cx="5111752" cy="585311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83" name="Shape 83"/>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slow" advClick="0">
    <p:randomBar dir="vert"/>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1" y="274638"/>
            <a:ext cx="8229601" cy="1143001"/>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chor="ctr">
            <a:normAutofit/>
          </a:bodyPr>
          <a:lstStyle/>
          <a:p>
            <a:r>
              <a:t>Title Text</a:t>
            </a:r>
          </a:p>
        </p:txBody>
      </p:sp>
      <p:sp>
        <p:nvSpPr>
          <p:cNvPr id="3" name="Shape 3"/>
          <p:cNvSpPr>
            <a:spLocks noGrp="1"/>
          </p:cNvSpPr>
          <p:nvPr>
            <p:ph type="body" idx="1"/>
          </p:nvPr>
        </p:nvSpPr>
        <p:spPr>
          <a:xfrm>
            <a:off x="457201" y="1600202"/>
            <a:ext cx="8229601" cy="4525963"/>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553200" y="6404301"/>
            <a:ext cx="273643" cy="269227"/>
          </a:xfrm>
          <a:prstGeom prst="rect">
            <a:avLst/>
          </a:prstGeom>
          <a:ln w="12700">
            <a:miter lim="400000"/>
          </a:ln>
        </p:spPr>
        <p:txBody>
          <a:bodyPr wrap="none" lIns="45713" tIns="45713" rIns="45713" bIns="45713" anchor="ctr">
            <a:spAutoFit/>
          </a:bodyPr>
          <a:lstStyle>
            <a:lvl1pPr>
              <a:defRPr sz="1200">
                <a:solidFill>
                  <a:srgbClr val="888888"/>
                </a:solidFill>
                <a:latin typeface="Roboto Regular"/>
                <a:ea typeface="Roboto Regular"/>
                <a:cs typeface="Roboto Regular"/>
                <a:sym typeface="Roboto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8" r:id="rId27"/>
    <p:sldLayoutId id="2147483679" r:id="rId28"/>
    <p:sldLayoutId id="2147483680" r:id="rId29"/>
    <p:sldLayoutId id="2147483681" r:id="rId30"/>
    <p:sldLayoutId id="2147483682" r:id="rId31"/>
    <p:sldLayoutId id="2147483683" r:id="rId32"/>
    <p:sldLayoutId id="2147483684" r:id="rId33"/>
    <p:sldLayoutId id="2147483685" r:id="rId34"/>
    <p:sldLayoutId id="2147483686" r:id="rId35"/>
    <p:sldLayoutId id="2147483687" r:id="rId36"/>
    <p:sldLayoutId id="2147483688" r:id="rId37"/>
    <p:sldLayoutId id="2147483689" r:id="rId38"/>
    <p:sldLayoutId id="2147483690" r:id="rId39"/>
    <p:sldLayoutId id="2147483691" r:id="rId40"/>
    <p:sldLayoutId id="2147483692" r:id="rId41"/>
    <p:sldLayoutId id="2147483693" r:id="rId42"/>
    <p:sldLayoutId id="2147483694" r:id="rId43"/>
    <p:sldLayoutId id="2147483695" r:id="rId44"/>
    <p:sldLayoutId id="2147483696" r:id="rId45"/>
    <p:sldLayoutId id="2147483697" r:id="rId46"/>
    <p:sldLayoutId id="2147483698" r:id="rId47"/>
    <p:sldLayoutId id="2147483699" r:id="rId48"/>
    <p:sldLayoutId id="2147483700" r:id="rId49"/>
    <p:sldLayoutId id="2147483701" r:id="rId50"/>
    <p:sldLayoutId id="2147483702" r:id="rId51"/>
    <p:sldLayoutId id="2147483704" r:id="rId52"/>
    <p:sldLayoutId id="2147483705" r:id="rId53"/>
    <p:sldLayoutId id="2147483706" r:id="rId54"/>
    <p:sldLayoutId id="2147483707" r:id="rId55"/>
    <p:sldLayoutId id="2147483708" r:id="rId56"/>
    <p:sldLayoutId id="2147483709" r:id="rId57"/>
    <p:sldLayoutId id="2147483710" r:id="rId58"/>
    <p:sldLayoutId id="2147483711" r:id="rId59"/>
    <p:sldLayoutId id="2147483712" r:id="rId60"/>
    <p:sldLayoutId id="2147483713" r:id="rId61"/>
  </p:sldLayoutIdLst>
  <p:transition spd="slow" advClick="0">
    <p:randomBar dir="vert"/>
  </p:transition>
  <p:txStyles>
    <p:titleStyle>
      <a:lvl1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1pPr>
      <a:lvl2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2pPr>
      <a:lvl3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3pPr>
      <a:lvl4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4pPr>
      <a:lvl5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5pPr>
      <a:lvl6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6pPr>
      <a:lvl7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7pPr>
      <a:lvl8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8pPr>
      <a:lvl9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9pPr>
    </p:titleStyle>
    <p:bodyStyle>
      <a:lvl1pPr marL="342851" marR="0" indent="-342851"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1pPr>
      <a:lvl2pPr marL="783660" marR="0" indent="-326525"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2pPr>
      <a:lvl3pPr marL="1219029" marR="0" indent="-304757"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3pPr>
      <a:lvl4pPr marL="173711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4pPr>
      <a:lvl5pPr marL="2377106" marR="0" indent="-548563"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5pPr>
      <a:lvl6pPr marL="2651387"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6pPr>
      <a:lvl7pPr marL="3108523"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7pPr>
      <a:lvl8pPr marL="3565659"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8pPr>
      <a:lvl9pPr marL="402279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9pPr>
    </p:bodyStyle>
    <p:otherStyle>
      <a:lvl1pPr marL="0" marR="0" indent="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1pPr>
      <a:lvl2pPr marL="0" marR="0" indent="45713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2pPr>
      <a:lvl3pPr marL="0" marR="0" indent="914272"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3pPr>
      <a:lvl4pPr marL="0" marR="0" indent="1371407"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4pPr>
      <a:lvl5pPr marL="0" marR="0" indent="1828543"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5pPr>
      <a:lvl6pPr marL="0" marR="0" indent="2285679"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6pPr>
      <a:lvl7pPr marL="0" marR="0" indent="2742814"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7pPr>
      <a:lvl8pPr marL="0" marR="0" indent="319995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8pPr>
      <a:lvl9pPr marL="0" marR="0" indent="365708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global-surface-water.appspot.com/" TargetMode="External"/><Relationship Id="rId2" Type="http://schemas.openxmlformats.org/officeDocument/2006/relationships/hyperlink" Target="https://www.esa-landcover-cci.org/?q=node/158" TargetMode="External"/><Relationship Id="rId1" Type="http://schemas.openxmlformats.org/officeDocument/2006/relationships/slideLayout" Target="../slideLayouts/slideLayout2.xml"/><Relationship Id="rId6" Type="http://schemas.openxmlformats.org/officeDocument/2006/relationships/hyperlink" Target="http://www.fao.org/faostat/en/#data/LC/visualize" TargetMode="External"/><Relationship Id="rId5" Type="http://schemas.openxmlformats.org/officeDocument/2006/relationships/hyperlink" Target="http://land.copernicus.eu/pan-european/corine-land-cover" TargetMode="External"/><Relationship Id="rId4" Type="http://schemas.openxmlformats.org/officeDocument/2006/relationships/hyperlink" Target="https://modis-land.gsfc.nasa.gov/"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09071" y="2133600"/>
            <a:ext cx="7679264" cy="2233085"/>
          </a:xfrm>
          <a:prstGeom prst="rect">
            <a:avLst/>
          </a:prstGeom>
        </p:spPr>
        <p:txBody>
          <a:bodyPr lIns="0" tIns="0" rIns="0" bIns="0" anchor="b"/>
          <a:lstStyle/>
          <a:p>
            <a:pPr>
              <a:defRPr sz="4000">
                <a:solidFill>
                  <a:srgbClr val="FFFFFF"/>
                </a:solidFill>
              </a:defRPr>
            </a:pPr>
            <a:r>
              <a:rPr lang="fr-FR" dirty="0"/>
              <a:t>Comptabilité des terres, données </a:t>
            </a:r>
            <a:r>
              <a:rPr lang="fr-FR" dirty="0" err="1"/>
              <a:t>géospatiales</a:t>
            </a:r>
            <a:r>
              <a:rPr lang="fr-FR" dirty="0"/>
              <a:t> et agenda 2030</a:t>
            </a:r>
            <a:endParaRPr dirty="0"/>
          </a:p>
        </p:txBody>
      </p:sp>
      <p:sp>
        <p:nvSpPr>
          <p:cNvPr id="603" name="Shape 603"/>
          <p:cNvSpPr/>
          <p:nvPr/>
        </p:nvSpPr>
        <p:spPr>
          <a:xfrm>
            <a:off x="728121" y="4493683"/>
            <a:ext cx="7679264" cy="1"/>
          </a:xfrm>
          <a:prstGeom prst="line">
            <a:avLst/>
          </a:prstGeom>
          <a:ln w="12700">
            <a:solidFill>
              <a:srgbClr val="FFFFFF"/>
            </a:solidFill>
          </a:ln>
        </p:spPr>
        <p:txBody>
          <a:bodyPr lIns="45719" rIns="45719"/>
          <a:lstStyle/>
          <a:p>
            <a:endParaRPr/>
          </a:p>
        </p:txBody>
      </p:sp>
      <p:sp>
        <p:nvSpPr>
          <p:cNvPr id="604" name="Shape 604"/>
          <p:cNvSpPr/>
          <p:nvPr/>
        </p:nvSpPr>
        <p:spPr>
          <a:xfrm>
            <a:off x="728121" y="5790239"/>
            <a:ext cx="7679264" cy="1"/>
          </a:xfrm>
          <a:prstGeom prst="line">
            <a:avLst/>
          </a:prstGeom>
          <a:ln w="12700">
            <a:solidFill>
              <a:srgbClr val="FFFFFF"/>
            </a:solidFill>
          </a:ln>
        </p:spPr>
        <p:txBody>
          <a:bodyPr lIns="45719" rIns="45719"/>
          <a:lstStyle/>
          <a:p>
            <a:endParaRPr/>
          </a:p>
        </p:txBody>
      </p:sp>
      <p:sp>
        <p:nvSpPr>
          <p:cNvPr id="605" name="Shape 605"/>
          <p:cNvSpPr/>
          <p:nvPr/>
        </p:nvSpPr>
        <p:spPr>
          <a:xfrm>
            <a:off x="728121" y="5790239"/>
            <a:ext cx="7679264" cy="16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defTabSz="457200">
              <a:spcBef>
                <a:spcPts val="200"/>
              </a:spcBef>
              <a:defRPr sz="1100">
                <a:solidFill>
                  <a:srgbClr val="FFFFFF"/>
                </a:solidFill>
                <a:latin typeface="Roboto Regular"/>
                <a:ea typeface="Roboto Regular"/>
                <a:cs typeface="Roboto Regular"/>
                <a:sym typeface="Roboto Regular"/>
              </a:defRPr>
            </a:lvl1pPr>
          </a:lstStyle>
          <a:p>
            <a:endParaRPr dirty="0"/>
          </a:p>
        </p:txBody>
      </p:sp>
      <p:pic>
        <p:nvPicPr>
          <p:cNvPr id="606" name="image1.png" descr="UNEnvironment_Logo_English_Short_white.png"/>
          <p:cNvPicPr>
            <a:picLocks noChangeAspect="1"/>
          </p:cNvPicPr>
          <p:nvPr/>
        </p:nvPicPr>
        <p:blipFill>
          <a:blip r:embed="rId3">
            <a:extLst/>
          </a:blip>
          <a:stretch>
            <a:fillRect/>
          </a:stretch>
        </p:blipFill>
        <p:spPr>
          <a:xfrm>
            <a:off x="6258921" y="1"/>
            <a:ext cx="2495615" cy="1619656"/>
          </a:xfrm>
          <a:prstGeom prst="rect">
            <a:avLst/>
          </a:prstGeom>
          <a:ln w="12700">
            <a:miter lim="400000"/>
          </a:ln>
        </p:spPr>
      </p:pic>
    </p:spTree>
  </p:cSld>
  <p:clrMapOvr>
    <a:masterClrMapping/>
  </p:clrMapOvr>
  <p:transition spd="slow" advClick="0">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10</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28121" y="113066"/>
            <a:ext cx="8030633" cy="98488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Observation de la Terre et couverture terrestre</a:t>
            </a:r>
            <a:endParaRPr dirty="0"/>
          </a:p>
        </p:txBody>
      </p:sp>
      <p:sp>
        <p:nvSpPr>
          <p:cNvPr id="629" name="Shape 629"/>
          <p:cNvSpPr/>
          <p:nvPr/>
        </p:nvSpPr>
        <p:spPr>
          <a:xfrm>
            <a:off x="641841" y="1605278"/>
            <a:ext cx="8007368" cy="452431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Deux principaux produits de couverture terrestre: l'ensemble de données sur la couverture terrestre de l'Initiative sur le changement climatique (ESA) des agences spatiales européennes (ESA) et l'analyse de résolution modérée de la NASA (MODIS) à une résolution de 250 m.</a:t>
            </a:r>
          </a:p>
          <a:p>
            <a:pPr marL="240631" indent="-240631">
              <a:buSzPct val="100000"/>
              <a:buChar char="•"/>
              <a:defRPr sz="2400">
                <a:latin typeface="Roboto Regular"/>
                <a:ea typeface="Roboto Regular"/>
                <a:cs typeface="Roboto Regular"/>
                <a:sym typeface="Roboto Regular"/>
              </a:defRPr>
            </a:pPr>
            <a:r>
              <a:rPr lang="fr-FR" dirty="0"/>
              <a:t>CCI-LC est proposé pour l'utilisation dans la surveillance de l'indicateur ODD 15.3.1.</a:t>
            </a:r>
          </a:p>
          <a:p>
            <a:pPr marL="240631" indent="-240631">
              <a:buSzPct val="100000"/>
              <a:buChar char="•"/>
              <a:defRPr sz="2400">
                <a:latin typeface="Roboto Regular"/>
                <a:ea typeface="Roboto Regular"/>
                <a:cs typeface="Roboto Regular"/>
                <a:sym typeface="Roboto Regular"/>
              </a:defRPr>
            </a:pPr>
            <a:r>
              <a:rPr lang="fr-FR" dirty="0"/>
              <a:t>Pour les masses d'eau, UN </a:t>
            </a:r>
            <a:r>
              <a:rPr lang="fr-FR" dirty="0" err="1"/>
              <a:t>Environment</a:t>
            </a:r>
            <a:r>
              <a:rPr lang="fr-FR" dirty="0"/>
              <a:t> propose le Global Surface Water Explorer à 30m de résolution (disponible en ligne)</a:t>
            </a:r>
            <a:br>
              <a:rPr dirty="0"/>
            </a:br>
            <a:endParaRPr dirty="0"/>
          </a:p>
        </p:txBody>
      </p:sp>
    </p:spTree>
    <p:extLst>
      <p:ext uri="{BB962C8B-B14F-4D97-AF65-F5344CB8AC3E}">
        <p14:creationId xmlns:p14="http://schemas.microsoft.com/office/powerpoint/2010/main" val="351178659"/>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marR="0" lvl="0" indent="-171425" algn="r" defTabSz="457200" eaLnBrk="1" fontAlgn="auto" latinLnBrk="0" hangingPunct="1">
              <a:lnSpc>
                <a:spcPct val="100000"/>
              </a:lnSpc>
              <a:spcBef>
                <a:spcPts val="0"/>
              </a:spcBef>
              <a:spcAft>
                <a:spcPts val="0"/>
              </a:spcAft>
              <a:buClrTx/>
              <a:buSzPct val="100000"/>
              <a:buFont typeface="Wingdings"/>
              <a:buChar char="ß"/>
              <a:tabLst/>
              <a:defRPr sz="900">
                <a:solidFill>
                  <a:srgbClr val="FFFFFF"/>
                </a:solidFill>
                <a:latin typeface="Roboto Regular"/>
                <a:ea typeface="Roboto Regular"/>
                <a:cs typeface="Roboto Regular"/>
                <a:sym typeface="Roboto Regular"/>
              </a:defRPr>
            </a:pPr>
            <a:r>
              <a:rPr kumimoji="0" sz="900" b="0" i="0" u="none" strike="noStrike" kern="0" cap="none" spc="0" normalizeH="0" baseline="0" noProof="0">
                <a:ln>
                  <a:noFill/>
                </a:ln>
                <a:solidFill>
                  <a:srgbClr val="FFFFFF"/>
                </a:solidFill>
                <a:effectLst/>
                <a:uLnTx/>
                <a:uFillTx/>
                <a:latin typeface="Roboto Regular"/>
                <a:ea typeface="Roboto Regular"/>
                <a:cs typeface="Roboto Regular"/>
                <a:sym typeface="Roboto Regular"/>
              </a:rPr>
              <a:t>Photo credit to be given </a:t>
            </a:r>
            <a:endParaRPr kumimoji="0" sz="4400" b="0" i="0" u="none" strike="noStrike" kern="0" cap="none" spc="0" normalizeH="0" baseline="0" noProof="0">
              <a:ln>
                <a:noFill/>
              </a:ln>
              <a:solidFill>
                <a:srgbClr val="FFFFFF"/>
              </a:solidFill>
              <a:effectLst/>
              <a:uLnTx/>
              <a:uFillTx/>
              <a:latin typeface="Roboto Regular"/>
              <a:ea typeface="Roboto Regular"/>
              <a:cs typeface="Roboto Regular"/>
              <a:sym typeface="Roboto Regular"/>
            </a:endParaRPr>
          </a:p>
          <a:p>
            <a:pPr marL="0" marR="0" lvl="0" indent="0" algn="r" defTabSz="457200" eaLnBrk="1" fontAlgn="auto" latinLnBrk="0" hangingPunct="1">
              <a:lnSpc>
                <a:spcPct val="100000"/>
              </a:lnSpc>
              <a:spcBef>
                <a:spcPts val="0"/>
              </a:spcBef>
              <a:spcAft>
                <a:spcPts val="0"/>
              </a:spcAft>
              <a:buClrTx/>
              <a:buSzTx/>
              <a:buFontTx/>
              <a:buNone/>
              <a:tabLst/>
              <a:defRPr sz="900">
                <a:solidFill>
                  <a:srgbClr val="FFFFFF"/>
                </a:solidFill>
                <a:latin typeface="Roboto Regular"/>
                <a:ea typeface="Roboto Regular"/>
                <a:cs typeface="Roboto Regular"/>
                <a:sym typeface="Roboto Regular"/>
              </a:defRPr>
            </a:pPr>
            <a:r>
              <a:rPr kumimoji="0" sz="900" b="0" i="0" u="none" strike="noStrike" kern="0" cap="none" spc="0" normalizeH="0" baseline="0" noProof="0">
                <a:ln>
                  <a:noFill/>
                </a:ln>
                <a:solidFill>
                  <a:srgbClr val="FFFFFF"/>
                </a:solidFill>
                <a:effectLst/>
                <a:uLnTx/>
                <a:uFillTx/>
                <a:latin typeface="Roboto Regular"/>
                <a:ea typeface="Roboto Regular"/>
                <a:cs typeface="Roboto Regular"/>
                <a:sym typeface="Roboto Regular"/>
              </a:rPr>
              <a:t>as shown alongside </a:t>
            </a:r>
          </a:p>
          <a:p>
            <a:pPr marL="0" marR="0" lvl="0" indent="0" algn="r" defTabSz="457200" eaLnBrk="1" fontAlgn="auto" latinLnBrk="0" hangingPunct="1">
              <a:lnSpc>
                <a:spcPct val="100000"/>
              </a:lnSpc>
              <a:spcBef>
                <a:spcPts val="0"/>
              </a:spcBef>
              <a:spcAft>
                <a:spcPts val="0"/>
              </a:spcAft>
              <a:buClrTx/>
              <a:buSzTx/>
              <a:buFontTx/>
              <a:buNone/>
              <a:tabLst/>
              <a:defRPr sz="900">
                <a:solidFill>
                  <a:srgbClr val="FFFFFF"/>
                </a:solidFill>
                <a:latin typeface="Roboto Regular"/>
                <a:ea typeface="Roboto Regular"/>
                <a:cs typeface="Roboto Regular"/>
                <a:sym typeface="Roboto Regular"/>
              </a:defRPr>
            </a:pPr>
            <a:r>
              <a:rPr kumimoji="0" sz="900" b="0" i="0" u="none" strike="noStrike" kern="0" cap="none" spc="0" normalizeH="0" baseline="0" noProof="0">
                <a:ln>
                  <a:noFill/>
                </a:ln>
                <a:solidFill>
                  <a:srgbClr val="FFFFFF"/>
                </a:solidFill>
                <a:effectLst/>
                <a:uLnTx/>
                <a:uFillTx/>
                <a:latin typeface="Roboto Regular"/>
                <a:ea typeface="Roboto Regular"/>
                <a:cs typeface="Roboto Regular"/>
                <a:sym typeface="Roboto Regular"/>
              </a:rP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pPr marL="0" marR="0" lvl="0" indent="0" defTabSz="457200" eaLnBrk="1" fontAlgn="auto" latinLnBrk="0" hangingPunct="1">
              <a:lnSpc>
                <a:spcPct val="100000"/>
              </a:lnSpc>
              <a:spcBef>
                <a:spcPts val="200"/>
              </a:spcBef>
              <a:spcAft>
                <a:spcPts val="0"/>
              </a:spcAft>
              <a:buClrTx/>
              <a:buSzTx/>
              <a:buFontTx/>
              <a:buNone/>
              <a:tabLst/>
              <a:defRPr/>
            </a:pPr>
            <a:fld id="{86CB4B4D-7CA3-9044-876B-883B54F8677D}" type="slidenum">
              <a:rPr kumimoji="0" sz="900" b="0" i="0" u="none" strike="noStrike" kern="0" cap="none" spc="0" normalizeH="0" baseline="0" noProof="0">
                <a:ln>
                  <a:noFill/>
                </a:ln>
                <a:solidFill>
                  <a:srgbClr val="A6A6A6"/>
                </a:solidFill>
                <a:effectLst/>
                <a:uLnTx/>
                <a:uFillTx/>
              </a:rPr>
              <a:pPr marL="0" marR="0" lvl="0" indent="0" defTabSz="457200" eaLnBrk="1" fontAlgn="auto" latinLnBrk="0" hangingPunct="1">
                <a:lnSpc>
                  <a:spcPct val="100000"/>
                </a:lnSpc>
                <a:spcBef>
                  <a:spcPts val="200"/>
                </a:spcBef>
                <a:spcAft>
                  <a:spcPts val="0"/>
                </a:spcAft>
                <a:buClrTx/>
                <a:buSzTx/>
                <a:buFontTx/>
                <a:buNone/>
                <a:tabLst/>
                <a:defRPr/>
              </a:pPr>
              <a:t>11</a:t>
            </a:fld>
            <a:endParaRPr kumimoji="0" sz="900" b="0" i="0" u="none" strike="noStrike" kern="0" cap="none" spc="0" normalizeH="0" baseline="0" noProof="0">
              <a:ln>
                <a:noFill/>
              </a:ln>
              <a:solidFill>
                <a:srgbClr val="A6A6A6"/>
              </a:solidFill>
              <a:effectLst/>
              <a:uLnTx/>
              <a:uFillTx/>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0" marR="0" lvl="0" indent="0" algn="r" defTabSz="457200" eaLnBrk="1" fontAlgn="auto" latinLnBrk="0" hangingPunct="1">
              <a:lnSpc>
                <a:spcPct val="100000"/>
              </a:lnSpc>
              <a:spcBef>
                <a:spcPts val="0"/>
              </a:spcBef>
              <a:spcAft>
                <a:spcPts val="0"/>
              </a:spcAft>
              <a:buClrTx/>
              <a:buSzTx/>
              <a:buFontTx/>
              <a:buNone/>
              <a:tabLst/>
              <a:defRPr sz="900">
                <a:solidFill>
                  <a:srgbClr val="FFFFFF"/>
                </a:solidFill>
                <a:latin typeface="Roboto Regular"/>
                <a:ea typeface="Roboto Regular"/>
                <a:cs typeface="Roboto Regular"/>
                <a:sym typeface="Roboto Regular"/>
              </a:defRPr>
            </a:pPr>
            <a:r>
              <a:rPr kumimoji="0" sz="900" b="0" i="0" u="none" strike="noStrike" kern="0" cap="none" spc="0" normalizeH="0" baseline="0" noProof="0">
                <a:ln>
                  <a:noFill/>
                </a:ln>
                <a:solidFill>
                  <a:srgbClr val="FFFFFF"/>
                </a:solidFill>
                <a:effectLst/>
                <a:uLnTx/>
                <a:uFillTx/>
                <a:latin typeface="Roboto Regular"/>
                <a:ea typeface="Roboto Regular"/>
                <a:cs typeface="Roboto Regular"/>
                <a:sym typeface="Roboto Regular"/>
              </a:rPr>
              <a:t>© </a:t>
            </a:r>
            <a:r>
              <a:rPr kumimoji="0" sz="900" b="1" i="0" u="none" strike="noStrike" kern="0" cap="none" spc="0" normalizeH="0" baseline="0" noProof="0">
                <a:ln>
                  <a:noFill/>
                </a:ln>
                <a:solidFill>
                  <a:srgbClr val="FFFFFF"/>
                </a:solidFill>
                <a:effectLst/>
                <a:uLnTx/>
                <a:uFillTx/>
                <a:latin typeface="Roboto Regular"/>
                <a:ea typeface="Roboto Regular"/>
                <a:cs typeface="Roboto Regular"/>
                <a:sym typeface="Roboto Regular"/>
              </a:rPr>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pPr lvl="0" hangingPunct="1">
              <a:defRPr/>
            </a:pPr>
            <a:r>
              <a:rPr lang="en-US" dirty="0"/>
              <a:t>Observation de la Terre</a:t>
            </a:r>
            <a:endParaRPr kumimoji="0" sz="3200" b="0" i="0" u="none" strike="noStrike" kern="0" cap="none" spc="0" normalizeH="0" baseline="0" noProof="0" dirty="0">
              <a:ln>
                <a:noFill/>
              </a:ln>
              <a:solidFill>
                <a:srgbClr val="00AEEF"/>
              </a:solidFill>
              <a:effectLst/>
              <a:uLnTx/>
              <a:uFillTx/>
              <a:latin typeface="Roboto Regular"/>
              <a:ea typeface="Roboto Regular"/>
              <a:cs typeface="Roboto Regular"/>
              <a:sym typeface="Roboto Regular"/>
            </a:endParaRPr>
          </a:p>
        </p:txBody>
      </p:sp>
      <p:sp>
        <p:nvSpPr>
          <p:cNvPr id="629" name="Shape 629"/>
          <p:cNvSpPr/>
          <p:nvPr/>
        </p:nvSpPr>
        <p:spPr>
          <a:xfrm>
            <a:off x="641840" y="1605278"/>
            <a:ext cx="8273559" cy="4693589"/>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defTabSz="914400" hangingPunct="1">
              <a:buSzPct val="100000"/>
              <a:defRPr sz="2400">
                <a:latin typeface="Roboto Regular"/>
                <a:ea typeface="Roboto Regular"/>
                <a:cs typeface="Roboto Regular"/>
                <a:sym typeface="Roboto Regular"/>
              </a:defRPr>
            </a:pPr>
            <a:r>
              <a:rPr lang="fr-FR" sz="2300" dirty="0">
                <a:solidFill>
                  <a:sysClr val="windowText" lastClr="000000"/>
                </a:solidFill>
                <a:latin typeface="Roboto Regular"/>
                <a:ea typeface="Roboto Regular"/>
                <a:cs typeface="Roboto Regular"/>
                <a:sym typeface="Roboto Regular"/>
              </a:rPr>
              <a:t>Il y a des ressources déjà disponibles:</a:t>
            </a:r>
            <a:endParaRPr kumimoji="0" lang="en-US" sz="2300" b="0" i="0" u="none" strike="noStrike" kern="0" cap="none" spc="0" normalizeH="0" baseline="0" noProof="0" dirty="0">
              <a:ln>
                <a:noFill/>
              </a:ln>
              <a:solidFill>
                <a:sysClr val="windowText" lastClr="000000"/>
              </a:solidFill>
              <a:effectLst/>
              <a:uLnTx/>
              <a:uFillTx/>
              <a:latin typeface="Roboto Regular"/>
              <a:ea typeface="Roboto Regular"/>
              <a:cs typeface="Roboto Regular"/>
              <a:sym typeface="Roboto Regular"/>
            </a:endParaRPr>
          </a:p>
          <a:p>
            <a:pPr marL="240631" lvl="0" indent="-240631" defTabSz="914400" hangingPunct="1">
              <a:buSzPct val="100000"/>
              <a:buFontTx/>
              <a:buChar char="•"/>
              <a:defRPr sz="2400">
                <a:latin typeface="Roboto Regular"/>
                <a:ea typeface="Roboto Regular"/>
                <a:cs typeface="Roboto Regular"/>
                <a:sym typeface="Roboto Regular"/>
              </a:defRPr>
            </a:pPr>
            <a:r>
              <a:rPr lang="fr-FR" sz="2300" dirty="0">
                <a:solidFill>
                  <a:sysClr val="windowText" lastClr="000000"/>
                </a:solidFill>
                <a:latin typeface="Roboto Regular"/>
                <a:ea typeface="Roboto Regular"/>
                <a:cs typeface="Roboto Regular"/>
                <a:sym typeface="Roboto Regular"/>
              </a:rPr>
              <a:t>(1) Résolution modérée, 250 m: La carte de la couverture terrestre de l'Initiative sur le changement climatique (ICC-CT) comprend des cartes de la couverture terrestre pour tous les pays</a:t>
            </a:r>
          </a:p>
          <a:p>
            <a:pPr marL="240631" lvl="0" indent="-240631" defTabSz="914400" hangingPunct="1">
              <a:buSzPct val="100000"/>
              <a:buFontTx/>
              <a:buChar char="•"/>
              <a:defRPr sz="2400">
                <a:latin typeface="Roboto Regular"/>
                <a:ea typeface="Roboto Regular"/>
                <a:cs typeface="Roboto Regular"/>
                <a:sym typeface="Roboto Regular"/>
              </a:defRPr>
            </a:pPr>
            <a:r>
              <a:rPr lang="fr-FR" sz="2300" dirty="0">
                <a:solidFill>
                  <a:sysClr val="windowText" lastClr="000000"/>
                </a:solidFill>
                <a:latin typeface="Roboto Regular"/>
                <a:ea typeface="Roboto Regular"/>
                <a:cs typeface="Roboto Regular"/>
                <a:sym typeface="Roboto Regular"/>
              </a:rPr>
              <a:t>(2) Haute résolution, </a:t>
            </a:r>
            <a:r>
              <a:rPr lang="fr-FR" sz="2300" dirty="0" err="1">
                <a:solidFill>
                  <a:sysClr val="windowText" lastClr="000000"/>
                </a:solidFill>
                <a:latin typeface="Roboto Regular"/>
                <a:ea typeface="Roboto Regular"/>
                <a:cs typeface="Roboto Regular"/>
                <a:sym typeface="Roboto Regular"/>
              </a:rPr>
              <a:t>Landsat</a:t>
            </a:r>
            <a:r>
              <a:rPr lang="fr-FR" sz="2300" dirty="0">
                <a:solidFill>
                  <a:sysClr val="windowText" lastClr="000000"/>
                </a:solidFill>
                <a:latin typeface="Roboto Regular"/>
                <a:ea typeface="Roboto Regular"/>
                <a:cs typeface="Roboto Regular"/>
                <a:sym typeface="Roboto Regular"/>
              </a:rPr>
              <a:t>, 30 m: Les cartes des masses d'eau du Global Surface Water Explorer sont publiquement disponibles et UN </a:t>
            </a:r>
            <a:r>
              <a:rPr lang="fr-FR" sz="2300" dirty="0" err="1">
                <a:solidFill>
                  <a:sysClr val="windowText" lastClr="000000"/>
                </a:solidFill>
                <a:latin typeface="Roboto Regular"/>
                <a:ea typeface="Roboto Regular"/>
                <a:cs typeface="Roboto Regular"/>
                <a:sym typeface="Roboto Regular"/>
              </a:rPr>
              <a:t>Environment</a:t>
            </a:r>
            <a:r>
              <a:rPr lang="fr-FR" sz="2300" dirty="0">
                <a:solidFill>
                  <a:sysClr val="windowText" lastClr="000000"/>
                </a:solidFill>
                <a:latin typeface="Roboto Regular"/>
                <a:ea typeface="Roboto Regular"/>
                <a:cs typeface="Roboto Regular"/>
                <a:sym typeface="Roboto Regular"/>
              </a:rPr>
              <a:t> collabore avec la NASA pour cartographier les zones humides à une résolution de 30 m.</a:t>
            </a:r>
          </a:p>
          <a:p>
            <a:pPr marL="240631" lvl="0" indent="-240631" defTabSz="914400" hangingPunct="1">
              <a:buSzPct val="100000"/>
              <a:buFontTx/>
              <a:buChar char="•"/>
              <a:defRPr sz="2400">
                <a:latin typeface="Roboto Regular"/>
                <a:ea typeface="Roboto Regular"/>
                <a:cs typeface="Roboto Regular"/>
                <a:sym typeface="Roboto Regular"/>
              </a:defRPr>
            </a:pPr>
            <a:r>
              <a:rPr lang="fr-FR" sz="2300" dirty="0">
                <a:solidFill>
                  <a:sysClr val="windowText" lastClr="000000"/>
                </a:solidFill>
                <a:latin typeface="Roboto Regular"/>
                <a:ea typeface="Roboto Regular"/>
                <a:cs typeface="Roboto Regular"/>
                <a:sym typeface="Roboto Regular"/>
              </a:rPr>
              <a:t>(3) Très haute résolution, 0,5 - 2 m: Les données sont disponibles à l'achat. UN </a:t>
            </a:r>
            <a:r>
              <a:rPr lang="fr-FR" sz="2300" dirty="0" err="1">
                <a:solidFill>
                  <a:sysClr val="windowText" lastClr="000000"/>
                </a:solidFill>
                <a:latin typeface="Roboto Regular"/>
                <a:ea typeface="Roboto Regular"/>
                <a:cs typeface="Roboto Regular"/>
                <a:sym typeface="Roboto Regular"/>
              </a:rPr>
              <a:t>Environment</a:t>
            </a:r>
            <a:r>
              <a:rPr lang="fr-FR" sz="2300" dirty="0">
                <a:solidFill>
                  <a:sysClr val="windowText" lastClr="000000"/>
                </a:solidFill>
                <a:latin typeface="Roboto Regular"/>
                <a:ea typeface="Roboto Regular"/>
                <a:cs typeface="Roboto Regular"/>
                <a:sym typeface="Roboto Regular"/>
              </a:rPr>
              <a:t> avec la NASA prévoit un projet pilote pour tester les avantages de ce niveau de résolution.</a:t>
            </a:r>
            <a:endParaRPr kumimoji="0" sz="2300" b="0" i="0" u="none" strike="noStrike" kern="0" cap="none" spc="0" normalizeH="0" baseline="0" noProof="0" dirty="0">
              <a:ln>
                <a:noFill/>
              </a:ln>
              <a:solidFill>
                <a:sysClr val="windowText" lastClr="000000"/>
              </a:solidFill>
              <a:effectLst/>
              <a:uLnTx/>
              <a:uFillTx/>
              <a:latin typeface="Roboto Regular"/>
              <a:ea typeface="Roboto Regular"/>
              <a:cs typeface="Roboto Regular"/>
              <a:sym typeface="Roboto Regular"/>
            </a:endParaRPr>
          </a:p>
        </p:txBody>
      </p:sp>
    </p:spTree>
    <p:extLst>
      <p:ext uri="{BB962C8B-B14F-4D97-AF65-F5344CB8AC3E}">
        <p14:creationId xmlns:p14="http://schemas.microsoft.com/office/powerpoint/2010/main" val="1400091688"/>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12</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Opportunités</a:t>
            </a:r>
            <a:r>
              <a:rPr lang="en-US" dirty="0"/>
              <a:t> et </a:t>
            </a:r>
            <a:r>
              <a:rPr lang="en-US" dirty="0" err="1"/>
              <a:t>défis</a:t>
            </a:r>
            <a:endParaRPr dirty="0"/>
          </a:p>
        </p:txBody>
      </p:sp>
      <p:sp>
        <p:nvSpPr>
          <p:cNvPr id="629" name="Shape 629"/>
          <p:cNvSpPr/>
          <p:nvPr/>
        </p:nvSpPr>
        <p:spPr>
          <a:xfrm>
            <a:off x="641841" y="1605278"/>
            <a:ext cx="8007368" cy="637097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Les produits globaux peuvent ne pas avoir le niveau de détail ou les types de classification exacts qui sont pertinents pour les parties nationales.</a:t>
            </a:r>
          </a:p>
          <a:p>
            <a:pPr marL="240631" indent="-240631">
              <a:buSzPct val="100000"/>
              <a:buChar char="•"/>
              <a:defRPr sz="2400">
                <a:latin typeface="Roboto Regular"/>
                <a:ea typeface="Roboto Regular"/>
                <a:cs typeface="Roboto Regular"/>
                <a:sym typeface="Roboto Regular"/>
              </a:defRPr>
            </a:pPr>
            <a:endParaRPr lang="fr-FR" dirty="0"/>
          </a:p>
          <a:p>
            <a:pPr marL="240631" indent="-240631">
              <a:buSzPct val="100000"/>
              <a:buChar char="•"/>
              <a:defRPr sz="2400">
                <a:latin typeface="Roboto Regular"/>
                <a:ea typeface="Roboto Regular"/>
                <a:cs typeface="Roboto Regular"/>
                <a:sym typeface="Roboto Regular"/>
              </a:defRPr>
            </a:pPr>
            <a:r>
              <a:rPr lang="fr-FR" dirty="0"/>
              <a:t>Il y a toujours un besoin de vérification au sol des informations d'observation de la Terre.</a:t>
            </a:r>
          </a:p>
          <a:p>
            <a:pPr marL="240631" indent="-240631">
              <a:buSzPct val="100000"/>
              <a:buChar char="•"/>
              <a:defRPr sz="2400">
                <a:latin typeface="Roboto Regular"/>
                <a:ea typeface="Roboto Regular"/>
                <a:cs typeface="Roboto Regular"/>
                <a:sym typeface="Roboto Regular"/>
              </a:defRPr>
            </a:pPr>
            <a:endParaRPr lang="fr-FR" dirty="0"/>
          </a:p>
          <a:p>
            <a:pPr marL="240631" indent="-240631">
              <a:buSzPct val="100000"/>
              <a:buChar char="•"/>
              <a:defRPr sz="2400">
                <a:latin typeface="Roboto Regular"/>
                <a:ea typeface="Roboto Regular"/>
                <a:cs typeface="Roboto Regular"/>
                <a:sym typeface="Roboto Regular"/>
              </a:defRPr>
            </a:pPr>
            <a:r>
              <a:rPr lang="fr-FR" dirty="0"/>
              <a:t>L'Observation de la Terre présente des défis en termes de mesure de l'environnement, mais elle présente une opportunité énorme en ce sens qu'elle peut fournir des données pour les pays ayant une capacité limitée et peut assurer la comparabilité entre les lieux et le temps.</a:t>
            </a:r>
            <a:br>
              <a:rPr lang="en-US" dirty="0"/>
            </a:br>
            <a:endParaRPr lang="en-US" dirty="0"/>
          </a:p>
          <a:p>
            <a:pPr marL="240631" indent="-240631">
              <a:buSzPct val="100000"/>
              <a:buChar char="•"/>
              <a:defRPr sz="2400">
                <a:latin typeface="Roboto Regular"/>
                <a:ea typeface="Roboto Regular"/>
                <a:cs typeface="Roboto Regular"/>
                <a:sym typeface="Roboto Regular"/>
              </a:defRPr>
            </a:pPr>
            <a:endParaRPr lang="en-US" dirty="0"/>
          </a:p>
          <a:p>
            <a:pPr marL="240631" indent="-240631">
              <a:buSzPct val="100000"/>
              <a:buChar char="•"/>
              <a:defRPr sz="2400">
                <a:latin typeface="Roboto Regular"/>
                <a:ea typeface="Roboto Regular"/>
                <a:cs typeface="Roboto Regular"/>
                <a:sym typeface="Roboto Regular"/>
              </a:defRPr>
            </a:pPr>
            <a:endParaRPr lang="en-US" dirty="0"/>
          </a:p>
          <a:p>
            <a:pPr>
              <a:buSzPct val="100000"/>
              <a:defRPr sz="2400">
                <a:latin typeface="Roboto Regular"/>
                <a:ea typeface="Roboto Regular"/>
                <a:cs typeface="Roboto Regular"/>
                <a:sym typeface="Roboto Regular"/>
              </a:defRPr>
            </a:pPr>
            <a:br>
              <a:rPr dirty="0"/>
            </a:br>
            <a:endParaRPr dirty="0"/>
          </a:p>
        </p:txBody>
      </p:sp>
    </p:spTree>
    <p:extLst>
      <p:ext uri="{BB962C8B-B14F-4D97-AF65-F5344CB8AC3E}">
        <p14:creationId xmlns:p14="http://schemas.microsoft.com/office/powerpoint/2010/main" val="451446806"/>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13</a:t>
            </a:fld>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2514600" y="2514600"/>
            <a:ext cx="5058832"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Comptabilité</a:t>
            </a:r>
            <a:r>
              <a:rPr lang="en-US" dirty="0"/>
              <a:t> </a:t>
            </a:r>
            <a:r>
              <a:rPr lang="en-US" dirty="0" err="1"/>
              <a:t>foncière</a:t>
            </a:r>
            <a:endParaRPr dirty="0"/>
          </a:p>
        </p:txBody>
      </p:sp>
    </p:spTree>
    <p:extLst>
      <p:ext uri="{BB962C8B-B14F-4D97-AF65-F5344CB8AC3E}">
        <p14:creationId xmlns:p14="http://schemas.microsoft.com/office/powerpoint/2010/main" val="672504039"/>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14</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85800"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Comptabilité</a:t>
            </a:r>
            <a:r>
              <a:rPr lang="en-US" dirty="0"/>
              <a:t> </a:t>
            </a:r>
            <a:r>
              <a:rPr lang="fr-FR" dirty="0"/>
              <a:t>foncière</a:t>
            </a:r>
            <a:endParaRPr dirty="0"/>
          </a:p>
        </p:txBody>
      </p:sp>
      <p:pic>
        <p:nvPicPr>
          <p:cNvPr id="2" name="Picture 1"/>
          <p:cNvPicPr>
            <a:picLocks noChangeAspect="1"/>
          </p:cNvPicPr>
          <p:nvPr/>
        </p:nvPicPr>
        <p:blipFill>
          <a:blip r:embed="rId3"/>
          <a:stretch>
            <a:fillRect/>
          </a:stretch>
        </p:blipFill>
        <p:spPr>
          <a:xfrm>
            <a:off x="685800" y="1353392"/>
            <a:ext cx="7721585" cy="4750969"/>
          </a:xfrm>
          <a:prstGeom prst="rect">
            <a:avLst/>
          </a:prstGeom>
        </p:spPr>
      </p:pic>
    </p:spTree>
    <p:extLst>
      <p:ext uri="{BB962C8B-B14F-4D97-AF65-F5344CB8AC3E}">
        <p14:creationId xmlns:p14="http://schemas.microsoft.com/office/powerpoint/2010/main" val="2227140653"/>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Transformer une carte en compte</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12" name="Shape 629"/>
          <p:cNvSpPr/>
          <p:nvPr/>
        </p:nvSpPr>
        <p:spPr>
          <a:xfrm>
            <a:off x="629169" y="1223570"/>
            <a:ext cx="8007368" cy="193898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Une carte est une collection de pixels (pouvant être comptés)</a:t>
            </a:r>
          </a:p>
          <a:p>
            <a:pPr marL="240631" indent="-240631">
              <a:buSzPct val="100000"/>
              <a:buChar char="•"/>
              <a:defRPr sz="2400">
                <a:latin typeface="Roboto Regular"/>
                <a:ea typeface="Roboto Regular"/>
                <a:cs typeface="Roboto Regular"/>
                <a:sym typeface="Roboto Regular"/>
              </a:defRPr>
            </a:pPr>
            <a:r>
              <a:rPr lang="fr-FR" dirty="0"/>
              <a:t>En bas, le rouge représente les surfaces artificielles. Quel pourcentage de la carte est donc couvert de zones urbaines?</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188" y="3329861"/>
            <a:ext cx="3660756" cy="2949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481653" y="5254497"/>
            <a:ext cx="228600" cy="228600"/>
          </a:xfrm>
          <a:prstGeom prst="rect">
            <a:avLst/>
          </a:prstGeom>
          <a:noFill/>
          <a:ln w="254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cxnSp>
        <p:nvCxnSpPr>
          <p:cNvPr id="6" name="Straight Arrow Connector 5"/>
          <p:cNvCxnSpPr>
            <a:stCxn id="3075" idx="1"/>
          </p:cNvCxnSpPr>
          <p:nvPr/>
        </p:nvCxnSpPr>
        <p:spPr>
          <a:xfrm flipH="1">
            <a:off x="1599638" y="4551443"/>
            <a:ext cx="3271322" cy="912018"/>
          </a:xfrm>
          <a:prstGeom prst="straightConnector1">
            <a:avLst/>
          </a:prstGeom>
          <a:noFill/>
          <a:ln w="254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0960" y="3301286"/>
            <a:ext cx="3889939" cy="2500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259501"/>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7017" y="381000"/>
            <a:ext cx="1806520"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3600" kern="1200" dirty="0">
                <a:solidFill>
                  <a:srgbClr val="9D90A0">
                    <a:lumMod val="75000"/>
                  </a:srgbClr>
                </a:solidFill>
                <a:latin typeface="Constantia"/>
              </a:rPr>
              <a:t>E</a:t>
            </a:r>
            <a:r>
              <a:rPr kumimoji="0" lang="en-GB" sz="3600" b="0" i="0" u="none" strike="noStrike" kern="1200" cap="none" spc="0" normalizeH="0" baseline="0" noProof="0" dirty="0" err="1">
                <a:ln>
                  <a:noFill/>
                </a:ln>
                <a:solidFill>
                  <a:srgbClr val="9D90A0">
                    <a:lumMod val="75000"/>
                  </a:srgbClr>
                </a:solidFill>
                <a:effectLst/>
                <a:uLnTx/>
                <a:uFillTx/>
                <a:latin typeface="Constantia"/>
              </a:rPr>
              <a:t>xercise</a:t>
            </a: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079289436"/>
      </p:ext>
    </p:extLst>
  </p:cSld>
  <p:clrMapOvr>
    <a:masterClrMapping/>
  </p:clrMapOvr>
  <p:transition spd="slow" advClick="0">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17</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595302" y="529652"/>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Transformer une carte en compte</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728121" y="1587182"/>
            <a:ext cx="7679264" cy="4388054"/>
          </a:xfrm>
          <a:prstGeom prst="rect">
            <a:avLst/>
          </a:prstGeom>
          <a:noFill/>
          <a:ln>
            <a:noFill/>
          </a:ln>
        </p:spPr>
      </p:pic>
    </p:spTree>
    <p:extLst>
      <p:ext uri="{BB962C8B-B14F-4D97-AF65-F5344CB8AC3E}">
        <p14:creationId xmlns:p14="http://schemas.microsoft.com/office/powerpoint/2010/main" val="1127949470"/>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7017" y="313267"/>
            <a:ext cx="2345835" cy="646331"/>
          </a:xfrm>
          <a:prstGeom prst="rect">
            <a:avLst/>
          </a:prstGeom>
        </p:spPr>
        <p:txBody>
          <a:bodyPr wrap="none">
            <a:spAutoFit/>
          </a:bodyPr>
          <a:lstStyle/>
          <a:p>
            <a:pPr lvl="0" defTabSz="914400" hangingPunct="1"/>
            <a:r>
              <a:rPr lang="en-GB" sz="3600" kern="1200" dirty="0">
                <a:solidFill>
                  <a:srgbClr val="9D90A0">
                    <a:lumMod val="75000"/>
                  </a:srgbClr>
                </a:solidFill>
                <a:latin typeface="Constantia"/>
              </a:rPr>
              <a:t>La </a:t>
            </a:r>
            <a:r>
              <a:rPr lang="en-GB" sz="3600" kern="1200" dirty="0" err="1">
                <a:solidFill>
                  <a:srgbClr val="9D90A0">
                    <a:lumMod val="75000"/>
                  </a:srgbClr>
                </a:solidFill>
                <a:latin typeface="Constantia"/>
              </a:rPr>
              <a:t>reponse</a:t>
            </a:r>
            <a:endParaRPr lang="en-GB" sz="3600" kern="1200" dirty="0">
              <a:solidFill>
                <a:srgbClr val="9D90A0">
                  <a:lumMod val="75000"/>
                </a:srgbClr>
              </a:solidFill>
              <a:latin typeface="Constantia"/>
            </a:endParaRPr>
          </a:p>
        </p:txBody>
      </p:sp>
      <p:pic>
        <p:nvPicPr>
          <p:cNvPr id="2" name="Picture 1"/>
          <p:cNvPicPr>
            <a:picLocks noChangeAspect="1"/>
          </p:cNvPicPr>
          <p:nvPr/>
        </p:nvPicPr>
        <p:blipFill>
          <a:blip r:embed="rId2"/>
          <a:stretch>
            <a:fillRect/>
          </a:stretch>
        </p:blipFill>
        <p:spPr>
          <a:xfrm>
            <a:off x="657017" y="1061198"/>
            <a:ext cx="7772400" cy="5212723"/>
          </a:xfrm>
          <a:prstGeom prst="rect">
            <a:avLst/>
          </a:prstGeom>
        </p:spPr>
      </p:pic>
    </p:spTree>
    <p:extLst>
      <p:ext uri="{BB962C8B-B14F-4D97-AF65-F5344CB8AC3E}">
        <p14:creationId xmlns:p14="http://schemas.microsoft.com/office/powerpoint/2010/main" val="1816794732"/>
      </p:ext>
    </p:extLst>
  </p:cSld>
  <p:clrMapOvr>
    <a:masterClrMapping/>
  </p:clrMapOvr>
  <p:transition spd="slow" advClick="0">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19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04632" y="126049"/>
            <a:ext cx="7679264" cy="984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Couverture terrestre de CCI-LC: Exemple (ODD 6.6.1)</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542165" y="5896887"/>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400" i="1" dirty="0"/>
              <a:t>Note: </a:t>
            </a:r>
            <a:r>
              <a:rPr lang="fr-FR" sz="1400" i="1" dirty="0"/>
              <a:t>À des fins d'illustration seulement</a:t>
            </a:r>
            <a:r>
              <a:rPr lang="en-US" sz="1400" i="1" dirty="0"/>
              <a:t>. </a:t>
            </a:r>
            <a:endParaRPr kumimoji="0" lang="en-US" sz="1400" b="0" i="1" u="none" strike="noStrike" cap="none" spc="0" normalizeH="0" baseline="0" dirty="0">
              <a:ln>
                <a:noFill/>
              </a:ln>
              <a:solidFill>
                <a:srgbClr val="000000"/>
              </a:solidFill>
              <a:effectLst/>
              <a:uFillTx/>
              <a:sym typeface="Calibri"/>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8522" y="1707714"/>
            <a:ext cx="4236531" cy="279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46" y="1843179"/>
            <a:ext cx="4357300" cy="2928750"/>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1019175" y="1526231"/>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2000</a:t>
            </a:r>
          </a:p>
        </p:txBody>
      </p:sp>
      <p:sp>
        <p:nvSpPr>
          <p:cNvPr id="15" name="TextBox 14"/>
          <p:cNvSpPr txBox="1"/>
          <p:nvPr/>
        </p:nvSpPr>
        <p:spPr>
          <a:xfrm>
            <a:off x="5486400" y="1611870"/>
            <a:ext cx="914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136"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mj-lt"/>
                <a:ea typeface="+mj-ea"/>
                <a:cs typeface="+mj-cs"/>
                <a:sym typeface="Calibri"/>
              </a:rPr>
              <a:t>2015</a:t>
            </a:r>
          </a:p>
        </p:txBody>
      </p:sp>
      <p:cxnSp>
        <p:nvCxnSpPr>
          <p:cNvPr id="5" name="Straight Arrow Connector 4"/>
          <p:cNvCxnSpPr/>
          <p:nvPr/>
        </p:nvCxnSpPr>
        <p:spPr>
          <a:xfrm flipV="1">
            <a:off x="210453" y="4619163"/>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9" name="Straight Arrow Connector 18"/>
          <p:cNvCxnSpPr/>
          <p:nvPr/>
        </p:nvCxnSpPr>
        <p:spPr>
          <a:xfrm flipV="1">
            <a:off x="4637535" y="4475825"/>
            <a:ext cx="353616" cy="251403"/>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6" name="Picture 5"/>
          <p:cNvPicPr>
            <a:picLocks noChangeAspect="1"/>
          </p:cNvPicPr>
          <p:nvPr/>
        </p:nvPicPr>
        <p:blipFill>
          <a:blip r:embed="rId5"/>
          <a:stretch>
            <a:fillRect/>
          </a:stretch>
        </p:blipFill>
        <p:spPr>
          <a:xfrm>
            <a:off x="439179" y="4847943"/>
            <a:ext cx="8248650" cy="1019175"/>
          </a:xfrm>
          <a:prstGeom prst="rect">
            <a:avLst/>
          </a:prstGeom>
        </p:spPr>
      </p:pic>
    </p:spTree>
    <p:extLst>
      <p:ext uri="{BB962C8B-B14F-4D97-AF65-F5344CB8AC3E}">
        <p14:creationId xmlns:p14="http://schemas.microsoft.com/office/powerpoint/2010/main" val="2328076871"/>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Shape 675"/>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a:t>
            </a:fld>
            <a:endParaRPr/>
          </a:p>
        </p:txBody>
      </p:sp>
      <p:sp>
        <p:nvSpPr>
          <p:cNvPr id="676" name="Shape 676"/>
          <p:cNvSpPr/>
          <p:nvPr/>
        </p:nvSpPr>
        <p:spPr>
          <a:xfrm>
            <a:off x="728121" y="1193800"/>
            <a:ext cx="7679264" cy="0"/>
          </a:xfrm>
          <a:prstGeom prst="line">
            <a:avLst/>
          </a:prstGeom>
          <a:ln w="12700">
            <a:solidFill>
              <a:srgbClr val="00AEEF"/>
            </a:solidFill>
          </a:ln>
        </p:spPr>
        <p:txBody>
          <a:bodyPr lIns="45719" rIns="45719"/>
          <a:lstStyle/>
          <a:p>
            <a:endParaRPr/>
          </a:p>
        </p:txBody>
      </p:sp>
      <p:sp>
        <p:nvSpPr>
          <p:cNvPr id="677" name="Shape 677"/>
          <p:cNvSpPr/>
          <p:nvPr/>
        </p:nvSpPr>
        <p:spPr>
          <a:xfrm>
            <a:off x="728121" y="6350001"/>
            <a:ext cx="7679264" cy="1"/>
          </a:xfrm>
          <a:prstGeom prst="line">
            <a:avLst/>
          </a:prstGeom>
          <a:ln w="12700">
            <a:solidFill>
              <a:srgbClr val="00AEEF"/>
            </a:solidFill>
          </a:ln>
        </p:spPr>
        <p:txBody>
          <a:bodyPr lIns="45719" rIns="45719"/>
          <a:lstStyle/>
          <a:p>
            <a:endParaRPr/>
          </a:p>
        </p:txBody>
      </p:sp>
      <p:sp>
        <p:nvSpPr>
          <p:cNvPr id="678" name="Shape 678"/>
          <p:cNvSpPr/>
          <p:nvPr/>
        </p:nvSpPr>
        <p:spPr>
          <a:xfrm>
            <a:off x="721796" y="1311798"/>
            <a:ext cx="8195708"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en-US" dirty="0" err="1"/>
              <a:t>Objectifs</a:t>
            </a:r>
            <a:r>
              <a:rPr lang="en-US" dirty="0"/>
              <a:t> </a:t>
            </a:r>
            <a:r>
              <a:rPr lang="en-US" dirty="0" err="1"/>
              <a:t>d'apprentissage</a:t>
            </a:r>
            <a:endParaRPr b="0" dirty="0"/>
          </a:p>
        </p:txBody>
      </p:sp>
      <p:sp>
        <p:nvSpPr>
          <p:cNvPr id="679" name="Shape 679"/>
          <p:cNvSpPr/>
          <p:nvPr/>
        </p:nvSpPr>
        <p:spPr>
          <a:xfrm>
            <a:off x="6036700" y="6089093"/>
            <a:ext cx="2370684"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endParaRPr sz="4400"/>
          </a:p>
        </p:txBody>
      </p:sp>
      <p:sp>
        <p:nvSpPr>
          <p:cNvPr id="680" name="Shape 680"/>
          <p:cNvSpPr/>
          <p:nvPr/>
        </p:nvSpPr>
        <p:spPr>
          <a:xfrm>
            <a:off x="732368" y="469901"/>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Aperçu</a:t>
            </a:r>
            <a:endParaRPr dirty="0"/>
          </a:p>
        </p:txBody>
      </p:sp>
      <p:sp>
        <p:nvSpPr>
          <p:cNvPr id="681" name="Shape 681"/>
          <p:cNvSpPr/>
          <p:nvPr/>
        </p:nvSpPr>
        <p:spPr>
          <a:xfrm>
            <a:off x="988770" y="1799127"/>
            <a:ext cx="7429500" cy="443198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marL="240631" indent="-240631" defTabSz="457200">
              <a:buSzPct val="100000"/>
              <a:buChar char="•"/>
              <a:defRPr sz="2400" b="1">
                <a:latin typeface="Roboto Regular"/>
                <a:ea typeface="Roboto Regular"/>
                <a:cs typeface="Roboto Regular"/>
                <a:sym typeface="Roboto Regular"/>
              </a:defRPr>
            </a:pPr>
            <a:r>
              <a:rPr lang="fr-FR" dirty="0"/>
              <a:t>Être capable d'identifier le lien entre statistiques et données </a:t>
            </a:r>
            <a:r>
              <a:rPr lang="fr-FR" dirty="0" err="1"/>
              <a:t>géospatiales</a:t>
            </a:r>
            <a:endParaRPr lang="fr-FR" dirty="0"/>
          </a:p>
          <a:p>
            <a:pPr marL="240631" indent="-240631" defTabSz="457200">
              <a:buSzPct val="100000"/>
              <a:buChar char="•"/>
              <a:defRPr sz="2400" b="1">
                <a:latin typeface="Roboto Regular"/>
                <a:ea typeface="Roboto Regular"/>
                <a:cs typeface="Roboto Regular"/>
                <a:sym typeface="Roboto Regular"/>
              </a:defRPr>
            </a:pPr>
            <a:r>
              <a:rPr lang="fr-FR" dirty="0"/>
              <a:t>Comprendre le rôle de l'information </a:t>
            </a:r>
            <a:r>
              <a:rPr lang="fr-FR" dirty="0" err="1"/>
              <a:t>géospatiale</a:t>
            </a:r>
            <a:r>
              <a:rPr lang="fr-FR" dirty="0"/>
              <a:t> et des sources de données </a:t>
            </a:r>
            <a:r>
              <a:rPr lang="fr-FR" dirty="0" err="1"/>
              <a:t>géospatiales</a:t>
            </a:r>
            <a:r>
              <a:rPr lang="fr-FR" dirty="0"/>
              <a:t> potentielles pour le suivi du Programme 2030</a:t>
            </a:r>
          </a:p>
          <a:p>
            <a:pPr marL="240631" indent="-240631" defTabSz="457200">
              <a:buSzPct val="100000"/>
              <a:buChar char="•"/>
              <a:defRPr sz="2400" b="1">
                <a:latin typeface="Roboto Regular"/>
                <a:ea typeface="Roboto Regular"/>
                <a:cs typeface="Roboto Regular"/>
                <a:sym typeface="Roboto Regular"/>
              </a:defRPr>
            </a:pPr>
            <a:r>
              <a:rPr lang="fr-FR" dirty="0"/>
              <a:t>Comprendre comment la comptabilité foncière peut être utilisée comme un outil pour transformer des données </a:t>
            </a:r>
            <a:r>
              <a:rPr lang="fr-FR" dirty="0" err="1"/>
              <a:t>géospatiales</a:t>
            </a:r>
            <a:r>
              <a:rPr lang="fr-FR" dirty="0"/>
              <a:t> en informations</a:t>
            </a:r>
          </a:p>
          <a:p>
            <a:pPr marL="240631" indent="-240631" defTabSz="457200">
              <a:buSzPct val="100000"/>
              <a:buChar char="•"/>
              <a:defRPr sz="2400" b="1">
                <a:latin typeface="Roboto Regular"/>
                <a:ea typeface="Roboto Regular"/>
                <a:cs typeface="Roboto Regular"/>
                <a:sym typeface="Roboto Regular"/>
              </a:defRPr>
            </a:pPr>
            <a:r>
              <a:rPr lang="fr-FR" dirty="0"/>
              <a:t>Être conscient du potentiel d'utilisation de l'observation de la Terre pour améliorer les comptes fonciers</a:t>
            </a:r>
            <a:endParaRPr dirty="0"/>
          </a:p>
        </p:txBody>
      </p:sp>
    </p:spTree>
    <p:extLst>
      <p:ext uri="{BB962C8B-B14F-4D97-AF65-F5344CB8AC3E}">
        <p14:creationId xmlns:p14="http://schemas.microsoft.com/office/powerpoint/2010/main" val="4078452012"/>
      </p:ext>
    </p:extLst>
  </p:cSld>
  <p:clrMapOvr>
    <a:masterClrMapping/>
  </p:clrMapOvr>
  <p:transition spd="slow" advClick="0">
    <p:randomBar dir="vert"/>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678"/>
                                        </p:tgtEl>
                                        <p:attrNameLst>
                                          <p:attrName>r</p:attrName>
                                        </p:attrNameLst>
                                      </p:cBhvr>
                                    </p:animRot>
                                    <p:animRot by="-240000">
                                      <p:cBhvr>
                                        <p:cTn id="7" dur="200" fill="hold">
                                          <p:stCondLst>
                                            <p:cond delay="200"/>
                                          </p:stCondLst>
                                        </p:cTn>
                                        <p:tgtEl>
                                          <p:spTgt spid="678"/>
                                        </p:tgtEl>
                                        <p:attrNameLst>
                                          <p:attrName>r</p:attrName>
                                        </p:attrNameLst>
                                      </p:cBhvr>
                                    </p:animRot>
                                    <p:animRot by="240000">
                                      <p:cBhvr>
                                        <p:cTn id="8" dur="200" fill="hold">
                                          <p:stCondLst>
                                            <p:cond delay="400"/>
                                          </p:stCondLst>
                                        </p:cTn>
                                        <p:tgtEl>
                                          <p:spTgt spid="678"/>
                                        </p:tgtEl>
                                        <p:attrNameLst>
                                          <p:attrName>r</p:attrName>
                                        </p:attrNameLst>
                                      </p:cBhvr>
                                    </p:animRot>
                                    <p:animRot by="-240000">
                                      <p:cBhvr>
                                        <p:cTn id="9" dur="200" fill="hold">
                                          <p:stCondLst>
                                            <p:cond delay="600"/>
                                          </p:stCondLst>
                                        </p:cTn>
                                        <p:tgtEl>
                                          <p:spTgt spid="678"/>
                                        </p:tgtEl>
                                        <p:attrNameLst>
                                          <p:attrName>r</p:attrName>
                                        </p:attrNameLst>
                                      </p:cBhvr>
                                    </p:animRot>
                                    <p:animRot by="120000">
                                      <p:cBhvr>
                                        <p:cTn id="10" dur="200" fill="hold">
                                          <p:stCondLst>
                                            <p:cond delay="800"/>
                                          </p:stCondLst>
                                        </p:cTn>
                                        <p:tgtEl>
                                          <p:spTgt spid="678"/>
                                        </p:tgtEl>
                                        <p:attrNameLst>
                                          <p:attrName>r</p:attrName>
                                        </p:attrNameLst>
                                      </p:cBhvr>
                                    </p:animRot>
                                  </p:childTnLst>
                                </p:cTn>
                              </p:par>
                            </p:childTnLst>
                          </p:cTn>
                        </p:par>
                        <p:par>
                          <p:cTn id="11" fill="hold">
                            <p:stCondLst>
                              <p:cond delay="1000"/>
                            </p:stCondLst>
                            <p:childTnLst>
                              <p:par>
                                <p:cTn id="12" presetID="10" presetClass="exit" presetSubtype="0" fill="hold" grpId="0" nodeType="afterEffect">
                                  <p:stCondLst>
                                    <p:cond delay="0"/>
                                  </p:stCondLst>
                                  <p:childTnLst>
                                    <p:animEffect transition="out" filter="fade">
                                      <p:cBhvr>
                                        <p:cTn id="13" dur="500"/>
                                        <p:tgtEl>
                                          <p:spTgt spid="681"/>
                                        </p:tgtEl>
                                      </p:cBhvr>
                                    </p:animEffect>
                                    <p:set>
                                      <p:cBhvr>
                                        <p:cTn id="14"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20</a:t>
            </a:fld>
            <a:endParaRPr/>
          </a:p>
        </p:txBody>
      </p:sp>
      <p:sp>
        <p:nvSpPr>
          <p:cNvPr id="625" name="Shape 625"/>
          <p:cNvSpPr/>
          <p:nvPr/>
        </p:nvSpPr>
        <p:spPr>
          <a:xfrm>
            <a:off x="728121" y="1281218"/>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28121" y="304800"/>
            <a:ext cx="7679264" cy="984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Les données de la diapositive précédente peuvent être tabulées en statistiques</a:t>
            </a:r>
            <a:endParaRPr dirty="0"/>
          </a:p>
        </p:txBody>
      </p:sp>
      <p:sp>
        <p:nvSpPr>
          <p:cNvPr id="2" name="TextBox 1"/>
          <p:cNvSpPr txBox="1"/>
          <p:nvPr/>
        </p:nvSpPr>
        <p:spPr>
          <a:xfrm>
            <a:off x="564069" y="5821348"/>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400" i="1" dirty="0"/>
              <a:t>Note: </a:t>
            </a:r>
            <a:r>
              <a:rPr lang="fr-FR" sz="1400" i="1" dirty="0"/>
              <a:t>À des fins d'illustration seulement</a:t>
            </a:r>
            <a:endParaRPr kumimoji="0" lang="en-US" sz="1400" b="0" i="1" u="none" strike="noStrike" cap="none" spc="0" normalizeH="0" baseline="0" dirty="0">
              <a:ln>
                <a:noFill/>
              </a:ln>
              <a:solidFill>
                <a:srgbClr val="000000"/>
              </a:solidFill>
              <a:effectLst/>
              <a:uFillTx/>
              <a:sym typeface="Calibri"/>
            </a:endParaRPr>
          </a:p>
        </p:txBody>
      </p:sp>
      <p:sp>
        <p:nvSpPr>
          <p:cNvPr id="11" name="Shape 629"/>
          <p:cNvSpPr/>
          <p:nvPr/>
        </p:nvSpPr>
        <p:spPr>
          <a:xfrm>
            <a:off x="564069" y="1414679"/>
            <a:ext cx="8007368" cy="1569656"/>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Zone de tabulation de </a:t>
            </a:r>
            <a:r>
              <a:rPr lang="fr-FR" dirty="0" err="1"/>
              <a:t>ArcMaps</a:t>
            </a:r>
            <a:r>
              <a:rPr lang="fr-FR" dirty="0"/>
              <a:t> (boîte à outils d'analyse spatiale) a été utilisé pour calculer le pourcentage de chaque type de couverture terrestre, puis multiplié par la superficie de l'Afghanistan.</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3429000"/>
            <a:ext cx="8963025"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745292"/>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21</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645586" y="505301"/>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Exemple</a:t>
            </a:r>
            <a:r>
              <a:rPr lang="en-US" dirty="0"/>
              <a:t> </a:t>
            </a:r>
            <a:r>
              <a:rPr lang="en-US" dirty="0" err="1"/>
              <a:t>continué</a:t>
            </a:r>
            <a:endParaRPr dirty="0"/>
          </a:p>
        </p:txBody>
      </p:sp>
      <p:sp>
        <p:nvSpPr>
          <p:cNvPr id="629" name="Shape 629"/>
          <p:cNvSpPr/>
          <p:nvPr/>
        </p:nvSpPr>
        <p:spPr>
          <a:xfrm>
            <a:off x="564069" y="1447800"/>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buSzPct val="100000"/>
              <a:defRPr sz="2400">
                <a:latin typeface="Roboto Regular"/>
                <a:ea typeface="Roboto Regular"/>
                <a:cs typeface="Roboto Regular"/>
                <a:sym typeface="Roboto Regular"/>
              </a:defRPr>
            </a:pPr>
            <a:br>
              <a:rPr dirty="0"/>
            </a:br>
            <a:endParaRPr dirty="0"/>
          </a:p>
        </p:txBody>
      </p:sp>
      <p:sp>
        <p:nvSpPr>
          <p:cNvPr id="2" name="TextBox 1"/>
          <p:cNvSpPr txBox="1"/>
          <p:nvPr/>
        </p:nvSpPr>
        <p:spPr>
          <a:xfrm>
            <a:off x="696887" y="5986194"/>
            <a:ext cx="774173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1400" i="1" dirty="0"/>
              <a:t>Note: </a:t>
            </a:r>
            <a:r>
              <a:rPr lang="fr-FR" sz="1400" i="1" dirty="0"/>
              <a:t>À des fins d'illustration seulement.</a:t>
            </a:r>
            <a:endParaRPr kumimoji="0" lang="en-US" sz="1400" b="0" i="1" u="none" strike="noStrike" cap="none" spc="0" normalizeH="0" baseline="0" dirty="0">
              <a:ln>
                <a:noFill/>
              </a:ln>
              <a:solidFill>
                <a:srgbClr val="000000"/>
              </a:solidFill>
              <a:effectLst/>
              <a:uFillTx/>
              <a:sym typeface="Calibri"/>
            </a:endParaRPr>
          </a:p>
        </p:txBody>
      </p:sp>
      <p:sp>
        <p:nvSpPr>
          <p:cNvPr id="11" name="Shape 629"/>
          <p:cNvSpPr/>
          <p:nvPr/>
        </p:nvSpPr>
        <p:spPr>
          <a:xfrm>
            <a:off x="641841" y="1289685"/>
            <a:ext cx="8007368" cy="83099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Ceci est le résultat des zones de tabulation </a:t>
            </a:r>
            <a:r>
              <a:rPr lang="fr-FR" dirty="0" err="1"/>
              <a:t>ArcMaps</a:t>
            </a:r>
            <a:r>
              <a:rPr lang="fr-FR" dirty="0"/>
              <a:t> en pourcentage de la surface (avec les totaux ajoutés)</a:t>
            </a:r>
            <a:endParaRPr lang="en-US" dirty="0"/>
          </a:p>
        </p:txBody>
      </p:sp>
      <p:sp>
        <p:nvSpPr>
          <p:cNvPr id="13" name="Shape 629"/>
          <p:cNvSpPr/>
          <p:nvPr/>
        </p:nvSpPr>
        <p:spPr>
          <a:xfrm>
            <a:off x="573594" y="4114800"/>
            <a:ext cx="8007368" cy="193898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Quelle était la superficie des étendues d'eau en 2015 par rapport à 2000 (en pourcentage)?</a:t>
            </a:r>
          </a:p>
          <a:p>
            <a:pPr marL="240631" indent="-240631">
              <a:buSzPct val="100000"/>
              <a:buChar char="•"/>
              <a:defRPr sz="2400">
                <a:latin typeface="Roboto Regular"/>
                <a:ea typeface="Roboto Regular"/>
                <a:cs typeface="Roboto Regular"/>
                <a:sym typeface="Roboto Regular"/>
              </a:defRPr>
            </a:pPr>
            <a:r>
              <a:rPr lang="fr-FR" dirty="0"/>
              <a:t>Sur la base de ce tableau, quelle classe de terres la plupart des masses d'eau sont-elles devenues entre 2000 et 2015?</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3" y="2278793"/>
            <a:ext cx="846772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7581665"/>
      </p:ext>
    </p:extLst>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22</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Exemple où trouver des données</a:t>
            </a:r>
            <a:endParaRPr dirty="0"/>
          </a:p>
        </p:txBody>
      </p:sp>
      <p:pic>
        <p:nvPicPr>
          <p:cNvPr id="3" name="Picture 2"/>
          <p:cNvPicPr>
            <a:picLocks noChangeAspect="1"/>
          </p:cNvPicPr>
          <p:nvPr/>
        </p:nvPicPr>
        <p:blipFill>
          <a:blip r:embed="rId2"/>
          <a:stretch>
            <a:fillRect/>
          </a:stretch>
        </p:blipFill>
        <p:spPr>
          <a:xfrm>
            <a:off x="728121" y="1353392"/>
            <a:ext cx="7679263" cy="4837017"/>
          </a:xfrm>
          <a:prstGeom prst="rect">
            <a:avLst/>
          </a:prstGeom>
        </p:spPr>
      </p:pic>
    </p:spTree>
    <p:extLst>
      <p:ext uri="{BB962C8B-B14F-4D97-AF65-F5344CB8AC3E}">
        <p14:creationId xmlns:p14="http://schemas.microsoft.com/office/powerpoint/2010/main" val="2231881828"/>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23</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Données</a:t>
            </a:r>
            <a:r>
              <a:rPr lang="en-US" dirty="0"/>
              <a:t> pour la </a:t>
            </a:r>
            <a:r>
              <a:rPr lang="en-US" dirty="0" err="1"/>
              <a:t>Guinée</a:t>
            </a:r>
            <a:endParaRPr dirty="0"/>
          </a:p>
        </p:txBody>
      </p:sp>
      <p:pic>
        <p:nvPicPr>
          <p:cNvPr id="2" name="Picture 1"/>
          <p:cNvPicPr>
            <a:picLocks noChangeAspect="1"/>
          </p:cNvPicPr>
          <p:nvPr/>
        </p:nvPicPr>
        <p:blipFill>
          <a:blip r:embed="rId2"/>
          <a:stretch>
            <a:fillRect/>
          </a:stretch>
        </p:blipFill>
        <p:spPr>
          <a:xfrm>
            <a:off x="728121" y="1283496"/>
            <a:ext cx="7679264" cy="2904332"/>
          </a:xfrm>
          <a:prstGeom prst="rect">
            <a:avLst/>
          </a:prstGeom>
        </p:spPr>
      </p:pic>
      <p:pic>
        <p:nvPicPr>
          <p:cNvPr id="5" name="Picture 4"/>
          <p:cNvPicPr>
            <a:picLocks noChangeAspect="1"/>
          </p:cNvPicPr>
          <p:nvPr/>
        </p:nvPicPr>
        <p:blipFill>
          <a:blip r:embed="rId3"/>
          <a:stretch>
            <a:fillRect/>
          </a:stretch>
        </p:blipFill>
        <p:spPr>
          <a:xfrm>
            <a:off x="728121" y="4277523"/>
            <a:ext cx="7679264" cy="2486025"/>
          </a:xfrm>
          <a:prstGeom prst="rect">
            <a:avLst/>
          </a:prstGeom>
        </p:spPr>
      </p:pic>
    </p:spTree>
    <p:extLst>
      <p:ext uri="{BB962C8B-B14F-4D97-AF65-F5344CB8AC3E}">
        <p14:creationId xmlns:p14="http://schemas.microsoft.com/office/powerpoint/2010/main" val="54407864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24</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410074"/>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Quelques</a:t>
            </a:r>
            <a:r>
              <a:rPr lang="en-US" dirty="0"/>
              <a:t> conclusions</a:t>
            </a:r>
            <a:endParaRPr dirty="0"/>
          </a:p>
        </p:txBody>
      </p:sp>
      <p:sp>
        <p:nvSpPr>
          <p:cNvPr id="629" name="Shape 629"/>
          <p:cNvSpPr/>
          <p:nvPr/>
        </p:nvSpPr>
        <p:spPr>
          <a:xfrm>
            <a:off x="634773" y="1273499"/>
            <a:ext cx="8197359" cy="5262975"/>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Fort potentiel d'utilisation de l'observation de la Terre pour produire une carte initiale de la couverture terrestre et un compte foncier.</a:t>
            </a:r>
          </a:p>
          <a:p>
            <a:pPr marL="240631" indent="-240631">
              <a:buSzPct val="100000"/>
              <a:buChar char="•"/>
              <a:defRPr sz="2400">
                <a:latin typeface="Roboto Regular"/>
                <a:ea typeface="Roboto Regular"/>
                <a:cs typeface="Roboto Regular"/>
                <a:sym typeface="Roboto Regular"/>
              </a:defRPr>
            </a:pPr>
            <a:r>
              <a:rPr lang="fr-FR" dirty="0"/>
              <a:t>Une vérification au sol des informations est toujours nécessaire, en particulier pour que ces informations soient utiles à l'élaboration des politiques nationales.</a:t>
            </a:r>
          </a:p>
          <a:p>
            <a:pPr marL="240631" indent="-240631">
              <a:buSzPct val="100000"/>
              <a:buChar char="•"/>
              <a:defRPr sz="2400">
                <a:latin typeface="Roboto Regular"/>
                <a:ea typeface="Roboto Regular"/>
                <a:cs typeface="Roboto Regular"/>
                <a:sym typeface="Roboto Regular"/>
              </a:defRPr>
            </a:pPr>
            <a:r>
              <a:rPr lang="fr-FR" dirty="0"/>
              <a:t>Une résolution plus grande serait utile pour détecter les changements mineurs et pour s'assurer que les petits plans d'eau et les petits écosystèmes sont capturés. (Un CCI-LC de 30 m devrait être rendu public d'ici un an environ. Des données à plus haute résolution peuvent être achetées, mais il serait alors nécessaire de convertir les images en cartes d'occupation du sol par analyse directe d'images satellites.)</a:t>
            </a:r>
            <a:endParaRPr dirty="0"/>
          </a:p>
        </p:txBody>
      </p:sp>
    </p:spTree>
    <p:extLst>
      <p:ext uri="{BB962C8B-B14F-4D97-AF65-F5344CB8AC3E}">
        <p14:creationId xmlns:p14="http://schemas.microsoft.com/office/powerpoint/2010/main" val="1781459040"/>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25</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Demo links</a:t>
            </a:r>
            <a:endParaRPr dirty="0"/>
          </a:p>
        </p:txBody>
      </p:sp>
      <p:sp>
        <p:nvSpPr>
          <p:cNvPr id="629" name="Shape 629"/>
          <p:cNvSpPr/>
          <p:nvPr/>
        </p:nvSpPr>
        <p:spPr>
          <a:xfrm>
            <a:off x="641841" y="1605278"/>
            <a:ext cx="8007368" cy="378564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en-US" dirty="0"/>
              <a:t>CCI-LC: </a:t>
            </a:r>
            <a:r>
              <a:rPr lang="en-US" dirty="0">
                <a:hlinkClick r:id="rId2"/>
              </a:rPr>
              <a:t>https://www.esa-landcover-cci.org/?q=node/158</a:t>
            </a:r>
            <a:r>
              <a:rPr lang="en-US" dirty="0"/>
              <a:t> </a:t>
            </a:r>
          </a:p>
          <a:p>
            <a:pPr marL="240631" indent="-240631">
              <a:buSzPct val="100000"/>
              <a:buChar char="•"/>
              <a:defRPr sz="2400">
                <a:latin typeface="Roboto Regular"/>
                <a:ea typeface="Roboto Regular"/>
                <a:cs typeface="Roboto Regular"/>
                <a:sym typeface="Roboto Regular"/>
              </a:defRPr>
            </a:pPr>
            <a:r>
              <a:rPr lang="en-US" dirty="0"/>
              <a:t>Global Surface Water Explorer: </a:t>
            </a:r>
            <a:r>
              <a:rPr lang="en-US" dirty="0">
                <a:hlinkClick r:id="rId3"/>
              </a:rPr>
              <a:t>https://global-surface-water.appspot.com/</a:t>
            </a:r>
            <a:r>
              <a:rPr lang="en-US" dirty="0"/>
              <a:t> </a:t>
            </a:r>
          </a:p>
          <a:p>
            <a:pPr marL="240631" indent="-240631">
              <a:buSzPct val="100000"/>
              <a:buChar char="•"/>
              <a:defRPr sz="2400">
                <a:latin typeface="Roboto Regular"/>
                <a:ea typeface="Roboto Regular"/>
                <a:cs typeface="Roboto Regular"/>
                <a:sym typeface="Roboto Regular"/>
              </a:defRPr>
            </a:pPr>
            <a:r>
              <a:rPr lang="en-US" dirty="0"/>
              <a:t> MODIS Land Cover (from </a:t>
            </a:r>
            <a:r>
              <a:rPr lang="en-US" dirty="0">
                <a:hlinkClick r:id="rId4"/>
              </a:rPr>
              <a:t>https://modis-land.gsfc.nasa.gov</a:t>
            </a:r>
            <a:r>
              <a:rPr lang="en-US" dirty="0"/>
              <a:t>) </a:t>
            </a:r>
          </a:p>
          <a:p>
            <a:pPr marL="240631" indent="-240631">
              <a:buSzPct val="100000"/>
              <a:buChar char="•"/>
              <a:defRPr sz="2400">
                <a:latin typeface="Roboto Regular"/>
                <a:ea typeface="Roboto Regular"/>
                <a:cs typeface="Roboto Regular"/>
                <a:sym typeface="Roboto Regular"/>
              </a:defRPr>
            </a:pPr>
            <a:r>
              <a:rPr lang="en-US" dirty="0"/>
              <a:t>European Environment Agency CORINE Land Cover example (from </a:t>
            </a:r>
            <a:r>
              <a:rPr lang="en-US" dirty="0">
                <a:hlinkClick r:id="rId5"/>
              </a:rPr>
              <a:t>http://land.copernicus.eu/pan-european/corine-land-cover</a:t>
            </a:r>
            <a:r>
              <a:rPr lang="en-US" dirty="0"/>
              <a:t>) </a:t>
            </a:r>
          </a:p>
          <a:p>
            <a:pPr marL="240631" indent="-240631">
              <a:buSzPct val="100000"/>
              <a:buChar char="•"/>
              <a:defRPr sz="2400">
                <a:latin typeface="Roboto Regular"/>
                <a:ea typeface="Roboto Regular"/>
                <a:cs typeface="Roboto Regular"/>
                <a:sym typeface="Roboto Regular"/>
              </a:defRPr>
            </a:pPr>
            <a:r>
              <a:rPr lang="en-US" dirty="0">
                <a:hlinkClick r:id="rId6"/>
              </a:rPr>
              <a:t>http://www.fao.org/faostat/en/#data/LC/visualize</a:t>
            </a:r>
            <a:r>
              <a:rPr lang="en-US" dirty="0"/>
              <a:t> </a:t>
            </a:r>
            <a:br>
              <a:rPr dirty="0"/>
            </a:br>
            <a:endParaRPr dirty="0"/>
          </a:p>
        </p:txBody>
      </p:sp>
    </p:spTree>
    <p:extLst>
      <p:ext uri="{BB962C8B-B14F-4D97-AF65-F5344CB8AC3E}">
        <p14:creationId xmlns:p14="http://schemas.microsoft.com/office/powerpoint/2010/main" val="1852827559"/>
      </p:ext>
    </p:extLst>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752" name="Shape 752"/>
          <p:cNvSpPr>
            <a:spLocks noGrp="1"/>
          </p:cNvSpPr>
          <p:nvPr>
            <p:ph type="ctrTitle"/>
          </p:nvPr>
        </p:nvSpPr>
        <p:spPr>
          <a:xfrm>
            <a:off x="728121" y="3649131"/>
            <a:ext cx="4995350" cy="844552"/>
          </a:xfrm>
          <a:prstGeom prst="rect">
            <a:avLst/>
          </a:prstGeom>
        </p:spPr>
        <p:txBody>
          <a:bodyPr lIns="0" tIns="0" rIns="0" bIns="0" anchor="b"/>
          <a:lstStyle>
            <a:lvl1pPr>
              <a:defRPr sz="3600">
                <a:solidFill>
                  <a:srgbClr val="FFFFFF"/>
                </a:solidFill>
              </a:defRPr>
            </a:lvl1pPr>
          </a:lstStyle>
          <a:p>
            <a:r>
              <a:rPr lang="en-US" dirty="0"/>
              <a:t>Merci!</a:t>
            </a:r>
            <a:endParaRPr dirty="0"/>
          </a:p>
        </p:txBody>
      </p:sp>
      <p:sp>
        <p:nvSpPr>
          <p:cNvPr id="753" name="Shape 753"/>
          <p:cNvSpPr/>
          <p:nvPr/>
        </p:nvSpPr>
        <p:spPr>
          <a:xfrm>
            <a:off x="728121" y="4493683"/>
            <a:ext cx="7679264" cy="1"/>
          </a:xfrm>
          <a:prstGeom prst="line">
            <a:avLst/>
          </a:prstGeom>
          <a:ln w="12700">
            <a:solidFill>
              <a:srgbClr val="FFFFFF"/>
            </a:solidFill>
          </a:ln>
        </p:spPr>
        <p:txBody>
          <a:bodyPr lIns="45719" rIns="45719"/>
          <a:lstStyle/>
          <a:p>
            <a:endParaRPr/>
          </a:p>
        </p:txBody>
      </p:sp>
      <p:pic>
        <p:nvPicPr>
          <p:cNvPr id="754" name="image1.png" descr="UNEnvironment_Logo_English_Short_white.png"/>
          <p:cNvPicPr>
            <a:picLocks noChangeAspect="1"/>
          </p:cNvPicPr>
          <p:nvPr/>
        </p:nvPicPr>
        <p:blipFill>
          <a:blip r:embed="rId2">
            <a:extLst/>
          </a:blip>
          <a:stretch>
            <a:fillRect/>
          </a:stretch>
        </p:blipFill>
        <p:spPr>
          <a:xfrm>
            <a:off x="6225054" y="2874028"/>
            <a:ext cx="2495616" cy="1619657"/>
          </a:xfrm>
          <a:prstGeom prst="rect">
            <a:avLst/>
          </a:prstGeom>
          <a:ln w="12700">
            <a:miter lim="400000"/>
          </a:ln>
        </p:spPr>
      </p:pic>
      <p:sp>
        <p:nvSpPr>
          <p:cNvPr id="755" name="Shape 755"/>
          <p:cNvSpPr>
            <a:spLocks noGrp="1"/>
          </p:cNvSpPr>
          <p:nvPr>
            <p:ph type="subTitle" sz="quarter" idx="1"/>
          </p:nvPr>
        </p:nvSpPr>
        <p:spPr>
          <a:xfrm>
            <a:off x="5156201" y="4493683"/>
            <a:ext cx="3251185" cy="1296557"/>
          </a:xfrm>
          <a:prstGeom prst="rect">
            <a:avLst/>
          </a:prstGeom>
        </p:spPr>
        <p:txBody>
          <a:bodyPr lIns="0" tIns="0" rIns="0" bIns="0"/>
          <a:lstStyle/>
          <a:p>
            <a:pPr algn="r">
              <a:spcBef>
                <a:spcPts val="200"/>
              </a:spcBef>
              <a:defRPr sz="900">
                <a:solidFill>
                  <a:srgbClr val="FFFFFF"/>
                </a:solidFill>
              </a:defRPr>
            </a:pPr>
            <a:r>
              <a:rPr lang="en-US" dirty="0"/>
              <a:t>Dany Ghafari</a:t>
            </a:r>
            <a:r>
              <a:rPr dirty="0"/>
              <a:t> / </a:t>
            </a:r>
            <a:r>
              <a:rPr lang="en-US" dirty="0"/>
              <a:t>Science Division</a:t>
            </a:r>
            <a:r>
              <a:rPr dirty="0"/>
              <a:t> / </a:t>
            </a:r>
            <a:r>
              <a:rPr lang="en-US" dirty="0"/>
              <a:t>SDG u</a:t>
            </a:r>
            <a:r>
              <a:rPr dirty="0"/>
              <a:t>nit</a:t>
            </a:r>
            <a:endParaRPr lang="en-US" dirty="0"/>
          </a:p>
          <a:p>
            <a:pPr algn="r">
              <a:spcBef>
                <a:spcPts val="200"/>
              </a:spcBef>
              <a:defRPr sz="900">
                <a:solidFill>
                  <a:srgbClr val="FFFFFF"/>
                </a:solidFill>
              </a:defRPr>
            </a:pPr>
            <a:r>
              <a:rPr lang="en-US" dirty="0"/>
              <a:t>Dany.Ghafari@un.org</a:t>
            </a:r>
            <a:endParaRPr dirty="0"/>
          </a:p>
        </p:txBody>
      </p:sp>
      <p:sp>
        <p:nvSpPr>
          <p:cNvPr id="756" name="Shape 756"/>
          <p:cNvSpPr/>
          <p:nvPr/>
        </p:nvSpPr>
        <p:spPr>
          <a:xfrm>
            <a:off x="728121" y="5790239"/>
            <a:ext cx="7679264" cy="1"/>
          </a:xfrm>
          <a:prstGeom prst="line">
            <a:avLst/>
          </a:prstGeom>
          <a:ln w="12700">
            <a:solidFill>
              <a:srgbClr val="FFFFFF"/>
            </a:solidFill>
          </a:ln>
        </p:spPr>
        <p:txBody>
          <a:bodyPr lIns="45719" rIns="45719"/>
          <a:lstStyle/>
          <a:p>
            <a:endParaRPr/>
          </a:p>
        </p:txBody>
      </p:sp>
      <p:sp>
        <p:nvSpPr>
          <p:cNvPr id="757" name="Shape 757"/>
          <p:cNvSpPr/>
          <p:nvPr/>
        </p:nvSpPr>
        <p:spPr>
          <a:xfrm>
            <a:off x="5156201" y="5872037"/>
            <a:ext cx="3251185"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r>
              <a:rPr dirty="0"/>
              <a:t>www.une</a:t>
            </a:r>
            <a:r>
              <a:rPr lang="en-US" dirty="0"/>
              <a:t>nvironment</a:t>
            </a:r>
            <a:r>
              <a:rPr dirty="0"/>
              <a:t>.org</a:t>
            </a:r>
          </a:p>
        </p:txBody>
      </p:sp>
      <p:sp>
        <p:nvSpPr>
          <p:cNvPr id="8" name="Shape 757"/>
          <p:cNvSpPr/>
          <p:nvPr/>
        </p:nvSpPr>
        <p:spPr>
          <a:xfrm>
            <a:off x="609600" y="5851274"/>
            <a:ext cx="3251185"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fontScale="85000"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r>
              <a:rPr dirty="0"/>
              <a:t>www.e</a:t>
            </a:r>
            <a:r>
              <a:rPr lang="en-US" dirty="0"/>
              <a:t>nvironmentlive.unep</a:t>
            </a:r>
            <a:r>
              <a:rPr dirty="0"/>
              <a:t>.org</a:t>
            </a:r>
            <a:r>
              <a:rPr lang="en-US" dirty="0"/>
              <a:t>/statistics</a:t>
            </a:r>
            <a:endParaRPr dirty="0"/>
          </a:p>
        </p:txBody>
      </p:sp>
    </p:spTree>
  </p:cSld>
  <p:clrMapOvr>
    <a:masterClrMapping/>
  </p:clrMapOvr>
  <p:transition spd="slow" advClick="0">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Shape 596"/>
          <p:cNvSpPr/>
          <p:nvPr/>
        </p:nvSpPr>
        <p:spPr>
          <a:xfrm>
            <a:off x="673441" y="1265044"/>
            <a:ext cx="7788624" cy="452431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3200">
                <a:solidFill>
                  <a:srgbClr val="5E5E5E"/>
                </a:solidFill>
                <a:latin typeface="Roboto Regular"/>
                <a:ea typeface="Roboto Regular"/>
                <a:cs typeface="Roboto Regular"/>
                <a:sym typeface="Roboto Regular"/>
              </a:defRPr>
            </a:lvl1pPr>
          </a:lstStyle>
          <a:p>
            <a:r>
              <a:rPr lang="fr-FR" dirty="0"/>
              <a:t>Sauver notre planète, sortir les gens de la pauvreté, faire progresser la croissance économique, voilà le même combat. Nous devons faire le lien entre le changement climatique, la pénurie d’eau, les pénuries d’énergie, la santé mondiale, la sécurité alimentaire et l’autonomisation des femmes. Les solutions à un problème doivent être des solutions pour tous.</a:t>
            </a:r>
            <a:endParaRPr dirty="0"/>
          </a:p>
        </p:txBody>
      </p:sp>
      <p:sp>
        <p:nvSpPr>
          <p:cNvPr id="598" name="Shape 598"/>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00" name="Shape 600"/>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3</a:t>
            </a:fld>
            <a:endParaRPr/>
          </a:p>
        </p:txBody>
      </p:sp>
      <p:sp>
        <p:nvSpPr>
          <p:cNvPr id="601" name="Shape 601"/>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02" name="Shape 602"/>
          <p:cNvSpPr/>
          <p:nvPr/>
        </p:nvSpPr>
        <p:spPr>
          <a:xfrm>
            <a:off x="673441" y="5716999"/>
            <a:ext cx="6646351" cy="4597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2400">
                <a:solidFill>
                  <a:srgbClr val="7C8492"/>
                </a:solidFill>
                <a:latin typeface="Roboto Regular"/>
                <a:ea typeface="Roboto Regular"/>
                <a:cs typeface="Roboto Regular"/>
                <a:sym typeface="Roboto Regular"/>
              </a:defRPr>
            </a:lvl1pPr>
          </a:lstStyle>
          <a:p>
            <a:r>
              <a:rPr dirty="0"/>
              <a:t>— Ban Ki-moon</a:t>
            </a:r>
          </a:p>
        </p:txBody>
      </p:sp>
    </p:spTree>
    <p:extLst>
      <p:ext uri="{BB962C8B-B14F-4D97-AF65-F5344CB8AC3E}">
        <p14:creationId xmlns:p14="http://schemas.microsoft.com/office/powerpoint/2010/main" val="3575835899"/>
      </p:ext>
    </p:extLst>
  </p:cSld>
  <p:clrMapOvr>
    <a:masterClrMapping/>
  </p:clrMapOvr>
  <mc:AlternateContent xmlns:mc="http://schemas.openxmlformats.org/markup-compatibility/2006" xmlns:p14="http://schemas.microsoft.com/office/powerpoint/2010/main">
    <mc:Choice Requires="p14">
      <p:transition spd="slow" p14:dur="1200">
        <p14:rippl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p:tmAbs val="0"/>
                                  </p:iterate>
                                  <p:childTnLst>
                                    <p:set>
                                      <p:cBhvr>
                                        <p:cTn id="6" fill="hold"/>
                                        <p:tgtEl>
                                          <p:spTgt spid="596"/>
                                        </p:tgtEl>
                                        <p:attrNameLst>
                                          <p:attrName>style.visibility</p:attrName>
                                        </p:attrNameLst>
                                      </p:cBhvr>
                                      <p:to>
                                        <p:strVal val="visible"/>
                                      </p:to>
                                    </p:set>
                                    <p:animEffect transition="in" filter="wipe(up)">
                                      <p:cBhvr>
                                        <p:cTn id="7" dur="2000"/>
                                        <p:tgtEl>
                                          <p:spTgt spid="596"/>
                                        </p:tgtEl>
                                      </p:cBhvr>
                                    </p:animEffect>
                                  </p:childTnLst>
                                </p:cTn>
                              </p:par>
                            </p:childTnLst>
                          </p:cTn>
                        </p:par>
                        <p:par>
                          <p:cTn id="8" fill="hold">
                            <p:stCondLst>
                              <p:cond delay="2000"/>
                            </p:stCondLst>
                            <p:childTnLst>
                              <p:par>
                                <p:cTn id="9" presetID="9" presetClass="entr" fill="hold" grpId="0" nodeType="afterEffect">
                                  <p:stCondLst>
                                    <p:cond delay="0"/>
                                  </p:stCondLst>
                                  <p:iterate>
                                    <p:tmAbs val="0"/>
                                  </p:iterate>
                                  <p:childTnLst>
                                    <p:set>
                                      <p:cBhvr>
                                        <p:cTn id="10" fill="hold"/>
                                        <p:tgtEl>
                                          <p:spTgt spid="602"/>
                                        </p:tgtEl>
                                        <p:attrNameLst>
                                          <p:attrName>style.visibility</p:attrName>
                                        </p:attrNameLst>
                                      </p:cBhvr>
                                      <p:to>
                                        <p:strVal val="visible"/>
                                      </p:to>
                                    </p:set>
                                    <p:animEffect transition="in" filter="dissolve">
                                      <p:cBhvr>
                                        <p:cTn id="11" dur="1000"/>
                                        <p:tgtEl>
                                          <p:spTgt spid="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 grpId="0" animBg="1" advAuto="0"/>
      <p:bldP spid="602"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307181" y="641518"/>
            <a:ext cx="31672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Carte</a:t>
            </a:r>
          </a:p>
        </p:txBody>
      </p:sp>
      <p:sp>
        <p:nvSpPr>
          <p:cNvPr id="2" name="Right Arrow 1"/>
          <p:cNvSpPr/>
          <p:nvPr/>
        </p:nvSpPr>
        <p:spPr>
          <a:xfrm>
            <a:off x="3762608" y="2926665"/>
            <a:ext cx="1076092" cy="304800"/>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TextBox 5"/>
          <p:cNvSpPr txBox="1">
            <a:spLocks noChangeArrowheads="1"/>
          </p:cNvSpPr>
          <p:nvPr/>
        </p:nvSpPr>
        <p:spPr bwMode="auto">
          <a:xfrm>
            <a:off x="3572108" y="2258109"/>
            <a:ext cx="14570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a:solidFill>
                  <a:srgbClr val="0F3277"/>
                </a:solidFill>
              </a:rPr>
              <a:t>Tabulation de la zone </a:t>
            </a:r>
          </a:p>
        </p:txBody>
      </p:sp>
      <p:sp>
        <p:nvSpPr>
          <p:cNvPr id="8" name="TextBox 5"/>
          <p:cNvSpPr txBox="1">
            <a:spLocks noChangeArrowheads="1"/>
          </p:cNvSpPr>
          <p:nvPr/>
        </p:nvSpPr>
        <p:spPr bwMode="auto">
          <a:xfrm>
            <a:off x="6285224" y="826184"/>
            <a:ext cx="1639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en-US" altLang="x-none" sz="1800" b="1" dirty="0" err="1">
                <a:solidFill>
                  <a:srgbClr val="0F3277"/>
                </a:solidFill>
              </a:rPr>
              <a:t>Statistiques</a:t>
            </a:r>
            <a:r>
              <a:rPr lang="en-US" altLang="x-none" sz="1800" b="1" dirty="0">
                <a:solidFill>
                  <a:srgbClr val="0F3277"/>
                </a:solidFill>
              </a:rPr>
              <a:t> </a:t>
            </a:r>
            <a:r>
              <a:rPr lang="en-US" altLang="x-none" sz="1800" b="1" dirty="0" err="1">
                <a:solidFill>
                  <a:srgbClr val="0F3277"/>
                </a:solidFill>
              </a:rPr>
              <a:t>générées</a:t>
            </a:r>
            <a:endParaRPr lang="en-US" altLang="x-none" sz="1800" b="1" dirty="0">
              <a:solidFill>
                <a:srgbClr val="0F3277"/>
              </a:solidFill>
            </a:endParaRPr>
          </a:p>
        </p:txBody>
      </p:sp>
      <p:pic>
        <p:nvPicPr>
          <p:cNvPr id="9"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4397" y="990600"/>
            <a:ext cx="3455712" cy="5177870"/>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880171" y="1628015"/>
            <a:ext cx="4040071" cy="2902100"/>
          </a:xfrm>
          <a:prstGeom prst="rect">
            <a:avLst/>
          </a:prstGeom>
          <a:noFill/>
          <a:ln w="9525">
            <a:solidFill>
              <a:srgbClr val="37ACDE"/>
            </a:solidFill>
            <a:miter lim="800000"/>
            <a:headEnd/>
            <a:tailEnd/>
          </a:ln>
          <a:effectLst>
            <a:outerShdw blurRad="50800" dist="635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pic>
        <p:nvPicPr>
          <p:cNvPr id="189443" name="Picture 3"/>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218638" y="4953000"/>
            <a:ext cx="2255837"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4272079" y="4968141"/>
            <a:ext cx="4572000" cy="1200329"/>
          </a:xfrm>
          <a:prstGeom prst="rect">
            <a:avLst/>
          </a:prstGeom>
        </p:spPr>
        <p:txBody>
          <a:bodyPr>
            <a:spAutoFit/>
          </a:bodyPr>
          <a:lstStyle/>
          <a:p>
            <a:pPr algn="ctr" eaLnBrk="1" hangingPunct="1"/>
            <a:r>
              <a:rPr lang="fr-FR" altLang="x-none" b="1" dirty="0">
                <a:solidFill>
                  <a:srgbClr val="0F3277"/>
                </a:solidFill>
              </a:rPr>
              <a:t>L'Iran et l'Afghanistan ont perdu </a:t>
            </a:r>
            <a:r>
              <a:rPr lang="fr-FR" altLang="x-none" b="1" dirty="0">
                <a:solidFill>
                  <a:srgbClr val="FF0000"/>
                </a:solidFill>
              </a:rPr>
              <a:t>56% et 54% </a:t>
            </a:r>
            <a:r>
              <a:rPr lang="fr-FR" altLang="x-none" b="1" dirty="0">
                <a:solidFill>
                  <a:srgbClr val="0F3277"/>
                </a:solidFill>
              </a:rPr>
              <a:t>de leur surface d'eau de surface permanente dans les années 1980: les populations, l'agriculture et les écosystèmes souffrent</a:t>
            </a:r>
            <a:endParaRPr lang="en-US" altLang="x-none" b="1" dirty="0">
              <a:solidFill>
                <a:srgbClr val="0F3277"/>
              </a:solidFill>
            </a:endParaRPr>
          </a:p>
        </p:txBody>
      </p:sp>
      <p:sp>
        <p:nvSpPr>
          <p:cNvPr id="12" name="Shape 628"/>
          <p:cNvSpPr/>
          <p:nvPr/>
        </p:nvSpPr>
        <p:spPr>
          <a:xfrm>
            <a:off x="703792" y="166966"/>
            <a:ext cx="8059207"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Données </a:t>
            </a:r>
            <a:r>
              <a:rPr lang="fr-FR" dirty="0" err="1"/>
              <a:t>géospatiales</a:t>
            </a:r>
            <a:r>
              <a:rPr lang="fr-FR" dirty="0"/>
              <a:t>: fichier raster</a:t>
            </a:r>
            <a:endParaRPr dirty="0"/>
          </a:p>
        </p:txBody>
      </p:sp>
    </p:spTree>
    <p:extLst>
      <p:ext uri="{BB962C8B-B14F-4D97-AF65-F5344CB8AC3E}">
        <p14:creationId xmlns:p14="http://schemas.microsoft.com/office/powerpoint/2010/main" val="3209745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4" name="TextBox 5"/>
          <p:cNvSpPr txBox="1">
            <a:spLocks noChangeArrowheads="1"/>
          </p:cNvSpPr>
          <p:nvPr/>
        </p:nvSpPr>
        <p:spPr bwMode="auto">
          <a:xfrm>
            <a:off x="5596467" y="1090886"/>
            <a:ext cx="316729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fr-FR" altLang="x-none" sz="1800" b="1" dirty="0">
                <a:solidFill>
                  <a:srgbClr val="0F3277"/>
                </a:solidFill>
              </a:rPr>
              <a:t>Carte ponctuelle de surveillance de la qualité de l'air</a:t>
            </a:r>
            <a:endParaRPr lang="en-US" altLang="x-none" sz="1800" b="1" dirty="0">
              <a:solidFill>
                <a:srgbClr val="0F3277"/>
              </a:solidFill>
            </a:endParaRPr>
          </a:p>
        </p:txBody>
      </p:sp>
      <p:sp>
        <p:nvSpPr>
          <p:cNvPr id="2" name="Right Arrow 1"/>
          <p:cNvSpPr/>
          <p:nvPr/>
        </p:nvSpPr>
        <p:spPr>
          <a:xfrm>
            <a:off x="3657717" y="2895600"/>
            <a:ext cx="1076092" cy="304800"/>
          </a:xfrm>
          <a:prstGeom prst="rightArrow">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136"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7" name="TextBox 5"/>
          <p:cNvSpPr txBox="1">
            <a:spLocks noChangeArrowheads="1"/>
          </p:cNvSpPr>
          <p:nvPr/>
        </p:nvSpPr>
        <p:spPr bwMode="auto">
          <a:xfrm>
            <a:off x="3200401" y="1056831"/>
            <a:ext cx="199072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fr-FR" altLang="x-none" sz="1800" b="1" dirty="0">
                <a:solidFill>
                  <a:srgbClr val="0F3277"/>
                </a:solidFill>
              </a:rPr>
              <a:t>Données statistiques avec les coordonnées SIG ajoutées à une carte</a:t>
            </a:r>
            <a:endParaRPr lang="en-US" altLang="x-none" sz="1800" b="1" dirty="0">
              <a:solidFill>
                <a:srgbClr val="0F3277"/>
              </a:solidFill>
            </a:endParaRPr>
          </a:p>
        </p:txBody>
      </p:sp>
      <p:sp>
        <p:nvSpPr>
          <p:cNvPr id="8" name="TextBox 5"/>
          <p:cNvSpPr txBox="1">
            <a:spLocks noChangeArrowheads="1"/>
          </p:cNvSpPr>
          <p:nvPr/>
        </p:nvSpPr>
        <p:spPr bwMode="auto">
          <a:xfrm>
            <a:off x="805084" y="981669"/>
            <a:ext cx="15884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r>
              <a:rPr lang="fr-FR" altLang="x-none" sz="1800" b="1" dirty="0">
                <a:solidFill>
                  <a:srgbClr val="0F3277"/>
                </a:solidFill>
              </a:rPr>
              <a:t>Données des stations de surveillance</a:t>
            </a:r>
            <a:endParaRPr lang="en-US" altLang="x-none" sz="1800" b="1" dirty="0">
              <a:solidFill>
                <a:srgbClr val="0F3277"/>
              </a:solidFill>
            </a:endParaRPr>
          </a:p>
        </p:txBody>
      </p:sp>
      <p:sp>
        <p:nvSpPr>
          <p:cNvPr id="9" name="Shape 628"/>
          <p:cNvSpPr/>
          <p:nvPr/>
        </p:nvSpPr>
        <p:spPr>
          <a:xfrm>
            <a:off x="703793" y="1669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Données </a:t>
            </a:r>
            <a:r>
              <a:rPr lang="fr-FR" dirty="0" err="1"/>
              <a:t>géospatiales</a:t>
            </a:r>
            <a:r>
              <a:rPr lang="fr-FR" dirty="0"/>
              <a:t>: point par point</a:t>
            </a:r>
            <a:endParaRP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072679"/>
            <a:ext cx="27908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3124200" y="3429000"/>
            <a:ext cx="4876800" cy="0"/>
          </a:xfrm>
          <a:prstGeom prst="straightConnector1">
            <a:avLst/>
          </a:prstGeom>
          <a:noFill/>
          <a:ln w="12700" cap="flat">
            <a:solidFill>
              <a:schemeClr val="tx1"/>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025" y="2154415"/>
            <a:ext cx="2543175" cy="341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4156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ma14="http://schemas.microsoft.com/office/mac/drawingml/2011/main" xmlns=""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6</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a:t>ODD </a:t>
            </a:r>
            <a:r>
              <a:rPr lang="en-US" dirty="0" err="1"/>
              <a:t>géospatialement</a:t>
            </a:r>
            <a:r>
              <a:rPr lang="en-US" dirty="0"/>
              <a:t> </a:t>
            </a:r>
            <a:r>
              <a:rPr lang="en-US" dirty="0" err="1"/>
              <a:t>pertinents</a:t>
            </a:r>
            <a:endParaRPr dirty="0"/>
          </a:p>
        </p:txBody>
      </p:sp>
      <p:sp>
        <p:nvSpPr>
          <p:cNvPr id="629" name="Shape 629"/>
          <p:cNvSpPr/>
          <p:nvPr/>
        </p:nvSpPr>
        <p:spPr>
          <a:xfrm>
            <a:off x="641841" y="1371600"/>
            <a:ext cx="8007368" cy="504753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sz="2400" dirty="0"/>
              <a:t>Le Groupe des Nations Unies sur la gestion de l'information </a:t>
            </a:r>
            <a:r>
              <a:rPr lang="fr-FR" sz="2400" dirty="0" err="1"/>
              <a:t>géospatiale</a:t>
            </a:r>
            <a:r>
              <a:rPr lang="fr-FR" sz="2400" dirty="0"/>
              <a:t> a examiné les ODD d'un point de vue </a:t>
            </a:r>
            <a:r>
              <a:rPr lang="fr-FR" sz="2400" dirty="0" err="1"/>
              <a:t>géospatial</a:t>
            </a:r>
            <a:r>
              <a:rPr lang="fr-FR" sz="2400" dirty="0"/>
              <a:t> et a constaté:</a:t>
            </a:r>
          </a:p>
          <a:p>
            <a:pPr marL="240631" indent="-240631">
              <a:buSzPct val="100000"/>
              <a:buChar char="•"/>
              <a:defRPr sz="2400">
                <a:latin typeface="Roboto Regular"/>
                <a:ea typeface="Roboto Regular"/>
                <a:cs typeface="Roboto Regular"/>
                <a:sym typeface="Roboto Regular"/>
              </a:defRPr>
            </a:pPr>
            <a:r>
              <a:rPr lang="fr-FR" sz="2400" dirty="0">
                <a:sym typeface="Roboto Regular"/>
              </a:rPr>
              <a:t>15 indicateurs où l'information </a:t>
            </a:r>
            <a:r>
              <a:rPr lang="fr-FR" sz="2400" dirty="0" err="1">
                <a:sym typeface="Roboto Regular"/>
              </a:rPr>
              <a:t>géospatiale</a:t>
            </a:r>
            <a:r>
              <a:rPr lang="fr-FR" sz="2400" dirty="0">
                <a:sym typeface="Roboto Regular"/>
              </a:rPr>
              <a:t> et les données statistiques peuvent être utilisées pour produire l'indicateur:</a:t>
            </a:r>
          </a:p>
          <a:p>
            <a:pPr>
              <a:buSzPct val="100000"/>
              <a:defRPr sz="2400">
                <a:latin typeface="Roboto Regular"/>
                <a:ea typeface="Roboto Regular"/>
                <a:cs typeface="Roboto Regular"/>
                <a:sym typeface="Roboto Regular"/>
              </a:defRPr>
            </a:pPr>
            <a:r>
              <a:rPr lang="en-US" sz="2400" dirty="0">
                <a:sym typeface="Roboto Regular"/>
              </a:rPr>
              <a:t>	□ </a:t>
            </a:r>
            <a:r>
              <a:rPr lang="en-US" sz="2200" dirty="0" err="1">
                <a:sym typeface="Roboto Regular"/>
              </a:rPr>
              <a:t>Niveau</a:t>
            </a:r>
            <a:r>
              <a:rPr lang="en-US" sz="2200" dirty="0">
                <a:sym typeface="Roboto Regular"/>
              </a:rPr>
              <a:t> I: 9.c.1   </a:t>
            </a:r>
            <a:r>
              <a:rPr lang="en-US" sz="2200" dirty="0">
                <a:solidFill>
                  <a:schemeClr val="accent1"/>
                </a:solidFill>
                <a:sym typeface="Roboto Regular"/>
              </a:rPr>
              <a:t>14.5.1</a:t>
            </a:r>
            <a:r>
              <a:rPr lang="en-US" sz="2200" dirty="0">
                <a:sym typeface="Roboto Regular"/>
              </a:rPr>
              <a:t>   15.1.1   </a:t>
            </a:r>
            <a:r>
              <a:rPr lang="en-US" sz="2200" dirty="0">
                <a:solidFill>
                  <a:schemeClr val="accent1"/>
                </a:solidFill>
                <a:sym typeface="Roboto Regular"/>
              </a:rPr>
              <a:t>15.1.2</a:t>
            </a:r>
            <a:r>
              <a:rPr lang="en-US" sz="2200" dirty="0">
                <a:sym typeface="Roboto Regular"/>
              </a:rPr>
              <a:t> </a:t>
            </a:r>
          </a:p>
          <a:p>
            <a:pPr lvl="1" indent="0">
              <a:buSzPct val="100000"/>
              <a:defRPr sz="2400">
                <a:latin typeface="Roboto Regular"/>
                <a:ea typeface="Roboto Regular"/>
                <a:cs typeface="Roboto Regular"/>
                <a:sym typeface="Roboto Regular"/>
              </a:defRPr>
            </a:pPr>
            <a:r>
              <a:rPr lang="en-US" sz="2200" dirty="0">
                <a:sym typeface="Roboto Regular"/>
              </a:rPr>
              <a:t>	□ </a:t>
            </a:r>
            <a:r>
              <a:rPr lang="en-US" sz="2200" dirty="0" err="1">
                <a:sym typeface="Roboto Regular"/>
              </a:rPr>
              <a:t>Niveau</a:t>
            </a:r>
            <a:r>
              <a:rPr lang="en-US" sz="2200" dirty="0">
                <a:sym typeface="Roboto Regular"/>
              </a:rPr>
              <a:t> II: </a:t>
            </a:r>
            <a:r>
              <a:rPr lang="en-US" sz="2200" dirty="0">
                <a:solidFill>
                  <a:schemeClr val="accent1"/>
                </a:solidFill>
                <a:sym typeface="Roboto Regular"/>
              </a:rPr>
              <a:t>6.3.2</a:t>
            </a:r>
            <a:r>
              <a:rPr lang="en-US" sz="2200" dirty="0">
                <a:sym typeface="Roboto Regular"/>
              </a:rPr>
              <a:t>   </a:t>
            </a:r>
            <a:r>
              <a:rPr lang="en-US" sz="2200" dirty="0">
                <a:solidFill>
                  <a:schemeClr val="accent1"/>
                </a:solidFill>
                <a:sym typeface="Roboto Regular"/>
              </a:rPr>
              <a:t>6.6.1</a:t>
            </a:r>
            <a:r>
              <a:rPr lang="en-US" sz="2200" dirty="0">
                <a:sym typeface="Roboto Regular"/>
              </a:rPr>
              <a:t>   11.2.1   11.3.1   </a:t>
            </a:r>
            <a:r>
              <a:rPr lang="en-US" sz="2200" dirty="0">
                <a:solidFill>
                  <a:schemeClr val="accent1"/>
                </a:solidFill>
                <a:sym typeface="Roboto Regular"/>
              </a:rPr>
              <a:t>15.4.1</a:t>
            </a:r>
            <a:r>
              <a:rPr lang="en-US" sz="2200" dirty="0">
                <a:sym typeface="Roboto Regular"/>
              </a:rPr>
              <a:t> </a:t>
            </a:r>
          </a:p>
          <a:p>
            <a:pPr lvl="1" indent="0">
              <a:buSzPct val="100000"/>
              <a:defRPr sz="2400">
                <a:latin typeface="Roboto Regular"/>
                <a:ea typeface="Roboto Regular"/>
                <a:cs typeface="Roboto Regular"/>
                <a:sym typeface="Roboto Regular"/>
              </a:defRPr>
            </a:pPr>
            <a:r>
              <a:rPr lang="en-US" sz="2200" dirty="0">
                <a:sym typeface="Roboto Regular"/>
              </a:rPr>
              <a:t>	□ </a:t>
            </a:r>
            <a:r>
              <a:rPr lang="en-US" sz="2200" dirty="0" err="1">
                <a:sym typeface="Roboto Regular"/>
              </a:rPr>
              <a:t>Niveau</a:t>
            </a:r>
            <a:r>
              <a:rPr lang="en-US" sz="2200" dirty="0">
                <a:sym typeface="Roboto Regular"/>
              </a:rPr>
              <a:t> III: 2.4.1 6.5.2   9.1.1   11.7.1 14.2.1,15.3.1 </a:t>
            </a:r>
          </a:p>
          <a:p>
            <a:pPr marL="342900" lvl="1" indent="-342900">
              <a:buSzPct val="100000"/>
              <a:buFont typeface="Arial" panose="020B0604020202020204" pitchFamily="34" charset="0"/>
              <a:buChar char="•"/>
              <a:defRPr sz="2400">
                <a:latin typeface="Roboto Regular"/>
                <a:ea typeface="Roboto Regular"/>
                <a:cs typeface="Roboto Regular"/>
                <a:sym typeface="Roboto Regular"/>
              </a:defRPr>
            </a:pPr>
            <a:r>
              <a:rPr lang="fr-FR" sz="2200" dirty="0">
                <a:sym typeface="Roboto Regular"/>
              </a:rPr>
              <a:t>9 indicateurs où l'information </a:t>
            </a:r>
            <a:r>
              <a:rPr lang="fr-FR" sz="2200" dirty="0" err="1">
                <a:sym typeface="Roboto Regular"/>
              </a:rPr>
              <a:t>géospatiale</a:t>
            </a:r>
            <a:r>
              <a:rPr lang="fr-FR" sz="2200" dirty="0">
                <a:sym typeface="Roboto Regular"/>
              </a:rPr>
              <a:t> peut significativement soutenir la production de l'indicateur:</a:t>
            </a:r>
            <a:r>
              <a:rPr lang="en-US" sz="2200" dirty="0">
                <a:sym typeface="Roboto Regular"/>
              </a:rPr>
              <a:t>		□ </a:t>
            </a:r>
            <a:r>
              <a:rPr lang="en-US" sz="2200" dirty="0" err="1">
                <a:sym typeface="Roboto Regular"/>
              </a:rPr>
              <a:t>Niveau</a:t>
            </a:r>
            <a:r>
              <a:rPr lang="en-US" sz="2200" dirty="0">
                <a:sym typeface="Roboto Regular"/>
              </a:rPr>
              <a:t> I : 1.1.1   4.5.1 </a:t>
            </a:r>
          </a:p>
          <a:p>
            <a:pPr lvl="1" indent="0">
              <a:buSzPct val="100000"/>
              <a:defRPr sz="2400">
                <a:latin typeface="Roboto Regular"/>
                <a:ea typeface="Roboto Regular"/>
                <a:cs typeface="Roboto Regular"/>
                <a:sym typeface="Roboto Regular"/>
              </a:defRPr>
            </a:pPr>
            <a:r>
              <a:rPr lang="en-US" sz="2200" dirty="0">
                <a:sym typeface="Roboto Regular"/>
              </a:rPr>
              <a:t>	□ </a:t>
            </a:r>
            <a:r>
              <a:rPr lang="en-US" sz="2200" dirty="0" err="1">
                <a:sym typeface="Roboto Regular"/>
              </a:rPr>
              <a:t>Niveau</a:t>
            </a:r>
            <a:r>
              <a:rPr lang="en-US" sz="2200" dirty="0">
                <a:sym typeface="Roboto Regular"/>
              </a:rPr>
              <a:t> II : 5.2.2   5.4.1   15.4.2 </a:t>
            </a:r>
          </a:p>
          <a:p>
            <a:pPr lvl="1" indent="0">
              <a:buSzPct val="100000"/>
              <a:defRPr sz="2400">
                <a:latin typeface="Roboto Regular"/>
                <a:ea typeface="Roboto Regular"/>
                <a:cs typeface="Roboto Regular"/>
                <a:sym typeface="Roboto Regular"/>
              </a:defRPr>
            </a:pPr>
            <a:r>
              <a:rPr lang="en-US" sz="2200" dirty="0">
                <a:sym typeface="Roboto Regular"/>
              </a:rPr>
              <a:t>	□ </a:t>
            </a:r>
            <a:r>
              <a:rPr lang="en-US" sz="2200" dirty="0" err="1">
                <a:sym typeface="Roboto Regular"/>
              </a:rPr>
              <a:t>Niveau</a:t>
            </a:r>
            <a:r>
              <a:rPr lang="en-US" sz="2200" dirty="0">
                <a:sym typeface="Roboto Regular"/>
              </a:rPr>
              <a:t> III : 1.4.2   5.a.1   5.a.2   11.7.2</a:t>
            </a:r>
            <a:endParaRPr sz="2200" dirty="0"/>
          </a:p>
        </p:txBody>
      </p:sp>
    </p:spTree>
    <p:extLst>
      <p:ext uri="{BB962C8B-B14F-4D97-AF65-F5344CB8AC3E}">
        <p14:creationId xmlns:p14="http://schemas.microsoft.com/office/powerpoint/2010/main" val="410354224"/>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7</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2368" y="541766"/>
            <a:ext cx="7679264" cy="4924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en-US" dirty="0" err="1"/>
              <a:t>Analyse</a:t>
            </a:r>
            <a:r>
              <a:rPr lang="en-US" dirty="0"/>
              <a:t> </a:t>
            </a:r>
            <a:r>
              <a:rPr lang="en-US" dirty="0" err="1"/>
              <a:t>géospatiale</a:t>
            </a:r>
            <a:endParaRPr dirty="0"/>
          </a:p>
        </p:txBody>
      </p:sp>
      <p:sp>
        <p:nvSpPr>
          <p:cNvPr id="629" name="Shape 629"/>
          <p:cNvSpPr/>
          <p:nvPr/>
        </p:nvSpPr>
        <p:spPr>
          <a:xfrm>
            <a:off x="641841" y="1447800"/>
            <a:ext cx="8007368" cy="230832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L'analyse </a:t>
            </a:r>
            <a:r>
              <a:rPr lang="fr-FR" dirty="0" err="1"/>
              <a:t>géospatiale</a:t>
            </a:r>
            <a:r>
              <a:rPr lang="fr-FR" dirty="0"/>
              <a:t> est tout aussi importante que la collecte de données </a:t>
            </a:r>
            <a:r>
              <a:rPr lang="fr-FR" dirty="0" err="1"/>
              <a:t>géospatiales</a:t>
            </a:r>
            <a:endParaRPr lang="fr-FR" dirty="0"/>
          </a:p>
          <a:p>
            <a:pPr marL="240631" indent="-240631">
              <a:buSzPct val="100000"/>
              <a:buChar char="•"/>
              <a:defRPr sz="2400">
                <a:latin typeface="Roboto Regular"/>
                <a:ea typeface="Roboto Regular"/>
                <a:cs typeface="Roboto Regular"/>
                <a:sym typeface="Roboto Regular"/>
              </a:defRPr>
            </a:pPr>
            <a:endParaRPr lang="fr-FR" dirty="0"/>
          </a:p>
          <a:p>
            <a:pPr marL="240631" indent="-240631">
              <a:buSzPct val="100000"/>
              <a:buChar char="•"/>
              <a:defRPr sz="2400">
                <a:latin typeface="Roboto Regular"/>
                <a:ea typeface="Roboto Regular"/>
                <a:cs typeface="Roboto Regular"/>
                <a:sym typeface="Roboto Regular"/>
              </a:defRPr>
            </a:pPr>
            <a:r>
              <a:rPr lang="fr-FR" dirty="0"/>
              <a:t>Les données </a:t>
            </a:r>
            <a:r>
              <a:rPr lang="fr-FR" dirty="0" err="1"/>
              <a:t>géospatiales</a:t>
            </a:r>
            <a:r>
              <a:rPr lang="fr-FR" dirty="0"/>
              <a:t> peuvent relier les populations à l'environnement en capturant certaines conditions, il est possible de déterminer qui est affecté.</a:t>
            </a:r>
            <a:endParaRPr dirty="0"/>
          </a:p>
        </p:txBody>
      </p:sp>
    </p:spTree>
    <p:extLst>
      <p:ext uri="{BB962C8B-B14F-4D97-AF65-F5344CB8AC3E}">
        <p14:creationId xmlns:p14="http://schemas.microsoft.com/office/powerpoint/2010/main" val="56392644"/>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8</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19654" y="200448"/>
            <a:ext cx="8183032" cy="98488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Sources de données </a:t>
            </a:r>
            <a:r>
              <a:rPr lang="fr-FR" dirty="0" err="1"/>
              <a:t>géospatiales</a:t>
            </a:r>
            <a:r>
              <a:rPr lang="fr-FR" dirty="0"/>
              <a:t> pour la comptabilité des terres</a:t>
            </a:r>
            <a:endParaRPr dirty="0"/>
          </a:p>
        </p:txBody>
      </p:sp>
      <p:sp>
        <p:nvSpPr>
          <p:cNvPr id="629" name="Shape 629"/>
          <p:cNvSpPr/>
          <p:nvPr/>
        </p:nvSpPr>
        <p:spPr>
          <a:xfrm>
            <a:off x="641841" y="1447800"/>
            <a:ext cx="8007368" cy="267765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Recensements et enquêtes basés sur les SIG</a:t>
            </a:r>
          </a:p>
          <a:p>
            <a:pPr marL="240631" indent="-240631">
              <a:buSzPct val="100000"/>
              <a:buChar char="•"/>
              <a:defRPr sz="2400">
                <a:latin typeface="Roboto Regular"/>
                <a:ea typeface="Roboto Regular"/>
                <a:cs typeface="Roboto Regular"/>
                <a:sym typeface="Roboto Regular"/>
              </a:defRPr>
            </a:pPr>
            <a:endParaRPr lang="fr-FR" dirty="0"/>
          </a:p>
          <a:p>
            <a:pPr marL="240631" indent="-240631">
              <a:buSzPct val="100000"/>
              <a:buChar char="•"/>
              <a:defRPr sz="2400">
                <a:latin typeface="Roboto Regular"/>
                <a:ea typeface="Roboto Regular"/>
                <a:cs typeface="Roboto Regular"/>
                <a:sym typeface="Roboto Regular"/>
              </a:defRPr>
            </a:pPr>
            <a:r>
              <a:rPr lang="fr-FR" dirty="0"/>
              <a:t>Cartographie physique des caractéristiques du sol, des écosystèmes, des limites, de la propriété et d'autres informations</a:t>
            </a:r>
          </a:p>
          <a:p>
            <a:pPr marL="240631" indent="-240631">
              <a:buSzPct val="100000"/>
              <a:buChar char="•"/>
              <a:defRPr sz="2400">
                <a:latin typeface="Roboto Regular"/>
                <a:ea typeface="Roboto Regular"/>
                <a:cs typeface="Roboto Regular"/>
                <a:sym typeface="Roboto Regular"/>
              </a:defRPr>
            </a:pPr>
            <a:endParaRPr lang="fr-FR" dirty="0"/>
          </a:p>
          <a:p>
            <a:pPr marL="240631" indent="-240631">
              <a:buSzPct val="100000"/>
              <a:buChar char="•"/>
              <a:defRPr sz="2400">
                <a:latin typeface="Roboto Regular"/>
                <a:ea typeface="Roboto Regular"/>
                <a:cs typeface="Roboto Regular"/>
                <a:sym typeface="Roboto Regular"/>
              </a:defRPr>
            </a:pPr>
            <a:r>
              <a:rPr lang="fr-FR" dirty="0"/>
              <a:t>Informations d'observation de la Terre</a:t>
            </a:r>
            <a:endParaRPr dirty="0"/>
          </a:p>
        </p:txBody>
      </p:sp>
    </p:spTree>
    <p:extLst>
      <p:ext uri="{BB962C8B-B14F-4D97-AF65-F5344CB8AC3E}">
        <p14:creationId xmlns:p14="http://schemas.microsoft.com/office/powerpoint/2010/main" val="10263981"/>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p:nvPr/>
        </p:nvSpPr>
        <p:spPr>
          <a:xfrm>
            <a:off x="9256879" y="5975236"/>
            <a:ext cx="1707457" cy="5105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171425" indent="-171425" algn="r" defTabSz="457200">
              <a:buSzPct val="100000"/>
              <a:buFont typeface="Wingdings"/>
              <a:buChar char="ß"/>
              <a:defRPr sz="900">
                <a:solidFill>
                  <a:srgbClr val="FFFFFF"/>
                </a:solidFill>
                <a:latin typeface="Roboto Regular"/>
                <a:ea typeface="Roboto Regular"/>
                <a:cs typeface="Roboto Regular"/>
                <a:sym typeface="Roboto Regular"/>
              </a:defRPr>
            </a:pPr>
            <a:r>
              <a:t>Photo credit to be given </a:t>
            </a:r>
            <a:endParaRPr sz="4400"/>
          </a:p>
          <a:p>
            <a:pPr algn="r" defTabSz="457200">
              <a:defRPr sz="900">
                <a:solidFill>
                  <a:srgbClr val="FFFFFF"/>
                </a:solidFill>
                <a:latin typeface="Roboto Regular"/>
                <a:ea typeface="Roboto Regular"/>
                <a:cs typeface="Roboto Regular"/>
                <a:sym typeface="Roboto Regular"/>
              </a:defRPr>
            </a:pPr>
            <a:r>
              <a:t>as shown alongside </a:t>
            </a:r>
          </a:p>
          <a:p>
            <a:pPr algn="r" defTabSz="457200">
              <a:defRPr sz="900">
                <a:solidFill>
                  <a:srgbClr val="FFFFFF"/>
                </a:solidFill>
                <a:latin typeface="Roboto Regular"/>
                <a:ea typeface="Roboto Regular"/>
                <a:cs typeface="Roboto Regular"/>
                <a:sym typeface="Roboto Regular"/>
              </a:defRPr>
            </a:pPr>
            <a:r>
              <a:t>(in black or in white)</a:t>
            </a:r>
          </a:p>
        </p:txBody>
      </p:sp>
      <p:sp>
        <p:nvSpPr>
          <p:cNvPr id="624" name="Shape 624"/>
          <p:cNvSpPr>
            <a:spLocks noGrp="1"/>
          </p:cNvSpPr>
          <p:nvPr>
            <p:ph type="sldNum" sz="quarter" idx="4294967295"/>
          </p:nvPr>
        </p:nvSpPr>
        <p:spPr>
          <a:xfrm>
            <a:off x="728121" y="6534151"/>
            <a:ext cx="127001" cy="139701"/>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defTabSz="457200">
              <a:spcBef>
                <a:spcPts val="200"/>
              </a:spcBef>
              <a:defRPr sz="900">
                <a:solidFill>
                  <a:srgbClr val="A6A6A6"/>
                </a:solidFill>
              </a:defRPr>
            </a:lvl1pPr>
          </a:lstStyle>
          <a:p>
            <a:fld id="{86CB4B4D-7CA3-9044-876B-883B54F8677D}" type="slidenum">
              <a:t>9</a:t>
            </a:fld>
            <a:endParaRPr/>
          </a:p>
        </p:txBody>
      </p:sp>
      <p:sp>
        <p:nvSpPr>
          <p:cNvPr id="625" name="Shape 625"/>
          <p:cNvSpPr/>
          <p:nvPr/>
        </p:nvSpPr>
        <p:spPr>
          <a:xfrm>
            <a:off x="728121" y="1193800"/>
            <a:ext cx="7679264" cy="0"/>
          </a:xfrm>
          <a:prstGeom prst="line">
            <a:avLst/>
          </a:prstGeom>
          <a:ln w="12700">
            <a:solidFill>
              <a:srgbClr val="00AEEF"/>
            </a:solidFill>
          </a:ln>
        </p:spPr>
        <p:txBody>
          <a:bodyPr lIns="45718" tIns="45718" rIns="45718" bIns="45718"/>
          <a:lstStyle/>
          <a:p>
            <a:endParaRPr/>
          </a:p>
        </p:txBody>
      </p:sp>
      <p:sp>
        <p:nvSpPr>
          <p:cNvPr id="626" name="Shape 626"/>
          <p:cNvSpPr/>
          <p:nvPr/>
        </p:nvSpPr>
        <p:spPr>
          <a:xfrm>
            <a:off x="728121" y="6350001"/>
            <a:ext cx="7679264" cy="1"/>
          </a:xfrm>
          <a:prstGeom prst="line">
            <a:avLst/>
          </a:prstGeom>
          <a:ln w="12700">
            <a:solidFill>
              <a:srgbClr val="00AEEF"/>
            </a:solidFill>
          </a:ln>
        </p:spPr>
        <p:txBody>
          <a:bodyPr lIns="45718" tIns="45718" rIns="45718" bIns="45718"/>
          <a:lstStyle/>
          <a:p>
            <a:endParaRPr/>
          </a:p>
        </p:txBody>
      </p:sp>
      <p:sp>
        <p:nvSpPr>
          <p:cNvPr id="627" name="Shape 627"/>
          <p:cNvSpPr/>
          <p:nvPr/>
        </p:nvSpPr>
        <p:spPr>
          <a:xfrm>
            <a:off x="6036700" y="6089093"/>
            <a:ext cx="2370685" cy="231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r" defTabSz="457200">
              <a:defRPr sz="900">
                <a:solidFill>
                  <a:srgbClr val="FFFFFF"/>
                </a:solidFill>
                <a:latin typeface="Roboto Regular"/>
                <a:ea typeface="Roboto Regular"/>
                <a:cs typeface="Roboto Regular"/>
                <a:sym typeface="Roboto Regular"/>
              </a:defRPr>
            </a:pPr>
            <a:r>
              <a:t>© </a:t>
            </a:r>
            <a:r>
              <a:rPr b="1"/>
              <a:t>NABU/Holger Schulz</a:t>
            </a:r>
          </a:p>
        </p:txBody>
      </p:sp>
      <p:sp>
        <p:nvSpPr>
          <p:cNvPr id="628" name="Shape 628"/>
          <p:cNvSpPr/>
          <p:nvPr/>
        </p:nvSpPr>
        <p:spPr>
          <a:xfrm>
            <a:off x="731308" y="128090"/>
            <a:ext cx="7679264" cy="9848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457200">
              <a:defRPr sz="3200">
                <a:solidFill>
                  <a:srgbClr val="00AEEF"/>
                </a:solidFill>
                <a:latin typeface="Roboto Regular"/>
                <a:ea typeface="Roboto Regular"/>
                <a:cs typeface="Roboto Regular"/>
                <a:sym typeface="Roboto Regular"/>
              </a:defRPr>
            </a:lvl1pPr>
          </a:lstStyle>
          <a:p>
            <a:r>
              <a:rPr lang="fr-FR" dirty="0"/>
              <a:t>Potentiel d'observation de la Terre - couverture terrestre</a:t>
            </a:r>
            <a:endParaRPr dirty="0"/>
          </a:p>
        </p:txBody>
      </p:sp>
      <p:sp>
        <p:nvSpPr>
          <p:cNvPr id="629" name="Shape 629"/>
          <p:cNvSpPr/>
          <p:nvPr/>
        </p:nvSpPr>
        <p:spPr>
          <a:xfrm>
            <a:off x="621242" y="1377950"/>
            <a:ext cx="8007368" cy="193898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240631" indent="-240631">
              <a:buSzPct val="100000"/>
              <a:buChar char="•"/>
              <a:defRPr sz="2400">
                <a:latin typeface="Roboto Regular"/>
                <a:ea typeface="Roboto Regular"/>
                <a:cs typeface="Roboto Regular"/>
                <a:sym typeface="Roboto Regular"/>
              </a:defRPr>
            </a:pPr>
            <a:r>
              <a:rPr lang="fr-FR" dirty="0"/>
              <a:t>L’observation de la Terre présente certains des défis en termes de mesure de l’environnement, elle peut fournir des données aux pays ayant une capacité limitée et peut assurer la comparabilité entre lieux et heures.</a:t>
            </a:r>
            <a:br>
              <a:rPr dirty="0"/>
            </a:br>
            <a:endParaRPr dirty="0"/>
          </a:p>
        </p:txBody>
      </p:sp>
      <p:sp>
        <p:nvSpPr>
          <p:cNvPr id="2" name="AutoShape 2" descr="Image result for photo of satellite nas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Image result for photo of satellite nas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Image result for photo of satellite nas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7" name="Picture 9" descr="Image result for photo of satellite nas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3975" y="3048000"/>
            <a:ext cx="6496050" cy="3656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392644"/>
      </p:ext>
    </p:extLst>
  </p:cSld>
  <p:clrMapOvr>
    <a:masterClrMapping/>
  </p:clrMapOvr>
  <p:transition spd="slow">
    <p:push/>
  </p:transition>
</p:sld>
</file>

<file path=ppt/theme/theme1.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1939</TotalTime>
  <Words>2151</Words>
  <Application>Microsoft Office PowerPoint</Application>
  <PresentationFormat>On-screen Show (4:3)</PresentationFormat>
  <Paragraphs>210</Paragraphs>
  <Slides>26</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MS PGothic</vt:lpstr>
      <vt:lpstr>Arial</vt:lpstr>
      <vt:lpstr>Calibri</vt:lpstr>
      <vt:lpstr>Constantia</vt:lpstr>
      <vt:lpstr>Gill Sans</vt:lpstr>
      <vt:lpstr>Gill Sans Light</vt:lpstr>
      <vt:lpstr>Helvetica</vt:lpstr>
      <vt:lpstr>Roboto Regular</vt:lpstr>
      <vt:lpstr>Wingdings</vt:lpstr>
      <vt:lpstr>UNEnvironment_PPT_English_ver2</vt:lpstr>
      <vt:lpstr>Comptabilité des terres, données géospatiales et agenda 2030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will the 2030 Agenda  be monitored?</dc:title>
  <dc:creator>Jillian Campbell</dc:creator>
  <cp:lastModifiedBy>Dany Ghafari</cp:lastModifiedBy>
  <cp:revision>62</cp:revision>
  <dcterms:modified xsi:type="dcterms:W3CDTF">2018-11-22T08:12:20Z</dcterms:modified>
</cp:coreProperties>
</file>