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1.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44" r:id="rId1"/>
    <p:sldMasterId id="2147484056" r:id="rId2"/>
  </p:sldMasterIdLst>
  <p:notesMasterIdLst>
    <p:notesMasterId r:id="rId50"/>
  </p:notesMasterIdLst>
  <p:handoutMasterIdLst>
    <p:handoutMasterId r:id="rId51"/>
  </p:handoutMasterIdLst>
  <p:sldIdLst>
    <p:sldId id="427" r:id="rId3"/>
    <p:sldId id="312" r:id="rId4"/>
    <p:sldId id="313" r:id="rId5"/>
    <p:sldId id="364" r:id="rId6"/>
    <p:sldId id="420" r:id="rId7"/>
    <p:sldId id="383" r:id="rId8"/>
    <p:sldId id="421" r:id="rId9"/>
    <p:sldId id="387" r:id="rId10"/>
    <p:sldId id="388" r:id="rId11"/>
    <p:sldId id="428" r:id="rId12"/>
    <p:sldId id="390" r:id="rId13"/>
    <p:sldId id="323" r:id="rId14"/>
    <p:sldId id="324" r:id="rId15"/>
    <p:sldId id="325" r:id="rId16"/>
    <p:sldId id="326" r:id="rId17"/>
    <p:sldId id="422" r:id="rId18"/>
    <p:sldId id="423" r:id="rId19"/>
    <p:sldId id="424" r:id="rId20"/>
    <p:sldId id="425" r:id="rId21"/>
    <p:sldId id="391" r:id="rId22"/>
    <p:sldId id="332" r:id="rId23"/>
    <p:sldId id="392" r:id="rId24"/>
    <p:sldId id="334" r:id="rId25"/>
    <p:sldId id="393" r:id="rId26"/>
    <p:sldId id="394" r:id="rId27"/>
    <p:sldId id="429" r:id="rId28"/>
    <p:sldId id="396" r:id="rId29"/>
    <p:sldId id="397" r:id="rId30"/>
    <p:sldId id="398" r:id="rId31"/>
    <p:sldId id="399" r:id="rId32"/>
    <p:sldId id="400" r:id="rId33"/>
    <p:sldId id="401" r:id="rId34"/>
    <p:sldId id="402" r:id="rId35"/>
    <p:sldId id="403" r:id="rId36"/>
    <p:sldId id="404" r:id="rId37"/>
    <p:sldId id="405" r:id="rId38"/>
    <p:sldId id="406" r:id="rId39"/>
    <p:sldId id="430" r:id="rId40"/>
    <p:sldId id="407" r:id="rId41"/>
    <p:sldId id="408" r:id="rId42"/>
    <p:sldId id="409" r:id="rId43"/>
    <p:sldId id="410" r:id="rId44"/>
    <p:sldId id="411" r:id="rId45"/>
    <p:sldId id="412" r:id="rId46"/>
    <p:sldId id="415" r:id="rId47"/>
    <p:sldId id="426" r:id="rId48"/>
    <p:sldId id="432" r:id="rId49"/>
  </p:sldIdLst>
  <p:sldSz cx="9144000" cy="6858000" type="screen4x3"/>
  <p:notesSz cx="9928225" cy="6797675"/>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CCFF"/>
    <a:srgbClr val="0033CC"/>
    <a:srgbClr val="CC3300"/>
    <a:srgbClr val="FFCC00"/>
    <a:srgbClr val="CC6600"/>
    <a:srgbClr val="FF9900"/>
    <a:srgbClr val="FF9933"/>
    <a:srgbClr val="EE002D"/>
    <a:srgbClr val="F600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78" autoAdjust="0"/>
    <p:restoredTop sz="85874" autoAdjust="0"/>
  </p:normalViewPr>
  <p:slideViewPr>
    <p:cSldViewPr>
      <p:cViewPr varScale="1">
        <p:scale>
          <a:sx n="92" d="100"/>
          <a:sy n="92" d="100"/>
        </p:scale>
        <p:origin x="131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72" b="1" i="0" u="none" strike="noStrike" baseline="0">
                <a:solidFill>
                  <a:srgbClr val="000000"/>
                </a:solidFill>
                <a:latin typeface="Arial"/>
                <a:ea typeface="Arial"/>
                <a:cs typeface="Arial"/>
              </a:defRPr>
            </a:pPr>
            <a:r>
              <a:rPr lang="en-US"/>
              <a:t>Water consumption
Percentage change 2000-01 to 2004-05</a:t>
            </a:r>
          </a:p>
        </c:rich>
      </c:tx>
      <c:layout>
        <c:manualLayout>
          <c:xMode val="edge"/>
          <c:yMode val="edge"/>
          <c:x val="0.17429193899782136"/>
          <c:y val="2.1186440677966101E-2"/>
        </c:manualLayout>
      </c:layout>
      <c:overlay val="0"/>
      <c:spPr>
        <a:noFill/>
        <a:ln w="23169">
          <a:noFill/>
        </a:ln>
      </c:spPr>
    </c:title>
    <c:autoTitleDeleted val="0"/>
    <c:plotArea>
      <c:layout>
        <c:manualLayout>
          <c:layoutTarget val="inner"/>
          <c:xMode val="edge"/>
          <c:yMode val="edge"/>
          <c:x val="6.6120415759263848E-2"/>
          <c:y val="0.25303009015199546"/>
          <c:w val="0.87799564270152508"/>
          <c:h val="0.71198273388769695"/>
        </c:manualLayout>
      </c:layout>
      <c:barChart>
        <c:barDir val="bar"/>
        <c:grouping val="clustered"/>
        <c:varyColors val="0"/>
        <c:ser>
          <c:idx val="0"/>
          <c:order val="0"/>
          <c:tx>
            <c:strRef>
              <c:f>Sheet1!$B$12</c:f>
              <c:strCache>
                <c:ptCount val="1"/>
                <c:pt idx="0">
                  <c:v>% change</c:v>
                </c:pt>
              </c:strCache>
            </c:strRef>
          </c:tx>
          <c:spPr>
            <a:solidFill>
              <a:srgbClr val="9999FF"/>
            </a:solidFill>
            <a:ln w="11585">
              <a:solidFill>
                <a:srgbClr val="000000"/>
              </a:solidFill>
              <a:prstDash val="solid"/>
            </a:ln>
          </c:spPr>
          <c:invertIfNegative val="0"/>
          <c:cat>
            <c:strRef>
              <c:f>Sheet1!$A$13:$A$19</c:f>
              <c:strCache>
                <c:ptCount val="7"/>
                <c:pt idx="0">
                  <c:v>Agriculture</c:v>
                </c:pt>
                <c:pt idx="1">
                  <c:v>Mining</c:v>
                </c:pt>
                <c:pt idx="2">
                  <c:v>Manufacturing</c:v>
                </c:pt>
                <c:pt idx="3">
                  <c:v>Electricity</c:v>
                </c:pt>
                <c:pt idx="4">
                  <c:v>Water supply</c:v>
                </c:pt>
                <c:pt idx="5">
                  <c:v>Other industry</c:v>
                </c:pt>
                <c:pt idx="6">
                  <c:v>Household</c:v>
                </c:pt>
              </c:strCache>
            </c:strRef>
          </c:cat>
          <c:val>
            <c:numRef>
              <c:f>Sheet1!$B$13:$B$19</c:f>
              <c:numCache>
                <c:formatCode>0%</c:formatCode>
                <c:ptCount val="7"/>
                <c:pt idx="0">
                  <c:v>-0.18659999999999999</c:v>
                </c:pt>
                <c:pt idx="1">
                  <c:v>0.29060000000000002</c:v>
                </c:pt>
                <c:pt idx="2">
                  <c:v>7.4800000000000005E-2</c:v>
                </c:pt>
                <c:pt idx="3">
                  <c:v>-0.14899999999999999</c:v>
                </c:pt>
                <c:pt idx="4">
                  <c:v>-3.78E-2</c:v>
                </c:pt>
                <c:pt idx="5">
                  <c:v>-3.8100000000000002E-2</c:v>
                </c:pt>
                <c:pt idx="6">
                  <c:v>-7.46E-2</c:v>
                </c:pt>
              </c:numCache>
            </c:numRef>
          </c:val>
          <c:extLst>
            <c:ext xmlns:c16="http://schemas.microsoft.com/office/drawing/2014/chart" uri="{C3380CC4-5D6E-409C-BE32-E72D297353CC}">
              <c16:uniqueId val="{00000000-6C09-4161-9BC7-195B3A7A6D3B}"/>
            </c:ext>
          </c:extLst>
        </c:ser>
        <c:dLbls>
          <c:showLegendKey val="0"/>
          <c:showVal val="0"/>
          <c:showCatName val="0"/>
          <c:showSerName val="0"/>
          <c:showPercent val="0"/>
          <c:showBubbleSize val="0"/>
        </c:dLbls>
        <c:gapWidth val="150"/>
        <c:axId val="162814976"/>
        <c:axId val="180884224"/>
      </c:barChart>
      <c:catAx>
        <c:axId val="162814976"/>
        <c:scaling>
          <c:orientation val="minMax"/>
        </c:scaling>
        <c:delete val="0"/>
        <c:axPos val="l"/>
        <c:numFmt formatCode="General" sourceLinked="1"/>
        <c:majorTickMark val="out"/>
        <c:minorTickMark val="none"/>
        <c:tickLblPos val="nextTo"/>
        <c:spPr>
          <a:ln w="2896">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80884224"/>
        <c:crosses val="autoZero"/>
        <c:auto val="1"/>
        <c:lblAlgn val="ctr"/>
        <c:lblOffset val="100"/>
        <c:tickMarkSkip val="1"/>
        <c:noMultiLvlLbl val="0"/>
      </c:catAx>
      <c:valAx>
        <c:axId val="180884224"/>
        <c:scaling>
          <c:orientation val="minMax"/>
        </c:scaling>
        <c:delete val="0"/>
        <c:axPos val="t"/>
        <c:majorGridlines>
          <c:spPr>
            <a:ln w="2896">
              <a:solidFill>
                <a:srgbClr val="000000"/>
              </a:solidFill>
              <a:prstDash val="solid"/>
            </a:ln>
          </c:spPr>
        </c:majorGridlines>
        <c:numFmt formatCode="0%" sourceLinked="1"/>
        <c:majorTickMark val="out"/>
        <c:minorTickMark val="none"/>
        <c:tickLblPos val="nextTo"/>
        <c:spPr>
          <a:ln w="2896">
            <a:solidFill>
              <a:srgbClr val="000000"/>
            </a:solidFill>
            <a:prstDash val="solid"/>
          </a:ln>
        </c:spPr>
        <c:txPr>
          <a:bodyPr rot="0" vert="horz"/>
          <a:lstStyle/>
          <a:p>
            <a:pPr>
              <a:defRPr sz="912" b="0" i="0" u="none" strike="noStrike" baseline="0">
                <a:solidFill>
                  <a:srgbClr val="000000"/>
                </a:solidFill>
                <a:latin typeface="Arial"/>
                <a:ea typeface="Arial"/>
                <a:cs typeface="Arial"/>
              </a:defRPr>
            </a:pPr>
            <a:endParaRPr lang="en-US"/>
          </a:p>
        </c:txPr>
        <c:crossAx val="162814976"/>
        <c:crosses val="max"/>
        <c:crossBetween val="between"/>
      </c:valAx>
      <c:spPr>
        <a:noFill/>
        <a:ln w="23169">
          <a:noFill/>
        </a:ln>
      </c:spPr>
    </c:plotArea>
    <c:plotVisOnly val="1"/>
    <c:dispBlanksAs val="gap"/>
    <c:showDLblsOverMax val="0"/>
  </c:chart>
  <c:spPr>
    <a:solidFill>
      <a:srgbClr val="FFFFFF"/>
    </a:solidFill>
    <a:ln w="2896">
      <a:solidFill>
        <a:srgbClr val="000000"/>
      </a:solidFill>
      <a:prstDash val="solid"/>
    </a:ln>
  </c:spPr>
  <c:txPr>
    <a:bodyPr/>
    <a:lstStyle/>
    <a:p>
      <a:pPr>
        <a:defRPr sz="889"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4021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2594" y="0"/>
            <a:ext cx="4303313" cy="340210"/>
          </a:xfrm>
          <a:prstGeom prst="rect">
            <a:avLst/>
          </a:prstGeom>
        </p:spPr>
        <p:txBody>
          <a:bodyPr vert="horz" lIns="91440" tIns="45720" rIns="91440" bIns="45720" rtlCol="0"/>
          <a:lstStyle>
            <a:lvl1pPr algn="r">
              <a:defRPr sz="1200"/>
            </a:lvl1pPr>
          </a:lstStyle>
          <a:p>
            <a:fld id="{7AE72B81-0CA3-4549-8D8F-5A3681CEEA62}" type="datetimeFigureOut">
              <a:rPr lang="en-US" smtClean="0"/>
              <a:pPr/>
              <a:t>28/11/2018</a:t>
            </a:fld>
            <a:endParaRPr lang="en-US"/>
          </a:p>
        </p:txBody>
      </p:sp>
      <p:sp>
        <p:nvSpPr>
          <p:cNvPr id="4" name="Footer Placeholder 3"/>
          <p:cNvSpPr>
            <a:spLocks noGrp="1"/>
          </p:cNvSpPr>
          <p:nvPr>
            <p:ph type="ftr" sz="quarter" idx="2"/>
          </p:nvPr>
        </p:nvSpPr>
        <p:spPr>
          <a:xfrm>
            <a:off x="0" y="6456378"/>
            <a:ext cx="4303313" cy="3402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2594" y="6456378"/>
            <a:ext cx="4303313" cy="340210"/>
          </a:xfrm>
          <a:prstGeom prst="rect">
            <a:avLst/>
          </a:prstGeom>
        </p:spPr>
        <p:txBody>
          <a:bodyPr vert="horz" lIns="91440" tIns="45720" rIns="91440" bIns="45720" rtlCol="0" anchor="b"/>
          <a:lstStyle>
            <a:lvl1pPr algn="r">
              <a:defRPr sz="1200"/>
            </a:lvl1pPr>
          </a:lstStyle>
          <a:p>
            <a:fld id="{D2E3B281-60F1-4074-8356-332EC12730D9}" type="slidenum">
              <a:rPr lang="en-US" smtClean="0"/>
              <a:pPr/>
              <a:t>‹#›</a:t>
            </a:fld>
            <a:endParaRPr lang="en-US"/>
          </a:p>
        </p:txBody>
      </p:sp>
    </p:spTree>
    <p:extLst>
      <p:ext uri="{BB962C8B-B14F-4D97-AF65-F5344CB8AC3E}">
        <p14:creationId xmlns:p14="http://schemas.microsoft.com/office/powerpoint/2010/main" val="3161777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4302231" cy="339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cs typeface="Arial" charset="0"/>
              </a:defRPr>
            </a:lvl1pPr>
          </a:lstStyle>
          <a:p>
            <a:pPr>
              <a:defRPr/>
            </a:pPr>
            <a:endParaRPr lang="en-US"/>
          </a:p>
        </p:txBody>
      </p:sp>
      <p:sp>
        <p:nvSpPr>
          <p:cNvPr id="6147" name="Rectangle 3"/>
          <p:cNvSpPr>
            <a:spLocks noGrp="1" noChangeArrowheads="1"/>
          </p:cNvSpPr>
          <p:nvPr>
            <p:ph type="dt" idx="1"/>
          </p:nvPr>
        </p:nvSpPr>
        <p:spPr bwMode="auto">
          <a:xfrm>
            <a:off x="5623699" y="0"/>
            <a:ext cx="4302231" cy="339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3263900" y="509588"/>
            <a:ext cx="3400425" cy="25495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92823" y="3228896"/>
            <a:ext cx="7942580" cy="30589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2" y="6456612"/>
            <a:ext cx="4302231" cy="3398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cs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5623699" y="6456612"/>
            <a:ext cx="4302231" cy="3398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cs typeface="Arial" charset="0"/>
              </a:defRPr>
            </a:lvl1pPr>
          </a:lstStyle>
          <a:p>
            <a:pPr>
              <a:defRPr/>
            </a:pPr>
            <a:fld id="{C98F3514-51EA-4621-B0D2-BB3928FFD3DE}" type="slidenum">
              <a:rPr lang="en-US"/>
              <a:pPr>
                <a:defRPr/>
              </a:pPr>
              <a:t>‹#›</a:t>
            </a:fld>
            <a:endParaRPr lang="en-US"/>
          </a:p>
        </p:txBody>
      </p:sp>
    </p:spTree>
    <p:extLst>
      <p:ext uri="{BB962C8B-B14F-4D97-AF65-F5344CB8AC3E}">
        <p14:creationId xmlns:p14="http://schemas.microsoft.com/office/powerpoint/2010/main" val="21210799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1</a:t>
            </a:fld>
            <a:endParaRPr lang="en-US"/>
          </a:p>
        </p:txBody>
      </p:sp>
    </p:spTree>
    <p:extLst>
      <p:ext uri="{BB962C8B-B14F-4D97-AF65-F5344CB8AC3E}">
        <p14:creationId xmlns:p14="http://schemas.microsoft.com/office/powerpoint/2010/main" val="1704689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10</a:t>
            </a:fld>
            <a:endParaRPr lang="en-US" dirty="0"/>
          </a:p>
        </p:txBody>
      </p:sp>
    </p:spTree>
    <p:extLst>
      <p:ext uri="{BB962C8B-B14F-4D97-AF65-F5344CB8AC3E}">
        <p14:creationId xmlns:p14="http://schemas.microsoft.com/office/powerpoint/2010/main" val="2272727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a:t>S'il vous plaît poser des questions et commentaires pendant la présentation (tant que vous gardez le haut niveau = clarification, correction)</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11</a:t>
            </a:fld>
            <a:endParaRPr lang="en-US"/>
          </a:p>
        </p:txBody>
      </p:sp>
    </p:spTree>
    <p:extLst>
      <p:ext uri="{BB962C8B-B14F-4D97-AF65-F5344CB8AC3E}">
        <p14:creationId xmlns:p14="http://schemas.microsoft.com/office/powerpoint/2010/main" val="1623829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dirty="0"/>
              <a:t>cette déclaration a été tirer de la conclusion de la </a:t>
            </a:r>
            <a:r>
              <a:rPr lang="en-AU" altLang="en-US" sz="1200" i="1" dirty="0">
                <a:ea typeface="ＭＳ Ｐゴシック" panose="020B0600070205080204" pitchFamily="34" charset="-128"/>
              </a:rPr>
              <a:t>de la Session 6.4 “</a:t>
            </a:r>
            <a:r>
              <a:rPr lang="en-AU" altLang="en-US" sz="1200" i="1" dirty="0" err="1">
                <a:ea typeface="ＭＳ Ｐゴシック" panose="020B0600070205080204" pitchFamily="34" charset="-128"/>
              </a:rPr>
              <a:t>Données</a:t>
            </a:r>
            <a:r>
              <a:rPr lang="en-AU" altLang="en-US" sz="1200" i="1" dirty="0">
                <a:ea typeface="ＭＳ Ｐゴシック" panose="020B0600070205080204" pitchFamily="34" charset="-128"/>
              </a:rPr>
              <a:t> pour </a:t>
            </a:r>
            <a:r>
              <a:rPr lang="en-AU" altLang="en-US" sz="1200" i="1" dirty="0" err="1">
                <a:ea typeface="ＭＳ Ｐゴシック" panose="020B0600070205080204" pitchFamily="34" charset="-128"/>
              </a:rPr>
              <a:t>tous</a:t>
            </a:r>
            <a:r>
              <a:rPr lang="en-AU" altLang="en-US" sz="1200" i="1" dirty="0">
                <a:ea typeface="ＭＳ Ｐゴシック" panose="020B0600070205080204" pitchFamily="34" charset="-128"/>
              </a:rPr>
              <a:t>” de la 5eme Forum </a:t>
            </a:r>
            <a:r>
              <a:rPr lang="en-AU" altLang="en-US" sz="1200" i="1" dirty="0" err="1">
                <a:ea typeface="ＭＳ Ｐゴシック" panose="020B0600070205080204" pitchFamily="34" charset="-128"/>
              </a:rPr>
              <a:t>mondial</a:t>
            </a:r>
            <a:r>
              <a:rPr lang="en-AU" altLang="en-US" sz="1200" i="1" dirty="0">
                <a:ea typeface="ＭＳ Ｐゴシック" panose="020B0600070205080204" pitchFamily="34" charset="-128"/>
              </a:rPr>
              <a:t> de </a:t>
            </a:r>
            <a:r>
              <a:rPr lang="en-AU" altLang="en-US" sz="1200" i="1" dirty="0" err="1">
                <a:ea typeface="ＭＳ Ｐゴシック" panose="020B0600070205080204" pitchFamily="34" charset="-128"/>
              </a:rPr>
              <a:t>l'eau</a:t>
            </a:r>
            <a:endParaRPr lang="en-AU" altLang="en-US" sz="1200" i="1" dirty="0">
              <a:ea typeface="ＭＳ Ｐゴシック" panose="020B0600070205080204" pitchFamily="34" charset="-128"/>
            </a:endParaRPr>
          </a:p>
          <a:p>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12</a:t>
            </a:fld>
            <a:endParaRPr lang="en-US" dirty="0"/>
          </a:p>
        </p:txBody>
      </p:sp>
    </p:spTree>
    <p:extLst>
      <p:ext uri="{BB962C8B-B14F-4D97-AF65-F5344CB8AC3E}">
        <p14:creationId xmlns:p14="http://schemas.microsoft.com/office/powerpoint/2010/main" val="3603682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Bef>
                <a:spcPts val="0"/>
              </a:spcBef>
            </a:pPr>
            <a:r>
              <a:rPr lang="fr-FR" sz="800" kern="1200" dirty="0">
                <a:solidFill>
                  <a:schemeClr val="tx1"/>
                </a:solidFill>
                <a:effectLst/>
                <a:latin typeface="Arial" charset="0"/>
                <a:ea typeface="+mn-ea"/>
              </a:rPr>
              <a:t>La comptabilité des écosystèmes est pertinente pour les 4 domaines de la politique de l'eau. Par exemple:</a:t>
            </a:r>
          </a:p>
          <a:p>
            <a:pPr lvl="0">
              <a:spcBef>
                <a:spcPts val="0"/>
              </a:spcBef>
            </a:pPr>
            <a:endParaRPr lang="fr-FR" sz="800" b="1" kern="1200" dirty="0">
              <a:solidFill>
                <a:schemeClr val="tx1"/>
              </a:solidFill>
              <a:effectLst/>
              <a:latin typeface="Arial" charset="0"/>
              <a:ea typeface="+mn-ea"/>
            </a:endParaRPr>
          </a:p>
          <a:p>
            <a:pPr lvl="0">
              <a:spcBef>
                <a:spcPts val="0"/>
              </a:spcBef>
            </a:pPr>
            <a:r>
              <a:rPr lang="fr-FR" sz="800" b="1" kern="1200" dirty="0">
                <a:solidFill>
                  <a:schemeClr val="tx1"/>
                </a:solidFill>
                <a:effectLst/>
                <a:latin typeface="Arial" charset="0"/>
                <a:ea typeface="+mn-ea"/>
              </a:rPr>
              <a:t>I. Pour la fourniture d'eau potable et de services d'assainissement aux ménages, les comptes de l'eau fournissent des informations sur la quantité d'eau fournie aux ménages ainsi que sur la quantité d'eaux usées générées et collectées par les systèmes d'assainissement ou rejetées directement dans l'environnement. </a:t>
            </a:r>
            <a:r>
              <a:rPr lang="fr-FR" sz="800" kern="1200" dirty="0">
                <a:solidFill>
                  <a:schemeClr val="tx1"/>
                </a:solidFill>
                <a:effectLst/>
                <a:latin typeface="Arial" charset="0"/>
                <a:ea typeface="+mn-ea"/>
              </a:rPr>
              <a:t>Combinés aux informations économiques fournies par le secteur de l'approvisionnement en eau, les comptes de l'eau peuvent indiquer le coût de production de l'eau. Cela pourrait également être étendu par la modélisation pour estimer le coût des services d’approvisionnement en eau et d’assainissement pour une plus grande proportion de la population. Combinées aux informations des comptes d'écosystèmes pertinents, des informations peuvent être fournies sur l'étendue et l'état des écosystèmes liés à l'eau ainsi que sur la qualité ultérieure des services écosystémiques fournis par ceux-ci qui sont liés à l'eau potable, à l'assainissement (par exemple filtration / purification de l'eau), à l'eau. disponibilité et réduction des risques de catastrophe.</a:t>
            </a:r>
          </a:p>
          <a:p>
            <a:pPr lvl="0">
              <a:spcBef>
                <a:spcPts val="0"/>
              </a:spcBef>
            </a:pPr>
            <a:endParaRPr lang="fr-FR" sz="800" kern="1200" dirty="0">
              <a:solidFill>
                <a:schemeClr val="tx1"/>
              </a:solidFill>
              <a:effectLst/>
              <a:latin typeface="Arial" charset="0"/>
              <a:ea typeface="+mn-ea"/>
            </a:endParaRPr>
          </a:p>
          <a:p>
            <a:pPr lvl="0">
              <a:spcBef>
                <a:spcPts val="0"/>
              </a:spcBef>
            </a:pPr>
            <a:r>
              <a:rPr lang="fr-FR" sz="800" kern="1200" dirty="0">
                <a:solidFill>
                  <a:schemeClr val="tx1"/>
                </a:solidFill>
                <a:effectLst/>
                <a:latin typeface="Arial" charset="0"/>
                <a:ea typeface="+mn-ea"/>
              </a:rPr>
              <a:t>II. </a:t>
            </a:r>
            <a:r>
              <a:rPr lang="fr-FR" sz="800" b="1" kern="1200" dirty="0">
                <a:solidFill>
                  <a:schemeClr val="tx1"/>
                </a:solidFill>
                <a:effectLst/>
                <a:latin typeface="Arial" charset="0"/>
                <a:ea typeface="+mn-ea"/>
              </a:rPr>
              <a:t>Pour la gestion de l’offre et de la demande d’eau, les comptes de l’eau incluent des informations sur l’eau totale disponible et sur la quantité extraite et utilisée dans l’économie et par secteurs de l’économie (par exemple, dans l’agriculture, la fabrication et l’eau potable). Les informations sur le prix de l'eau et l'utilisation physique de l'eau peuvent être associées et combinées à des mesures de performance économique afin de fournir des indicateurs de l'intensité d'utilisation physique de l'eau et de la productivité et de l'efficacité économiques. </a:t>
            </a:r>
            <a:r>
              <a:rPr lang="fr-FR" sz="800" kern="1200" dirty="0">
                <a:solidFill>
                  <a:schemeClr val="tx1"/>
                </a:solidFill>
                <a:effectLst/>
                <a:latin typeface="Arial" charset="0"/>
                <a:ea typeface="+mn-ea"/>
              </a:rPr>
              <a:t>Ces informations peuvent aider à éclairer les décisions d'investissement en infrastructures d'approvisionnement en eau et à évaluer d'autres régimes de tarification de l'eau. Dans les zones où les fluctuations temporelles sont marquées, ces informations peuvent être combinées aux informations des comptes d'écosystème pertinents sur la régulation de l'eau (y compris la rétention) en tant que service écosystémique. Également lié à III où les écosystèmes fournissant un service de filtration d’eau sont importants.</a:t>
            </a:r>
          </a:p>
          <a:p>
            <a:pPr lvl="0">
              <a:spcBef>
                <a:spcPts val="0"/>
              </a:spcBef>
            </a:pPr>
            <a:endParaRPr lang="fr-FR" sz="800" kern="1200" dirty="0">
              <a:solidFill>
                <a:schemeClr val="tx1"/>
              </a:solidFill>
              <a:effectLst/>
              <a:latin typeface="Arial" charset="0"/>
              <a:ea typeface="+mn-ea"/>
            </a:endParaRPr>
          </a:p>
          <a:p>
            <a:pPr lvl="0">
              <a:spcBef>
                <a:spcPts val="0"/>
              </a:spcBef>
            </a:pPr>
            <a:r>
              <a:rPr lang="fr-FR" sz="800" kern="1200" dirty="0">
                <a:solidFill>
                  <a:schemeClr val="tx1"/>
                </a:solidFill>
                <a:effectLst/>
                <a:latin typeface="Arial" charset="0"/>
                <a:ea typeface="+mn-ea"/>
              </a:rPr>
              <a:t>III</a:t>
            </a:r>
            <a:r>
              <a:rPr lang="fr-FR" sz="800" b="1" kern="1200" dirty="0">
                <a:solidFill>
                  <a:schemeClr val="tx1"/>
                </a:solidFill>
                <a:effectLst/>
                <a:latin typeface="Arial" charset="0"/>
                <a:ea typeface="+mn-ea"/>
              </a:rPr>
              <a:t>. Pour améliorer l'état et les services fournis par les écosystèmes liés à l'eau, les comptes, et en particulier les comptes d'écosystème, fournissent la plupart des informations biophysiques nécessaires au suivi des modifications de l'étendue et de la condition des écosystèmes liés à l'eau, ainsi qu'à la mesure des services écosystémiques. fournis (par exemple filtration, régulation ou rétention d’eau - voir ci-dessus). Les comptes peuvent être utilisés pour identifier les écosystèmes liés à l’eau dont la qualité diminue, ainsi que les utilisations économiques et autres qui en dépendent, et ainsi permettre de cibler les investissements dans la restauration afin d’obtenir le plus grand bénéfice global. Cela peut inclure des outils politiques tels que la conservation et la restauration des écosystèmes, les paiements pour services écosystémiques ou l'application du principe pollueur-payeur.</a:t>
            </a:r>
            <a:endParaRPr lang="en-CA" sz="800" b="1" kern="1200" dirty="0">
              <a:solidFill>
                <a:schemeClr val="tx1"/>
              </a:solidFill>
              <a:effectLst/>
              <a:latin typeface="Arial" charset="0"/>
              <a:ea typeface="+mn-ea"/>
            </a:endParaRPr>
          </a:p>
          <a:p>
            <a:pPr>
              <a:spcBef>
                <a:spcPts val="0"/>
              </a:spcBef>
            </a:pPr>
            <a:br>
              <a:rPr lang="fr-FR" sz="800" b="1" dirty="0"/>
            </a:br>
            <a:r>
              <a:rPr lang="fr-FR" sz="1200" b="1" i="0" kern="1200" dirty="0">
                <a:solidFill>
                  <a:schemeClr val="tx1"/>
                </a:solidFill>
                <a:effectLst/>
                <a:latin typeface="Arial" charset="0"/>
                <a:ea typeface="+mn-ea"/>
                <a:cs typeface="Arial" charset="0"/>
              </a:rPr>
              <a:t>IV. Pour s’adapter aux événements extrêmes, les comptes de l’eau et des écosystèmes peuvent montrer les impacts sur la production économique, la mortalité et les pertes d’actifs dues à la sécheresse et aux inondations, tandis régulation du débit. D'autres changements dans la condition et les services fournis par les écosystèmes liés à l'eau peuvent être liés à des événements extrêmes et au changement climatique à long terme.</a:t>
            </a:r>
            <a:endParaRPr lang="en-US" sz="800" b="1"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13</a:t>
            </a:fld>
            <a:endParaRPr lang="nl-NL" altLang="en-US"/>
          </a:p>
        </p:txBody>
      </p:sp>
    </p:spTree>
    <p:extLst>
      <p:ext uri="{BB962C8B-B14F-4D97-AF65-F5344CB8AC3E}">
        <p14:creationId xmlns:p14="http://schemas.microsoft.com/office/powerpoint/2010/main" val="2075291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En préparation de l'exercice en groupe, nous présenterons </a:t>
            </a:r>
            <a:r>
              <a:rPr lang="fr-FR" b="1" dirty="0"/>
              <a:t>les concepts de cycle hydrologique</a:t>
            </a:r>
            <a:r>
              <a:rPr lang="fr-FR" dirty="0"/>
              <a:t>, </a:t>
            </a:r>
            <a:r>
              <a:rPr lang="fr-FR" b="1" dirty="0"/>
              <a:t>de stocks d'eau, d'approvisionnement, de captage et d'utilisation</a:t>
            </a:r>
            <a:r>
              <a:rPr lang="fr-FR" dirty="0"/>
              <a:t>.</a:t>
            </a:r>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14</a:t>
            </a:fld>
            <a:endParaRPr lang="en-US" dirty="0"/>
          </a:p>
        </p:txBody>
      </p:sp>
    </p:spTree>
    <p:extLst>
      <p:ext uri="{BB962C8B-B14F-4D97-AF65-F5344CB8AC3E}">
        <p14:creationId xmlns:p14="http://schemas.microsoft.com/office/powerpoint/2010/main" val="2447060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aseline="0" dirty="0"/>
              <a:t>L'eau s'évapore de la surface de la terre, des océans et de l'eau douce, transpire des plantes.</a:t>
            </a:r>
          </a:p>
          <a:p>
            <a:r>
              <a:rPr lang="fr-FR" baseline="0" dirty="0"/>
              <a:t>Cela revient sous forme de précipitation. Il coule également en aval des collines vers l'océan.</a:t>
            </a:r>
          </a:p>
          <a:p>
            <a:r>
              <a:rPr lang="fr-FR" baseline="0" dirty="0"/>
              <a:t>En sous-sol, il y a aussi évaporation et infiltration dans les eaux souterraines.</a:t>
            </a:r>
          </a:p>
          <a:p>
            <a:r>
              <a:rPr lang="fr-FR" baseline="0" dirty="0"/>
              <a:t>Les gens prélèvent généralement de l'eau dans les eaux douces ou les eaux souterraines. Ils peuvent également capter l'eau de pluie.</a:t>
            </a:r>
            <a:endParaRPr lang="en-CA"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15</a:t>
            </a:fld>
            <a:endParaRPr lang="nl-NL" altLang="en-US"/>
          </a:p>
        </p:txBody>
      </p:sp>
    </p:spTree>
    <p:extLst>
      <p:ext uri="{BB962C8B-B14F-4D97-AF65-F5344CB8AC3E}">
        <p14:creationId xmlns:p14="http://schemas.microsoft.com/office/powerpoint/2010/main" val="1513408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Nous pouvons codifier tous les flux d'eau dans un diagramme de stock et d'écoulement… Il montre les quantités en millions de m3 transférées d'une sphère à une autre. La direction des flèches indique la direction du flux.</a:t>
            </a:r>
          </a:p>
          <a:p>
            <a:r>
              <a:rPr lang="fr-FR" dirty="0"/>
              <a:t>Les flèches rouges représentent les pertes et les flèches bleues les ajouts et les transferts.</a:t>
            </a:r>
          </a:p>
          <a:p>
            <a:r>
              <a:rPr lang="fr-FR" dirty="0"/>
              <a:t>Par exemple, l'économie tire 50 Mm3 de l'eau du sol (généralement par le biais de cultures). Et rejette 56 Mm3 dans les eaux souterraines (peut-être par: </a:t>
            </a:r>
          </a:p>
          <a:p>
            <a:endParaRPr lang="fr-FR" dirty="0"/>
          </a:p>
          <a:p>
            <a:r>
              <a:rPr lang="fr-FR" dirty="0"/>
              <a:t>T1 = Temps 1 pour les stocks d'ouverture. Par exemple. 1er janvier</a:t>
            </a:r>
          </a:p>
          <a:p>
            <a:r>
              <a:rPr lang="fr-FR" dirty="0"/>
              <a:t>Les débits vont du temps 1 au temps 2 (T1 à T2). Par exemple. 1er janvier au 31 décembre</a:t>
            </a:r>
          </a:p>
          <a:p>
            <a:endParaRPr lang="fr-FR" dirty="0"/>
          </a:p>
          <a:p>
            <a:r>
              <a:rPr lang="fr-FR" dirty="0"/>
              <a:t>En utilisant cette information, nous pouvons calculer le stock pour T2</a:t>
            </a:r>
          </a:p>
          <a:p>
            <a:endParaRPr lang="fr-FR" dirty="0"/>
          </a:p>
          <a:p>
            <a:r>
              <a:rPr lang="fr-FR" dirty="0"/>
              <a:t>Ce diagramme peut à son tour être utilisé pour créer le compte d’actifs d’eau pour les stocks et les flux.</a:t>
            </a:r>
            <a:endParaRPr lang="en-US"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16</a:t>
            </a:fld>
            <a:endParaRPr lang="nl-NL" altLang="en-US"/>
          </a:p>
        </p:txBody>
      </p:sp>
    </p:spTree>
    <p:extLst>
      <p:ext uri="{BB962C8B-B14F-4D97-AF65-F5344CB8AC3E}">
        <p14:creationId xmlns:p14="http://schemas.microsoft.com/office/powerpoint/2010/main" val="3104426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Nous pouvons voir les rendements des eaux souterraines provenant de l’économie (56). Et l'abstraction de l'eau du sol par l'économie (50). L'eau du sol est l'humidité contenue dans le sol. Les zones ombrées sont des éléments pour lesquels il n'y a pas de flux. Par exemple, les précipitations ne vont pas directement aux eaux souterraines. Il faut que ce soit d'abord l'eau du sol.</a:t>
            </a:r>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17</a:t>
            </a:fld>
            <a:endParaRPr lang="en-US" dirty="0"/>
          </a:p>
        </p:txBody>
      </p:sp>
    </p:spTree>
    <p:extLst>
      <p:ext uri="{BB962C8B-B14F-4D97-AF65-F5344CB8AC3E}">
        <p14:creationId xmlns:p14="http://schemas.microsoft.com/office/powerpoint/2010/main" val="771916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De même, nous pouvons utiliser un diagramme d'utilisation de l'eau pour créer un tableau d'utilisation physique de l'eau. Par exemple, Agriculture prélève 20 000 Mm3 dans l’eau du sol et l’électricité 2 000 Mm3 dans des réservoirs artificiels. L’industrie de l’approvisionnement en eau tire l’eau des réservoirs artificiels et la distribue aux utilisateurs. Tous les débits indiqués sont inclus dans le TREP sur l'eau du SEEA (tableau des ressources et des emplois physiques). Ceci est un exemple simple. Les diagrammes d'utilisation réelle de l'eau sont beaucoup plus complets.</a:t>
            </a:r>
            <a:endParaRPr lang="en-AU" baseline="0"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18</a:t>
            </a:fld>
            <a:endParaRPr lang="nl-NL" altLang="en-US"/>
          </a:p>
        </p:txBody>
      </p:sp>
    </p:spTree>
    <p:extLst>
      <p:ext uri="{BB962C8B-B14F-4D97-AF65-F5344CB8AC3E}">
        <p14:creationId xmlns:p14="http://schemas.microsoft.com/office/powerpoint/2010/main" val="2675071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Et créer une table d'utilisation physique de l'eau L'utilisation de l'eau abstraite est l'utilisation physique de l'eau (les flèches vertes dans le diagramme.) Note: Total de l'eau extraite = utilisation totale de l'eau Nous ne comptons pas l’eau distribuée du secteur de la collecte, du traitement et de la distribution de l’eau dans Utilisation totale. C'est de l'eau distribuée à d'autres secteurs. Il ne devrait pas être compté deux fois.</a:t>
            </a:r>
            <a:endParaRPr lang="en-AU" dirty="0"/>
          </a:p>
        </p:txBody>
      </p:sp>
      <p:sp>
        <p:nvSpPr>
          <p:cNvPr id="4" name="Slide Number Placeholder 3"/>
          <p:cNvSpPr>
            <a:spLocks noGrp="1"/>
          </p:cNvSpPr>
          <p:nvPr>
            <p:ph type="sldNum" sz="quarter" idx="10"/>
          </p:nvPr>
        </p:nvSpPr>
        <p:spPr/>
        <p:txBody>
          <a:bodyPr/>
          <a:lstStyle/>
          <a:p>
            <a:pPr>
              <a:defRPr/>
            </a:pPr>
            <a:fld id="{7CFC6CB1-0B35-4358-9F14-4538E292EE44}" type="slidenum">
              <a:rPr lang="nl-NL" altLang="en-US" smtClean="0"/>
              <a:pPr>
                <a:defRPr/>
              </a:pPr>
              <a:t>19</a:t>
            </a:fld>
            <a:endParaRPr lang="nl-NL" altLang="en-US"/>
          </a:p>
        </p:txBody>
      </p:sp>
    </p:spTree>
    <p:extLst>
      <p:ext uri="{BB962C8B-B14F-4D97-AF65-F5344CB8AC3E}">
        <p14:creationId xmlns:p14="http://schemas.microsoft.com/office/powerpoint/2010/main" val="2241249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Cette</a:t>
            </a:r>
            <a:r>
              <a:rPr lang="fr-FR" baseline="0" dirty="0"/>
              <a:t> session </a:t>
            </a:r>
            <a:r>
              <a:rPr lang="fr-FR" dirty="0"/>
              <a:t>sera une combinaison de présentation, d’exercice en groupe et de discussion. L'ensemble du processus prendra environ 90 minutes. Avant de commencer, je voudrais souligner que je reconnais que certains d’entre vous seront plus experts que moi sur certains des sujets que nous aborderons. L’un des objectifs est d’amener tout le monde au même niveau de compréhension de ce sujet. Cela nécessite une simplification des principes et des concepts. L'unité de formation est toujours en cours de développement et j'attends vos commentaires pour l'améliorer.</a:t>
            </a:r>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2</a:t>
            </a:fld>
            <a:endParaRPr lang="en-US" dirty="0"/>
          </a:p>
        </p:txBody>
      </p:sp>
    </p:spTree>
    <p:extLst>
      <p:ext uri="{BB962C8B-B14F-4D97-AF65-F5344CB8AC3E}">
        <p14:creationId xmlns:p14="http://schemas.microsoft.com/office/powerpoint/2010/main" val="392601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fr-FR" dirty="0"/>
            </a:br>
            <a:r>
              <a:rPr lang="fr-FR" sz="1200" b="0" i="0" kern="1200" dirty="0">
                <a:solidFill>
                  <a:schemeClr val="tx1"/>
                </a:solidFill>
                <a:effectLst/>
                <a:latin typeface="Arial" charset="0"/>
                <a:ea typeface="+mn-ea"/>
                <a:cs typeface="Arial" charset="0"/>
              </a:rPr>
              <a:t>Pour l'exercice de compilation, nous allons </a:t>
            </a:r>
          </a:p>
          <a:p>
            <a:pPr marL="228600" indent="-228600">
              <a:buAutoNum type="arabicPeriod"/>
            </a:pPr>
            <a:r>
              <a:rPr lang="fr-FR" sz="1200" b="0" i="0" kern="1200" dirty="0">
                <a:solidFill>
                  <a:schemeClr val="tx1"/>
                </a:solidFill>
                <a:effectLst/>
                <a:latin typeface="Arial" charset="0"/>
                <a:ea typeface="+mn-ea"/>
                <a:cs typeface="Arial" charset="0"/>
              </a:rPr>
              <a:t>Prenez un diagramme simple des stocks et des flux et créez un compte d'actifs en eau. </a:t>
            </a:r>
          </a:p>
          <a:p>
            <a:pPr marL="228600" indent="-228600">
              <a:buAutoNum type="arabicPeriod"/>
            </a:pPr>
            <a:r>
              <a:rPr lang="fr-FR" sz="1200" b="0" i="0" kern="1200" dirty="0">
                <a:solidFill>
                  <a:schemeClr val="tx1"/>
                </a:solidFill>
                <a:effectLst/>
                <a:latin typeface="Arial" charset="0"/>
                <a:ea typeface="+mn-ea"/>
                <a:cs typeface="Arial" charset="0"/>
              </a:rPr>
              <a:t>Créer une table d'approvisionnement et d'utilisation à partir d'un diagramme d'approvisionnement et d'utilisation</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20</a:t>
            </a:fld>
            <a:endParaRPr lang="en-US"/>
          </a:p>
        </p:txBody>
      </p:sp>
    </p:spTree>
    <p:extLst>
      <p:ext uri="{BB962C8B-B14F-4D97-AF65-F5344CB8AC3E}">
        <p14:creationId xmlns:p14="http://schemas.microsoft.com/office/powerpoint/2010/main" val="875342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Transférez les données du diagramme dans la cellule appropriée du tableau. Ensuite, calculez les totaux.</a:t>
            </a:r>
          </a:p>
          <a:p>
            <a:r>
              <a:rPr lang="fr-FR" dirty="0"/>
              <a:t>Par exemple, l’eau du sol reçoit 10 000 m3 de l’atmosphère (précipitations).</a:t>
            </a:r>
          </a:p>
          <a:p>
            <a:r>
              <a:rPr lang="fr-FR" dirty="0"/>
              <a:t>Les calculs peuvent être faits à la main. Mais, il est utile d'avoir une calculatrice ou un tableur.</a:t>
            </a:r>
            <a:endParaRPr lang="en-CA"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21</a:t>
            </a:fld>
            <a:endParaRPr lang="en-US" dirty="0"/>
          </a:p>
        </p:txBody>
      </p:sp>
    </p:spTree>
    <p:extLst>
      <p:ext uri="{BB962C8B-B14F-4D97-AF65-F5344CB8AC3E}">
        <p14:creationId xmlns:p14="http://schemas.microsoft.com/office/powerpoint/2010/main" val="3167658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Transférez les données du diagramme dans la cellule appropriée du tableau. </a:t>
            </a:r>
          </a:p>
          <a:p>
            <a:r>
              <a:rPr lang="fr-FR" dirty="0"/>
              <a:t>Puis calculez les totaux. Par exemple, Électricité… prélève 1 000 m3 de réservoirs artificiels (= eaux de surface). </a:t>
            </a:r>
          </a:p>
          <a:p>
            <a:r>
              <a:rPr lang="fr-FR" dirty="0"/>
              <a:t>Remarque: Pour l’approvisionnement en eau, le montant pour «usage personnel» peut être calculé comme suit: (résumé - total distribué). </a:t>
            </a:r>
          </a:p>
          <a:p>
            <a:r>
              <a:rPr lang="fr-FR" dirty="0"/>
              <a:t>Pour les autres secteurs, l'utilisation propre est le montant extrait. </a:t>
            </a:r>
          </a:p>
          <a:p>
            <a:r>
              <a:rPr lang="fr-FR" dirty="0"/>
              <a:t>Les calculs peuvent être faits à la main. Mais, il est utile d'avoir une calculatrice ou un tableur.</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22</a:t>
            </a:fld>
            <a:endParaRPr lang="en-US"/>
          </a:p>
        </p:txBody>
      </p:sp>
    </p:spTree>
    <p:extLst>
      <p:ext uri="{BB962C8B-B14F-4D97-AF65-F5344CB8AC3E}">
        <p14:creationId xmlns:p14="http://schemas.microsoft.com/office/powerpoint/2010/main" val="2577409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fr-FR" dirty="0"/>
            </a:br>
            <a:r>
              <a:rPr lang="fr-FR" sz="1200" b="0" i="0" kern="1200" dirty="0">
                <a:solidFill>
                  <a:schemeClr val="tx1"/>
                </a:solidFill>
                <a:effectLst/>
                <a:latin typeface="Arial" charset="0"/>
                <a:ea typeface="+mn-ea"/>
                <a:cs typeface="Arial" charset="0"/>
              </a:rPr>
              <a:t>Nous vous assisterons dans les calculs.</a:t>
            </a:r>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23</a:t>
            </a:fld>
            <a:endParaRPr lang="en-US" dirty="0"/>
          </a:p>
        </p:txBody>
      </p:sp>
    </p:spTree>
    <p:extLst>
      <p:ext uri="{BB962C8B-B14F-4D97-AF65-F5344CB8AC3E}">
        <p14:creationId xmlns:p14="http://schemas.microsoft.com/office/powerpoint/2010/main" val="24470603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26</a:t>
            </a:fld>
            <a:endParaRPr lang="en-US" dirty="0"/>
          </a:p>
        </p:txBody>
      </p:sp>
    </p:spTree>
    <p:extLst>
      <p:ext uri="{BB962C8B-B14F-4D97-AF65-F5344CB8AC3E}">
        <p14:creationId xmlns:p14="http://schemas.microsoft.com/office/powerpoint/2010/main" val="33613382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a:t>S'il vous plaît poser des questions et commentaires pendant la présentation (tant que vous gardez le haut niveau = clarification, correction)</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27</a:t>
            </a:fld>
            <a:endParaRPr lang="en-US"/>
          </a:p>
        </p:txBody>
      </p:sp>
    </p:spTree>
    <p:extLst>
      <p:ext uri="{BB962C8B-B14F-4D97-AF65-F5344CB8AC3E}">
        <p14:creationId xmlns:p14="http://schemas.microsoft.com/office/powerpoint/2010/main" val="34526535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lang="fr-FR" sz="1200" kern="1200" dirty="0">
                <a:solidFill>
                  <a:schemeClr val="tx1"/>
                </a:solidFill>
                <a:effectLst/>
                <a:latin typeface="Arial" charset="0"/>
                <a:ea typeface="+mn-ea"/>
              </a:rPr>
              <a:t>Les enquêtes et les sources de données administratives sont principalement utilisées pour produire les données provenant d’agents économiques ou concernant ceux-ci (agents, ménages, entreprises et administrations publiques). Par exemple, des enquêtes sur l’industrie agricole visant à obtenir des informations sur la superficie des cultures irriguées pourraient alimenter le tableau des ressources et des emplois. Les données hydrologiques / météorologiques et les données de recherche sont principalement utilisées pour produire les données relatives aux ressources en eau, et en particulier aux stocks et aux flux du compte d’actifs. Les bureaux nationaux de statistique recueillent traditionnellement des données via des enquêtes et en accédant à des dossiers administratifs, ce qui peut également inclure la collecte de données hydrologiques / météorologiques d’autres organismes.</a:t>
            </a:r>
          </a:p>
          <a:p>
            <a:pPr marL="0" marR="0" lvl="0" indent="0" algn="l" defTabSz="914400" rtl="0" eaLnBrk="0" fontAlgn="base" latinLnBrk="0" hangingPunct="0">
              <a:lnSpc>
                <a:spcPct val="100000"/>
              </a:lnSpc>
              <a:spcBef>
                <a:spcPts val="0"/>
              </a:spcBef>
              <a:spcAft>
                <a:spcPct val="0"/>
              </a:spcAft>
              <a:buClrTx/>
              <a:buSzTx/>
              <a:buFontTx/>
              <a:buNone/>
              <a:tabLst/>
              <a:defRPr/>
            </a:pPr>
            <a:endParaRPr lang="fr-FR" sz="1200" kern="1200" dirty="0">
              <a:solidFill>
                <a:schemeClr val="tx1"/>
              </a:solidFill>
              <a:effectLst/>
              <a:latin typeface="Arial" charset="0"/>
              <a:ea typeface="+mn-ea"/>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fr-FR" sz="1200" kern="1200" dirty="0">
                <a:solidFill>
                  <a:schemeClr val="tx1"/>
                </a:solidFill>
                <a:effectLst/>
                <a:latin typeface="Arial" charset="0"/>
                <a:ea typeface="+mn-ea"/>
              </a:rPr>
              <a:t>Les processus administratifs du gouvernement sont souvent mis en place pour contrôler et appliquer la législation et la réglementation, ce qui implique parfois la création d'un registre des unités économiques. Ces registres peuvent appartenir à des ménages ou à des établissements et contenir diverses données sur ces unités. À des fins statistiques, la plupart des données administratives proviennent d’organismes gouvernementaux. Toutefois, les données administratives peuvent également provenir d’ONG, telles que des associations industrielles.</a:t>
            </a:r>
          </a:p>
          <a:p>
            <a:pPr marL="0" marR="0" lvl="0" indent="0" algn="l" defTabSz="914400" rtl="0" eaLnBrk="0" fontAlgn="base" latinLnBrk="0" hangingPunct="0">
              <a:lnSpc>
                <a:spcPct val="100000"/>
              </a:lnSpc>
              <a:spcBef>
                <a:spcPts val="0"/>
              </a:spcBef>
              <a:spcAft>
                <a:spcPct val="0"/>
              </a:spcAft>
              <a:buClrTx/>
              <a:buSzTx/>
              <a:buFontTx/>
              <a:buNone/>
              <a:tabLst/>
              <a:defRPr/>
            </a:pPr>
            <a:endParaRPr lang="fr-FR" sz="1200" kern="1200" dirty="0">
              <a:solidFill>
                <a:schemeClr val="tx1"/>
              </a:solidFill>
              <a:effectLst/>
              <a:latin typeface="Arial" charset="0"/>
              <a:ea typeface="+mn-ea"/>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fr-FR" sz="1200" kern="1200" dirty="0">
                <a:solidFill>
                  <a:schemeClr val="tx1"/>
                </a:solidFill>
                <a:effectLst/>
                <a:latin typeface="Arial" charset="0"/>
                <a:ea typeface="+mn-ea"/>
              </a:rPr>
              <a:t>Les données hydrologiques et météorologiques concernent le cycle de l'eau. Ces données sont généralement collectées par les agences nationales responsables des prévisions météorologiques et de la gestion des ressources en eau, mais peuvent également être collectées par des agences responsables d'autres domaines tels que les enquêtes minières ou géologiques. Les méthodes de collecte incluent l’utilisation de stations de surveillance sur le terrain (c’est-à-dire constituant un échantillon) et la télédétection, et des techniques de modélisation sont fréquemment utilisées pour les estimations. Les agences qui collectent des données hydrologiques peuvent également collecter des données sur les flux entre l'environnement et l'économie.</a:t>
            </a:r>
          </a:p>
          <a:p>
            <a:pPr marL="0" marR="0" lvl="0" indent="0" algn="l" defTabSz="914400" rtl="0" eaLnBrk="0" fontAlgn="base" latinLnBrk="0" hangingPunct="0">
              <a:lnSpc>
                <a:spcPct val="100000"/>
              </a:lnSpc>
              <a:spcBef>
                <a:spcPts val="0"/>
              </a:spcBef>
              <a:spcAft>
                <a:spcPct val="0"/>
              </a:spcAft>
              <a:buClrTx/>
              <a:buSzTx/>
              <a:buFontTx/>
              <a:buNone/>
              <a:tabLst/>
              <a:defRPr/>
            </a:pPr>
            <a:endParaRPr lang="fr-FR" sz="1200" kern="1200" dirty="0">
              <a:solidFill>
                <a:schemeClr val="tx1"/>
              </a:solidFill>
              <a:effectLst/>
              <a:latin typeface="Arial" charset="0"/>
              <a:ea typeface="+mn-ea"/>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fr-FR" sz="1200" kern="1200" dirty="0">
                <a:solidFill>
                  <a:schemeClr val="tx1"/>
                </a:solidFill>
                <a:effectLst/>
                <a:latin typeface="Arial" charset="0"/>
                <a:ea typeface="+mn-ea"/>
              </a:rPr>
              <a:t>Les données de recherche sont généralement collectées et compilées par des universités, des agences de recherche ou des ONG, pouvant comporter plusieurs projets et programmes de recherche liés à l'eau et associés à l'agriculture, aux sciences de la Terre, à l'économie, à l'ingénierie et aux études environnementales. Les ONG entreprennent parfois des recherches sur l'eau pour influencer la prise de décision et l'établissement des priorités au sein des gouvernements, tandis que les associations sectorielles peuvent également entreprendre des recherches ou collecter des données pour influencer les décisions des gouvernements, évaluer leurs performances ou mieux comprendre la demande de services d'eau ou d'assainissement des industries et des ménages. . Les données de recherche sont souvent utilisées dans les statistiques de l'eau pour combler les lacunes dans les données ou pour obtenir des coefficients à des fins d'estimation.</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29</a:t>
            </a:fld>
            <a:endParaRPr lang="en-US"/>
          </a:p>
        </p:txBody>
      </p:sp>
    </p:spTree>
    <p:extLst>
      <p:ext uri="{BB962C8B-B14F-4D97-AF65-F5344CB8AC3E}">
        <p14:creationId xmlns:p14="http://schemas.microsoft.com/office/powerpoint/2010/main" val="2849183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Ces sources de données constituent un point de départ pour les pays souhaitant établir des comptes. Les sources de données nationales sont préférées, mais ces sources de données fournissent une indication de ce qui est susceptible d’être disponible au niveau national et leur connaissance aidera à éclairer les discussions entre les divers organismes au sein des pays.</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36</a:t>
            </a:fld>
            <a:endParaRPr lang="en-US"/>
          </a:p>
        </p:txBody>
      </p:sp>
    </p:spTree>
    <p:extLst>
      <p:ext uri="{BB962C8B-B14F-4D97-AF65-F5344CB8AC3E}">
        <p14:creationId xmlns:p14="http://schemas.microsoft.com/office/powerpoint/2010/main" val="4226472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a:latin typeface="Arial" panose="020B0604020202020204" pitchFamily="34" charset="0"/>
                <a:cs typeface="Arial" panose="020B0604020202020204" pitchFamily="34" charset="0"/>
              </a:rPr>
              <a:t>Nous n'entrerons pas dans les détails. C’est bien de savoir qu’ils existent.</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37</a:t>
            </a:fld>
            <a:endParaRPr lang="en-US"/>
          </a:p>
        </p:txBody>
      </p:sp>
    </p:spTree>
    <p:extLst>
      <p:ext uri="{BB962C8B-B14F-4D97-AF65-F5344CB8AC3E}">
        <p14:creationId xmlns:p14="http://schemas.microsoft.com/office/powerpoint/2010/main" val="13338380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AU" dirty="0">
                <a:latin typeface="Arial" panose="020B0604020202020204" pitchFamily="34" charset="0"/>
                <a:cs typeface="Arial" panose="020B0604020202020204" pitchFamily="34" charset="0"/>
              </a:rPr>
              <a:t>We won’t go into detail on these.</a:t>
            </a:r>
            <a:r>
              <a:rPr lang="en-AU" baseline="0" dirty="0">
                <a:latin typeface="Arial" panose="020B0604020202020204" pitchFamily="34" charset="0"/>
                <a:cs typeface="Arial" panose="020B0604020202020204" pitchFamily="34" charset="0"/>
              </a:rPr>
              <a:t> It’s good to know they exist.</a:t>
            </a:r>
            <a:endParaRPr lang="en-AU"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38</a:t>
            </a:fld>
            <a:endParaRPr lang="en-US"/>
          </a:p>
        </p:txBody>
      </p:sp>
    </p:spTree>
    <p:extLst>
      <p:ext uri="{BB962C8B-B14F-4D97-AF65-F5344CB8AC3E}">
        <p14:creationId xmlns:p14="http://schemas.microsoft.com/office/powerpoint/2010/main" val="520699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S'il vous plaît poser des questions et commentaires pendant la présentation (tant que vous gardez le haut niveau = clarification, correction)</a:t>
            </a:r>
            <a:endParaRPr lang="en-CA"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3</a:t>
            </a:fld>
            <a:endParaRPr lang="en-US" dirty="0"/>
          </a:p>
        </p:txBody>
      </p:sp>
    </p:spTree>
    <p:extLst>
      <p:ext uri="{BB962C8B-B14F-4D97-AF65-F5344CB8AC3E}">
        <p14:creationId xmlns:p14="http://schemas.microsoft.com/office/powerpoint/2010/main" val="3713482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a:t>Ce ne sont que quelques-uns des défis. Néanmoins, il n’est pas difficile de commencer à établir des comptes pour l’eau.</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39</a:t>
            </a:fld>
            <a:endParaRPr lang="en-US"/>
          </a:p>
        </p:txBody>
      </p:sp>
    </p:spTree>
    <p:extLst>
      <p:ext uri="{BB962C8B-B14F-4D97-AF65-F5344CB8AC3E}">
        <p14:creationId xmlns:p14="http://schemas.microsoft.com/office/powerpoint/2010/main" val="151377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carte des ressources mondiales en eau douce comprend des ressources en eau renouvelables qui sont reconstituées chaque année tout au long du cycle hydrologique mondial, ainsi que de l’eau douce stockée dans de grands lacs, dont le renouvellement prend des années, voire des décennies. La carte combine un bilan hydrique annuel moyen à long terme et des données sur les eaux stockées dans les grands lacs. Le bilan hydrique annuel correspond à la différence entre les précipitations et l'évapotranspiration, mesurée sur 50 et 10 ans respectivement (</a:t>
            </a:r>
            <a:r>
              <a:rPr lang="fr-FR" dirty="0" err="1"/>
              <a:t>Hijmans</a:t>
            </a:r>
            <a:r>
              <a:rPr lang="fr-FR" dirty="0"/>
              <a:t> et al., 2005, Mu et al., 2011). Les volumes de lacs ont été estimés à l'aide de données mondiales sur la profondeur de plus de 13 000 grands lacs d'eau douce (</a:t>
            </a:r>
            <a:r>
              <a:rPr lang="fr-FR" dirty="0" err="1"/>
              <a:t>Kourzenova</a:t>
            </a:r>
            <a:r>
              <a:rPr lang="fr-FR" dirty="0"/>
              <a:t> et al., 2012). ”</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41</a:t>
            </a:fld>
            <a:endParaRPr lang="en-US"/>
          </a:p>
        </p:txBody>
      </p:sp>
    </p:spTree>
    <p:extLst>
      <p:ext uri="{BB962C8B-B14F-4D97-AF65-F5344CB8AC3E}">
        <p14:creationId xmlns:p14="http://schemas.microsoft.com/office/powerpoint/2010/main" val="7227328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a:t>Comme nous l’avons dit plus tôt, les schémas d’approvisionnement et d’utilisation peuvent devenir complexes. Toutes les valeurs ne sont pas connues.</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42</a:t>
            </a:fld>
            <a:endParaRPr lang="en-US"/>
          </a:p>
        </p:txBody>
      </p:sp>
    </p:spTree>
    <p:extLst>
      <p:ext uri="{BB962C8B-B14F-4D97-AF65-F5344CB8AC3E}">
        <p14:creationId xmlns:p14="http://schemas.microsoft.com/office/powerpoint/2010/main" val="2774496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L'Australie est un pays pauvre en eau et doit suivre attentivement son offre et sa demande en eau.</a:t>
            </a:r>
          </a:p>
          <a:p>
            <a:r>
              <a:rPr lang="fr-FR" dirty="0"/>
              <a:t>Les cartes montrent la chute des précipitations de 1998-2001 à 2002-2006…</a:t>
            </a:r>
          </a:p>
          <a:p>
            <a:r>
              <a:rPr lang="fr-FR" dirty="0"/>
              <a:t>Les graphiques montrent qui consomme de l'eau et l'évolution de la consommation au cours de la période.</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43</a:t>
            </a:fld>
            <a:endParaRPr lang="en-US"/>
          </a:p>
        </p:txBody>
      </p:sp>
    </p:spTree>
    <p:extLst>
      <p:ext uri="{BB962C8B-B14F-4D97-AF65-F5344CB8AC3E}">
        <p14:creationId xmlns:p14="http://schemas.microsoft.com/office/powerpoint/2010/main" val="7878766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carte a gauche) Certaines régions du Canada sont aussi sèches que les régions les plus sèches du monde. Certaines régions se comparent à certaines des plus humides du monde.</a:t>
            </a:r>
          </a:p>
          <a:p>
            <a:r>
              <a:rPr lang="fr-FR" dirty="0"/>
              <a:t>(La carte a droite) L'offre et la demande en eau de certaines régions du Canada sont très variables. Cela signifie que certaines zones peuvent connaître des inondations certaines années et des sécheresses d'autres années.</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44</a:t>
            </a:fld>
            <a:endParaRPr lang="en-US"/>
          </a:p>
        </p:txBody>
      </p:sp>
    </p:spTree>
    <p:extLst>
      <p:ext uri="{BB962C8B-B14F-4D97-AF65-F5344CB8AC3E}">
        <p14:creationId xmlns:p14="http://schemas.microsoft.com/office/powerpoint/2010/main" val="21404312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ts val="600"/>
              </a:spcBef>
              <a:buFont typeface="+mj-lt"/>
              <a:buNone/>
            </a:pPr>
            <a:r>
              <a:rPr lang="fr-FR" dirty="0"/>
              <a:t>Réponses possibles </a:t>
            </a:r>
            <a:r>
              <a:rPr lang="en-GB" altLang="en-US" sz="1200" baseline="0" dirty="0"/>
              <a:t>(</a:t>
            </a:r>
            <a:r>
              <a:rPr lang="fr-FR" dirty="0"/>
              <a:t>Problème</a:t>
            </a:r>
            <a:r>
              <a:rPr lang="en-GB" altLang="en-US" sz="1200" baseline="0" dirty="0"/>
              <a:t> </a:t>
            </a:r>
            <a:r>
              <a:rPr lang="en-GB" altLang="en-US" sz="1200" baseline="0" dirty="0">
                <a:sym typeface="Wingdings" panose="05000000000000000000" pitchFamily="2" charset="2"/>
              </a:rPr>
              <a:t> </a:t>
            </a:r>
            <a:r>
              <a:rPr lang="en-GB" altLang="en-US" sz="1200" baseline="0" dirty="0" err="1">
                <a:sym typeface="Wingdings" panose="05000000000000000000" pitchFamily="2" charset="2"/>
              </a:rPr>
              <a:t>mesures</a:t>
            </a:r>
            <a:r>
              <a:rPr lang="en-GB" altLang="en-US" sz="1200" baseline="0" dirty="0">
                <a:sym typeface="Wingdings" panose="05000000000000000000" pitchFamily="2" charset="2"/>
              </a:rPr>
              <a:t>)</a:t>
            </a:r>
            <a:endParaRPr lang="en-GB" altLang="en-US" sz="1200" baseline="0" dirty="0"/>
          </a:p>
          <a:p>
            <a:pPr marL="457200" indent="-457200" eaLnBrk="1" hangingPunct="1">
              <a:spcBef>
                <a:spcPts val="600"/>
              </a:spcBef>
              <a:buFont typeface="+mj-lt"/>
              <a:buAutoNum type="arabicPeriod"/>
            </a:pPr>
            <a:r>
              <a:rPr lang="en-GB" altLang="en-US" sz="1200" dirty="0" err="1"/>
              <a:t>Inondations</a:t>
            </a:r>
            <a:r>
              <a:rPr lang="en-GB" altLang="en-US" sz="1200" dirty="0"/>
              <a:t>, </a:t>
            </a:r>
            <a:r>
              <a:rPr lang="en-GB" altLang="en-US" sz="1200" dirty="0" err="1"/>
              <a:t>sécheresse</a:t>
            </a:r>
            <a:r>
              <a:rPr lang="en-GB" altLang="en-US" sz="1200" dirty="0"/>
              <a:t> </a:t>
            </a:r>
            <a:r>
              <a:rPr lang="en-GB" altLang="en-US" sz="1200" dirty="0">
                <a:sym typeface="Wingdings" panose="05000000000000000000" pitchFamily="2" charset="2"/>
              </a:rPr>
              <a:t> </a:t>
            </a:r>
            <a:r>
              <a:rPr lang="fr-FR" altLang="en-US" sz="1200" dirty="0" err="1">
                <a:sym typeface="Wingdings" panose="05000000000000000000" pitchFamily="2" charset="2"/>
              </a:rPr>
              <a:t>yield</a:t>
            </a:r>
            <a:r>
              <a:rPr lang="fr-FR" altLang="en-US" sz="1200" dirty="0">
                <a:sym typeface="Wingdings" panose="05000000000000000000" pitchFamily="2" charset="2"/>
              </a:rPr>
              <a:t> apport en eau (précipitations); consommation / utilisation d'eau; écosystèmes / couvert végétal (zones humides, forêts)…</a:t>
            </a:r>
            <a:r>
              <a:rPr lang="en-GB" altLang="en-US" sz="1200" baseline="0" dirty="0">
                <a:sym typeface="Wingdings" panose="05000000000000000000" pitchFamily="2" charset="2"/>
              </a:rPr>
              <a:t>…</a:t>
            </a:r>
          </a:p>
          <a:p>
            <a:pPr marL="457200" indent="-457200" eaLnBrk="1" hangingPunct="1">
              <a:spcBef>
                <a:spcPts val="600"/>
              </a:spcBef>
              <a:buFont typeface="+mj-lt"/>
              <a:buAutoNum type="arabicPeriod"/>
            </a:pPr>
            <a:r>
              <a:rPr lang="en-GB" altLang="en-US" sz="1200" baseline="0" dirty="0" err="1">
                <a:sym typeface="Wingdings" panose="05000000000000000000" pitchFamily="2" charset="2"/>
              </a:rPr>
              <a:t>Qualité</a:t>
            </a:r>
            <a:r>
              <a:rPr lang="en-GB" altLang="en-US" sz="1200" baseline="0" dirty="0">
                <a:sym typeface="Wingdings" panose="05000000000000000000" pitchFamily="2" charset="2"/>
              </a:rPr>
              <a:t> de </a:t>
            </a:r>
            <a:r>
              <a:rPr lang="en-GB" altLang="en-US" sz="1200" baseline="0" dirty="0" err="1">
                <a:sym typeface="Wingdings" panose="05000000000000000000" pitchFamily="2" charset="2"/>
              </a:rPr>
              <a:t>l'eau</a:t>
            </a:r>
            <a:r>
              <a:rPr lang="en-GB" altLang="en-US" sz="1200" baseline="0" dirty="0">
                <a:sym typeface="Wingdings" panose="05000000000000000000" pitchFamily="2" charset="2"/>
              </a:rPr>
              <a:t>  </a:t>
            </a:r>
            <a:r>
              <a:rPr lang="fr-FR" altLang="en-US" sz="1200" baseline="0" dirty="0">
                <a:sym typeface="Wingdings" panose="05000000000000000000" pitchFamily="2" charset="2"/>
              </a:rPr>
              <a:t>sédimentation; nutriments et pollution; rejets d'eau par l'industrie et les ménages; disponibilité pour les ménages</a:t>
            </a:r>
            <a:r>
              <a:rPr lang="en-GB" altLang="en-US" sz="1200" baseline="0" dirty="0">
                <a:sym typeface="Wingdings" panose="05000000000000000000" pitchFamily="2" charset="2"/>
              </a:rPr>
              <a:t>…</a:t>
            </a:r>
          </a:p>
          <a:p>
            <a:pPr marL="457200" indent="-457200" eaLnBrk="1" hangingPunct="1">
              <a:spcBef>
                <a:spcPts val="600"/>
              </a:spcBef>
              <a:buFont typeface="+mj-lt"/>
              <a:buAutoNum type="arabicPeriod"/>
            </a:pPr>
            <a:r>
              <a:rPr lang="fr-FR" dirty="0"/>
              <a:t>Écosystèmes aquatiques </a:t>
            </a:r>
            <a:r>
              <a:rPr lang="en-GB" altLang="en-US" sz="1200" baseline="0" dirty="0">
                <a:sym typeface="Wingdings" panose="05000000000000000000" pitchFamily="2" charset="2"/>
              </a:rPr>
              <a:t> </a:t>
            </a:r>
            <a:r>
              <a:rPr lang="fr-FR" altLang="en-US" sz="1200" baseline="0" dirty="0">
                <a:sym typeface="Wingdings" panose="05000000000000000000" pitchFamily="2" charset="2"/>
              </a:rPr>
              <a:t>diversité des espèces; types d'habitat / d'écosystème; les espèces envahissantes; variabilité de l'approvisionnement en eau…</a:t>
            </a:r>
            <a:endParaRPr lang="en-GB" altLang="en-US" sz="120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46</a:t>
            </a:fld>
            <a:endParaRPr lang="en-US" dirty="0"/>
          </a:p>
        </p:txBody>
      </p:sp>
    </p:spTree>
    <p:extLst>
      <p:ext uri="{BB962C8B-B14F-4D97-AF65-F5344CB8AC3E}">
        <p14:creationId xmlns:p14="http://schemas.microsoft.com/office/powerpoint/2010/main" val="9148365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Merci</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184F098-84AE-407B-B54D-1F21ED012977}"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47</a:t>
            </a:fld>
            <a:endParaRPr kumimoji="0" lang="en-GB"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30441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4</a:t>
            </a:fld>
            <a:endParaRPr lang="en-US" dirty="0"/>
          </a:p>
        </p:txBody>
      </p:sp>
    </p:spTree>
    <p:extLst>
      <p:ext uri="{BB962C8B-B14F-4D97-AF65-F5344CB8AC3E}">
        <p14:creationId xmlns:p14="http://schemas.microsoft.com/office/powerpoint/2010/main" val="3926011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Les ressources en eau proviennent de l’approvisionnement en eau et de son utilisation</a:t>
            </a:r>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5</a:t>
            </a:fld>
            <a:endParaRPr lang="en-US" dirty="0"/>
          </a:p>
        </p:txBody>
      </p:sp>
    </p:spTree>
    <p:extLst>
      <p:ext uri="{BB962C8B-B14F-4D97-AF65-F5344CB8AC3E}">
        <p14:creationId xmlns:p14="http://schemas.microsoft.com/office/powerpoint/2010/main" val="714480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0"/>
              </a:spcBef>
              <a:spcAft>
                <a:spcPct val="0"/>
              </a:spcAft>
              <a:buClrTx/>
              <a:buSzTx/>
              <a:buFont typeface="Arial" charset="0"/>
              <a:buChar char="•"/>
              <a:tabLst/>
              <a:defRPr/>
            </a:pPr>
            <a:r>
              <a:rPr lang="fr-FR" dirty="0"/>
              <a:t>Comment mesurons-nous les actifs en eau? Commencer avec </a:t>
            </a:r>
            <a:r>
              <a:rPr lang="fr-FR" baseline="0" dirty="0"/>
              <a:t>La d</a:t>
            </a:r>
            <a:r>
              <a:rPr lang="fr-FR" altLang="en-US" dirty="0"/>
              <a:t>isponibilité et changements des ressources en eau et l’approvisionnement et utilisation de l'eau dans l'économie et par l’ </a:t>
            </a:r>
            <a:r>
              <a:rPr lang="fr-FR" dirty="0"/>
              <a:t>établissement des p</a:t>
            </a:r>
            <a:r>
              <a:rPr lang="fr-FR" altLang="en-US" b="0" dirty="0"/>
              <a:t>olitiques sur la sécurité et gestion des ressources en eau</a:t>
            </a:r>
            <a:r>
              <a:rPr lang="fr-FR" altLang="en-US" b="0" baseline="0" dirty="0"/>
              <a:t> et le </a:t>
            </a:r>
            <a:r>
              <a:rPr lang="fr-FR" dirty="0"/>
              <a:t>plus important de les relier aux</a:t>
            </a:r>
            <a:r>
              <a:rPr lang="fr-FR" baseline="0" dirty="0"/>
              <a:t> comptes économiques</a:t>
            </a:r>
            <a:endParaRPr lang="fr-FR" dirty="0"/>
          </a:p>
          <a:p>
            <a:r>
              <a:rPr lang="fr-FR" b="1" dirty="0"/>
              <a:t>Le Cadre pour le développement des statistiques de l'environnement</a:t>
            </a:r>
            <a:r>
              <a:rPr lang="en-GB" b="1" baseline="0" dirty="0"/>
              <a:t> (CDSE) </a:t>
            </a:r>
            <a:r>
              <a:rPr lang="fr-FR" b="1" dirty="0"/>
              <a:t>et le </a:t>
            </a:r>
            <a:r>
              <a:rPr lang="fr-FR" sz="1200" b="1" i="0" kern="1200" dirty="0">
                <a:solidFill>
                  <a:schemeClr val="tx1"/>
                </a:solidFill>
                <a:effectLst/>
                <a:latin typeface="Arial" charset="0"/>
                <a:ea typeface="+mn-ea"/>
                <a:cs typeface="Arial" charset="0"/>
              </a:rPr>
              <a:t>Système de Comptabilité Economique Environnementale (SCEE) compte d’eau, </a:t>
            </a:r>
            <a:r>
              <a:rPr lang="fr-FR" b="1" dirty="0"/>
              <a:t> </a:t>
            </a:r>
            <a:endParaRPr lang="en-US" b="1"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6</a:t>
            </a:fld>
            <a:endParaRPr lang="en-US"/>
          </a:p>
        </p:txBody>
      </p:sp>
    </p:spTree>
    <p:extLst>
      <p:ext uri="{BB962C8B-B14F-4D97-AF65-F5344CB8AC3E}">
        <p14:creationId xmlns:p14="http://schemas.microsoft.com/office/powerpoint/2010/main" val="879458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fr-FR" sz="1200" b="1" i="0" u="none" strike="noStrike" kern="1200" baseline="0" dirty="0">
                <a:solidFill>
                  <a:schemeClr val="tx1"/>
                </a:solidFill>
                <a:latin typeface="Arial" charset="0"/>
                <a:ea typeface="+mn-ea"/>
                <a:cs typeface="Arial" charset="0"/>
              </a:rPr>
              <a:t>Compte d’actifs physiques </a:t>
            </a:r>
            <a:r>
              <a:rPr lang="fr-FR" sz="1200" b="0" i="0" u="none" strike="noStrike" kern="1200" baseline="0" dirty="0">
                <a:solidFill>
                  <a:schemeClr val="tx1"/>
                </a:solidFill>
                <a:latin typeface="Arial" charset="0"/>
                <a:ea typeface="+mn-ea"/>
                <a:cs typeface="Arial" charset="0"/>
              </a:rPr>
              <a:t>pour les ressources en eau (</a:t>
            </a:r>
            <a:r>
              <a:rPr lang="fr-FR" sz="1200" b="0" i="1" u="none" strike="noStrike" kern="1200" baseline="0" dirty="0">
                <a:solidFill>
                  <a:schemeClr val="tx1"/>
                </a:solidFill>
                <a:latin typeface="Arial" charset="0"/>
                <a:ea typeface="+mn-ea"/>
                <a:cs typeface="Arial" charset="0"/>
              </a:rPr>
              <a:t>mètres cubes</a:t>
            </a:r>
            <a:r>
              <a:rPr lang="fr-FR" sz="1200" b="0" i="0" u="none" strike="noStrike" kern="1200" baseline="0" dirty="0">
                <a:solidFill>
                  <a:schemeClr val="tx1"/>
                </a:solidFill>
                <a:latin typeface="Arial" charset="0"/>
                <a:ea typeface="+mn-ea"/>
                <a:cs typeface="Arial" charset="0"/>
              </a:rPr>
              <a:t>) (Stock d’ouverture, </a:t>
            </a:r>
            <a:r>
              <a:rPr lang="fr-FR" sz="1200" b="0" i="0" u="none" strike="noStrike" kern="1200" baseline="0" dirty="0" err="1">
                <a:solidFill>
                  <a:schemeClr val="tx1"/>
                </a:solidFill>
                <a:latin typeface="Arial" charset="0"/>
                <a:ea typeface="+mn-ea"/>
                <a:cs typeface="Arial" charset="0"/>
              </a:rPr>
              <a:t>Entrees</a:t>
            </a:r>
            <a:r>
              <a:rPr lang="fr-FR" sz="1200" b="0" i="0" u="none" strike="noStrike" kern="1200" baseline="0" dirty="0">
                <a:solidFill>
                  <a:schemeClr val="tx1"/>
                </a:solidFill>
                <a:latin typeface="Arial" charset="0"/>
                <a:ea typeface="+mn-ea"/>
                <a:cs typeface="Arial" charset="0"/>
              </a:rPr>
              <a:t>, Sorties, Stock de fermeture)</a:t>
            </a:r>
          </a:p>
          <a:p>
            <a:pPr marL="228600" indent="-228600">
              <a:buAutoNum type="arabicPeriod"/>
            </a:pPr>
            <a:r>
              <a:rPr lang="fr-FR" sz="1200" b="1" i="0" u="none" strike="noStrike" kern="1200" baseline="0" dirty="0">
                <a:solidFill>
                  <a:schemeClr val="tx1"/>
                </a:solidFill>
                <a:latin typeface="Arial" charset="0"/>
                <a:ea typeface="+mn-ea"/>
                <a:cs typeface="Arial" charset="0"/>
              </a:rPr>
              <a:t>Tableau des ressources physiques </a:t>
            </a:r>
            <a:r>
              <a:rPr lang="fr-FR" sz="1200" b="0" i="0" u="none" strike="noStrike" kern="1200" baseline="0" dirty="0">
                <a:solidFill>
                  <a:schemeClr val="tx1"/>
                </a:solidFill>
                <a:latin typeface="Arial" charset="0"/>
                <a:ea typeface="+mn-ea"/>
                <a:cs typeface="Arial" charset="0"/>
              </a:rPr>
              <a:t>pour l’eau (</a:t>
            </a:r>
            <a:r>
              <a:rPr lang="fr-FR" sz="1200" b="0" i="1" u="none" strike="noStrike" kern="1200" baseline="0" dirty="0">
                <a:solidFill>
                  <a:schemeClr val="tx1"/>
                </a:solidFill>
                <a:latin typeface="Arial" charset="0"/>
                <a:ea typeface="+mn-ea"/>
                <a:cs typeface="Arial" charset="0"/>
              </a:rPr>
              <a:t>millions de mètres cubes</a:t>
            </a:r>
            <a:r>
              <a:rPr lang="fr-FR" sz="1200" b="0" i="0" u="none" strike="noStrike" kern="1200" baseline="0" dirty="0">
                <a:solidFill>
                  <a:schemeClr val="tx1"/>
                </a:solidFill>
                <a:latin typeface="Arial" charset="0"/>
                <a:ea typeface="+mn-ea"/>
                <a:cs typeface="Arial" charset="0"/>
              </a:rPr>
              <a:t>) (Total </a:t>
            </a:r>
            <a:r>
              <a:rPr lang="fr-FR" sz="1200" b="0" i="0" u="none" strike="noStrike" kern="1200" baseline="0" dirty="0" err="1">
                <a:solidFill>
                  <a:schemeClr val="tx1"/>
                </a:solidFill>
                <a:latin typeface="Arial" charset="0"/>
                <a:ea typeface="+mn-ea"/>
                <a:cs typeface="Arial" charset="0"/>
              </a:rPr>
              <a:t>resources</a:t>
            </a:r>
            <a:r>
              <a:rPr lang="fr-FR" sz="1200" b="0" i="0" u="none" strike="noStrike" kern="1200" baseline="0" dirty="0">
                <a:solidFill>
                  <a:schemeClr val="tx1"/>
                </a:solidFill>
                <a:latin typeface="Arial" charset="0"/>
                <a:ea typeface="+mn-ea"/>
                <a:cs typeface="Arial" charset="0"/>
              </a:rPr>
              <a:t>)</a:t>
            </a:r>
          </a:p>
          <a:p>
            <a:pPr marL="228600" indent="-228600">
              <a:buAutoNum type="arabicPeriod"/>
            </a:pPr>
            <a:r>
              <a:rPr lang="fr-FR" sz="1200" b="1" i="0" u="none" strike="noStrike" kern="1200" baseline="0" dirty="0">
                <a:solidFill>
                  <a:schemeClr val="tx1"/>
                </a:solidFill>
                <a:latin typeface="Arial" charset="0"/>
                <a:ea typeface="+mn-ea"/>
                <a:cs typeface="Arial" charset="0"/>
              </a:rPr>
              <a:t>Tableau des ressources et des emplois physiques</a:t>
            </a:r>
            <a:r>
              <a:rPr lang="fr-FR" sz="1200" b="0" i="0" u="none" strike="noStrike" kern="1200" baseline="0" dirty="0">
                <a:solidFill>
                  <a:schemeClr val="tx1"/>
                </a:solidFill>
                <a:latin typeface="Arial" charset="0"/>
                <a:ea typeface="+mn-ea"/>
                <a:cs typeface="Arial" charset="0"/>
              </a:rPr>
              <a:t> pour l’eau (</a:t>
            </a:r>
            <a:r>
              <a:rPr lang="fr-FR" sz="1200" b="0" i="1" u="none" strike="noStrike" kern="1200" baseline="0" dirty="0">
                <a:solidFill>
                  <a:schemeClr val="tx1"/>
                </a:solidFill>
                <a:latin typeface="Arial" charset="0"/>
                <a:ea typeface="+mn-ea"/>
                <a:cs typeface="Arial" charset="0"/>
              </a:rPr>
              <a:t>millions de mètres cubes</a:t>
            </a:r>
            <a:r>
              <a:rPr lang="fr-FR" sz="1200" b="0" i="0" u="none" strike="noStrike" kern="1200" baseline="0" dirty="0">
                <a:solidFill>
                  <a:schemeClr val="tx1"/>
                </a:solidFill>
                <a:latin typeface="Arial" charset="0"/>
                <a:ea typeface="+mn-ea"/>
                <a:cs typeface="Arial" charset="0"/>
              </a:rPr>
              <a:t>) (emplois des </a:t>
            </a:r>
            <a:r>
              <a:rPr lang="fr-FR" sz="1200" b="0" i="0" u="none" strike="noStrike" kern="1200" baseline="0" dirty="0" err="1">
                <a:solidFill>
                  <a:schemeClr val="tx1"/>
                </a:solidFill>
                <a:latin typeface="Arial" charset="0"/>
                <a:ea typeface="+mn-ea"/>
                <a:cs typeface="Arial" charset="0"/>
              </a:rPr>
              <a:t>resources</a:t>
            </a:r>
            <a:r>
              <a:rPr lang="fr-FR" sz="1200" b="0" i="0" u="none" strike="noStrike" kern="1200" baseline="0" dirty="0">
                <a:solidFill>
                  <a:schemeClr val="tx1"/>
                </a:solidFill>
                <a:latin typeface="Arial" charset="0"/>
                <a:ea typeface="+mn-ea"/>
                <a:cs typeface="Arial" charset="0"/>
              </a:rPr>
              <a:t> en eau)</a:t>
            </a:r>
            <a:endParaRPr lang="en-CA" b="0"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7</a:t>
            </a:fld>
            <a:endParaRPr lang="en-US" dirty="0"/>
          </a:p>
        </p:txBody>
      </p:sp>
    </p:spTree>
    <p:extLst>
      <p:ext uri="{BB962C8B-B14F-4D97-AF65-F5344CB8AC3E}">
        <p14:creationId xmlns:p14="http://schemas.microsoft.com/office/powerpoint/2010/main" val="2236723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baseline="0" dirty="0"/>
              <a:t>Discussion? Par exemple, quelles sont les priorités, les opportunités et les contraintes dans votre pays pour établir des comptes de l'eau?</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8</a:t>
            </a:fld>
            <a:endParaRPr lang="en-US"/>
          </a:p>
        </p:txBody>
      </p:sp>
    </p:spTree>
    <p:extLst>
      <p:ext uri="{BB962C8B-B14F-4D97-AF65-F5344CB8AC3E}">
        <p14:creationId xmlns:p14="http://schemas.microsoft.com/office/powerpoint/2010/main" val="4143896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Voici</a:t>
            </a:r>
            <a:r>
              <a:rPr lang="en-US" dirty="0"/>
              <a:t> </a:t>
            </a:r>
            <a:r>
              <a:rPr lang="en-US" dirty="0" err="1"/>
              <a:t>quelque</a:t>
            </a:r>
            <a:r>
              <a:rPr lang="en-US" dirty="0"/>
              <a:t> </a:t>
            </a:r>
            <a:r>
              <a:rPr lang="en-US" dirty="0" err="1"/>
              <a:t>indicateurs</a:t>
            </a:r>
            <a:r>
              <a:rPr lang="en-US" dirty="0"/>
              <a:t> des </a:t>
            </a:r>
            <a:r>
              <a:rPr lang="en-US" dirty="0" err="1"/>
              <a:t>objectifs</a:t>
            </a:r>
            <a:r>
              <a:rPr lang="en-US" baseline="0" dirty="0"/>
              <a:t> de development durable </a:t>
            </a:r>
            <a:endParaRPr lang="en-US"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9</a:t>
            </a:fld>
            <a:endParaRPr lang="en-US"/>
          </a:p>
        </p:txBody>
      </p:sp>
    </p:spTree>
    <p:extLst>
      <p:ext uri="{BB962C8B-B14F-4D97-AF65-F5344CB8AC3E}">
        <p14:creationId xmlns:p14="http://schemas.microsoft.com/office/powerpoint/2010/main" val="3402802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14729"/>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4094404"/>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ooter Placeholder 4"/>
          <p:cNvSpPr>
            <a:spLocks noGrp="1"/>
          </p:cNvSpPr>
          <p:nvPr>
            <p:ph type="ftr" sz="quarter" idx="11"/>
          </p:nvPr>
        </p:nvSpPr>
        <p:spPr>
          <a:xfrm>
            <a:off x="216346" y="6669358"/>
            <a:ext cx="2738610" cy="184055"/>
          </a:xfrm>
        </p:spPr>
        <p:txBody>
          <a:bodyPr/>
          <a:lstStyle/>
          <a:p>
            <a:r>
              <a:rPr lang="en-GB"/>
              <a:t>SEEA-CF - Water accounts</a:t>
            </a:r>
          </a:p>
        </p:txBody>
      </p:sp>
      <p:sp>
        <p:nvSpPr>
          <p:cNvPr id="6" name="Slide Number Placeholder 5"/>
          <p:cNvSpPr>
            <a:spLocks noGrp="1"/>
          </p:cNvSpPr>
          <p:nvPr>
            <p:ph type="sldNum" sz="quarter" idx="12"/>
          </p:nvPr>
        </p:nvSpPr>
        <p:spPr>
          <a:xfrm>
            <a:off x="-77002" y="6612555"/>
            <a:ext cx="365760" cy="263279"/>
          </a:xfrm>
        </p:spPr>
        <p:txBody>
          <a:bodyPr/>
          <a:lstStyle>
            <a:lvl1pPr>
              <a:defRPr sz="1100"/>
            </a:lvl1pPr>
          </a:lstStyle>
          <a:p>
            <a:fld id="{E71A7A4C-8D87-42F8-8127-0E25E258281F}" type="slidenum">
              <a:rPr lang="en-GB" smtClean="0"/>
              <a:pPr/>
              <a:t>‹#›</a:t>
            </a:fld>
            <a:endParaRPr lang="en-GB"/>
          </a:p>
        </p:txBody>
      </p:sp>
    </p:spTree>
    <p:extLst>
      <p:ext uri="{BB962C8B-B14F-4D97-AF65-F5344CB8AC3E}">
        <p14:creationId xmlns:p14="http://schemas.microsoft.com/office/powerpoint/2010/main" val="4055521265"/>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845769"/>
            <a:ext cx="7886700" cy="1325563"/>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657981"/>
            <a:ext cx="7886700" cy="4896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SEEA-CF - Water accounts</a:t>
            </a:r>
          </a:p>
        </p:txBody>
      </p:sp>
      <p:sp>
        <p:nvSpPr>
          <p:cNvPr id="6" name="Slide Number Placeholder 5"/>
          <p:cNvSpPr>
            <a:spLocks noGrp="1"/>
          </p:cNvSpPr>
          <p:nvPr>
            <p:ph type="sldNum" sz="quarter" idx="12"/>
          </p:nvPr>
        </p:nvSpPr>
        <p:spPr>
          <a:xfrm>
            <a:off x="-86627" y="6574054"/>
            <a:ext cx="385011" cy="311407"/>
          </a:xfrm>
        </p:spPr>
        <p:txBody>
          <a:bodyPr/>
          <a:lstStyle>
            <a:lvl1pPr>
              <a:defRPr sz="1100"/>
            </a:lvl1pPr>
          </a:lstStyle>
          <a:p>
            <a:fld id="{74DCA07C-3CEC-4E76-A32B-135E0BEA900B}" type="slidenum">
              <a:rPr lang="en-GB" smtClean="0"/>
              <a:pPr/>
              <a:t>‹#›</a:t>
            </a:fld>
            <a:endParaRPr lang="en-GB"/>
          </a:p>
        </p:txBody>
      </p:sp>
    </p:spTree>
    <p:extLst>
      <p:ext uri="{BB962C8B-B14F-4D97-AF65-F5344CB8AC3E}">
        <p14:creationId xmlns:p14="http://schemas.microsoft.com/office/powerpoint/2010/main" val="2556553137"/>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822322"/>
            <a:ext cx="1971675" cy="577098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822322"/>
            <a:ext cx="5800725" cy="57709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SEEA-CF - Water accounts</a:t>
            </a:r>
          </a:p>
        </p:txBody>
      </p:sp>
      <p:sp>
        <p:nvSpPr>
          <p:cNvPr id="6" name="Slide Number Placeholder 5"/>
          <p:cNvSpPr>
            <a:spLocks noGrp="1"/>
          </p:cNvSpPr>
          <p:nvPr>
            <p:ph type="sldNum" sz="quarter" idx="12"/>
          </p:nvPr>
        </p:nvSpPr>
        <p:spPr>
          <a:xfrm>
            <a:off x="-125127" y="6602929"/>
            <a:ext cx="423510" cy="259883"/>
          </a:xfrm>
        </p:spPr>
        <p:txBody>
          <a:bodyPr/>
          <a:lstStyle>
            <a:lvl1pPr>
              <a:defRPr sz="1100"/>
            </a:lvl1pPr>
          </a:lstStyle>
          <a:p>
            <a:fld id="{AAE1F87F-31B0-4EF0-8DDF-838A944D14DE}" type="slidenum">
              <a:rPr lang="en-GB" smtClean="0"/>
              <a:pPr/>
              <a:t>‹#›</a:t>
            </a:fld>
            <a:endParaRPr lang="en-GB"/>
          </a:p>
        </p:txBody>
      </p:sp>
    </p:spTree>
    <p:extLst>
      <p:ext uri="{BB962C8B-B14F-4D97-AF65-F5344CB8AC3E}">
        <p14:creationId xmlns:p14="http://schemas.microsoft.com/office/powerpoint/2010/main" val="2708046587"/>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6"/>
            <a:ext cx="7772400" cy="1470026"/>
          </a:xfrm>
          <a:prstGeom prst="rect">
            <a:avLst/>
          </a:prstGeom>
        </p:spPr>
        <p:txBody>
          <a:bodyPr/>
          <a:lstStyle/>
          <a:p>
            <a:r>
              <a:t>Title Text</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73354968"/>
      </p:ext>
    </p:extLst>
  </p:cSld>
  <p:clrMapOvr>
    <a:masterClrMapping/>
  </p:clrMapOvr>
  <p:transition spd="slow" advClick="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61495844"/>
      </p:ext>
    </p:extLst>
  </p:cSld>
  <p:clrMapOvr>
    <a:masterClrMapping/>
  </p:clrMapOvr>
  <p:transition spd="slow" advClick="0">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0" name="Shape 30"/>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45364889"/>
      </p:ext>
    </p:extLst>
  </p:cSld>
  <p:clrMapOvr>
    <a:masterClrMapping/>
  </p:clrMapOvr>
  <p:transition spd="slow" advClick="0">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361868" indent="-533325">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1199163"/>
      </p:ext>
    </p:extLst>
  </p:cSld>
  <p:clrMapOvr>
    <a:masterClrMapping/>
  </p:clrMapOvr>
  <p:transition spd="slow" advClick="0">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Title Text</a:t>
            </a:r>
          </a:p>
        </p:txBody>
      </p:sp>
      <p:sp>
        <p:nvSpPr>
          <p:cNvPr id="48" name="Shape 48"/>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87098354"/>
      </p:ext>
    </p:extLst>
  </p:cSld>
  <p:clrMapOvr>
    <a:masterClrMapping/>
  </p:clrMapOvr>
  <p:transition spd="slow" advClick="0">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84345825"/>
      </p:ext>
    </p:extLst>
  </p:cSld>
  <p:clrMapOvr>
    <a:masterClrMapping/>
  </p:clrMapOvr>
  <p:transition spd="slow" advClick="0">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71759745"/>
      </p:ext>
    </p:extLst>
  </p:cSld>
  <p:clrMapOvr>
    <a:masterClrMapping/>
  </p:clrMapOvr>
  <p:transition spd="slow" advClick="0">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73" name="Shape 73"/>
          <p:cNvSpPr>
            <a:spLocks noGrp="1"/>
          </p:cNvSpPr>
          <p:nvPr>
            <p:ph type="body" idx="1"/>
          </p:nvPr>
        </p:nvSpPr>
        <p:spPr>
          <a:xfrm>
            <a:off x="3575051" y="273050"/>
            <a:ext cx="5111752" cy="585311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83487845"/>
      </p:ext>
    </p:extLst>
  </p:cSld>
  <p:clrMapOvr>
    <a:masterClrMapping/>
  </p:clrMapOvr>
  <p:transition spd="slow" advClick="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667506"/>
            <a:ext cx="7886700" cy="4895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b="0"/>
            </a:lvl1pPr>
          </a:lstStyle>
          <a:p>
            <a:r>
              <a:rPr lang="en-GB"/>
              <a:t>SEEA-CF - Water accounts</a:t>
            </a:r>
          </a:p>
        </p:txBody>
      </p:sp>
      <p:sp>
        <p:nvSpPr>
          <p:cNvPr id="6" name="Slide Number Placeholder 5"/>
          <p:cNvSpPr>
            <a:spLocks noGrp="1"/>
          </p:cNvSpPr>
          <p:nvPr>
            <p:ph type="sldNum" sz="quarter" idx="12"/>
          </p:nvPr>
        </p:nvSpPr>
        <p:spPr>
          <a:xfrm>
            <a:off x="-67377" y="6601225"/>
            <a:ext cx="365759" cy="284234"/>
          </a:xfrm>
        </p:spPr>
        <p:txBody>
          <a:bodyPr/>
          <a:lstStyle>
            <a:lvl1pPr>
              <a:defRPr sz="1100"/>
            </a:lvl1pPr>
          </a:lstStyle>
          <a:p>
            <a:fld id="{A2261D6C-4505-4CAD-B01B-1DA294CCE22C}" type="slidenum">
              <a:rPr lang="en-GB" smtClean="0"/>
              <a:pPr/>
              <a:t>‹#›</a:t>
            </a:fld>
            <a:endParaRPr lang="en-GB"/>
          </a:p>
        </p:txBody>
      </p:sp>
    </p:spTree>
    <p:extLst>
      <p:ext uri="{BB962C8B-B14F-4D97-AF65-F5344CB8AC3E}">
        <p14:creationId xmlns:p14="http://schemas.microsoft.com/office/powerpoint/2010/main" val="2814658733"/>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83" name="Shape 83"/>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84" name="Shape 84"/>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60803463"/>
      </p:ext>
    </p:extLst>
  </p:cSld>
  <p:clrMapOvr>
    <a:masterClrMapping/>
  </p:clrMapOvr>
  <p:transition spd="slow" advClick="0">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92" name="Shape 92"/>
          <p:cNvSpPr>
            <a:spLocks noGrp="1"/>
          </p:cNvSpPr>
          <p:nvPr>
            <p:ph type="title"/>
          </p:nvPr>
        </p:nvSpPr>
        <p:spPr>
          <a:xfrm>
            <a:off x="685800" y="2130426"/>
            <a:ext cx="7772400" cy="1470026"/>
          </a:xfrm>
          <a:prstGeom prst="rect">
            <a:avLst/>
          </a:prstGeom>
        </p:spPr>
        <p:txBody>
          <a:bodyPr/>
          <a:lstStyle/>
          <a:p>
            <a:r>
              <a:t>Title Text</a:t>
            </a:r>
          </a:p>
        </p:txBody>
      </p:sp>
      <p:sp>
        <p:nvSpPr>
          <p:cNvPr id="93" name="Shape 93"/>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01980198"/>
      </p:ext>
    </p:extLst>
  </p:cSld>
  <p:clrMapOvr>
    <a:masterClrMapping/>
  </p:clrMapOvr>
  <p:transition spd="slow" advClick="0">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Section Header">
    <p:spTree>
      <p:nvGrpSpPr>
        <p:cNvPr id="1" name=""/>
        <p:cNvGrpSpPr/>
        <p:nvPr/>
      </p:nvGrpSpPr>
      <p:grpSpPr>
        <a:xfrm>
          <a:off x="0" y="0"/>
          <a:ext cx="0" cy="0"/>
          <a:chOff x="0" y="0"/>
          <a:chExt cx="0" cy="0"/>
        </a:xfrm>
      </p:grpSpPr>
      <p:sp>
        <p:nvSpPr>
          <p:cNvPr id="110" name="Shape 110"/>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11" name="Shape 111"/>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12" name="Shape 11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53145623"/>
      </p:ext>
    </p:extLst>
  </p:cSld>
  <p:clrMapOvr>
    <a:masterClrMapping/>
  </p:clrMapOvr>
  <p:transition spd="slow" advClick="0">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1_Two Content">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r>
              <a:t>Title Text</a:t>
            </a:r>
          </a:p>
        </p:txBody>
      </p:sp>
      <p:sp>
        <p:nvSpPr>
          <p:cNvPr id="120" name="Shape 120"/>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121" name="Shape 12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38602274"/>
      </p:ext>
    </p:extLst>
  </p:cSld>
  <p:clrMapOvr>
    <a:masterClrMapping/>
  </p:clrMapOvr>
  <p:transition spd="slow" advClick="0">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128" name="Shape 128"/>
          <p:cNvSpPr>
            <a:spLocks noGrp="1"/>
          </p:cNvSpPr>
          <p:nvPr>
            <p:ph type="title"/>
          </p:nvPr>
        </p:nvSpPr>
        <p:spPr>
          <a:prstGeom prst="rect">
            <a:avLst/>
          </a:prstGeom>
        </p:spPr>
        <p:txBody>
          <a:bodyPr/>
          <a:lstStyle/>
          <a:p>
            <a:r>
              <a:t>Title Text</a:t>
            </a:r>
          </a:p>
        </p:txBody>
      </p:sp>
      <p:sp>
        <p:nvSpPr>
          <p:cNvPr id="129" name="Shape 129"/>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30" name="Shape 130"/>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131" name="Shape 13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94578497"/>
      </p:ext>
    </p:extLst>
  </p:cSld>
  <p:clrMapOvr>
    <a:masterClrMapping/>
  </p:clrMapOvr>
  <p:transition spd="slow" advClick="0">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1_Title Only">
    <p:spTree>
      <p:nvGrpSpPr>
        <p:cNvPr id="1" name=""/>
        <p:cNvGrpSpPr/>
        <p:nvPr/>
      </p:nvGrpSpPr>
      <p:grpSpPr>
        <a:xfrm>
          <a:off x="0" y="0"/>
          <a:ext cx="0" cy="0"/>
          <a:chOff x="0" y="0"/>
          <a:chExt cx="0" cy="0"/>
        </a:xfrm>
      </p:grpSpPr>
      <p:sp>
        <p:nvSpPr>
          <p:cNvPr id="138" name="Shape 138"/>
          <p:cNvSpPr>
            <a:spLocks noGrp="1"/>
          </p:cNvSpPr>
          <p:nvPr>
            <p:ph type="title"/>
          </p:nvPr>
        </p:nvSpPr>
        <p:spPr>
          <a:prstGeom prst="rect">
            <a:avLst/>
          </a:prstGeom>
        </p:spPr>
        <p:txBody>
          <a:bodyPr/>
          <a:lstStyle/>
          <a:p>
            <a:r>
              <a:t>Title Text</a:t>
            </a:r>
          </a:p>
        </p:txBody>
      </p:sp>
      <p:sp>
        <p:nvSpPr>
          <p:cNvPr id="139" name="Shape 13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36466823"/>
      </p:ext>
    </p:extLst>
  </p:cSld>
  <p:clrMapOvr>
    <a:masterClrMapping/>
  </p:clrMapOvr>
  <p:transition spd="slow" advClick="0">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1_Blank">
    <p:spTree>
      <p:nvGrpSpPr>
        <p:cNvPr id="1" name=""/>
        <p:cNvGrpSpPr/>
        <p:nvPr/>
      </p:nvGrpSpPr>
      <p:grpSpPr>
        <a:xfrm>
          <a:off x="0" y="0"/>
          <a:ext cx="0" cy="0"/>
          <a:chOff x="0" y="0"/>
          <a:chExt cx="0" cy="0"/>
        </a:xfrm>
      </p:grpSpPr>
      <p:sp>
        <p:nvSpPr>
          <p:cNvPr id="146" name="Shape 14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36274386"/>
      </p:ext>
    </p:extLst>
  </p:cSld>
  <p:clrMapOvr>
    <a:masterClrMapping/>
  </p:clrMapOvr>
  <p:transition spd="slow" advClick="0">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153" name="Shape 153"/>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154" name="Shape 154"/>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55" name="Shape 155"/>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156" name="Shape 15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08660018"/>
      </p:ext>
    </p:extLst>
  </p:cSld>
  <p:clrMapOvr>
    <a:masterClrMapping/>
  </p:clrMapOvr>
  <p:transition spd="slow" advClick="0">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Picture with Caption">
    <p:spTree>
      <p:nvGrpSpPr>
        <p:cNvPr id="1" name=""/>
        <p:cNvGrpSpPr/>
        <p:nvPr/>
      </p:nvGrpSpPr>
      <p:grpSpPr>
        <a:xfrm>
          <a:off x="0" y="0"/>
          <a:ext cx="0" cy="0"/>
          <a:chOff x="0" y="0"/>
          <a:chExt cx="0" cy="0"/>
        </a:xfrm>
      </p:grpSpPr>
      <p:sp>
        <p:nvSpPr>
          <p:cNvPr id="163" name="Shape 163"/>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164" name="Shape 164"/>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165" name="Shape 165"/>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66" name="Shape 16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81156783"/>
      </p:ext>
    </p:extLst>
  </p:cSld>
  <p:clrMapOvr>
    <a:masterClrMapping/>
  </p:clrMapOvr>
  <p:transition spd="slow" advClick="0">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2_Title Slide">
    <p:spTree>
      <p:nvGrpSpPr>
        <p:cNvPr id="1" name=""/>
        <p:cNvGrpSpPr/>
        <p:nvPr/>
      </p:nvGrpSpPr>
      <p:grpSpPr>
        <a:xfrm>
          <a:off x="0" y="0"/>
          <a:ext cx="0" cy="0"/>
          <a:chOff x="0" y="0"/>
          <a:chExt cx="0" cy="0"/>
        </a:xfrm>
      </p:grpSpPr>
      <p:sp>
        <p:nvSpPr>
          <p:cNvPr id="173" name="Shape 173"/>
          <p:cNvSpPr>
            <a:spLocks noGrp="1"/>
          </p:cNvSpPr>
          <p:nvPr>
            <p:ph type="title"/>
          </p:nvPr>
        </p:nvSpPr>
        <p:spPr>
          <a:xfrm>
            <a:off x="685800" y="2130426"/>
            <a:ext cx="7772400" cy="1470026"/>
          </a:xfrm>
          <a:prstGeom prst="rect">
            <a:avLst/>
          </a:prstGeom>
        </p:spPr>
        <p:txBody>
          <a:bodyPr/>
          <a:lstStyle/>
          <a:p>
            <a:r>
              <a:t>Title Text</a:t>
            </a:r>
          </a:p>
        </p:txBody>
      </p:sp>
      <p:sp>
        <p:nvSpPr>
          <p:cNvPr id="174" name="Shape 174"/>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75" name="Shape 17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03363881"/>
      </p:ext>
    </p:extLst>
  </p:cSld>
  <p:clrMapOvr>
    <a:masterClrMapping/>
  </p:clrMapOvr>
  <p:transition spd="slow" advClick="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115504" y="6612556"/>
            <a:ext cx="394635" cy="253656"/>
          </a:xfrm>
        </p:spPr>
        <p:txBody>
          <a:bodyPr/>
          <a:lstStyle>
            <a:lvl1pPr>
              <a:defRPr sz="1100"/>
            </a:lvl1pPr>
          </a:lstStyle>
          <a:p>
            <a:fld id="{F25B7AE6-69C5-4741-9DE0-434B6C9488E3}" type="slidenum">
              <a:rPr lang="en-GB" smtClean="0"/>
              <a:pPr/>
              <a:t>‹#›</a:t>
            </a:fld>
            <a:endParaRPr lang="en-GB"/>
          </a:p>
        </p:txBody>
      </p:sp>
    </p:spTree>
    <p:extLst>
      <p:ext uri="{BB962C8B-B14F-4D97-AF65-F5344CB8AC3E}">
        <p14:creationId xmlns:p14="http://schemas.microsoft.com/office/powerpoint/2010/main" val="2324838169"/>
      </p:ext>
    </p:extLst>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182" name="Shape 182"/>
          <p:cNvSpPr>
            <a:spLocks noGrp="1"/>
          </p:cNvSpPr>
          <p:nvPr>
            <p:ph type="title"/>
          </p:nvPr>
        </p:nvSpPr>
        <p:spPr>
          <a:prstGeom prst="rect">
            <a:avLst/>
          </a:prstGeom>
        </p:spPr>
        <p:txBody>
          <a:bodyPr/>
          <a:lstStyle/>
          <a:p>
            <a:r>
              <a:t>Title Text</a:t>
            </a:r>
          </a:p>
        </p:txBody>
      </p:sp>
      <p:sp>
        <p:nvSpPr>
          <p:cNvPr id="183" name="Shape 183"/>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184" name="Shape 18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53109376"/>
      </p:ext>
    </p:extLst>
  </p:cSld>
  <p:clrMapOvr>
    <a:masterClrMapping/>
  </p:clrMapOvr>
  <p:transition spd="slow" advClick="0">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2_Section Header">
    <p:spTree>
      <p:nvGrpSpPr>
        <p:cNvPr id="1" name=""/>
        <p:cNvGrpSpPr/>
        <p:nvPr/>
      </p:nvGrpSpPr>
      <p:grpSpPr>
        <a:xfrm>
          <a:off x="0" y="0"/>
          <a:ext cx="0" cy="0"/>
          <a:chOff x="0" y="0"/>
          <a:chExt cx="0" cy="0"/>
        </a:xfrm>
      </p:grpSpPr>
      <p:sp>
        <p:nvSpPr>
          <p:cNvPr id="191" name="Shape 191"/>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192" name="Shape 192"/>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93" name="Shape 19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6098536"/>
      </p:ext>
    </p:extLst>
  </p:cSld>
  <p:clrMapOvr>
    <a:masterClrMapping/>
  </p:clrMapOvr>
  <p:transition spd="slow" advClick="0">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2_Two Content">
    <p:spTree>
      <p:nvGrpSpPr>
        <p:cNvPr id="1" name=""/>
        <p:cNvGrpSpPr/>
        <p:nvPr/>
      </p:nvGrpSpPr>
      <p:grpSpPr>
        <a:xfrm>
          <a:off x="0" y="0"/>
          <a:ext cx="0" cy="0"/>
          <a:chOff x="0" y="0"/>
          <a:chExt cx="0" cy="0"/>
        </a:xfrm>
      </p:grpSpPr>
      <p:sp>
        <p:nvSpPr>
          <p:cNvPr id="200" name="Shape 200"/>
          <p:cNvSpPr>
            <a:spLocks noGrp="1"/>
          </p:cNvSpPr>
          <p:nvPr>
            <p:ph type="title"/>
          </p:nvPr>
        </p:nvSpPr>
        <p:spPr>
          <a:prstGeom prst="rect">
            <a:avLst/>
          </a:prstGeom>
        </p:spPr>
        <p:txBody>
          <a:bodyPr/>
          <a:lstStyle/>
          <a:p>
            <a:r>
              <a:t>Title Text</a:t>
            </a:r>
          </a:p>
        </p:txBody>
      </p:sp>
      <p:sp>
        <p:nvSpPr>
          <p:cNvPr id="201" name="Shape 201"/>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02" name="Shape 20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23115227"/>
      </p:ext>
    </p:extLst>
  </p:cSld>
  <p:clrMapOvr>
    <a:masterClrMapping/>
  </p:clrMapOvr>
  <p:transition spd="slow" advClick="0">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2_Comparison">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r>
              <a:t>Title Text</a:t>
            </a:r>
          </a:p>
        </p:txBody>
      </p:sp>
      <p:sp>
        <p:nvSpPr>
          <p:cNvPr id="210" name="Shape 210"/>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11" name="Shape 211"/>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12" name="Shape 21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13544115"/>
      </p:ext>
    </p:extLst>
  </p:cSld>
  <p:clrMapOvr>
    <a:masterClrMapping/>
  </p:clrMapOvr>
  <p:transition spd="slow" advClick="0">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2_Title Only">
    <p:spTree>
      <p:nvGrpSpPr>
        <p:cNvPr id="1" name=""/>
        <p:cNvGrpSpPr/>
        <p:nvPr/>
      </p:nvGrpSpPr>
      <p:grpSpPr>
        <a:xfrm>
          <a:off x="0" y="0"/>
          <a:ext cx="0" cy="0"/>
          <a:chOff x="0" y="0"/>
          <a:chExt cx="0" cy="0"/>
        </a:xfrm>
      </p:grpSpPr>
      <p:sp>
        <p:nvSpPr>
          <p:cNvPr id="219" name="Shape 219"/>
          <p:cNvSpPr>
            <a:spLocks noGrp="1"/>
          </p:cNvSpPr>
          <p:nvPr>
            <p:ph type="title"/>
          </p:nvPr>
        </p:nvSpPr>
        <p:spPr>
          <a:prstGeom prst="rect">
            <a:avLst/>
          </a:prstGeom>
        </p:spPr>
        <p:txBody>
          <a:bodyPr/>
          <a:lstStyle/>
          <a:p>
            <a:r>
              <a:t>Title Text</a:t>
            </a:r>
          </a:p>
        </p:txBody>
      </p:sp>
      <p:sp>
        <p:nvSpPr>
          <p:cNvPr id="220" name="Shape 22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61459135"/>
      </p:ext>
    </p:extLst>
  </p:cSld>
  <p:clrMapOvr>
    <a:masterClrMapping/>
  </p:clrMapOvr>
  <p:transition spd="slow" advClick="0">
    <p:randomBa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2_Blank">
    <p:spTree>
      <p:nvGrpSpPr>
        <p:cNvPr id="1" name=""/>
        <p:cNvGrpSpPr/>
        <p:nvPr/>
      </p:nvGrpSpPr>
      <p:grpSpPr>
        <a:xfrm>
          <a:off x="0" y="0"/>
          <a:ext cx="0" cy="0"/>
          <a:chOff x="0" y="0"/>
          <a:chExt cx="0" cy="0"/>
        </a:xfrm>
      </p:grpSpPr>
      <p:sp>
        <p:nvSpPr>
          <p:cNvPr id="227" name="Shape 22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8034934"/>
      </p:ext>
    </p:extLst>
  </p:cSld>
  <p:clrMapOvr>
    <a:masterClrMapping/>
  </p:clrMapOvr>
  <p:transition spd="slow" advClick="0">
    <p:randomBa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2_Content with Caption">
    <p:spTree>
      <p:nvGrpSpPr>
        <p:cNvPr id="1" name=""/>
        <p:cNvGrpSpPr/>
        <p:nvPr/>
      </p:nvGrpSpPr>
      <p:grpSpPr>
        <a:xfrm>
          <a:off x="0" y="0"/>
          <a:ext cx="0" cy="0"/>
          <a:chOff x="0" y="0"/>
          <a:chExt cx="0" cy="0"/>
        </a:xfrm>
      </p:grpSpPr>
      <p:sp>
        <p:nvSpPr>
          <p:cNvPr id="234" name="Shape 234"/>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235" name="Shape 235"/>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236" name="Shape 236"/>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237" name="Shape 23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91965510"/>
      </p:ext>
    </p:extLst>
  </p:cSld>
  <p:clrMapOvr>
    <a:masterClrMapping/>
  </p:clrMapOvr>
  <p:transition spd="slow" advClick="0">
    <p:randomBar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2_Picture with Caption">
    <p:spTree>
      <p:nvGrpSpPr>
        <p:cNvPr id="1" name=""/>
        <p:cNvGrpSpPr/>
        <p:nvPr/>
      </p:nvGrpSpPr>
      <p:grpSpPr>
        <a:xfrm>
          <a:off x="0" y="0"/>
          <a:ext cx="0" cy="0"/>
          <a:chOff x="0" y="0"/>
          <a:chExt cx="0" cy="0"/>
        </a:xfrm>
      </p:grpSpPr>
      <p:sp>
        <p:nvSpPr>
          <p:cNvPr id="244" name="Shape 244"/>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245" name="Shape 245"/>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246" name="Shape 246"/>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247" name="Shape 24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19578436"/>
      </p:ext>
    </p:extLst>
  </p:cSld>
  <p:clrMapOvr>
    <a:masterClrMapping/>
  </p:clrMapOvr>
  <p:transition spd="slow" advClick="0">
    <p:randomBar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3_Section Header">
    <p:spTree>
      <p:nvGrpSpPr>
        <p:cNvPr id="1" name=""/>
        <p:cNvGrpSpPr/>
        <p:nvPr/>
      </p:nvGrpSpPr>
      <p:grpSpPr>
        <a:xfrm>
          <a:off x="0" y="0"/>
          <a:ext cx="0" cy="0"/>
          <a:chOff x="0" y="0"/>
          <a:chExt cx="0" cy="0"/>
        </a:xfrm>
      </p:grpSpPr>
      <p:sp>
        <p:nvSpPr>
          <p:cNvPr id="272" name="Shape 272"/>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273" name="Shape 273"/>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274" name="Shape 27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75688462"/>
      </p:ext>
    </p:extLst>
  </p:cSld>
  <p:clrMapOvr>
    <a:masterClrMapping/>
  </p:clrMapOvr>
  <p:transition spd="slow" advClick="0">
    <p:randomBar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3_Two Content">
    <p:spTree>
      <p:nvGrpSpPr>
        <p:cNvPr id="1" name=""/>
        <p:cNvGrpSpPr/>
        <p:nvPr/>
      </p:nvGrpSpPr>
      <p:grpSpPr>
        <a:xfrm>
          <a:off x="0" y="0"/>
          <a:ext cx="0" cy="0"/>
          <a:chOff x="0" y="0"/>
          <a:chExt cx="0" cy="0"/>
        </a:xfrm>
      </p:grpSpPr>
      <p:sp>
        <p:nvSpPr>
          <p:cNvPr id="281" name="Shape 281"/>
          <p:cNvSpPr>
            <a:spLocks noGrp="1"/>
          </p:cNvSpPr>
          <p:nvPr>
            <p:ph type="title"/>
          </p:nvPr>
        </p:nvSpPr>
        <p:spPr>
          <a:prstGeom prst="rect">
            <a:avLst/>
          </a:prstGeom>
        </p:spPr>
        <p:txBody>
          <a:bodyPr/>
          <a:lstStyle/>
          <a:p>
            <a:r>
              <a:t>Title Text</a:t>
            </a:r>
          </a:p>
        </p:txBody>
      </p:sp>
      <p:sp>
        <p:nvSpPr>
          <p:cNvPr id="282" name="Shape 282"/>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283" name="Shape 28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80998266"/>
      </p:ext>
    </p:extLst>
  </p:cSld>
  <p:clrMapOvr>
    <a:masterClrMapping/>
  </p:clrMapOvr>
  <p:transition spd="slow" advClick="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a:xfrm>
            <a:off x="-77002" y="6591300"/>
            <a:ext cx="375385" cy="255660"/>
          </a:xfrm>
        </p:spPr>
        <p:txBody>
          <a:bodyPr/>
          <a:lstStyle>
            <a:lvl1pPr>
              <a:defRPr sz="1100"/>
            </a:lvl1pPr>
          </a:lstStyle>
          <a:p>
            <a:fld id="{CB84D98A-B883-41C6-BA92-0F40CB1051E5}" type="slidenum">
              <a:rPr lang="en-GB" smtClean="0"/>
              <a:pPr/>
              <a:t>‹#›</a:t>
            </a:fld>
            <a:endParaRPr lang="en-GB"/>
          </a:p>
        </p:txBody>
      </p:sp>
    </p:spTree>
    <p:extLst>
      <p:ext uri="{BB962C8B-B14F-4D97-AF65-F5344CB8AC3E}">
        <p14:creationId xmlns:p14="http://schemas.microsoft.com/office/powerpoint/2010/main" val="615832849"/>
      </p:ext>
    </p:extLst>
  </p:cSld>
  <p:clrMapOvr>
    <a:masterClrMapping/>
  </p:clrMapOvr>
  <p:transition>
    <p:fade thruBlk="1"/>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3_Comparison">
    <p:spTree>
      <p:nvGrpSpPr>
        <p:cNvPr id="1" name=""/>
        <p:cNvGrpSpPr/>
        <p:nvPr/>
      </p:nvGrpSpPr>
      <p:grpSpPr>
        <a:xfrm>
          <a:off x="0" y="0"/>
          <a:ext cx="0" cy="0"/>
          <a:chOff x="0" y="0"/>
          <a:chExt cx="0" cy="0"/>
        </a:xfrm>
      </p:grpSpPr>
      <p:sp>
        <p:nvSpPr>
          <p:cNvPr id="290" name="Shape 290"/>
          <p:cNvSpPr>
            <a:spLocks noGrp="1"/>
          </p:cNvSpPr>
          <p:nvPr>
            <p:ph type="title"/>
          </p:nvPr>
        </p:nvSpPr>
        <p:spPr>
          <a:prstGeom prst="rect">
            <a:avLst/>
          </a:prstGeom>
        </p:spPr>
        <p:txBody>
          <a:bodyPr/>
          <a:lstStyle/>
          <a:p>
            <a:r>
              <a:t>Title Text</a:t>
            </a:r>
          </a:p>
        </p:txBody>
      </p:sp>
      <p:sp>
        <p:nvSpPr>
          <p:cNvPr id="291" name="Shape 291"/>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292" name="Shape 292"/>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293" name="Shape 29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27358739"/>
      </p:ext>
    </p:extLst>
  </p:cSld>
  <p:clrMapOvr>
    <a:masterClrMapping/>
  </p:clrMapOvr>
  <p:transition spd="slow" advClick="0">
    <p:randomBar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3_Title Only">
    <p:spTree>
      <p:nvGrpSpPr>
        <p:cNvPr id="1" name=""/>
        <p:cNvGrpSpPr/>
        <p:nvPr/>
      </p:nvGrpSpPr>
      <p:grpSpPr>
        <a:xfrm>
          <a:off x="0" y="0"/>
          <a:ext cx="0" cy="0"/>
          <a:chOff x="0" y="0"/>
          <a:chExt cx="0" cy="0"/>
        </a:xfrm>
      </p:grpSpPr>
      <p:sp>
        <p:nvSpPr>
          <p:cNvPr id="300" name="Shape 300"/>
          <p:cNvSpPr>
            <a:spLocks noGrp="1"/>
          </p:cNvSpPr>
          <p:nvPr>
            <p:ph type="title"/>
          </p:nvPr>
        </p:nvSpPr>
        <p:spPr>
          <a:prstGeom prst="rect">
            <a:avLst/>
          </a:prstGeom>
        </p:spPr>
        <p:txBody>
          <a:bodyPr/>
          <a:lstStyle/>
          <a:p>
            <a:r>
              <a:t>Title Text</a:t>
            </a:r>
          </a:p>
        </p:txBody>
      </p:sp>
      <p:sp>
        <p:nvSpPr>
          <p:cNvPr id="301" name="Shape 30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99132703"/>
      </p:ext>
    </p:extLst>
  </p:cSld>
  <p:clrMapOvr>
    <a:masterClrMapping/>
  </p:clrMapOvr>
  <p:transition spd="slow" advClick="0">
    <p:randomBar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3_Blank">
    <p:spTree>
      <p:nvGrpSpPr>
        <p:cNvPr id="1" name=""/>
        <p:cNvGrpSpPr/>
        <p:nvPr/>
      </p:nvGrpSpPr>
      <p:grpSpPr>
        <a:xfrm>
          <a:off x="0" y="0"/>
          <a:ext cx="0" cy="0"/>
          <a:chOff x="0" y="0"/>
          <a:chExt cx="0" cy="0"/>
        </a:xfrm>
      </p:grpSpPr>
      <p:sp>
        <p:nvSpPr>
          <p:cNvPr id="308" name="Shape 30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89750841"/>
      </p:ext>
    </p:extLst>
  </p:cSld>
  <p:clrMapOvr>
    <a:masterClrMapping/>
  </p:clrMapOvr>
  <p:transition spd="slow" advClick="0">
    <p:randomBar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3_Content with Caption">
    <p:spTree>
      <p:nvGrpSpPr>
        <p:cNvPr id="1" name=""/>
        <p:cNvGrpSpPr/>
        <p:nvPr/>
      </p:nvGrpSpPr>
      <p:grpSpPr>
        <a:xfrm>
          <a:off x="0" y="0"/>
          <a:ext cx="0" cy="0"/>
          <a:chOff x="0" y="0"/>
          <a:chExt cx="0" cy="0"/>
        </a:xfrm>
      </p:grpSpPr>
      <p:sp>
        <p:nvSpPr>
          <p:cNvPr id="315" name="Shape 315"/>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16" name="Shape 316"/>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17" name="Shape 317"/>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18" name="Shape 31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82328245"/>
      </p:ext>
    </p:extLst>
  </p:cSld>
  <p:clrMapOvr>
    <a:masterClrMapping/>
  </p:clrMapOvr>
  <p:transition spd="slow" advClick="0">
    <p:randomBar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3_Picture with Caption">
    <p:spTree>
      <p:nvGrpSpPr>
        <p:cNvPr id="1" name=""/>
        <p:cNvGrpSpPr/>
        <p:nvPr/>
      </p:nvGrpSpPr>
      <p:grpSpPr>
        <a:xfrm>
          <a:off x="0" y="0"/>
          <a:ext cx="0" cy="0"/>
          <a:chOff x="0" y="0"/>
          <a:chExt cx="0" cy="0"/>
        </a:xfrm>
      </p:grpSpPr>
      <p:sp>
        <p:nvSpPr>
          <p:cNvPr id="325" name="Shape 325"/>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326" name="Shape 326"/>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327" name="Shape 327"/>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328" name="Shape 32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1662213"/>
      </p:ext>
    </p:extLst>
  </p:cSld>
  <p:clrMapOvr>
    <a:masterClrMapping/>
  </p:clrMapOvr>
  <p:transition spd="slow" advClick="0">
    <p:randomBar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3_Title Slide">
    <p:spTree>
      <p:nvGrpSpPr>
        <p:cNvPr id="1" name=""/>
        <p:cNvGrpSpPr/>
        <p:nvPr/>
      </p:nvGrpSpPr>
      <p:grpSpPr>
        <a:xfrm>
          <a:off x="0" y="0"/>
          <a:ext cx="0" cy="0"/>
          <a:chOff x="0" y="0"/>
          <a:chExt cx="0" cy="0"/>
        </a:xfrm>
      </p:grpSpPr>
      <p:sp>
        <p:nvSpPr>
          <p:cNvPr id="335" name="Shape 335"/>
          <p:cNvSpPr>
            <a:spLocks noGrp="1"/>
          </p:cNvSpPr>
          <p:nvPr>
            <p:ph type="title"/>
          </p:nvPr>
        </p:nvSpPr>
        <p:spPr>
          <a:xfrm>
            <a:off x="685800" y="2130426"/>
            <a:ext cx="7772400" cy="1470026"/>
          </a:xfrm>
          <a:prstGeom prst="rect">
            <a:avLst/>
          </a:prstGeom>
        </p:spPr>
        <p:txBody>
          <a:bodyPr/>
          <a:lstStyle/>
          <a:p>
            <a:r>
              <a:t>Title Text</a:t>
            </a:r>
          </a:p>
        </p:txBody>
      </p:sp>
      <p:sp>
        <p:nvSpPr>
          <p:cNvPr id="336" name="Shape 336"/>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37" name="Shape 33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59432790"/>
      </p:ext>
    </p:extLst>
  </p:cSld>
  <p:clrMapOvr>
    <a:masterClrMapping/>
  </p:clrMapOvr>
  <p:transition spd="slow" advClick="0">
    <p:randomBar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2_Title and Content">
    <p:spTree>
      <p:nvGrpSpPr>
        <p:cNvPr id="1" name=""/>
        <p:cNvGrpSpPr/>
        <p:nvPr/>
      </p:nvGrpSpPr>
      <p:grpSpPr>
        <a:xfrm>
          <a:off x="0" y="0"/>
          <a:ext cx="0" cy="0"/>
          <a:chOff x="0" y="0"/>
          <a:chExt cx="0" cy="0"/>
        </a:xfrm>
      </p:grpSpPr>
      <p:sp>
        <p:nvSpPr>
          <p:cNvPr id="344" name="Shape 344"/>
          <p:cNvSpPr>
            <a:spLocks noGrp="1"/>
          </p:cNvSpPr>
          <p:nvPr>
            <p:ph type="title"/>
          </p:nvPr>
        </p:nvSpPr>
        <p:spPr>
          <a:prstGeom prst="rect">
            <a:avLst/>
          </a:prstGeom>
        </p:spPr>
        <p:txBody>
          <a:bodyPr/>
          <a:lstStyle/>
          <a:p>
            <a:r>
              <a:t>Title Text</a:t>
            </a:r>
          </a:p>
        </p:txBody>
      </p:sp>
      <p:sp>
        <p:nvSpPr>
          <p:cNvPr id="345" name="Shape 345"/>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46" name="Shape 34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86300359"/>
      </p:ext>
    </p:extLst>
  </p:cSld>
  <p:clrMapOvr>
    <a:masterClrMapping/>
  </p:clrMapOvr>
  <p:transition spd="slow" advClick="0">
    <p:randomBar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4_Section Header">
    <p:spTree>
      <p:nvGrpSpPr>
        <p:cNvPr id="1" name=""/>
        <p:cNvGrpSpPr/>
        <p:nvPr/>
      </p:nvGrpSpPr>
      <p:grpSpPr>
        <a:xfrm>
          <a:off x="0" y="0"/>
          <a:ext cx="0" cy="0"/>
          <a:chOff x="0" y="0"/>
          <a:chExt cx="0" cy="0"/>
        </a:xfrm>
      </p:grpSpPr>
      <p:sp>
        <p:nvSpPr>
          <p:cNvPr id="353" name="Shape 353"/>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354" name="Shape 354"/>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55" name="Shape 35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9893130"/>
      </p:ext>
    </p:extLst>
  </p:cSld>
  <p:clrMapOvr>
    <a:masterClrMapping/>
  </p:clrMapOvr>
  <p:transition spd="slow" advClick="0">
    <p:randomBar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4_Two Content">
    <p:spTree>
      <p:nvGrpSpPr>
        <p:cNvPr id="1" name=""/>
        <p:cNvGrpSpPr/>
        <p:nvPr/>
      </p:nvGrpSpPr>
      <p:grpSpPr>
        <a:xfrm>
          <a:off x="0" y="0"/>
          <a:ext cx="0" cy="0"/>
          <a:chOff x="0" y="0"/>
          <a:chExt cx="0" cy="0"/>
        </a:xfrm>
      </p:grpSpPr>
      <p:sp>
        <p:nvSpPr>
          <p:cNvPr id="362" name="Shape 362"/>
          <p:cNvSpPr>
            <a:spLocks noGrp="1"/>
          </p:cNvSpPr>
          <p:nvPr>
            <p:ph type="title"/>
          </p:nvPr>
        </p:nvSpPr>
        <p:spPr>
          <a:prstGeom prst="rect">
            <a:avLst/>
          </a:prstGeom>
        </p:spPr>
        <p:txBody>
          <a:bodyPr/>
          <a:lstStyle/>
          <a:p>
            <a:r>
              <a:t>Title Text</a:t>
            </a:r>
          </a:p>
        </p:txBody>
      </p:sp>
      <p:sp>
        <p:nvSpPr>
          <p:cNvPr id="363" name="Shape 363"/>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364" name="Shape 36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36047159"/>
      </p:ext>
    </p:extLst>
  </p:cSld>
  <p:clrMapOvr>
    <a:masterClrMapping/>
  </p:clrMapOvr>
  <p:transition spd="slow" advClick="0">
    <p:randomBar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4_Comparison">
    <p:spTree>
      <p:nvGrpSpPr>
        <p:cNvPr id="1" name=""/>
        <p:cNvGrpSpPr/>
        <p:nvPr/>
      </p:nvGrpSpPr>
      <p:grpSpPr>
        <a:xfrm>
          <a:off x="0" y="0"/>
          <a:ext cx="0" cy="0"/>
          <a:chOff x="0" y="0"/>
          <a:chExt cx="0" cy="0"/>
        </a:xfrm>
      </p:grpSpPr>
      <p:sp>
        <p:nvSpPr>
          <p:cNvPr id="371" name="Shape 371"/>
          <p:cNvSpPr>
            <a:spLocks noGrp="1"/>
          </p:cNvSpPr>
          <p:nvPr>
            <p:ph type="title"/>
          </p:nvPr>
        </p:nvSpPr>
        <p:spPr>
          <a:prstGeom prst="rect">
            <a:avLst/>
          </a:prstGeom>
        </p:spPr>
        <p:txBody>
          <a:bodyPr/>
          <a:lstStyle/>
          <a:p>
            <a:r>
              <a:t>Title Text</a:t>
            </a:r>
          </a:p>
        </p:txBody>
      </p:sp>
      <p:sp>
        <p:nvSpPr>
          <p:cNvPr id="372" name="Shape 372"/>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373" name="Shape 373"/>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374" name="Shape 37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69577674"/>
      </p:ext>
    </p:extLst>
  </p:cSld>
  <p:clrMapOvr>
    <a:masterClrMapping/>
  </p:clrMapOvr>
  <p:transition spd="slow" advClick="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810600"/>
            <a:ext cx="7886700" cy="815091"/>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59912"/>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18045"/>
            <a:ext cx="3868340"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59912"/>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18045"/>
            <a:ext cx="3887391"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t>SEEA-CF - Water accounts</a:t>
            </a:r>
          </a:p>
        </p:txBody>
      </p:sp>
      <p:sp>
        <p:nvSpPr>
          <p:cNvPr id="9" name="Slide Number Placeholder 8"/>
          <p:cNvSpPr>
            <a:spLocks noGrp="1"/>
          </p:cNvSpPr>
          <p:nvPr>
            <p:ph type="sldNum" sz="quarter" idx="12"/>
          </p:nvPr>
        </p:nvSpPr>
        <p:spPr>
          <a:xfrm>
            <a:off x="-105877" y="6610721"/>
            <a:ext cx="404260" cy="245863"/>
          </a:xfrm>
        </p:spPr>
        <p:txBody>
          <a:bodyPr/>
          <a:lstStyle>
            <a:lvl1pPr>
              <a:defRPr sz="1100"/>
            </a:lvl1pPr>
          </a:lstStyle>
          <a:p>
            <a:fld id="{78E2B2C3-E7C0-4F26-8344-089148980C16}" type="slidenum">
              <a:rPr lang="en-GB" smtClean="0"/>
              <a:pPr/>
              <a:t>‹#›</a:t>
            </a:fld>
            <a:endParaRPr lang="en-GB"/>
          </a:p>
        </p:txBody>
      </p:sp>
    </p:spTree>
    <p:extLst>
      <p:ext uri="{BB962C8B-B14F-4D97-AF65-F5344CB8AC3E}">
        <p14:creationId xmlns:p14="http://schemas.microsoft.com/office/powerpoint/2010/main" val="4024822477"/>
      </p:ext>
    </p:extLst>
  </p:cSld>
  <p:clrMapOvr>
    <a:masterClrMapping/>
  </p:clrMapOvr>
  <p:transition>
    <p:fade thruBlk="1"/>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4_Title Only">
    <p:spTree>
      <p:nvGrpSpPr>
        <p:cNvPr id="1" name=""/>
        <p:cNvGrpSpPr/>
        <p:nvPr/>
      </p:nvGrpSpPr>
      <p:grpSpPr>
        <a:xfrm>
          <a:off x="0" y="0"/>
          <a:ext cx="0" cy="0"/>
          <a:chOff x="0" y="0"/>
          <a:chExt cx="0" cy="0"/>
        </a:xfrm>
      </p:grpSpPr>
      <p:sp>
        <p:nvSpPr>
          <p:cNvPr id="381" name="Shape 381"/>
          <p:cNvSpPr>
            <a:spLocks noGrp="1"/>
          </p:cNvSpPr>
          <p:nvPr>
            <p:ph type="title"/>
          </p:nvPr>
        </p:nvSpPr>
        <p:spPr>
          <a:prstGeom prst="rect">
            <a:avLst/>
          </a:prstGeom>
        </p:spPr>
        <p:txBody>
          <a:bodyPr/>
          <a:lstStyle/>
          <a:p>
            <a:r>
              <a:t>Title Text</a:t>
            </a:r>
          </a:p>
        </p:txBody>
      </p:sp>
      <p:sp>
        <p:nvSpPr>
          <p:cNvPr id="382" name="Shape 38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35045024"/>
      </p:ext>
    </p:extLst>
  </p:cSld>
  <p:clrMapOvr>
    <a:masterClrMapping/>
  </p:clrMapOvr>
  <p:transition spd="slow" advClick="0">
    <p:randomBar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4_Blank">
    <p:spTree>
      <p:nvGrpSpPr>
        <p:cNvPr id="1" name=""/>
        <p:cNvGrpSpPr/>
        <p:nvPr/>
      </p:nvGrpSpPr>
      <p:grpSpPr>
        <a:xfrm>
          <a:off x="0" y="0"/>
          <a:ext cx="0" cy="0"/>
          <a:chOff x="0" y="0"/>
          <a:chExt cx="0" cy="0"/>
        </a:xfrm>
      </p:grpSpPr>
      <p:sp>
        <p:nvSpPr>
          <p:cNvPr id="389" name="Shape 38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440268"/>
      </p:ext>
    </p:extLst>
  </p:cSld>
  <p:clrMapOvr>
    <a:masterClrMapping/>
  </p:clrMapOvr>
  <p:transition spd="slow" advClick="0">
    <p:randomBar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4_Content with Caption">
    <p:spTree>
      <p:nvGrpSpPr>
        <p:cNvPr id="1" name=""/>
        <p:cNvGrpSpPr/>
        <p:nvPr/>
      </p:nvGrpSpPr>
      <p:grpSpPr>
        <a:xfrm>
          <a:off x="0" y="0"/>
          <a:ext cx="0" cy="0"/>
          <a:chOff x="0" y="0"/>
          <a:chExt cx="0" cy="0"/>
        </a:xfrm>
      </p:grpSpPr>
      <p:sp>
        <p:nvSpPr>
          <p:cNvPr id="396" name="Shape 396"/>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397" name="Shape 397"/>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398" name="Shape 398"/>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399" name="Shape 39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71864651"/>
      </p:ext>
    </p:extLst>
  </p:cSld>
  <p:clrMapOvr>
    <a:masterClrMapping/>
  </p:clrMapOvr>
  <p:transition spd="slow" advClick="0">
    <p:randomBar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4_Picture with Caption">
    <p:spTree>
      <p:nvGrpSpPr>
        <p:cNvPr id="1" name=""/>
        <p:cNvGrpSpPr/>
        <p:nvPr/>
      </p:nvGrpSpPr>
      <p:grpSpPr>
        <a:xfrm>
          <a:off x="0" y="0"/>
          <a:ext cx="0" cy="0"/>
          <a:chOff x="0" y="0"/>
          <a:chExt cx="0" cy="0"/>
        </a:xfrm>
      </p:grpSpPr>
      <p:sp>
        <p:nvSpPr>
          <p:cNvPr id="406" name="Shape 406"/>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07" name="Shape 407"/>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08" name="Shape 408"/>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09" name="Shape 40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92864354"/>
      </p:ext>
    </p:extLst>
  </p:cSld>
  <p:clrMapOvr>
    <a:masterClrMapping/>
  </p:clrMapOvr>
  <p:transition spd="slow" advClick="0">
    <p:randomBar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4_Title Slide">
    <p:spTree>
      <p:nvGrpSpPr>
        <p:cNvPr id="1" name=""/>
        <p:cNvGrpSpPr/>
        <p:nvPr/>
      </p:nvGrpSpPr>
      <p:grpSpPr>
        <a:xfrm>
          <a:off x="0" y="0"/>
          <a:ext cx="0" cy="0"/>
          <a:chOff x="0" y="0"/>
          <a:chExt cx="0" cy="0"/>
        </a:xfrm>
      </p:grpSpPr>
      <p:sp>
        <p:nvSpPr>
          <p:cNvPr id="416" name="Shape 416"/>
          <p:cNvSpPr>
            <a:spLocks noGrp="1"/>
          </p:cNvSpPr>
          <p:nvPr>
            <p:ph type="title"/>
          </p:nvPr>
        </p:nvSpPr>
        <p:spPr>
          <a:xfrm>
            <a:off x="685800" y="2130426"/>
            <a:ext cx="7772400" cy="1470026"/>
          </a:xfrm>
          <a:prstGeom prst="rect">
            <a:avLst/>
          </a:prstGeom>
        </p:spPr>
        <p:txBody>
          <a:bodyPr/>
          <a:lstStyle/>
          <a:p>
            <a:r>
              <a:t>Title Text</a:t>
            </a:r>
          </a:p>
        </p:txBody>
      </p:sp>
      <p:sp>
        <p:nvSpPr>
          <p:cNvPr id="417" name="Shape 417"/>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18" name="Shape 41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46153877"/>
      </p:ext>
    </p:extLst>
  </p:cSld>
  <p:clrMapOvr>
    <a:masterClrMapping/>
  </p:clrMapOvr>
  <p:transition spd="slow" advClick="0">
    <p:randomBar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3_Title and Content">
    <p:spTree>
      <p:nvGrpSpPr>
        <p:cNvPr id="1" name=""/>
        <p:cNvGrpSpPr/>
        <p:nvPr/>
      </p:nvGrpSpPr>
      <p:grpSpPr>
        <a:xfrm>
          <a:off x="0" y="0"/>
          <a:ext cx="0" cy="0"/>
          <a:chOff x="0" y="0"/>
          <a:chExt cx="0" cy="0"/>
        </a:xfrm>
      </p:grpSpPr>
      <p:sp>
        <p:nvSpPr>
          <p:cNvPr id="425" name="Shape 425"/>
          <p:cNvSpPr>
            <a:spLocks noGrp="1"/>
          </p:cNvSpPr>
          <p:nvPr>
            <p:ph type="title"/>
          </p:nvPr>
        </p:nvSpPr>
        <p:spPr>
          <a:prstGeom prst="rect">
            <a:avLst/>
          </a:prstGeom>
        </p:spPr>
        <p:txBody>
          <a:bodyPr/>
          <a:lstStyle/>
          <a:p>
            <a:r>
              <a:t>Title Text</a:t>
            </a:r>
          </a:p>
        </p:txBody>
      </p:sp>
      <p:sp>
        <p:nvSpPr>
          <p:cNvPr id="426" name="Shape 426"/>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27" name="Shape 42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582879816"/>
      </p:ext>
    </p:extLst>
  </p:cSld>
  <p:clrMapOvr>
    <a:masterClrMapping/>
  </p:clrMapOvr>
  <p:transition spd="slow" advClick="0">
    <p:randomBar dir="vert"/>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5_Section Header">
    <p:spTree>
      <p:nvGrpSpPr>
        <p:cNvPr id="1" name=""/>
        <p:cNvGrpSpPr/>
        <p:nvPr/>
      </p:nvGrpSpPr>
      <p:grpSpPr>
        <a:xfrm>
          <a:off x="0" y="0"/>
          <a:ext cx="0" cy="0"/>
          <a:chOff x="0" y="0"/>
          <a:chExt cx="0" cy="0"/>
        </a:xfrm>
      </p:grpSpPr>
      <p:sp>
        <p:nvSpPr>
          <p:cNvPr id="434" name="Shape 434"/>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435" name="Shape 435"/>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436" name="Shape 43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95532549"/>
      </p:ext>
    </p:extLst>
  </p:cSld>
  <p:clrMapOvr>
    <a:masterClrMapping/>
  </p:clrMapOvr>
  <p:transition spd="slow" advClick="0">
    <p:randomBar dir="vert"/>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5_Two Content">
    <p:spTree>
      <p:nvGrpSpPr>
        <p:cNvPr id="1" name=""/>
        <p:cNvGrpSpPr/>
        <p:nvPr/>
      </p:nvGrpSpPr>
      <p:grpSpPr>
        <a:xfrm>
          <a:off x="0" y="0"/>
          <a:ext cx="0" cy="0"/>
          <a:chOff x="0" y="0"/>
          <a:chExt cx="0" cy="0"/>
        </a:xfrm>
      </p:grpSpPr>
      <p:sp>
        <p:nvSpPr>
          <p:cNvPr id="443" name="Shape 443"/>
          <p:cNvSpPr>
            <a:spLocks noGrp="1"/>
          </p:cNvSpPr>
          <p:nvPr>
            <p:ph type="title"/>
          </p:nvPr>
        </p:nvSpPr>
        <p:spPr>
          <a:prstGeom prst="rect">
            <a:avLst/>
          </a:prstGeom>
        </p:spPr>
        <p:txBody>
          <a:bodyPr/>
          <a:lstStyle/>
          <a:p>
            <a:r>
              <a:t>Title Text</a:t>
            </a:r>
          </a:p>
        </p:txBody>
      </p:sp>
      <p:sp>
        <p:nvSpPr>
          <p:cNvPr id="444" name="Shape 444"/>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445" name="Shape 44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76274094"/>
      </p:ext>
    </p:extLst>
  </p:cSld>
  <p:clrMapOvr>
    <a:masterClrMapping/>
  </p:clrMapOvr>
  <p:transition spd="slow" advClick="0">
    <p:randomBar dir="vert"/>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5_Comparison">
    <p:spTree>
      <p:nvGrpSpPr>
        <p:cNvPr id="1" name=""/>
        <p:cNvGrpSpPr/>
        <p:nvPr/>
      </p:nvGrpSpPr>
      <p:grpSpPr>
        <a:xfrm>
          <a:off x="0" y="0"/>
          <a:ext cx="0" cy="0"/>
          <a:chOff x="0" y="0"/>
          <a:chExt cx="0" cy="0"/>
        </a:xfrm>
      </p:grpSpPr>
      <p:sp>
        <p:nvSpPr>
          <p:cNvPr id="452" name="Shape 452"/>
          <p:cNvSpPr>
            <a:spLocks noGrp="1"/>
          </p:cNvSpPr>
          <p:nvPr>
            <p:ph type="title"/>
          </p:nvPr>
        </p:nvSpPr>
        <p:spPr>
          <a:prstGeom prst="rect">
            <a:avLst/>
          </a:prstGeom>
        </p:spPr>
        <p:txBody>
          <a:bodyPr/>
          <a:lstStyle/>
          <a:p>
            <a:r>
              <a:t>Title Text</a:t>
            </a:r>
          </a:p>
        </p:txBody>
      </p:sp>
      <p:sp>
        <p:nvSpPr>
          <p:cNvPr id="453" name="Shape 453"/>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54" name="Shape 454"/>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455" name="Shape 455"/>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03768877"/>
      </p:ext>
    </p:extLst>
  </p:cSld>
  <p:clrMapOvr>
    <a:masterClrMapping/>
  </p:clrMapOvr>
  <p:transition spd="slow" advClick="0">
    <p:randomBar dir="vert"/>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5_Title Only">
    <p:spTree>
      <p:nvGrpSpPr>
        <p:cNvPr id="1" name=""/>
        <p:cNvGrpSpPr/>
        <p:nvPr/>
      </p:nvGrpSpPr>
      <p:grpSpPr>
        <a:xfrm>
          <a:off x="0" y="0"/>
          <a:ext cx="0" cy="0"/>
          <a:chOff x="0" y="0"/>
          <a:chExt cx="0" cy="0"/>
        </a:xfrm>
      </p:grpSpPr>
      <p:sp>
        <p:nvSpPr>
          <p:cNvPr id="462" name="Shape 462"/>
          <p:cNvSpPr>
            <a:spLocks noGrp="1"/>
          </p:cNvSpPr>
          <p:nvPr>
            <p:ph type="title"/>
          </p:nvPr>
        </p:nvSpPr>
        <p:spPr>
          <a:prstGeom prst="rect">
            <a:avLst/>
          </a:prstGeom>
        </p:spPr>
        <p:txBody>
          <a:bodyPr/>
          <a:lstStyle/>
          <a:p>
            <a:r>
              <a:t>Title Text</a:t>
            </a:r>
          </a:p>
        </p:txBody>
      </p:sp>
      <p:sp>
        <p:nvSpPr>
          <p:cNvPr id="463" name="Shape 463"/>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1558142"/>
      </p:ext>
    </p:extLst>
  </p:cSld>
  <p:clrMapOvr>
    <a:masterClrMapping/>
  </p:clrMapOvr>
  <p:transition spd="slow" advClick="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a:xfrm>
            <a:off x="-105877" y="6620347"/>
            <a:ext cx="404260" cy="245863"/>
          </a:xfrm>
        </p:spPr>
        <p:txBody>
          <a:bodyPr/>
          <a:lstStyle>
            <a:lvl1pPr>
              <a:defRPr sz="1100"/>
            </a:lvl1pPr>
          </a:lstStyle>
          <a:p>
            <a:fld id="{D0933419-3C4E-4C08-A6BD-AC72D041C9C2}" type="slidenum">
              <a:rPr lang="en-GB" smtClean="0"/>
              <a:pPr/>
              <a:t>‹#›</a:t>
            </a:fld>
            <a:endParaRPr lang="en-GB"/>
          </a:p>
        </p:txBody>
      </p:sp>
    </p:spTree>
    <p:extLst>
      <p:ext uri="{BB962C8B-B14F-4D97-AF65-F5344CB8AC3E}">
        <p14:creationId xmlns:p14="http://schemas.microsoft.com/office/powerpoint/2010/main" val="747063950"/>
      </p:ext>
    </p:extLst>
  </p:cSld>
  <p:clrMapOvr>
    <a:masterClrMapping/>
  </p:clrMapOvr>
  <p:transition>
    <p:fade thruBlk="1"/>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5_Blank">
    <p:spTree>
      <p:nvGrpSpPr>
        <p:cNvPr id="1" name=""/>
        <p:cNvGrpSpPr/>
        <p:nvPr/>
      </p:nvGrpSpPr>
      <p:grpSpPr>
        <a:xfrm>
          <a:off x="0" y="0"/>
          <a:ext cx="0" cy="0"/>
          <a:chOff x="0" y="0"/>
          <a:chExt cx="0" cy="0"/>
        </a:xfrm>
      </p:grpSpPr>
      <p:sp>
        <p:nvSpPr>
          <p:cNvPr id="470" name="Shape 47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84727769"/>
      </p:ext>
    </p:extLst>
  </p:cSld>
  <p:clrMapOvr>
    <a:masterClrMapping/>
  </p:clrMapOvr>
  <p:transition spd="slow" advClick="0">
    <p:randomBar dir="vert"/>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5_Content with Caption">
    <p:spTree>
      <p:nvGrpSpPr>
        <p:cNvPr id="1" name=""/>
        <p:cNvGrpSpPr/>
        <p:nvPr/>
      </p:nvGrpSpPr>
      <p:grpSpPr>
        <a:xfrm>
          <a:off x="0" y="0"/>
          <a:ext cx="0" cy="0"/>
          <a:chOff x="0" y="0"/>
          <a:chExt cx="0" cy="0"/>
        </a:xfrm>
      </p:grpSpPr>
      <p:sp>
        <p:nvSpPr>
          <p:cNvPr id="477" name="Shape 477"/>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478" name="Shape 478"/>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479" name="Shape 479"/>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480" name="Shape 48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39095854"/>
      </p:ext>
    </p:extLst>
  </p:cSld>
  <p:clrMapOvr>
    <a:masterClrMapping/>
  </p:clrMapOvr>
  <p:transition spd="slow" advClick="0">
    <p:randomBar dir="vert"/>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5_Picture with Caption">
    <p:spTree>
      <p:nvGrpSpPr>
        <p:cNvPr id="1" name=""/>
        <p:cNvGrpSpPr/>
        <p:nvPr/>
      </p:nvGrpSpPr>
      <p:grpSpPr>
        <a:xfrm>
          <a:off x="0" y="0"/>
          <a:ext cx="0" cy="0"/>
          <a:chOff x="0" y="0"/>
          <a:chExt cx="0" cy="0"/>
        </a:xfrm>
      </p:grpSpPr>
      <p:sp>
        <p:nvSpPr>
          <p:cNvPr id="487" name="Shape 487"/>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488" name="Shape 488"/>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489" name="Shape 489"/>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490" name="Shape 49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148318"/>
      </p:ext>
    </p:extLst>
  </p:cSld>
  <p:clrMapOvr>
    <a:masterClrMapping/>
  </p:clrMapOvr>
  <p:transition spd="slow" advClick="0">
    <p:randomBar dir="vert"/>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4_Title and Content">
    <p:spTree>
      <p:nvGrpSpPr>
        <p:cNvPr id="1" name=""/>
        <p:cNvGrpSpPr/>
        <p:nvPr/>
      </p:nvGrpSpPr>
      <p:grpSpPr>
        <a:xfrm>
          <a:off x="0" y="0"/>
          <a:ext cx="0" cy="0"/>
          <a:chOff x="0" y="0"/>
          <a:chExt cx="0" cy="0"/>
        </a:xfrm>
      </p:grpSpPr>
      <p:sp>
        <p:nvSpPr>
          <p:cNvPr id="506" name="Shape 506"/>
          <p:cNvSpPr>
            <a:spLocks noGrp="1"/>
          </p:cNvSpPr>
          <p:nvPr>
            <p:ph type="title"/>
          </p:nvPr>
        </p:nvSpPr>
        <p:spPr>
          <a:prstGeom prst="rect">
            <a:avLst/>
          </a:prstGeom>
        </p:spPr>
        <p:txBody>
          <a:bodyPr/>
          <a:lstStyle/>
          <a:p>
            <a:r>
              <a:t>Title Text</a:t>
            </a:r>
          </a:p>
        </p:txBody>
      </p:sp>
      <p:sp>
        <p:nvSpPr>
          <p:cNvPr id="507" name="Shape 507"/>
          <p:cNvSpPr>
            <a:spLocks noGrp="1"/>
          </p:cNvSpPr>
          <p:nvPr>
            <p:ph type="body" idx="1"/>
          </p:nvPr>
        </p:nvSpPr>
        <p:spPr>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08" name="Shape 50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56365"/>
      </p:ext>
    </p:extLst>
  </p:cSld>
  <p:clrMapOvr>
    <a:masterClrMapping/>
  </p:clrMapOvr>
  <p:transition spd="slow" advClick="0">
    <p:randomBar dir="vert"/>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6_Section Header">
    <p:spTree>
      <p:nvGrpSpPr>
        <p:cNvPr id="1" name=""/>
        <p:cNvGrpSpPr/>
        <p:nvPr/>
      </p:nvGrpSpPr>
      <p:grpSpPr>
        <a:xfrm>
          <a:off x="0" y="0"/>
          <a:ext cx="0" cy="0"/>
          <a:chOff x="0" y="0"/>
          <a:chExt cx="0" cy="0"/>
        </a:xfrm>
      </p:grpSpPr>
      <p:sp>
        <p:nvSpPr>
          <p:cNvPr id="515" name="Shape 515"/>
          <p:cNvSpPr>
            <a:spLocks noGrp="1"/>
          </p:cNvSpPr>
          <p:nvPr>
            <p:ph type="title"/>
          </p:nvPr>
        </p:nvSpPr>
        <p:spPr>
          <a:xfrm>
            <a:off x="722312" y="4406901"/>
            <a:ext cx="7772401" cy="1362076"/>
          </a:xfrm>
          <a:prstGeom prst="rect">
            <a:avLst/>
          </a:prstGeom>
        </p:spPr>
        <p:txBody>
          <a:bodyPr anchor="t"/>
          <a:lstStyle>
            <a:lvl1pPr>
              <a:defRPr sz="4000" b="1" cap="all"/>
            </a:lvl1pPr>
          </a:lstStyle>
          <a:p>
            <a:r>
              <a:t>Title Text</a:t>
            </a:r>
          </a:p>
        </p:txBody>
      </p:sp>
      <p:sp>
        <p:nvSpPr>
          <p:cNvPr id="516" name="Shape 516"/>
          <p:cNvSpPr>
            <a:spLocks noGrp="1"/>
          </p:cNvSpPr>
          <p:nvPr>
            <p:ph type="body" sz="quarter" idx="1"/>
          </p:nvPr>
        </p:nvSpPr>
        <p:spPr>
          <a:xfrm>
            <a:off x="722312" y="2906715"/>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136">
              <a:spcBef>
                <a:spcPts val="400"/>
              </a:spcBef>
              <a:buSzTx/>
              <a:buFontTx/>
              <a:buNone/>
              <a:defRPr sz="2000">
                <a:solidFill>
                  <a:srgbClr val="888888"/>
                </a:solidFill>
              </a:defRPr>
            </a:lvl2pPr>
            <a:lvl3pPr marL="0" indent="914272">
              <a:spcBef>
                <a:spcPts val="400"/>
              </a:spcBef>
              <a:buSzTx/>
              <a:buFontTx/>
              <a:buNone/>
              <a:defRPr sz="2000">
                <a:solidFill>
                  <a:srgbClr val="888888"/>
                </a:solidFill>
              </a:defRPr>
            </a:lvl3pPr>
            <a:lvl4pPr marL="0" indent="1371407">
              <a:spcBef>
                <a:spcPts val="400"/>
              </a:spcBef>
              <a:buSzTx/>
              <a:buFontTx/>
              <a:buNone/>
              <a:defRPr sz="2000">
                <a:solidFill>
                  <a:srgbClr val="888888"/>
                </a:solidFill>
              </a:defRPr>
            </a:lvl4pPr>
            <a:lvl5pPr marL="0" indent="1828543">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17" name="Shape 517"/>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74003373"/>
      </p:ext>
    </p:extLst>
  </p:cSld>
  <p:clrMapOvr>
    <a:masterClrMapping/>
  </p:clrMapOvr>
  <p:transition spd="slow" advClick="0">
    <p:randomBar dir="vert"/>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x">
  <p:cSld name="6_Two Content">
    <p:spTree>
      <p:nvGrpSpPr>
        <p:cNvPr id="1" name=""/>
        <p:cNvGrpSpPr/>
        <p:nvPr/>
      </p:nvGrpSpPr>
      <p:grpSpPr>
        <a:xfrm>
          <a:off x="0" y="0"/>
          <a:ext cx="0" cy="0"/>
          <a:chOff x="0" y="0"/>
          <a:chExt cx="0" cy="0"/>
        </a:xfrm>
      </p:grpSpPr>
      <p:sp>
        <p:nvSpPr>
          <p:cNvPr id="524" name="Shape 524"/>
          <p:cNvSpPr>
            <a:spLocks noGrp="1"/>
          </p:cNvSpPr>
          <p:nvPr>
            <p:ph type="title"/>
          </p:nvPr>
        </p:nvSpPr>
        <p:spPr>
          <a:prstGeom prst="rect">
            <a:avLst/>
          </a:prstGeom>
        </p:spPr>
        <p:txBody>
          <a:bodyPr/>
          <a:lstStyle/>
          <a:p>
            <a:r>
              <a:t>Title Text</a:t>
            </a:r>
          </a:p>
        </p:txBody>
      </p:sp>
      <p:sp>
        <p:nvSpPr>
          <p:cNvPr id="525" name="Shape 525"/>
          <p:cNvSpPr>
            <a:spLocks noGrp="1"/>
          </p:cNvSpPr>
          <p:nvPr>
            <p:ph type="body" sz="half" idx="1"/>
          </p:nvPr>
        </p:nvSpPr>
        <p:spPr>
          <a:xfrm>
            <a:off x="457200" y="1600202"/>
            <a:ext cx="4038600" cy="4525963"/>
          </a:xfrm>
          <a:prstGeom prst="rect">
            <a:avLst/>
          </a:prstGeom>
        </p:spPr>
        <p:txBody>
          <a:bodyPr/>
          <a:lstStyle>
            <a:lvl1pPr>
              <a:spcBef>
                <a:spcPts val="600"/>
              </a:spcBef>
              <a:defRPr sz="2800"/>
            </a:lvl1pPr>
            <a:lvl2pPr marL="790463" indent="-333328">
              <a:spcBef>
                <a:spcPts val="600"/>
              </a:spcBef>
              <a:defRPr sz="2800"/>
            </a:lvl2pPr>
            <a:lvl3pPr marL="1234267" indent="-319995">
              <a:spcBef>
                <a:spcPts val="600"/>
              </a:spcBef>
              <a:defRPr sz="2800"/>
            </a:lvl3pPr>
            <a:lvl4pPr marL="1726957" indent="-355550">
              <a:spcBef>
                <a:spcPts val="600"/>
              </a:spcBef>
              <a:defRPr sz="2800"/>
            </a:lvl4pPr>
            <a:lvl5pPr marL="2184093" indent="-355550">
              <a:spcBef>
                <a:spcPts val="600"/>
              </a:spcBef>
              <a:buChar char="»"/>
              <a:defRPr sz="2800"/>
            </a:lvl5pPr>
          </a:lstStyle>
          <a:p>
            <a:r>
              <a:t>Body Level One</a:t>
            </a:r>
          </a:p>
          <a:p>
            <a:pPr lvl="1"/>
            <a:r>
              <a:t>Body Level Two</a:t>
            </a:r>
          </a:p>
          <a:p>
            <a:pPr lvl="2"/>
            <a:r>
              <a:t>Body Level Three</a:t>
            </a:r>
          </a:p>
          <a:p>
            <a:pPr lvl="3"/>
            <a:r>
              <a:t>Body Level Four</a:t>
            </a:r>
          </a:p>
          <a:p>
            <a:pPr lvl="4"/>
            <a:r>
              <a:t>Body Level Five</a:t>
            </a:r>
          </a:p>
        </p:txBody>
      </p:sp>
      <p:sp>
        <p:nvSpPr>
          <p:cNvPr id="526" name="Shape 52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418749860"/>
      </p:ext>
    </p:extLst>
  </p:cSld>
  <p:clrMapOvr>
    <a:masterClrMapping/>
  </p:clrMapOvr>
  <p:transition spd="slow" advClick="0">
    <p:randomBar dir="vert"/>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6_Comparison">
    <p:spTree>
      <p:nvGrpSpPr>
        <p:cNvPr id="1" name=""/>
        <p:cNvGrpSpPr/>
        <p:nvPr/>
      </p:nvGrpSpPr>
      <p:grpSpPr>
        <a:xfrm>
          <a:off x="0" y="0"/>
          <a:ext cx="0" cy="0"/>
          <a:chOff x="0" y="0"/>
          <a:chExt cx="0" cy="0"/>
        </a:xfrm>
      </p:grpSpPr>
      <p:sp>
        <p:nvSpPr>
          <p:cNvPr id="533" name="Shape 533"/>
          <p:cNvSpPr>
            <a:spLocks noGrp="1"/>
          </p:cNvSpPr>
          <p:nvPr>
            <p:ph type="title"/>
          </p:nvPr>
        </p:nvSpPr>
        <p:spPr>
          <a:prstGeom prst="rect">
            <a:avLst/>
          </a:prstGeom>
        </p:spPr>
        <p:txBody>
          <a:bodyPr/>
          <a:lstStyle/>
          <a:p>
            <a:r>
              <a:t>Title Text</a:t>
            </a:r>
          </a:p>
        </p:txBody>
      </p:sp>
      <p:sp>
        <p:nvSpPr>
          <p:cNvPr id="534" name="Shape 534"/>
          <p:cNvSpPr>
            <a:spLocks noGrp="1"/>
          </p:cNvSpPr>
          <p:nvPr>
            <p:ph type="body" sz="quarter" idx="1"/>
          </p:nvPr>
        </p:nvSpPr>
        <p:spPr>
          <a:xfrm>
            <a:off x="457201" y="1535112"/>
            <a:ext cx="4040189" cy="639763"/>
          </a:xfrm>
          <a:prstGeom prst="rect">
            <a:avLst/>
          </a:prstGeom>
        </p:spPr>
        <p:txBody>
          <a:bodyPr anchor="b"/>
          <a:lstStyle>
            <a:lvl1pPr marL="0" indent="0">
              <a:spcBef>
                <a:spcPts val="500"/>
              </a:spcBef>
              <a:buSzTx/>
              <a:buFontTx/>
              <a:buNone/>
              <a:defRPr sz="2400" b="1"/>
            </a:lvl1pPr>
            <a:lvl2pPr marL="0" indent="457136">
              <a:spcBef>
                <a:spcPts val="500"/>
              </a:spcBef>
              <a:buSzTx/>
              <a:buFontTx/>
              <a:buNone/>
              <a:defRPr sz="2400" b="1"/>
            </a:lvl2pPr>
            <a:lvl3pPr marL="0" indent="914272">
              <a:spcBef>
                <a:spcPts val="500"/>
              </a:spcBef>
              <a:buSzTx/>
              <a:buFontTx/>
              <a:buNone/>
              <a:defRPr sz="2400" b="1"/>
            </a:lvl3pPr>
            <a:lvl4pPr marL="0" indent="1371407">
              <a:spcBef>
                <a:spcPts val="500"/>
              </a:spcBef>
              <a:buSzTx/>
              <a:buFontTx/>
              <a:buNone/>
              <a:defRPr sz="2400" b="1"/>
            </a:lvl4pPr>
            <a:lvl5pPr marL="0" indent="1828543">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35" name="Shape 535"/>
          <p:cNvSpPr>
            <a:spLocks noGrp="1"/>
          </p:cNvSpPr>
          <p:nvPr>
            <p:ph type="body" sz="quarter" idx="13"/>
          </p:nvPr>
        </p:nvSpPr>
        <p:spPr>
          <a:xfrm>
            <a:off x="4645026" y="1535112"/>
            <a:ext cx="4041776" cy="639763"/>
          </a:xfrm>
          <a:prstGeom prst="rect">
            <a:avLst/>
          </a:prstGeom>
        </p:spPr>
        <p:txBody>
          <a:bodyPr lIns="45719" tIns="45719" rIns="45719" bIns="45719" anchor="b"/>
          <a:lstStyle/>
          <a:p>
            <a:pPr marL="0" indent="0">
              <a:spcBef>
                <a:spcPts val="500"/>
              </a:spcBef>
              <a:buSzTx/>
              <a:buFontTx/>
              <a:buNone/>
              <a:defRPr sz="2400" b="1"/>
            </a:pPr>
            <a:endParaRPr/>
          </a:p>
        </p:txBody>
      </p:sp>
      <p:sp>
        <p:nvSpPr>
          <p:cNvPr id="536" name="Shape 536"/>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85742314"/>
      </p:ext>
    </p:extLst>
  </p:cSld>
  <p:clrMapOvr>
    <a:masterClrMapping/>
  </p:clrMapOvr>
  <p:transition spd="slow" advClick="0">
    <p:randomBar dir="vert"/>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x">
  <p:cSld name="6_Title Only">
    <p:spTree>
      <p:nvGrpSpPr>
        <p:cNvPr id="1" name=""/>
        <p:cNvGrpSpPr/>
        <p:nvPr/>
      </p:nvGrpSpPr>
      <p:grpSpPr>
        <a:xfrm>
          <a:off x="0" y="0"/>
          <a:ext cx="0" cy="0"/>
          <a:chOff x="0" y="0"/>
          <a:chExt cx="0" cy="0"/>
        </a:xfrm>
      </p:grpSpPr>
      <p:sp>
        <p:nvSpPr>
          <p:cNvPr id="543" name="Shape 543"/>
          <p:cNvSpPr>
            <a:spLocks noGrp="1"/>
          </p:cNvSpPr>
          <p:nvPr>
            <p:ph type="title"/>
          </p:nvPr>
        </p:nvSpPr>
        <p:spPr>
          <a:prstGeom prst="rect">
            <a:avLst/>
          </a:prstGeom>
        </p:spPr>
        <p:txBody>
          <a:bodyPr/>
          <a:lstStyle/>
          <a:p>
            <a:r>
              <a:t>Title Text</a:t>
            </a:r>
          </a:p>
        </p:txBody>
      </p:sp>
      <p:sp>
        <p:nvSpPr>
          <p:cNvPr id="544" name="Shape 544"/>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17046862"/>
      </p:ext>
    </p:extLst>
  </p:cSld>
  <p:clrMapOvr>
    <a:masterClrMapping/>
  </p:clrMapOvr>
  <p:transition spd="slow" advClick="0">
    <p:randomBar dir="vert"/>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6_Blank">
    <p:spTree>
      <p:nvGrpSpPr>
        <p:cNvPr id="1" name=""/>
        <p:cNvGrpSpPr/>
        <p:nvPr/>
      </p:nvGrpSpPr>
      <p:grpSpPr>
        <a:xfrm>
          <a:off x="0" y="0"/>
          <a:ext cx="0" cy="0"/>
          <a:chOff x="0" y="0"/>
          <a:chExt cx="0" cy="0"/>
        </a:xfrm>
      </p:grpSpPr>
      <p:sp>
        <p:nvSpPr>
          <p:cNvPr id="551" name="Shape 55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04954366"/>
      </p:ext>
    </p:extLst>
  </p:cSld>
  <p:clrMapOvr>
    <a:masterClrMapping/>
  </p:clrMapOvr>
  <p:transition spd="slow" advClick="0">
    <p:randomBar dir="vert"/>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x">
  <p:cSld name="6_Content with Caption">
    <p:spTree>
      <p:nvGrpSpPr>
        <p:cNvPr id="1" name=""/>
        <p:cNvGrpSpPr/>
        <p:nvPr/>
      </p:nvGrpSpPr>
      <p:grpSpPr>
        <a:xfrm>
          <a:off x="0" y="0"/>
          <a:ext cx="0" cy="0"/>
          <a:chOff x="0" y="0"/>
          <a:chExt cx="0" cy="0"/>
        </a:xfrm>
      </p:grpSpPr>
      <p:sp>
        <p:nvSpPr>
          <p:cNvPr id="558" name="Shape 558"/>
          <p:cNvSpPr>
            <a:spLocks noGrp="1"/>
          </p:cNvSpPr>
          <p:nvPr>
            <p:ph type="title"/>
          </p:nvPr>
        </p:nvSpPr>
        <p:spPr>
          <a:xfrm>
            <a:off x="457201" y="273050"/>
            <a:ext cx="3008315" cy="1162051"/>
          </a:xfrm>
          <a:prstGeom prst="rect">
            <a:avLst/>
          </a:prstGeom>
        </p:spPr>
        <p:txBody>
          <a:bodyPr anchor="b"/>
          <a:lstStyle>
            <a:lvl1pPr>
              <a:defRPr sz="2000" b="1"/>
            </a:lvl1pPr>
          </a:lstStyle>
          <a:p>
            <a:r>
              <a:t>Title Text</a:t>
            </a:r>
          </a:p>
        </p:txBody>
      </p:sp>
      <p:sp>
        <p:nvSpPr>
          <p:cNvPr id="559" name="Shape 559"/>
          <p:cNvSpPr>
            <a:spLocks noGrp="1"/>
          </p:cNvSpPr>
          <p:nvPr>
            <p:ph type="body" idx="1"/>
          </p:nvPr>
        </p:nvSpPr>
        <p:spPr>
          <a:xfrm>
            <a:off x="3575051" y="273050"/>
            <a:ext cx="5111752" cy="5853114"/>
          </a:xfrm>
          <a:prstGeom prst="rect">
            <a:avLst/>
          </a:prstGeom>
        </p:spPr>
        <p:txBody>
          <a:bodyPr/>
          <a:lstStyle>
            <a:lvl5pPr marL="2194251" indent="-365708">
              <a:buChar char="»"/>
            </a:lvl5pPr>
          </a:lstStyle>
          <a:p>
            <a:r>
              <a:t>Body Level One</a:t>
            </a:r>
          </a:p>
          <a:p>
            <a:pPr lvl="1"/>
            <a:r>
              <a:t>Body Level Two</a:t>
            </a:r>
          </a:p>
          <a:p>
            <a:pPr lvl="2"/>
            <a:r>
              <a:t>Body Level Three</a:t>
            </a:r>
          </a:p>
          <a:p>
            <a:pPr lvl="3"/>
            <a:r>
              <a:t>Body Level Four</a:t>
            </a:r>
          </a:p>
          <a:p>
            <a:pPr lvl="4"/>
            <a:r>
              <a:t>Body Level Five</a:t>
            </a:r>
          </a:p>
        </p:txBody>
      </p:sp>
      <p:sp>
        <p:nvSpPr>
          <p:cNvPr id="560" name="Shape 560"/>
          <p:cNvSpPr>
            <a:spLocks noGrp="1"/>
          </p:cNvSpPr>
          <p:nvPr>
            <p:ph type="body" sz="half" idx="13"/>
          </p:nvPr>
        </p:nvSpPr>
        <p:spPr>
          <a:xfrm>
            <a:off x="457201" y="1435102"/>
            <a:ext cx="3008315" cy="4691064"/>
          </a:xfrm>
          <a:prstGeom prst="rect">
            <a:avLst/>
          </a:prstGeom>
        </p:spPr>
        <p:txBody>
          <a:bodyPr lIns="45719" tIns="45719" rIns="45719" bIns="45719"/>
          <a:lstStyle/>
          <a:p>
            <a:pPr marL="0" indent="0">
              <a:spcBef>
                <a:spcPts val="300"/>
              </a:spcBef>
              <a:buSzTx/>
              <a:buFontTx/>
              <a:buNone/>
              <a:defRPr sz="1400"/>
            </a:pPr>
            <a:endParaRPr/>
          </a:p>
        </p:txBody>
      </p:sp>
      <p:sp>
        <p:nvSpPr>
          <p:cNvPr id="561" name="Shape 56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06965007"/>
      </p:ext>
    </p:extLst>
  </p:cSld>
  <p:clrMapOvr>
    <a:masterClrMapping/>
  </p:clrMapOvr>
  <p:transition spd="slow" advClick="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SEEA-CF - Water accounts</a:t>
            </a:r>
          </a:p>
        </p:txBody>
      </p:sp>
      <p:sp>
        <p:nvSpPr>
          <p:cNvPr id="4" name="Slide Number Placeholder 3"/>
          <p:cNvSpPr>
            <a:spLocks noGrp="1"/>
          </p:cNvSpPr>
          <p:nvPr>
            <p:ph type="sldNum" sz="quarter" idx="12"/>
          </p:nvPr>
        </p:nvSpPr>
        <p:spPr>
          <a:xfrm>
            <a:off x="-105878" y="6610721"/>
            <a:ext cx="394636" cy="245863"/>
          </a:xfrm>
        </p:spPr>
        <p:txBody>
          <a:bodyPr/>
          <a:lstStyle>
            <a:lvl1pPr>
              <a:defRPr sz="1100"/>
            </a:lvl1pPr>
          </a:lstStyle>
          <a:p>
            <a:fld id="{33E22236-2149-4CED-A662-6633D7822ADF}" type="slidenum">
              <a:rPr lang="en-GB" smtClean="0"/>
              <a:pPr/>
              <a:t>‹#›</a:t>
            </a:fld>
            <a:endParaRPr lang="en-GB"/>
          </a:p>
        </p:txBody>
      </p:sp>
    </p:spTree>
    <p:extLst>
      <p:ext uri="{BB962C8B-B14F-4D97-AF65-F5344CB8AC3E}">
        <p14:creationId xmlns:p14="http://schemas.microsoft.com/office/powerpoint/2010/main" val="1962603905"/>
      </p:ext>
    </p:extLst>
  </p:cSld>
  <p:clrMapOvr>
    <a:masterClrMapping/>
  </p:clrMapOvr>
  <p:transition>
    <p:fade thruBlk="1"/>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6_Picture with Caption">
    <p:spTree>
      <p:nvGrpSpPr>
        <p:cNvPr id="1" name=""/>
        <p:cNvGrpSpPr/>
        <p:nvPr/>
      </p:nvGrpSpPr>
      <p:grpSpPr>
        <a:xfrm>
          <a:off x="0" y="0"/>
          <a:ext cx="0" cy="0"/>
          <a:chOff x="0" y="0"/>
          <a:chExt cx="0" cy="0"/>
        </a:xfrm>
      </p:grpSpPr>
      <p:sp>
        <p:nvSpPr>
          <p:cNvPr id="568" name="Shape 568"/>
          <p:cNvSpPr>
            <a:spLocks noGrp="1"/>
          </p:cNvSpPr>
          <p:nvPr>
            <p:ph type="title"/>
          </p:nvPr>
        </p:nvSpPr>
        <p:spPr>
          <a:xfrm>
            <a:off x="1792289" y="4800601"/>
            <a:ext cx="5486401" cy="566739"/>
          </a:xfrm>
          <a:prstGeom prst="rect">
            <a:avLst/>
          </a:prstGeom>
        </p:spPr>
        <p:txBody>
          <a:bodyPr anchor="b"/>
          <a:lstStyle>
            <a:lvl1pPr>
              <a:defRPr sz="2000" b="1"/>
            </a:lvl1pPr>
          </a:lstStyle>
          <a:p>
            <a:r>
              <a:t>Title Text</a:t>
            </a:r>
          </a:p>
        </p:txBody>
      </p:sp>
      <p:sp>
        <p:nvSpPr>
          <p:cNvPr id="569" name="Shape 569"/>
          <p:cNvSpPr>
            <a:spLocks noGrp="1"/>
          </p:cNvSpPr>
          <p:nvPr>
            <p:ph type="pic" sz="half" idx="13"/>
          </p:nvPr>
        </p:nvSpPr>
        <p:spPr>
          <a:xfrm>
            <a:off x="1792289" y="612775"/>
            <a:ext cx="5486401" cy="4114800"/>
          </a:xfrm>
          <a:prstGeom prst="rect">
            <a:avLst/>
          </a:prstGeom>
        </p:spPr>
        <p:txBody>
          <a:bodyPr lIns="91439" tIns="45719" rIns="91439" bIns="45719">
            <a:noAutofit/>
          </a:bodyPr>
          <a:lstStyle/>
          <a:p>
            <a:endParaRPr/>
          </a:p>
        </p:txBody>
      </p:sp>
      <p:sp>
        <p:nvSpPr>
          <p:cNvPr id="570" name="Shape 570"/>
          <p:cNvSpPr>
            <a:spLocks noGrp="1"/>
          </p:cNvSpPr>
          <p:nvPr>
            <p:ph type="body" sz="quarter" idx="1"/>
          </p:nvPr>
        </p:nvSpPr>
        <p:spPr>
          <a:xfrm>
            <a:off x="1792289" y="5367339"/>
            <a:ext cx="5486401" cy="804863"/>
          </a:xfrm>
          <a:prstGeom prst="rect">
            <a:avLst/>
          </a:prstGeom>
        </p:spPr>
        <p:txBody>
          <a:bodyPr/>
          <a:lstStyle>
            <a:lvl1pPr marL="0" indent="0">
              <a:spcBef>
                <a:spcPts val="300"/>
              </a:spcBef>
              <a:buSzTx/>
              <a:buFontTx/>
              <a:buNone/>
              <a:defRPr sz="1400"/>
            </a:lvl1pPr>
            <a:lvl2pPr marL="0" indent="457136">
              <a:spcBef>
                <a:spcPts val="300"/>
              </a:spcBef>
              <a:buSzTx/>
              <a:buFontTx/>
              <a:buNone/>
              <a:defRPr sz="1400"/>
            </a:lvl2pPr>
            <a:lvl3pPr marL="0" indent="914272">
              <a:spcBef>
                <a:spcPts val="300"/>
              </a:spcBef>
              <a:buSzTx/>
              <a:buFontTx/>
              <a:buNone/>
              <a:defRPr sz="1400"/>
            </a:lvl3pPr>
            <a:lvl4pPr marL="0" indent="1371407">
              <a:spcBef>
                <a:spcPts val="300"/>
              </a:spcBef>
              <a:buSzTx/>
              <a:buFontTx/>
              <a:buNone/>
              <a:defRPr sz="1400"/>
            </a:lvl4pPr>
            <a:lvl5pPr marL="0" indent="1828543">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71" name="Shape 57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53008322"/>
      </p:ext>
    </p:extLst>
  </p:cSld>
  <p:clrMapOvr>
    <a:masterClrMapping/>
  </p:clrMapOvr>
  <p:transition spd="slow" advClick="0">
    <p:randomBar dir="vert"/>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578" name="Shape 578"/>
          <p:cNvSpPr/>
          <p:nvPr/>
        </p:nvSpPr>
        <p:spPr>
          <a:xfrm flipV="1">
            <a:off x="357187" y="6500810"/>
            <a:ext cx="8429626" cy="4"/>
          </a:xfrm>
          <a:prstGeom prst="line">
            <a:avLst/>
          </a:prstGeom>
          <a:ln w="50800">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79" name="Shape 579"/>
          <p:cNvSpPr/>
          <p:nvPr/>
        </p:nvSpPr>
        <p:spPr>
          <a:xfrm flipV="1">
            <a:off x="357187" y="357187"/>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0" name="Shape 580"/>
          <p:cNvSpPr/>
          <p:nvPr/>
        </p:nvSpPr>
        <p:spPr>
          <a:xfrm>
            <a:off x="357187" y="3643312"/>
            <a:ext cx="8429626" cy="1"/>
          </a:xfrm>
          <a:prstGeom prst="line">
            <a:avLst/>
          </a:prstGeom>
          <a:ln w="3175">
            <a:solidFill>
              <a:srgbClr val="444444">
                <a:alpha val="30000"/>
              </a:srgbClr>
            </a:solidFill>
            <a:miter lim="400000"/>
          </a:ln>
        </p:spPr>
        <p:txBody>
          <a:bodyPr lIns="35718" tIns="35718" rIns="35718" bIns="35718" anchor="ctr"/>
          <a:lstStyle/>
          <a:p>
            <a:pPr defTabSz="321468">
              <a:defRPr sz="800">
                <a:latin typeface="+mn-lt"/>
                <a:ea typeface="+mn-ea"/>
                <a:cs typeface="+mn-cs"/>
                <a:sym typeface="Helvetica"/>
              </a:defRPr>
            </a:pPr>
            <a:endParaRPr/>
          </a:p>
        </p:txBody>
      </p:sp>
      <p:sp>
        <p:nvSpPr>
          <p:cNvPr id="581" name="Shape 581"/>
          <p:cNvSpPr>
            <a:spLocks noGrp="1"/>
          </p:cNvSpPr>
          <p:nvPr>
            <p:ph type="title"/>
          </p:nvPr>
        </p:nvSpPr>
        <p:spPr>
          <a:xfrm>
            <a:off x="357187" y="2116335"/>
            <a:ext cx="8429626" cy="1428751"/>
          </a:xfrm>
          <a:prstGeom prst="rect">
            <a:avLst/>
          </a:prstGeom>
        </p:spPr>
        <p:txBody>
          <a:bodyPr lIns="35718" tIns="35718" rIns="35718" bIns="35718" anchor="b"/>
          <a:lstStyle>
            <a:lvl1pPr defTabSz="410765">
              <a:lnSpc>
                <a:spcPct val="90000"/>
              </a:lnSpc>
              <a:defRPr cap="all">
                <a:solidFill>
                  <a:srgbClr val="606060"/>
                </a:solidFill>
                <a:latin typeface="Gill Sans Light"/>
                <a:ea typeface="Gill Sans Light"/>
                <a:cs typeface="Gill Sans Light"/>
                <a:sym typeface="Gill Sans Light"/>
              </a:defRPr>
            </a:lvl1pPr>
          </a:lstStyle>
          <a:p>
            <a:r>
              <a:t>Title Text</a:t>
            </a:r>
          </a:p>
        </p:txBody>
      </p:sp>
      <p:sp>
        <p:nvSpPr>
          <p:cNvPr id="582" name="Shape 582"/>
          <p:cNvSpPr>
            <a:spLocks noGrp="1"/>
          </p:cNvSpPr>
          <p:nvPr>
            <p:ph type="body" sz="quarter" idx="1"/>
          </p:nvPr>
        </p:nvSpPr>
        <p:spPr>
          <a:xfrm>
            <a:off x="357187" y="3911203"/>
            <a:ext cx="8429626" cy="580430"/>
          </a:xfrm>
          <a:prstGeom prst="rect">
            <a:avLst/>
          </a:prstGeom>
        </p:spPr>
        <p:txBody>
          <a:bodyPr lIns="35718" tIns="35718" rIns="35718" bIns="35718"/>
          <a:lstStyle>
            <a:lvl1pPr marL="0" indent="0" defTabSz="410765">
              <a:lnSpc>
                <a:spcPct val="120000"/>
              </a:lnSpc>
              <a:spcBef>
                <a:spcPts val="0"/>
              </a:spcBef>
              <a:buSzTx/>
              <a:buFontTx/>
              <a:buNone/>
              <a:defRPr sz="1600">
                <a:solidFill>
                  <a:srgbClr val="606060"/>
                </a:solidFill>
                <a:latin typeface="Gill Sans"/>
                <a:ea typeface="Gill Sans"/>
                <a:cs typeface="Gill Sans"/>
                <a:sym typeface="Gill Sans"/>
              </a:defRPr>
            </a:lvl1pPr>
            <a:lvl2pPr marL="0" indent="228600" defTabSz="410765">
              <a:lnSpc>
                <a:spcPct val="120000"/>
              </a:lnSpc>
              <a:spcBef>
                <a:spcPts val="0"/>
              </a:spcBef>
              <a:buSzTx/>
              <a:buFontTx/>
              <a:buNone/>
              <a:defRPr sz="1600">
                <a:solidFill>
                  <a:srgbClr val="606060"/>
                </a:solidFill>
                <a:latin typeface="Gill Sans"/>
                <a:ea typeface="Gill Sans"/>
                <a:cs typeface="Gill Sans"/>
                <a:sym typeface="Gill Sans"/>
              </a:defRPr>
            </a:lvl2pPr>
            <a:lvl3pPr marL="0" indent="457200" defTabSz="410765">
              <a:lnSpc>
                <a:spcPct val="120000"/>
              </a:lnSpc>
              <a:spcBef>
                <a:spcPts val="0"/>
              </a:spcBef>
              <a:buSzTx/>
              <a:buFontTx/>
              <a:buNone/>
              <a:defRPr sz="1600">
                <a:solidFill>
                  <a:srgbClr val="606060"/>
                </a:solidFill>
                <a:latin typeface="Gill Sans"/>
                <a:ea typeface="Gill Sans"/>
                <a:cs typeface="Gill Sans"/>
                <a:sym typeface="Gill Sans"/>
              </a:defRPr>
            </a:lvl3pPr>
            <a:lvl4pPr marL="0" indent="685800" defTabSz="410765">
              <a:lnSpc>
                <a:spcPct val="120000"/>
              </a:lnSpc>
              <a:spcBef>
                <a:spcPts val="0"/>
              </a:spcBef>
              <a:buSzTx/>
              <a:buFontTx/>
              <a:buNone/>
              <a:defRPr sz="1600">
                <a:solidFill>
                  <a:srgbClr val="606060"/>
                </a:solidFill>
                <a:latin typeface="Gill Sans"/>
                <a:ea typeface="Gill Sans"/>
                <a:cs typeface="Gill Sans"/>
                <a:sym typeface="Gill Sans"/>
              </a:defRPr>
            </a:lvl4pPr>
            <a:lvl5pPr marL="0" indent="914400" defTabSz="410765">
              <a:lnSpc>
                <a:spcPct val="120000"/>
              </a:lnSpc>
              <a:spcBef>
                <a:spcPts val="0"/>
              </a:spcBef>
              <a:buSzTx/>
              <a:buFontTx/>
              <a:buNone/>
              <a:defRPr sz="1600">
                <a:solidFill>
                  <a:srgbClr val="606060"/>
                </a:solidFill>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583" name="Shape 583"/>
          <p:cNvSpPr>
            <a:spLocks noGrp="1"/>
          </p:cNvSpPr>
          <p:nvPr>
            <p:ph type="sldNum" sz="quarter" idx="2"/>
          </p:nvPr>
        </p:nvSpPr>
        <p:spPr>
          <a:xfrm>
            <a:off x="8548064" y="6161484"/>
            <a:ext cx="236538" cy="249238"/>
          </a:xfrm>
          <a:prstGeom prst="rect">
            <a:avLst/>
          </a:prstGeom>
        </p:spPr>
        <p:txBody>
          <a:bodyPr lIns="35718" tIns="35718" rIns="35718" bIns="35718" anchor="t"/>
          <a:lstStyle>
            <a:lvl1pPr algn="ctr" defTabSz="410765">
              <a:defRPr>
                <a:solidFill>
                  <a:srgbClr val="606060"/>
                </a:solidFill>
                <a:latin typeface="Gill Sans"/>
                <a:ea typeface="Gill Sans"/>
                <a:cs typeface="Gill Sans"/>
                <a:sym typeface="Gill Sans"/>
              </a:defRPr>
            </a:lvl1pPr>
          </a:lstStyle>
          <a:p>
            <a:fld id="{86CB4B4D-7CA3-9044-876B-883B54F8677D}" type="slidenum">
              <a:t>‹#›</a:t>
            </a:fld>
            <a:endParaRPr/>
          </a:p>
        </p:txBody>
      </p:sp>
    </p:spTree>
    <p:extLst>
      <p:ext uri="{BB962C8B-B14F-4D97-AF65-F5344CB8AC3E}">
        <p14:creationId xmlns:p14="http://schemas.microsoft.com/office/powerpoint/2010/main" val="4256199104"/>
      </p:ext>
    </p:extLst>
  </p:cSld>
  <p:clrMapOvr>
    <a:masterClrMapping/>
  </p:clrMapOvr>
  <p:transition spd="slow" advClick="0">
    <p:randomBar dir="vert"/>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5_Title Slide">
    <p:spTree>
      <p:nvGrpSpPr>
        <p:cNvPr id="1" name=""/>
        <p:cNvGrpSpPr/>
        <p:nvPr/>
      </p:nvGrpSpPr>
      <p:grpSpPr>
        <a:xfrm>
          <a:off x="0" y="0"/>
          <a:ext cx="0" cy="0"/>
          <a:chOff x="0" y="0"/>
          <a:chExt cx="0" cy="0"/>
        </a:xfrm>
      </p:grpSpPr>
      <p:sp>
        <p:nvSpPr>
          <p:cNvPr id="590" name="Shape 590"/>
          <p:cNvSpPr>
            <a:spLocks noGrp="1"/>
          </p:cNvSpPr>
          <p:nvPr>
            <p:ph type="title"/>
          </p:nvPr>
        </p:nvSpPr>
        <p:spPr>
          <a:xfrm>
            <a:off x="685800" y="2130426"/>
            <a:ext cx="7772400" cy="1470026"/>
          </a:xfrm>
          <a:prstGeom prst="rect">
            <a:avLst/>
          </a:prstGeom>
        </p:spPr>
        <p:txBody>
          <a:bodyPr/>
          <a:lstStyle/>
          <a:p>
            <a:r>
              <a:t>Title Text</a:t>
            </a:r>
          </a:p>
        </p:txBody>
      </p:sp>
      <p:sp>
        <p:nvSpPr>
          <p:cNvPr id="591" name="Shape 591"/>
          <p:cNvSpPr>
            <a:spLocks noGrp="1"/>
          </p:cNvSpPr>
          <p:nvPr>
            <p:ph type="body" sz="quarter" idx="1"/>
          </p:nvPr>
        </p:nvSpPr>
        <p:spPr>
          <a:xfrm>
            <a:off x="1371600" y="3886200"/>
            <a:ext cx="6400800" cy="1752600"/>
          </a:xfrm>
          <a:prstGeom prst="rect">
            <a:avLst/>
          </a:prstGeom>
        </p:spPr>
        <p:txBody>
          <a:bodyPr/>
          <a:lstStyle>
            <a:lvl1pPr marL="0" indent="0">
              <a:buSzTx/>
              <a:buFontTx/>
              <a:buNone/>
              <a:defRPr>
                <a:solidFill>
                  <a:srgbClr val="888888"/>
                </a:solidFill>
              </a:defRPr>
            </a:lvl1pPr>
            <a:lvl2pPr marL="0" indent="457136">
              <a:buSzTx/>
              <a:buFontTx/>
              <a:buNone/>
              <a:defRPr>
                <a:solidFill>
                  <a:srgbClr val="888888"/>
                </a:solidFill>
              </a:defRPr>
            </a:lvl2pPr>
            <a:lvl3pPr marL="0" indent="914272">
              <a:buSzTx/>
              <a:buFontTx/>
              <a:buNone/>
              <a:defRPr>
                <a:solidFill>
                  <a:srgbClr val="888888"/>
                </a:solidFill>
              </a:defRPr>
            </a:lvl3pPr>
            <a:lvl4pPr marL="0" indent="1371407">
              <a:buSzTx/>
              <a:buFontTx/>
              <a:buNone/>
              <a:defRPr>
                <a:solidFill>
                  <a:srgbClr val="888888"/>
                </a:solidFill>
              </a:defRPr>
            </a:lvl4pPr>
            <a:lvl5pPr marL="0" indent="1828543">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92" name="Shape 592"/>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75012615"/>
      </p:ext>
    </p:extLst>
  </p:cSld>
  <p:clrMapOvr>
    <a:masterClrMapping/>
  </p:clrMapOvr>
  <p:transition spd="slow" advClick="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3"/>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538409"/>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60838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a:xfrm>
            <a:off x="-77002" y="6593305"/>
            <a:ext cx="365760" cy="263280"/>
          </a:xfrm>
        </p:spPr>
        <p:txBody>
          <a:bodyPr/>
          <a:lstStyle>
            <a:lvl1pPr>
              <a:defRPr sz="1100"/>
            </a:lvl1pPr>
          </a:lstStyle>
          <a:p>
            <a:fld id="{6C89B0CD-6DB0-4A13-AEAF-27F7C99FE11B}" type="slidenum">
              <a:rPr lang="en-GB" smtClean="0"/>
              <a:pPr/>
              <a:t>‹#›</a:t>
            </a:fld>
            <a:endParaRPr lang="en-GB"/>
          </a:p>
        </p:txBody>
      </p:sp>
    </p:spTree>
    <p:extLst>
      <p:ext uri="{BB962C8B-B14F-4D97-AF65-F5344CB8AC3E}">
        <p14:creationId xmlns:p14="http://schemas.microsoft.com/office/powerpoint/2010/main" val="3390694372"/>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1"/>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1538407"/>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60838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a:xfrm>
            <a:off x="-67376" y="6669358"/>
            <a:ext cx="365760" cy="196851"/>
          </a:xfrm>
        </p:spPr>
        <p:txBody>
          <a:bodyPr/>
          <a:lstStyle>
            <a:lvl1pPr>
              <a:defRPr sz="1100"/>
            </a:lvl1pPr>
          </a:lstStyle>
          <a:p>
            <a:fld id="{EA56FCA7-C922-4448-A783-0F14B3513C06}" type="slidenum">
              <a:rPr lang="en-GB" smtClean="0"/>
              <a:pPr/>
              <a:t>‹#›</a:t>
            </a:fld>
            <a:endParaRPr lang="en-GB"/>
          </a:p>
        </p:txBody>
      </p:sp>
    </p:spTree>
    <p:extLst>
      <p:ext uri="{BB962C8B-B14F-4D97-AF65-F5344CB8AC3E}">
        <p14:creationId xmlns:p14="http://schemas.microsoft.com/office/powerpoint/2010/main" val="3003723602"/>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50" Type="http://schemas.openxmlformats.org/officeDocument/2006/relationships/slideLayout" Target="../slideLayouts/slideLayout61.xml"/><Relationship Id="rId55" Type="http://schemas.openxmlformats.org/officeDocument/2006/relationships/slideLayout" Target="../slideLayouts/slideLayout66.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41" Type="http://schemas.openxmlformats.org/officeDocument/2006/relationships/slideLayout" Target="../slideLayouts/slideLayout52.xml"/><Relationship Id="rId54" Type="http://schemas.openxmlformats.org/officeDocument/2006/relationships/slideLayout" Target="../slideLayouts/slideLayout65.xml"/><Relationship Id="rId6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3" Type="http://schemas.openxmlformats.org/officeDocument/2006/relationships/slideLayout" Target="../slideLayouts/slideLayout64.xml"/><Relationship Id="rId58" Type="http://schemas.openxmlformats.org/officeDocument/2006/relationships/slideLayout" Target="../slideLayouts/slideLayout69.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 Id="rId57" Type="http://schemas.openxmlformats.org/officeDocument/2006/relationships/slideLayout" Target="../slideLayouts/slideLayout68.xml"/><Relationship Id="rId61" Type="http://schemas.openxmlformats.org/officeDocument/2006/relationships/slideLayout" Target="../slideLayouts/slideLayout7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slideLayout" Target="../slideLayouts/slideLayout63.xml"/><Relationship Id="rId60" Type="http://schemas.openxmlformats.org/officeDocument/2006/relationships/slideLayout" Target="../slideLayouts/slideLayout7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56" Type="http://schemas.openxmlformats.org/officeDocument/2006/relationships/slideLayout" Target="../slideLayouts/slideLayout67.xml"/><Relationship Id="rId8" Type="http://schemas.openxmlformats.org/officeDocument/2006/relationships/slideLayout" Target="../slideLayouts/slideLayout19.xml"/><Relationship Id="rId51" Type="http://schemas.openxmlformats.org/officeDocument/2006/relationships/slideLayout" Target="../slideLayouts/slideLayout62.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5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810600"/>
            <a:ext cx="7886700" cy="81606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657981"/>
            <a:ext cx="7886700" cy="496445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0" y="6665420"/>
            <a:ext cx="216346" cy="181540"/>
          </a:xfrm>
          <a:prstGeom prst="rect">
            <a:avLst/>
          </a:prstGeom>
        </p:spPr>
        <p:txBody>
          <a:bodyPr vert="horz" lIns="91440" tIns="45720" rIns="91440" bIns="45720" rtlCol="0" anchor="ctr"/>
          <a:lstStyle>
            <a:lvl1pPr algn="r">
              <a:defRPr sz="1200">
                <a:solidFill>
                  <a:schemeClr val="bg1">
                    <a:lumMod val="95000"/>
                  </a:schemeClr>
                </a:solidFill>
                <a:latin typeface="+mn-lt"/>
              </a:defRPr>
            </a:lvl1pPr>
          </a:lstStyle>
          <a:p>
            <a:fld id="{FF38599B-9AAF-4979-B466-9167277399A0}" type="slidenum">
              <a:rPr lang="en-GB" smtClean="0"/>
              <a:pPr/>
              <a:t>‹#›</a:t>
            </a:fld>
            <a:endParaRPr lang="en-GB" dirty="0"/>
          </a:p>
        </p:txBody>
      </p:sp>
      <p:sp>
        <p:nvSpPr>
          <p:cNvPr id="7" name="Rectangle 3">
            <a:extLst>
              <a:ext uri="{FF2B5EF4-FFF2-40B4-BE49-F238E27FC236}">
                <a16:creationId xmlns:a16="http://schemas.microsoft.com/office/drawing/2014/main" id="{B16C2253-506A-4FE0-83A8-2FB02280D9D7}"/>
              </a:ext>
            </a:extLst>
          </p:cNvPr>
          <p:cNvSpPr>
            <a:spLocks noChangeArrowheads="1"/>
          </p:cNvSpPr>
          <p:nvPr/>
        </p:nvSpPr>
        <p:spPr bwMode="auto">
          <a:xfrm>
            <a:off x="216346" y="6669360"/>
            <a:ext cx="8927654" cy="188640"/>
          </a:xfrm>
          <a:prstGeom prst="rect">
            <a:avLst/>
          </a:prstGeom>
          <a:solidFill>
            <a:srgbClr val="545454"/>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rmAutofit fontScale="77500" lnSpcReduction="20000"/>
          </a:bodyPr>
          <a:lstStyle/>
          <a:p>
            <a:endParaRPr lang="en-GB" sz="900" dirty="0">
              <a:solidFill>
                <a:schemeClr val="bg1">
                  <a:lumMod val="95000"/>
                </a:schemeClr>
              </a:solidFill>
            </a:endParaRPr>
          </a:p>
        </p:txBody>
      </p:sp>
      <p:sp>
        <p:nvSpPr>
          <p:cNvPr id="5" name="Footer Placeholder 4"/>
          <p:cNvSpPr>
            <a:spLocks noGrp="1"/>
          </p:cNvSpPr>
          <p:nvPr>
            <p:ph type="ftr" sz="quarter" idx="3"/>
          </p:nvPr>
        </p:nvSpPr>
        <p:spPr>
          <a:xfrm>
            <a:off x="216346" y="6669358"/>
            <a:ext cx="2738610" cy="184055"/>
          </a:xfrm>
          <a:prstGeom prst="rect">
            <a:avLst/>
          </a:prstGeom>
        </p:spPr>
        <p:txBody>
          <a:bodyPr vert="horz" lIns="91440" tIns="45720" rIns="91440" bIns="45720" rtlCol="0" anchor="ctr"/>
          <a:lstStyle>
            <a:lvl1pPr algn="l">
              <a:defRPr sz="1000">
                <a:solidFill>
                  <a:schemeClr val="bg1">
                    <a:lumMod val="95000"/>
                  </a:schemeClr>
                </a:solidFill>
                <a:latin typeface="+mn-lt"/>
                <a:cs typeface="Arial" panose="020B0604020202020204" pitchFamily="34" charset="0"/>
              </a:defRPr>
            </a:lvl1pPr>
          </a:lstStyle>
          <a:p>
            <a:r>
              <a:rPr lang="en-GB"/>
              <a:t>SEEA-CF - Water accounts</a:t>
            </a:r>
          </a:p>
        </p:txBody>
      </p:sp>
      <p:sp>
        <p:nvSpPr>
          <p:cNvPr id="8" name="Rectangle 4">
            <a:extLst>
              <a:ext uri="{FF2B5EF4-FFF2-40B4-BE49-F238E27FC236}">
                <a16:creationId xmlns:a16="http://schemas.microsoft.com/office/drawing/2014/main" id="{B5ACF959-5601-4F64-BB0B-1C8728D5D593}"/>
              </a:ext>
            </a:extLst>
          </p:cNvPr>
          <p:cNvSpPr>
            <a:spLocks noChangeArrowheads="1"/>
          </p:cNvSpPr>
          <p:nvPr/>
        </p:nvSpPr>
        <p:spPr bwMode="auto">
          <a:xfrm>
            <a:off x="0" y="0"/>
            <a:ext cx="216346" cy="6858000"/>
          </a:xfrm>
          <a:prstGeom prst="rect">
            <a:avLst/>
          </a:prstGeom>
          <a:solidFill>
            <a:srgbClr val="2A3990"/>
          </a:solidFill>
          <a:ln>
            <a:noFill/>
          </a:ln>
          <a:effectLst/>
        </p:spPr>
        <p:txBody>
          <a:bodyPr wrap="none" anchor="ctr"/>
          <a:lstStyle/>
          <a:p>
            <a:endParaRPr lang="en-GB"/>
          </a:p>
        </p:txBody>
      </p:sp>
      <p:sp>
        <p:nvSpPr>
          <p:cNvPr id="9" name="Rectangle 5">
            <a:extLst>
              <a:ext uri="{FF2B5EF4-FFF2-40B4-BE49-F238E27FC236}">
                <a16:creationId xmlns:a16="http://schemas.microsoft.com/office/drawing/2014/main" id="{05D6C106-8F47-4470-A9D8-1FD8422342D8}"/>
              </a:ext>
            </a:extLst>
          </p:cNvPr>
          <p:cNvSpPr>
            <a:spLocks noChangeArrowheads="1"/>
          </p:cNvSpPr>
          <p:nvPr/>
        </p:nvSpPr>
        <p:spPr bwMode="auto">
          <a:xfrm>
            <a:off x="0" y="6669359"/>
            <a:ext cx="216346" cy="188641"/>
          </a:xfrm>
          <a:prstGeom prst="rect">
            <a:avLst/>
          </a:prstGeom>
          <a:solidFill>
            <a:srgbClr val="E17B1C"/>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rIns="45720" anchor="t" anchorCtr="0">
            <a:normAutofit fontScale="70000" lnSpcReduction="20000"/>
          </a:bodyPr>
          <a:lstStyle/>
          <a:p>
            <a:pPr marL="0" indent="0"/>
            <a:endParaRPr lang="en-GB" sz="1000"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0">
            <a:extLst>
              <a:ext uri="{FF2B5EF4-FFF2-40B4-BE49-F238E27FC236}">
                <a16:creationId xmlns:a16="http://schemas.microsoft.com/office/drawing/2014/main" id="{DFA8788E-BDDC-4CD7-84EA-76A59F3E9308}"/>
              </a:ext>
            </a:extLst>
          </p:cNvPr>
          <p:cNvSpPr>
            <a:spLocks noChangeShapeType="1"/>
          </p:cNvSpPr>
          <p:nvPr/>
        </p:nvSpPr>
        <p:spPr bwMode="auto">
          <a:xfrm flipV="1">
            <a:off x="216346" y="745247"/>
            <a:ext cx="8927654" cy="14585"/>
          </a:xfrm>
          <a:prstGeom prst="line">
            <a:avLst/>
          </a:prstGeom>
          <a:noFill/>
          <a:ln w="20955">
            <a:solidFill>
              <a:srgbClr val="E17B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10">
            <a:extLst>
              <a:ext uri="{FF2B5EF4-FFF2-40B4-BE49-F238E27FC236}">
                <a16:creationId xmlns:a16="http://schemas.microsoft.com/office/drawing/2014/main" id="{512C5761-DAE0-4F27-8CA1-9F3A3AA62D7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460432" y="116632"/>
            <a:ext cx="576064" cy="576064"/>
          </a:xfrm>
          <a:prstGeom prst="rect">
            <a:avLst/>
          </a:prstGeom>
        </p:spPr>
      </p:pic>
      <p:pic>
        <p:nvPicPr>
          <p:cNvPr id="12" name="Picture 11">
            <a:extLst>
              <a:ext uri="{FF2B5EF4-FFF2-40B4-BE49-F238E27FC236}">
                <a16:creationId xmlns:a16="http://schemas.microsoft.com/office/drawing/2014/main" id="{AA297542-BBC8-4052-9396-B2F1CB77D3D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3528" y="116632"/>
            <a:ext cx="2088232" cy="542530"/>
          </a:xfrm>
          <a:prstGeom prst="rect">
            <a:avLst/>
          </a:prstGeom>
        </p:spPr>
      </p:pic>
      <p:sp>
        <p:nvSpPr>
          <p:cNvPr id="13" name="TextBox 12">
            <a:extLst>
              <a:ext uri="{FF2B5EF4-FFF2-40B4-BE49-F238E27FC236}">
                <a16:creationId xmlns:a16="http://schemas.microsoft.com/office/drawing/2014/main" id="{26F3DED1-BEF0-4C47-8B87-257EF7E30421}"/>
              </a:ext>
            </a:extLst>
          </p:cNvPr>
          <p:cNvSpPr txBox="1"/>
          <p:nvPr/>
        </p:nvSpPr>
        <p:spPr>
          <a:xfrm>
            <a:off x="5724128" y="6654552"/>
            <a:ext cx="3419872" cy="230832"/>
          </a:xfrm>
          <a:prstGeom prst="rect">
            <a:avLst/>
          </a:prstGeom>
          <a:noFill/>
        </p:spPr>
        <p:txBody>
          <a:bodyPr wrap="square" rtlCol="0">
            <a:spAutoFit/>
          </a:bodyPr>
          <a:lstStyle/>
          <a:p>
            <a:pPr algn="r"/>
            <a:r>
              <a:rPr lang="en-GB" sz="900" i="1" dirty="0">
                <a:solidFill>
                  <a:schemeClr val="bg1">
                    <a:lumMod val="95000"/>
                  </a:schemeClr>
                </a:solidFill>
              </a:rPr>
              <a:t>http://www.unescap.org/our-work/statistics</a:t>
            </a:r>
          </a:p>
        </p:txBody>
      </p:sp>
    </p:spTree>
    <p:extLst>
      <p:ext uri="{BB962C8B-B14F-4D97-AF65-F5344CB8AC3E}">
        <p14:creationId xmlns:p14="http://schemas.microsoft.com/office/powerpoint/2010/main" val="1253613428"/>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ransition>
    <p:fade thruBlk="1"/>
  </p:transition>
  <p:hf hdr="0" dt="0"/>
  <p:txStyles>
    <p:titleStyle>
      <a:lvl1pPr algn="l" defTabSz="914400" rtl="0" eaLnBrk="1" latinLnBrk="0" hangingPunct="1">
        <a:lnSpc>
          <a:spcPct val="90000"/>
        </a:lnSpc>
        <a:spcBef>
          <a:spcPct val="0"/>
        </a:spcBef>
        <a:buNone/>
        <a:defRPr sz="3600" kern="1200">
          <a:solidFill>
            <a:schemeClr val="accent6">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1" y="274638"/>
            <a:ext cx="8229601" cy="1143001"/>
          </a:xfrm>
          <a:prstGeom prst="rect">
            <a:avLst/>
          </a:prstGeom>
          <a:ln w="12700">
            <a:miter lim="400000"/>
          </a:ln>
          <a:extLst>
            <a:ext uri="{C572A759-6A51-4108-AA02-DFA0A04FC94B}">
              <ma14:wrappingTextBoxFlag xmlns="" xmlns:ma14="http://schemas.microsoft.com/office/mac/drawingml/2011/main" val="1"/>
            </a:ext>
          </a:extLst>
        </p:spPr>
        <p:txBody>
          <a:bodyPr lIns="45713" tIns="45713" rIns="45713" bIns="45713" anchor="ctr">
            <a:normAutofit/>
          </a:bodyPr>
          <a:lstStyle/>
          <a:p>
            <a:r>
              <a:t>Title Text</a:t>
            </a:r>
          </a:p>
        </p:txBody>
      </p:sp>
      <p:sp>
        <p:nvSpPr>
          <p:cNvPr id="3" name="Shape 3"/>
          <p:cNvSpPr>
            <a:spLocks noGrp="1"/>
          </p:cNvSpPr>
          <p:nvPr>
            <p:ph type="body" idx="1"/>
          </p:nvPr>
        </p:nvSpPr>
        <p:spPr>
          <a:xfrm>
            <a:off x="457201" y="1600202"/>
            <a:ext cx="8229601" cy="4525963"/>
          </a:xfrm>
          <a:prstGeom prst="rect">
            <a:avLst/>
          </a:prstGeom>
          <a:ln w="12700">
            <a:miter lim="400000"/>
          </a:ln>
          <a:extLst>
            <a:ext uri="{C572A759-6A51-4108-AA02-DFA0A04FC94B}">
              <ma14:wrappingTextBoxFlag xmlns="" xmlns:ma14="http://schemas.microsoft.com/office/mac/drawingml/2011/main" val="1"/>
            </a:ext>
          </a:extLst>
        </p:spPr>
        <p:txBody>
          <a:bodyPr lIns="45713" tIns="45713" rIns="45713" bIns="45713">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553200" y="6404301"/>
            <a:ext cx="273643" cy="269227"/>
          </a:xfrm>
          <a:prstGeom prst="rect">
            <a:avLst/>
          </a:prstGeom>
          <a:ln w="12700">
            <a:miter lim="400000"/>
          </a:ln>
        </p:spPr>
        <p:txBody>
          <a:bodyPr wrap="none" lIns="45713" tIns="45713" rIns="45713" bIns="45713" anchor="ctr">
            <a:spAutoFit/>
          </a:bodyPr>
          <a:lstStyle>
            <a:lvl1pPr>
              <a:defRPr sz="1200">
                <a:solidFill>
                  <a:srgbClr val="888888"/>
                </a:solidFill>
                <a:latin typeface="Roboto Regular"/>
                <a:ea typeface="Roboto Regular"/>
                <a:cs typeface="Roboto Regular"/>
                <a:sym typeface="Roboto Regular"/>
              </a:defRPr>
            </a:lvl1pPr>
          </a:lstStyle>
          <a:p>
            <a:fld id="{86CB4B4D-7CA3-9044-876B-883B54F8677D}" type="slidenum">
              <a:t>‹#›</a:t>
            </a:fld>
            <a:endParaRPr/>
          </a:p>
        </p:txBody>
      </p:sp>
    </p:spTree>
    <p:extLst>
      <p:ext uri="{BB962C8B-B14F-4D97-AF65-F5344CB8AC3E}">
        <p14:creationId xmlns:p14="http://schemas.microsoft.com/office/powerpoint/2010/main" val="3501647407"/>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 id="2147484068" r:id="rId12"/>
    <p:sldLayoutId id="2147484069" r:id="rId13"/>
    <p:sldLayoutId id="2147484070" r:id="rId14"/>
    <p:sldLayoutId id="2147484071" r:id="rId15"/>
    <p:sldLayoutId id="2147484072" r:id="rId16"/>
    <p:sldLayoutId id="2147484073" r:id="rId17"/>
    <p:sldLayoutId id="2147484074" r:id="rId18"/>
    <p:sldLayoutId id="2147484075" r:id="rId19"/>
    <p:sldLayoutId id="2147484076" r:id="rId20"/>
    <p:sldLayoutId id="2147484077" r:id="rId21"/>
    <p:sldLayoutId id="2147484078" r:id="rId22"/>
    <p:sldLayoutId id="2147484079" r:id="rId23"/>
    <p:sldLayoutId id="2147484080" r:id="rId24"/>
    <p:sldLayoutId id="2147484081" r:id="rId25"/>
    <p:sldLayoutId id="2147484082" r:id="rId26"/>
    <p:sldLayoutId id="2147484083" r:id="rId27"/>
    <p:sldLayoutId id="2147484084" r:id="rId28"/>
    <p:sldLayoutId id="2147484085" r:id="rId29"/>
    <p:sldLayoutId id="2147484086" r:id="rId30"/>
    <p:sldLayoutId id="2147484087" r:id="rId31"/>
    <p:sldLayoutId id="2147484088" r:id="rId32"/>
    <p:sldLayoutId id="2147484089" r:id="rId33"/>
    <p:sldLayoutId id="2147484090" r:id="rId34"/>
    <p:sldLayoutId id="2147484091" r:id="rId35"/>
    <p:sldLayoutId id="2147484092" r:id="rId36"/>
    <p:sldLayoutId id="2147484093" r:id="rId37"/>
    <p:sldLayoutId id="2147484094" r:id="rId38"/>
    <p:sldLayoutId id="2147484095" r:id="rId39"/>
    <p:sldLayoutId id="2147484096" r:id="rId40"/>
    <p:sldLayoutId id="2147484097" r:id="rId41"/>
    <p:sldLayoutId id="2147484098" r:id="rId42"/>
    <p:sldLayoutId id="2147484099" r:id="rId43"/>
    <p:sldLayoutId id="2147484100" r:id="rId44"/>
    <p:sldLayoutId id="2147484101" r:id="rId45"/>
    <p:sldLayoutId id="2147484102" r:id="rId46"/>
    <p:sldLayoutId id="2147484103" r:id="rId47"/>
    <p:sldLayoutId id="2147484104" r:id="rId48"/>
    <p:sldLayoutId id="2147484105" r:id="rId49"/>
    <p:sldLayoutId id="2147484106" r:id="rId50"/>
    <p:sldLayoutId id="2147484107" r:id="rId51"/>
    <p:sldLayoutId id="2147484108" r:id="rId52"/>
    <p:sldLayoutId id="2147484109" r:id="rId53"/>
    <p:sldLayoutId id="2147484110" r:id="rId54"/>
    <p:sldLayoutId id="2147484111" r:id="rId55"/>
    <p:sldLayoutId id="2147484112" r:id="rId56"/>
    <p:sldLayoutId id="2147484113" r:id="rId57"/>
    <p:sldLayoutId id="2147484114" r:id="rId58"/>
    <p:sldLayoutId id="2147484115" r:id="rId59"/>
    <p:sldLayoutId id="2147484116" r:id="rId60"/>
    <p:sldLayoutId id="2147484117" r:id="rId61"/>
  </p:sldLayoutIdLst>
  <p:transition spd="slow" advClick="0">
    <p:randomBar dir="vert"/>
  </p:transition>
  <p:txStyles>
    <p:titleStyle>
      <a:lvl1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1pPr>
      <a:lvl2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2pPr>
      <a:lvl3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3pPr>
      <a:lvl4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4pPr>
      <a:lvl5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5pPr>
      <a:lvl6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6pPr>
      <a:lvl7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7pPr>
      <a:lvl8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8pPr>
      <a:lvl9pPr marL="0" marR="0" indent="0" algn="l" defTabSz="457136"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Roboto Regular"/>
          <a:ea typeface="Roboto Regular"/>
          <a:cs typeface="Roboto Regular"/>
          <a:sym typeface="Roboto Regular"/>
        </a:defRPr>
      </a:lvl9pPr>
    </p:titleStyle>
    <p:bodyStyle>
      <a:lvl1pPr marL="342851" marR="0" indent="-342851"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1pPr>
      <a:lvl2pPr marL="783660" marR="0" indent="-326525"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2pPr>
      <a:lvl3pPr marL="1219029" marR="0" indent="-304757"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3pPr>
      <a:lvl4pPr marL="173711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4pPr>
      <a:lvl5pPr marL="2377106" marR="0" indent="-548563"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5pPr>
      <a:lvl6pPr marL="2651387"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6pPr>
      <a:lvl7pPr marL="3108523"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7pPr>
      <a:lvl8pPr marL="3565659"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8pPr>
      <a:lvl9pPr marL="4022795" marR="0" indent="-365708" algn="l" defTabSz="457136"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Roboto Regular"/>
          <a:ea typeface="Roboto Regular"/>
          <a:cs typeface="Roboto Regular"/>
          <a:sym typeface="Roboto Regular"/>
        </a:defRPr>
      </a:lvl9pPr>
    </p:bodyStyle>
    <p:otherStyle>
      <a:lvl1pPr marL="0" marR="0" indent="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1pPr>
      <a:lvl2pPr marL="0" marR="0" indent="45713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2pPr>
      <a:lvl3pPr marL="0" marR="0" indent="914272"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3pPr>
      <a:lvl4pPr marL="0" marR="0" indent="1371407"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4pPr>
      <a:lvl5pPr marL="0" marR="0" indent="1828543"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5pPr>
      <a:lvl6pPr marL="0" marR="0" indent="2285679"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6pPr>
      <a:lvl7pPr marL="0" marR="0" indent="2742814"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7pPr>
      <a:lvl8pPr marL="0" marR="0" indent="3199950"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8pPr>
      <a:lvl9pPr marL="0" marR="0" indent="3657086" algn="l" defTabSz="457136"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Robot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fao.org/nr/water/aquastat/main/index.st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www.whycos.org/whycos/" TargetMode="External"/><Relationship Id="rId4" Type="http://schemas.openxmlformats.org/officeDocument/2006/relationships/hyperlink" Target="http://www.wmo.int/pages/prog/wcp/wcdmp/index_en.php"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notesSlide" Target="../notesSlides/notesSlide33.xml"/><Relationship Id="rId7" Type="http://schemas.openxmlformats.org/officeDocument/2006/relationships/image" Target="../media/image24.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6.png"/><Relationship Id="rId4" Type="http://schemas.openxmlformats.org/officeDocument/2006/relationships/image" Target="../media/image25.png"/></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601" name="Shape 601"/>
          <p:cNvSpPr>
            <a:spLocks noGrp="1"/>
          </p:cNvSpPr>
          <p:nvPr>
            <p:ph type="ctrTitle"/>
          </p:nvPr>
        </p:nvSpPr>
        <p:spPr>
          <a:xfrm>
            <a:off x="728121" y="2132856"/>
            <a:ext cx="7679264" cy="1441741"/>
          </a:xfrm>
          <a:prstGeom prst="rect">
            <a:avLst/>
          </a:prstGeom>
        </p:spPr>
        <p:txBody>
          <a:bodyPr lIns="0" tIns="0" rIns="0" bIns="0" anchor="b"/>
          <a:lstStyle/>
          <a:p>
            <a:pPr>
              <a:defRPr sz="4000">
                <a:solidFill>
                  <a:srgbClr val="FFFFFF"/>
                </a:solidFill>
              </a:defRPr>
            </a:pPr>
            <a:r>
              <a:rPr lang="fr-FR" dirty="0"/>
              <a:t>Statistiques et comptabilité de l'eau et agenda 2030</a:t>
            </a:r>
            <a:endParaRPr dirty="0"/>
          </a:p>
        </p:txBody>
      </p:sp>
      <p:sp>
        <p:nvSpPr>
          <p:cNvPr id="604" name="Shape 604"/>
          <p:cNvSpPr/>
          <p:nvPr/>
        </p:nvSpPr>
        <p:spPr>
          <a:xfrm>
            <a:off x="708674" y="5843618"/>
            <a:ext cx="7679264" cy="1"/>
          </a:xfrm>
          <a:prstGeom prst="line">
            <a:avLst/>
          </a:prstGeom>
          <a:ln w="12700">
            <a:solidFill>
              <a:srgbClr val="FFFFFF"/>
            </a:solidFill>
          </a:ln>
        </p:spPr>
        <p:txBody>
          <a:bodyPr lIns="45719" rIns="45719"/>
          <a:lstStyle/>
          <a:p>
            <a:endParaRPr/>
          </a:p>
        </p:txBody>
      </p:sp>
      <p:sp>
        <p:nvSpPr>
          <p:cNvPr id="605" name="Shape 605"/>
          <p:cNvSpPr/>
          <p:nvPr/>
        </p:nvSpPr>
        <p:spPr>
          <a:xfrm>
            <a:off x="728121" y="5790239"/>
            <a:ext cx="7679264" cy="16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lnSpcReduction="10000"/>
          </a:bodyPr>
          <a:lstStyle>
            <a:lvl1pPr defTabSz="457200">
              <a:spcBef>
                <a:spcPts val="200"/>
              </a:spcBef>
              <a:defRPr sz="1100">
                <a:solidFill>
                  <a:srgbClr val="FFFFFF"/>
                </a:solidFill>
                <a:latin typeface="Roboto Regular"/>
                <a:ea typeface="Roboto Regular"/>
                <a:cs typeface="Roboto Regular"/>
                <a:sym typeface="Roboto Regular"/>
              </a:defRPr>
            </a:lvl1pPr>
          </a:lstStyle>
          <a:p>
            <a:endParaRPr dirty="0"/>
          </a:p>
        </p:txBody>
      </p:sp>
      <p:pic>
        <p:nvPicPr>
          <p:cNvPr id="606" name="image1.png" descr="UNEnvironment_Logo_English_Short_white.png"/>
          <p:cNvPicPr>
            <a:picLocks noChangeAspect="1"/>
          </p:cNvPicPr>
          <p:nvPr/>
        </p:nvPicPr>
        <p:blipFill>
          <a:blip r:embed="rId3">
            <a:extLst/>
          </a:blip>
          <a:stretch>
            <a:fillRect/>
          </a:stretch>
        </p:blipFill>
        <p:spPr>
          <a:xfrm>
            <a:off x="6258921" y="1"/>
            <a:ext cx="2495615" cy="1619656"/>
          </a:xfrm>
          <a:prstGeom prst="rect">
            <a:avLst/>
          </a:prstGeom>
          <a:ln w="12700">
            <a:miter lim="400000"/>
          </a:ln>
        </p:spPr>
      </p:pic>
    </p:spTree>
    <p:extLst>
      <p:ext uri="{BB962C8B-B14F-4D97-AF65-F5344CB8AC3E}">
        <p14:creationId xmlns:p14="http://schemas.microsoft.com/office/powerpoint/2010/main" val="3107588911"/>
      </p:ext>
    </p:extLst>
  </p:cSld>
  <p:clrMapOvr>
    <a:masterClrMapping/>
  </p:clrMapOvr>
  <p:transition advClick="0">
    <p:fade thruBlk="1"/>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836712"/>
            <a:ext cx="8352928" cy="720080"/>
          </a:xfrm>
        </p:spPr>
        <p:txBody>
          <a:bodyPr/>
          <a:lstStyle/>
          <a:p>
            <a:r>
              <a:rPr lang="en-AU" altLang="en-US" dirty="0" err="1"/>
              <a:t>Compte</a:t>
            </a:r>
            <a:r>
              <a:rPr lang="en-AU" altLang="en-US" dirty="0"/>
              <a:t> </a:t>
            </a:r>
            <a:r>
              <a:rPr lang="en-AU" altLang="en-US" dirty="0" err="1"/>
              <a:t>d’eau</a:t>
            </a:r>
            <a:endParaRPr lang="en-AU" altLang="en-US" dirty="0"/>
          </a:p>
        </p:txBody>
      </p:sp>
      <p:sp>
        <p:nvSpPr>
          <p:cNvPr id="2" name="Content Placeholder 1"/>
          <p:cNvSpPr>
            <a:spLocks noGrp="1"/>
          </p:cNvSpPr>
          <p:nvPr>
            <p:ph idx="1"/>
          </p:nvPr>
        </p:nvSpPr>
        <p:spPr>
          <a:xfrm>
            <a:off x="611560" y="1628800"/>
            <a:ext cx="5544616" cy="4752528"/>
          </a:xfrm>
        </p:spPr>
        <p:txBody>
          <a:bodyPr/>
          <a:lstStyle/>
          <a:p>
            <a:pPr marL="457200" indent="-457200">
              <a:buFont typeface="+mj-lt"/>
              <a:buAutoNum type="arabicPeriod"/>
            </a:pPr>
            <a:r>
              <a:rPr lang="en-AU" altLang="en-US" dirty="0" err="1"/>
              <a:t>Objectifs</a:t>
            </a:r>
            <a:r>
              <a:rPr lang="en-AU" altLang="en-US" dirty="0"/>
              <a:t> </a:t>
            </a:r>
            <a:r>
              <a:rPr lang="en-AU" altLang="en-US" dirty="0" err="1"/>
              <a:t>d'apprentissage</a:t>
            </a:r>
            <a:endParaRPr lang="en-AU" altLang="en-US" sz="2400" dirty="0"/>
          </a:p>
          <a:p>
            <a:pPr marL="457200" indent="-457200">
              <a:buFont typeface="+mj-lt"/>
              <a:buAutoNum type="arabicPeriod"/>
            </a:pPr>
            <a:r>
              <a:rPr lang="en-AU" altLang="en-US" dirty="0" err="1"/>
              <a:t>Révision</a:t>
            </a:r>
            <a:r>
              <a:rPr lang="en-AU" altLang="en-US" dirty="0"/>
              <a:t> du </a:t>
            </a:r>
            <a:r>
              <a:rPr lang="en-AU" altLang="en-US" dirty="0" err="1"/>
              <a:t>niveau</a:t>
            </a:r>
            <a:r>
              <a:rPr lang="en-AU" altLang="en-US" dirty="0"/>
              <a:t> </a:t>
            </a:r>
            <a:r>
              <a:rPr lang="en-AU" altLang="en-US" sz="2400" dirty="0"/>
              <a:t>0 (5m)</a:t>
            </a:r>
          </a:p>
          <a:p>
            <a:pPr marL="457200" indent="-457200" eaLnBrk="1" hangingPunct="1">
              <a:buFont typeface="+mj-lt"/>
              <a:buAutoNum type="arabicPeriod"/>
            </a:pPr>
            <a:r>
              <a:rPr lang="en-AU" altLang="en-US" sz="2400" dirty="0" err="1"/>
              <a:t>Niveau</a:t>
            </a:r>
            <a:r>
              <a:rPr lang="en-AU" altLang="en-US" sz="2400" dirty="0"/>
              <a:t> 1 (</a:t>
            </a:r>
            <a:r>
              <a:rPr lang="en-AU" altLang="en-US" sz="2400" dirty="0" err="1"/>
              <a:t>Compilateurs</a:t>
            </a:r>
            <a:r>
              <a:rPr lang="en-AU" altLang="en-US" sz="2400" dirty="0"/>
              <a:t>)</a:t>
            </a:r>
          </a:p>
          <a:p>
            <a:pPr marL="857250" lvl="1" indent="-457200" eaLnBrk="1" hangingPunct="1"/>
            <a:r>
              <a:rPr lang="en-AU" altLang="en-US" sz="2000" dirty="0"/>
              <a:t>Concepts (15m)</a:t>
            </a:r>
          </a:p>
          <a:p>
            <a:pPr marL="857250" lvl="1" indent="-457200"/>
            <a:r>
              <a:rPr lang="fr-FR" altLang="en-US" dirty="0"/>
              <a:t>Exercice de groupe et discussion </a:t>
            </a:r>
            <a:r>
              <a:rPr lang="en-AU" altLang="en-US" sz="2000" dirty="0"/>
              <a:t>(30m)</a:t>
            </a:r>
          </a:p>
          <a:p>
            <a:pPr marL="514350" indent="-514350">
              <a:buFont typeface="+mj-lt"/>
              <a:buAutoNum type="arabicPeriod"/>
            </a:pPr>
            <a:r>
              <a:rPr lang="en-AU" altLang="en-US" sz="2400" dirty="0" err="1"/>
              <a:t>Niveau</a:t>
            </a:r>
            <a:r>
              <a:rPr lang="en-AU" altLang="en-US" sz="2400" dirty="0"/>
              <a:t> 2 </a:t>
            </a:r>
            <a:r>
              <a:rPr lang="en-AU" altLang="en-US" dirty="0"/>
              <a:t>(</a:t>
            </a:r>
            <a:r>
              <a:rPr lang="en-AU" altLang="en-US" dirty="0" err="1"/>
              <a:t>Fournisseurs</a:t>
            </a:r>
            <a:r>
              <a:rPr lang="en-AU" altLang="en-US" dirty="0"/>
              <a:t> de </a:t>
            </a:r>
            <a:r>
              <a:rPr lang="en-AU" altLang="en-US" dirty="0" err="1"/>
              <a:t>données</a:t>
            </a:r>
            <a:r>
              <a:rPr lang="en-AU" altLang="en-US" sz="2400" dirty="0"/>
              <a:t>)</a:t>
            </a:r>
          </a:p>
          <a:p>
            <a:pPr marL="914400" lvl="1" indent="-514350"/>
            <a:r>
              <a:rPr lang="fr-FR" altLang="en-US" dirty="0"/>
              <a:t>Options de données, exemples et problèmes</a:t>
            </a:r>
            <a:r>
              <a:rPr lang="en-AU" altLang="en-US" sz="2000" dirty="0"/>
              <a:t> (15m)</a:t>
            </a:r>
          </a:p>
          <a:p>
            <a:pPr marL="914400" lvl="1" indent="-514350"/>
            <a:r>
              <a:rPr lang="fr-FR" altLang="en-US" dirty="0"/>
              <a:t>Exercice de groupe et discussion </a:t>
            </a:r>
            <a:r>
              <a:rPr lang="en-AU" altLang="en-US" sz="2000" dirty="0"/>
              <a:t>(15m)</a:t>
            </a:r>
          </a:p>
          <a:p>
            <a:pPr marL="514350" indent="-514350">
              <a:buFont typeface="+mj-lt"/>
              <a:buAutoNum type="arabicPeriod"/>
            </a:pPr>
            <a:r>
              <a:rPr lang="en-AU" altLang="en-US" dirty="0"/>
              <a:t>Discussion de </a:t>
            </a:r>
            <a:r>
              <a:rPr lang="en-AU" altLang="en-US" dirty="0" err="1"/>
              <a:t>clôture</a:t>
            </a:r>
            <a:r>
              <a:rPr lang="en-AU" altLang="en-US" dirty="0"/>
              <a:t> </a:t>
            </a:r>
            <a:r>
              <a:rPr lang="en-AU" altLang="en-US" sz="2400" dirty="0"/>
              <a:t>(10m)</a:t>
            </a:r>
          </a:p>
        </p:txBody>
      </p:sp>
      <p:sp>
        <p:nvSpPr>
          <p:cNvPr id="3" name="Rounded Rectangle 2"/>
          <p:cNvSpPr/>
          <p:nvPr/>
        </p:nvSpPr>
        <p:spPr bwMode="auto">
          <a:xfrm>
            <a:off x="1043608" y="2564904"/>
            <a:ext cx="3312368" cy="432048"/>
          </a:xfrm>
          <a:prstGeom prst="roundRect">
            <a:avLst/>
          </a:prstGeom>
          <a:noFill/>
          <a:ln w="38100" cap="flat" cmpd="sng" algn="ctr">
            <a:solidFill>
              <a:schemeClr val="accent1">
                <a:lumMod val="50000"/>
              </a:schemeClr>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10</a:t>
            </a:fld>
            <a:endParaRPr lang="en-GB" dirty="0"/>
          </a:p>
        </p:txBody>
      </p:sp>
    </p:spTree>
    <p:extLst>
      <p:ext uri="{BB962C8B-B14F-4D97-AF65-F5344CB8AC3E}">
        <p14:creationId xmlns:p14="http://schemas.microsoft.com/office/powerpoint/2010/main" val="1140814620"/>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Objectifs</a:t>
            </a:r>
            <a:r>
              <a:rPr lang="en-US" dirty="0"/>
              <a:t> </a:t>
            </a:r>
            <a:r>
              <a:rPr lang="en-US" dirty="0" err="1"/>
              <a:t>d'apprentissage</a:t>
            </a:r>
            <a:endParaRPr lang="en-US" dirty="0"/>
          </a:p>
        </p:txBody>
      </p:sp>
      <p:sp>
        <p:nvSpPr>
          <p:cNvPr id="3" name="Content Placeholder 2"/>
          <p:cNvSpPr>
            <a:spLocks noGrp="1"/>
          </p:cNvSpPr>
          <p:nvPr>
            <p:ph idx="1"/>
          </p:nvPr>
        </p:nvSpPr>
        <p:spPr>
          <a:xfrm>
            <a:off x="628650" y="1630125"/>
            <a:ext cx="7886700" cy="4895219"/>
          </a:xfrm>
        </p:spPr>
        <p:txBody>
          <a:bodyPr/>
          <a:lstStyle/>
          <a:p>
            <a:r>
              <a:rPr lang="en-US" dirty="0" err="1"/>
              <a:t>Niveau</a:t>
            </a:r>
            <a:r>
              <a:rPr lang="en-US" dirty="0"/>
              <a:t> 1:</a:t>
            </a:r>
          </a:p>
          <a:p>
            <a:pPr lvl="1"/>
            <a:r>
              <a:rPr lang="fr-FR" dirty="0">
                <a:solidFill>
                  <a:schemeClr val="accent3">
                    <a:lumMod val="75000"/>
                  </a:schemeClr>
                </a:solidFill>
              </a:rPr>
              <a:t>Comprendre pourquoi les comptes de l'eau sont importants et comment ils sont liés aux politiques</a:t>
            </a:r>
          </a:p>
          <a:p>
            <a:pPr lvl="1"/>
            <a:r>
              <a:rPr lang="fr-FR" dirty="0">
                <a:solidFill>
                  <a:schemeClr val="accent3">
                    <a:lumMod val="75000"/>
                  </a:schemeClr>
                </a:solidFill>
              </a:rPr>
              <a:t>Comprendre les concepts de base de la comptabilité de l'eau</a:t>
            </a:r>
          </a:p>
          <a:p>
            <a:pPr lvl="1"/>
            <a:r>
              <a:rPr lang="fr-FR" dirty="0">
                <a:solidFill>
                  <a:schemeClr val="accent3">
                    <a:lumMod val="75000"/>
                  </a:schemeClr>
                </a:solidFill>
              </a:rPr>
              <a:t>Comprendre comment l'eau est traitée dans le SCEE</a:t>
            </a:r>
          </a:p>
          <a:p>
            <a:pPr lvl="1"/>
            <a:r>
              <a:rPr lang="fr-FR" dirty="0">
                <a:solidFill>
                  <a:schemeClr val="accent3">
                    <a:lumMod val="75000"/>
                  </a:schemeClr>
                </a:solidFill>
              </a:rPr>
              <a:t>Apprenez les étapes de la création d'un compte d'eau</a:t>
            </a:r>
            <a:endParaRPr lang="en-US" dirty="0">
              <a:solidFill>
                <a:schemeClr val="accent3">
                  <a:lumMod val="75000"/>
                </a:schemeClr>
              </a:solidFill>
            </a:endParaRP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11</a:t>
            </a:fld>
            <a:endParaRPr lang="en-GB"/>
          </a:p>
        </p:txBody>
      </p:sp>
    </p:spTree>
    <p:extLst>
      <p:ext uri="{BB962C8B-B14F-4D97-AF65-F5344CB8AC3E}">
        <p14:creationId xmlns:p14="http://schemas.microsoft.com/office/powerpoint/2010/main" val="843747747"/>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611560" y="836712"/>
            <a:ext cx="7776864" cy="864096"/>
          </a:xfrm>
        </p:spPr>
        <p:txBody>
          <a:bodyPr>
            <a:normAutofit/>
          </a:bodyPr>
          <a:lstStyle/>
          <a:p>
            <a:r>
              <a:rPr lang="en-AU" altLang="en-US" dirty="0" err="1"/>
              <a:t>Comptes</a:t>
            </a:r>
            <a:r>
              <a:rPr lang="en-AU" altLang="en-US" dirty="0"/>
              <a:t> et </a:t>
            </a:r>
            <a:r>
              <a:rPr lang="en-AU" altLang="en-US" dirty="0" err="1"/>
              <a:t>données</a:t>
            </a:r>
            <a:endParaRPr lang="en-US" dirty="0"/>
          </a:p>
        </p:txBody>
      </p:sp>
      <p:sp>
        <p:nvSpPr>
          <p:cNvPr id="20483" name="Rectangle 3"/>
          <p:cNvSpPr>
            <a:spLocks noGrp="1" noChangeArrowheads="1"/>
          </p:cNvSpPr>
          <p:nvPr>
            <p:ph idx="1"/>
          </p:nvPr>
        </p:nvSpPr>
        <p:spPr bwMode="auto">
          <a:xfrm>
            <a:off x="611560" y="1628800"/>
            <a:ext cx="8075240" cy="446449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fr-FR" altLang="en-US" dirty="0">
                <a:ea typeface="ＭＳ Ｐゴシック" panose="020B0600070205080204" pitchFamily="34" charset="-128"/>
              </a:rPr>
              <a:t>‘‘Le manque de données intégrées sur l'eau constitue un obstacle systématique à la prise de décisions en connaissance de cause concernant l'utilisation durable des ressources en eau. Les données sont nécessaires pour fournir des informations non seulement sur la quantité d'eau, à la fois en surface et sous terre, mais également sur sa qualité, ses relations sociales et économiques ainsi que ses dimensions environnementales.’’</a:t>
            </a:r>
          </a:p>
          <a:p>
            <a:pPr marL="0" indent="0">
              <a:buNone/>
            </a:pPr>
            <a:r>
              <a:rPr lang="en-AU" altLang="en-US" sz="1600" i="1" dirty="0">
                <a:ea typeface="ＭＳ Ｐゴシック" panose="020B0600070205080204" pitchFamily="34" charset="-128"/>
              </a:rPr>
              <a:t>Conclusion de la Session 6.4 “</a:t>
            </a:r>
            <a:r>
              <a:rPr lang="en-AU" altLang="en-US" sz="1600" i="1" dirty="0" err="1">
                <a:ea typeface="ＭＳ Ｐゴシック" panose="020B0600070205080204" pitchFamily="34" charset="-128"/>
              </a:rPr>
              <a:t>Données</a:t>
            </a:r>
            <a:r>
              <a:rPr lang="en-AU" altLang="en-US" sz="1600" i="1" dirty="0">
                <a:ea typeface="ＭＳ Ｐゴシック" panose="020B0600070205080204" pitchFamily="34" charset="-128"/>
              </a:rPr>
              <a:t> pour </a:t>
            </a:r>
            <a:r>
              <a:rPr lang="en-AU" altLang="en-US" sz="1600" i="1" dirty="0" err="1">
                <a:ea typeface="ＭＳ Ｐゴシック" panose="020B0600070205080204" pitchFamily="34" charset="-128"/>
              </a:rPr>
              <a:t>tous</a:t>
            </a:r>
            <a:r>
              <a:rPr lang="en-AU" altLang="en-US" sz="1600" i="1" dirty="0">
                <a:ea typeface="ＭＳ Ｐゴシック" panose="020B0600070205080204" pitchFamily="34" charset="-128"/>
              </a:rPr>
              <a:t>” de la 5eme Forum </a:t>
            </a:r>
            <a:r>
              <a:rPr lang="en-AU" altLang="en-US" sz="1600" i="1" dirty="0" err="1">
                <a:ea typeface="ＭＳ Ｐゴシック" panose="020B0600070205080204" pitchFamily="34" charset="-128"/>
              </a:rPr>
              <a:t>mondial</a:t>
            </a:r>
            <a:r>
              <a:rPr lang="en-AU" altLang="en-US" sz="1600" i="1" dirty="0">
                <a:ea typeface="ＭＳ Ｐゴシック" panose="020B0600070205080204" pitchFamily="34" charset="-128"/>
              </a:rPr>
              <a:t> de </a:t>
            </a:r>
            <a:r>
              <a:rPr lang="en-AU" altLang="en-US" sz="1600" i="1" dirty="0" err="1">
                <a:ea typeface="ＭＳ Ｐゴシック" panose="020B0600070205080204" pitchFamily="34" charset="-128"/>
              </a:rPr>
              <a:t>l'eau</a:t>
            </a:r>
            <a:endParaRPr lang="en-AU" altLang="en-US" sz="1600" i="1" dirty="0">
              <a:ea typeface="ＭＳ Ｐゴシック" panose="020B0600070205080204" pitchFamily="34" charset="-128"/>
            </a:endParaRPr>
          </a:p>
          <a:p>
            <a:pPr marL="0" indent="0" eaLnBrk="1" hangingPunct="1">
              <a:buFont typeface="Arial" panose="020B0604020202020204" pitchFamily="34" charset="0"/>
              <a:buNone/>
            </a:pPr>
            <a:endParaRPr lang="en-AU" altLang="en-US" sz="2400" dirty="0">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GB"/>
              <a:t>SEEA-CF - Water accounts</a:t>
            </a:r>
          </a:p>
        </p:txBody>
      </p:sp>
      <p:sp>
        <p:nvSpPr>
          <p:cNvPr id="4" name="Rectangle 3"/>
          <p:cNvSpPr/>
          <p:nvPr/>
        </p:nvSpPr>
        <p:spPr>
          <a:xfrm>
            <a:off x="664348" y="5085184"/>
            <a:ext cx="7868092" cy="1323439"/>
          </a:xfrm>
          <a:prstGeom prst="rect">
            <a:avLst/>
          </a:prstGeom>
        </p:spPr>
        <p:txBody>
          <a:bodyPr wrap="square">
            <a:spAutoFit/>
          </a:bodyPr>
          <a:lstStyle/>
          <a:p>
            <a:pPr marL="0" indent="0" eaLnBrk="1" hangingPunct="1">
              <a:buNone/>
            </a:pPr>
            <a:r>
              <a:rPr lang="fr-FR" altLang="en-US" sz="2000" b="0" i="1" u="sng" dirty="0">
                <a:solidFill>
                  <a:srgbClr val="003399"/>
                </a:solidFill>
                <a:latin typeface="+mn-lt"/>
                <a:ea typeface="ＭＳ Ｐゴシック" panose="020B0600070205080204" pitchFamily="34" charset="-128"/>
                <a:cs typeface="+mn-cs"/>
              </a:rPr>
              <a:t>Les comptes </a:t>
            </a:r>
            <a:r>
              <a:rPr lang="fr-FR" altLang="en-US" sz="2000" b="0" i="1" dirty="0">
                <a:solidFill>
                  <a:srgbClr val="003399"/>
                </a:solidFill>
                <a:latin typeface="+mn-lt"/>
                <a:ea typeface="ＭＳ Ｐゴシック" panose="020B0600070205080204" pitchFamily="34" charset="-128"/>
                <a:cs typeface="+mn-cs"/>
              </a:rPr>
              <a:t>fournissent un cadre pour organiser les données. Ils permettent d'intégrer des données provenant de différentes sources. Ils permettent également d'identifier et de remédier aux lacunes et carences des sources de données primaires.</a:t>
            </a:r>
            <a:endParaRPr lang="en-AU" altLang="en-US" sz="2000" b="0" i="1" dirty="0">
              <a:solidFill>
                <a:srgbClr val="003399"/>
              </a:solidFill>
              <a:latin typeface="+mn-lt"/>
              <a:ea typeface="ＭＳ Ｐゴシック" panose="020B0600070205080204" pitchFamily="34" charset="-128"/>
              <a:cs typeface="+mn-cs"/>
            </a:endParaRPr>
          </a:p>
        </p:txBody>
      </p:sp>
      <p:sp>
        <p:nvSpPr>
          <p:cNvPr id="9" name="Slide Number Placeholder 8"/>
          <p:cNvSpPr>
            <a:spLocks noGrp="1"/>
          </p:cNvSpPr>
          <p:nvPr>
            <p:ph type="sldNum" sz="quarter" idx="12"/>
          </p:nvPr>
        </p:nvSpPr>
        <p:spPr/>
        <p:txBody>
          <a:bodyPr/>
          <a:lstStyle/>
          <a:p>
            <a:fld id="{A2261D6C-4505-4CAD-B01B-1DA294CCE22C}" type="slidenum">
              <a:rPr lang="en-GB" smtClean="0"/>
              <a:pPr/>
              <a:t>12</a:t>
            </a:fld>
            <a:endParaRPr lang="en-GB"/>
          </a:p>
        </p:txBody>
      </p:sp>
    </p:spTree>
    <p:extLst>
      <p:ext uri="{BB962C8B-B14F-4D97-AF65-F5344CB8AC3E}">
        <p14:creationId xmlns:p14="http://schemas.microsoft.com/office/powerpoint/2010/main" val="1022455247"/>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561044" y="1515282"/>
            <a:ext cx="5724525" cy="4619625"/>
          </a:xfrm>
          <a:prstGeom prst="rect">
            <a:avLst/>
          </a:prstGeom>
        </p:spPr>
      </p:pic>
      <p:sp>
        <p:nvSpPr>
          <p:cNvPr id="2" name="Title 1"/>
          <p:cNvSpPr>
            <a:spLocks noGrp="1"/>
          </p:cNvSpPr>
          <p:nvPr>
            <p:ph type="title"/>
          </p:nvPr>
        </p:nvSpPr>
        <p:spPr>
          <a:xfrm>
            <a:off x="611560" y="836712"/>
            <a:ext cx="7308304" cy="720179"/>
          </a:xfrm>
        </p:spPr>
        <p:txBody>
          <a:bodyPr/>
          <a:lstStyle/>
          <a:p>
            <a:pPr marL="0" indent="0"/>
            <a:r>
              <a:rPr lang="en-US" altLang="en-US" dirty="0" err="1"/>
              <a:t>Problèmes</a:t>
            </a:r>
            <a:r>
              <a:rPr lang="en-US" altLang="en-US" dirty="0"/>
              <a:t> de la </a:t>
            </a:r>
            <a:r>
              <a:rPr lang="en-US" altLang="en-US" dirty="0" err="1"/>
              <a:t>politique</a:t>
            </a:r>
            <a:r>
              <a:rPr lang="en-US" altLang="en-US" dirty="0"/>
              <a:t> de </a:t>
            </a:r>
            <a:r>
              <a:rPr lang="en-US" altLang="en-US" dirty="0" err="1"/>
              <a:t>l'eau</a:t>
            </a:r>
            <a:endParaRPr lang="en-CA" dirty="0"/>
          </a:p>
        </p:txBody>
      </p:sp>
      <p:sp>
        <p:nvSpPr>
          <p:cNvPr id="3" name="Footer Placeholder 2"/>
          <p:cNvSpPr>
            <a:spLocks noGrp="1"/>
          </p:cNvSpPr>
          <p:nvPr>
            <p:ph type="ftr" sz="quarter" idx="11"/>
          </p:nvPr>
        </p:nvSpPr>
        <p:spPr/>
        <p:txBody>
          <a:bodyPr/>
          <a:lstStyle/>
          <a:p>
            <a:r>
              <a:rPr lang="en-GB"/>
              <a:t>SEEA-CF - Water accounts</a:t>
            </a:r>
          </a:p>
        </p:txBody>
      </p:sp>
      <p:sp>
        <p:nvSpPr>
          <p:cNvPr id="5" name="Rectangle 4"/>
          <p:cNvSpPr/>
          <p:nvPr/>
        </p:nvSpPr>
        <p:spPr>
          <a:xfrm>
            <a:off x="4067944" y="6381328"/>
            <a:ext cx="5112568" cy="246221"/>
          </a:xfrm>
          <a:prstGeom prst="rect">
            <a:avLst/>
          </a:prstGeom>
        </p:spPr>
        <p:txBody>
          <a:bodyPr wrap="square">
            <a:spAutoFit/>
          </a:bodyPr>
          <a:lstStyle/>
          <a:p>
            <a:r>
              <a:rPr lang="en-US" sz="1000" b="0" i="1" dirty="0">
                <a:solidFill>
                  <a:schemeClr val="tx2">
                    <a:lumMod val="75000"/>
                  </a:schemeClr>
                </a:solidFill>
              </a:rPr>
              <a:t>* http://unstats.un.org/unsd/envaccounting/WWAP_UNSD_WaterMF.pdf</a:t>
            </a:r>
          </a:p>
        </p:txBody>
      </p:sp>
      <p:sp>
        <p:nvSpPr>
          <p:cNvPr id="4" name="Rounded Rectangle 3"/>
          <p:cNvSpPr/>
          <p:nvPr/>
        </p:nvSpPr>
        <p:spPr bwMode="auto">
          <a:xfrm>
            <a:off x="4890403" y="1576372"/>
            <a:ext cx="2376264" cy="1318178"/>
          </a:xfrm>
          <a:prstGeom prst="round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7" name="Slide Number Placeholder 6"/>
          <p:cNvSpPr>
            <a:spLocks noGrp="1"/>
          </p:cNvSpPr>
          <p:nvPr>
            <p:ph type="sldNum" sz="quarter" idx="12"/>
          </p:nvPr>
        </p:nvSpPr>
        <p:spPr/>
        <p:txBody>
          <a:bodyPr/>
          <a:lstStyle/>
          <a:p>
            <a:fld id="{A2261D6C-4505-4CAD-B01B-1DA294CCE22C}" type="slidenum">
              <a:rPr lang="en-GB" smtClean="0"/>
              <a:pPr/>
              <a:t>13</a:t>
            </a:fld>
            <a:endParaRPr lang="en-GB"/>
          </a:p>
        </p:txBody>
      </p:sp>
    </p:spTree>
    <p:extLst>
      <p:ext uri="{BB962C8B-B14F-4D97-AF65-F5344CB8AC3E}">
        <p14:creationId xmlns:p14="http://schemas.microsoft.com/office/powerpoint/2010/main" val="311744435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48072" y="836712"/>
            <a:ext cx="8172400" cy="936104"/>
          </a:xfrm>
        </p:spPr>
        <p:txBody>
          <a:bodyPr/>
          <a:lstStyle/>
          <a:p>
            <a:r>
              <a:rPr lang="en-CA" dirty="0"/>
              <a:t>Concepts</a:t>
            </a:r>
          </a:p>
        </p:txBody>
      </p:sp>
      <p:sp>
        <p:nvSpPr>
          <p:cNvPr id="5" name="Content Placeholder 4"/>
          <p:cNvSpPr>
            <a:spLocks noGrp="1"/>
          </p:cNvSpPr>
          <p:nvPr>
            <p:ph idx="1"/>
          </p:nvPr>
        </p:nvSpPr>
        <p:spPr>
          <a:xfrm>
            <a:off x="683568" y="1744216"/>
            <a:ext cx="8003232" cy="4133056"/>
          </a:xfrm>
        </p:spPr>
        <p:txBody>
          <a:bodyPr/>
          <a:lstStyle/>
          <a:p>
            <a:pPr>
              <a:buFont typeface="Arial" charset="0"/>
              <a:buChar char="•"/>
            </a:pPr>
            <a:r>
              <a:rPr lang="fr-FR" altLang="en-US" dirty="0"/>
              <a:t>Le cycle hydrologique</a:t>
            </a:r>
          </a:p>
          <a:p>
            <a:pPr>
              <a:buFont typeface="Arial" charset="0"/>
              <a:buChar char="•"/>
            </a:pPr>
            <a:r>
              <a:rPr lang="fr-FR" altLang="en-US" dirty="0"/>
              <a:t>Stocks, approvisionnement, prélèvement et utilisation</a:t>
            </a:r>
            <a:endParaRPr lang="en-CA" altLang="en-US" dirty="0"/>
          </a:p>
          <a:p>
            <a:pPr eaLnBrk="1" hangingPunct="1">
              <a:spcBef>
                <a:spcPts val="0"/>
              </a:spcBef>
              <a:buFont typeface="Arial" charset="0"/>
              <a:buChar char="•"/>
            </a:pPr>
            <a:endParaRPr lang="en-CA" altLang="en-US" dirty="0"/>
          </a:p>
          <a:p>
            <a:pPr eaLnBrk="1" hangingPunct="1">
              <a:spcBef>
                <a:spcPts val="0"/>
              </a:spcBef>
              <a:buFont typeface="Arial" charset="0"/>
              <a:buChar char="•"/>
            </a:pPr>
            <a:endParaRPr lang="en-CA" altLang="en-US" dirty="0"/>
          </a:p>
          <a:p>
            <a:endParaRPr lang="en-CA" dirty="0"/>
          </a:p>
        </p:txBody>
      </p:sp>
      <p:sp>
        <p:nvSpPr>
          <p:cNvPr id="4" name="Footer Placeholder 3"/>
          <p:cNvSpPr>
            <a:spLocks noGrp="1"/>
          </p:cNvSpPr>
          <p:nvPr>
            <p:ph type="ftr" sz="quarter" idx="11"/>
          </p:nvPr>
        </p:nvSpPr>
        <p:spPr/>
        <p:txBody>
          <a:bodyPr/>
          <a:lstStyle/>
          <a:p>
            <a:r>
              <a:rPr lang="en-GB"/>
              <a:t>SEEA-CF - Water accounts</a:t>
            </a:r>
          </a:p>
        </p:txBody>
      </p:sp>
      <p:sp>
        <p:nvSpPr>
          <p:cNvPr id="9" name="Slide Number Placeholder 8"/>
          <p:cNvSpPr>
            <a:spLocks noGrp="1"/>
          </p:cNvSpPr>
          <p:nvPr>
            <p:ph type="sldNum" sz="quarter" idx="12"/>
          </p:nvPr>
        </p:nvSpPr>
        <p:spPr/>
        <p:txBody>
          <a:bodyPr/>
          <a:lstStyle/>
          <a:p>
            <a:fld id="{A2261D6C-4505-4CAD-B01B-1DA294CCE22C}" type="slidenum">
              <a:rPr lang="en-GB" smtClean="0"/>
              <a:pPr/>
              <a:t>14</a:t>
            </a:fld>
            <a:endParaRPr lang="en-GB"/>
          </a:p>
        </p:txBody>
      </p:sp>
    </p:spTree>
    <p:extLst>
      <p:ext uri="{BB962C8B-B14F-4D97-AF65-F5344CB8AC3E}">
        <p14:creationId xmlns:p14="http://schemas.microsoft.com/office/powerpoint/2010/main" val="1378085422"/>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a:xfrm>
            <a:off x="732829" y="260648"/>
            <a:ext cx="8172400" cy="576064"/>
          </a:xfrm>
        </p:spPr>
        <p:txBody>
          <a:bodyPr>
            <a:noAutofit/>
          </a:bodyPr>
          <a:lstStyle/>
          <a:p>
            <a:pPr algn="ctr">
              <a:defRPr/>
            </a:pPr>
            <a:r>
              <a:rPr lang="en-US" dirty="0"/>
              <a:t>Le cycle </a:t>
            </a:r>
            <a:r>
              <a:rPr lang="en-US" dirty="0" err="1"/>
              <a:t>hydrologique</a:t>
            </a:r>
            <a:endParaRPr lang="en-US"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15</a:t>
            </a:fld>
            <a:endParaRPr lang="en-GB"/>
          </a:p>
        </p:txBody>
      </p:sp>
      <p:pic>
        <p:nvPicPr>
          <p:cNvPr id="6" name="Picture 5"/>
          <p:cNvPicPr>
            <a:picLocks noChangeAspect="1"/>
          </p:cNvPicPr>
          <p:nvPr/>
        </p:nvPicPr>
        <p:blipFill>
          <a:blip r:embed="rId3"/>
          <a:stretch>
            <a:fillRect/>
          </a:stretch>
        </p:blipFill>
        <p:spPr>
          <a:xfrm>
            <a:off x="223762" y="1117915"/>
            <a:ext cx="8696325" cy="5335421"/>
          </a:xfrm>
          <a:prstGeom prst="rect">
            <a:avLst/>
          </a:prstGeom>
        </p:spPr>
      </p:pic>
    </p:spTree>
    <p:extLst>
      <p:ext uri="{BB962C8B-B14F-4D97-AF65-F5344CB8AC3E}">
        <p14:creationId xmlns:p14="http://schemas.microsoft.com/office/powerpoint/2010/main" val="1415078343"/>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98615" y="1346956"/>
            <a:ext cx="8203255" cy="5007446"/>
          </a:xfrm>
          <a:prstGeom prst="rect">
            <a:avLst/>
          </a:prstGeom>
        </p:spPr>
      </p:pic>
      <p:sp>
        <p:nvSpPr>
          <p:cNvPr id="2" name="Title 1"/>
          <p:cNvSpPr>
            <a:spLocks noGrp="1"/>
          </p:cNvSpPr>
          <p:nvPr>
            <p:ph type="title"/>
          </p:nvPr>
        </p:nvSpPr>
        <p:spPr>
          <a:xfrm>
            <a:off x="808364" y="512124"/>
            <a:ext cx="7704856" cy="846838"/>
          </a:xfrm>
        </p:spPr>
        <p:txBody>
          <a:bodyPr>
            <a:normAutofit/>
          </a:bodyPr>
          <a:lstStyle/>
          <a:p>
            <a:pPr algn="ctr">
              <a:defRPr/>
            </a:pPr>
            <a:r>
              <a:rPr lang="en-US" dirty="0" err="1"/>
              <a:t>Schéma</a:t>
            </a:r>
            <a:r>
              <a:rPr lang="en-US" dirty="0"/>
              <a:t> des stocks </a:t>
            </a:r>
            <a:r>
              <a:rPr lang="en-US" dirty="0" err="1"/>
              <a:t>d'eau</a:t>
            </a:r>
            <a:endParaRPr lang="en-US" dirty="0"/>
          </a:p>
        </p:txBody>
      </p:sp>
      <p:sp>
        <p:nvSpPr>
          <p:cNvPr id="6" name="Oval 5"/>
          <p:cNvSpPr/>
          <p:nvPr/>
        </p:nvSpPr>
        <p:spPr bwMode="auto">
          <a:xfrm>
            <a:off x="6588224" y="2193794"/>
            <a:ext cx="510795" cy="461656"/>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98" name="Oval 97"/>
          <p:cNvSpPr/>
          <p:nvPr/>
        </p:nvSpPr>
        <p:spPr bwMode="auto">
          <a:xfrm>
            <a:off x="6948264" y="3665545"/>
            <a:ext cx="510795" cy="461656"/>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3" name="Footer Placeholder 2"/>
          <p:cNvSpPr>
            <a:spLocks noGrp="1"/>
          </p:cNvSpPr>
          <p:nvPr>
            <p:ph type="ftr" sz="quarter" idx="11"/>
          </p:nvPr>
        </p:nvSpPr>
        <p:spPr>
          <a:xfrm>
            <a:off x="485158" y="6669358"/>
            <a:ext cx="2738610" cy="184055"/>
          </a:xfrm>
        </p:spPr>
        <p:txBody>
          <a:bodyPr/>
          <a:lstStyle/>
          <a:p>
            <a:r>
              <a:rPr lang="en-GB"/>
              <a:t>Water account - SEEA CF</a:t>
            </a:r>
          </a:p>
        </p:txBody>
      </p:sp>
    </p:spTree>
    <p:extLst>
      <p:ext uri="{BB962C8B-B14F-4D97-AF65-F5344CB8AC3E}">
        <p14:creationId xmlns:p14="http://schemas.microsoft.com/office/powerpoint/2010/main" val="158286797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500" fill="hold"/>
                                        <p:tgtEl>
                                          <p:spTgt spid="98"/>
                                        </p:tgtEl>
                                        <p:attrNameLst>
                                          <p:attrName>ppt_x</p:attrName>
                                        </p:attrNameLst>
                                      </p:cBhvr>
                                      <p:tavLst>
                                        <p:tav tm="0">
                                          <p:val>
                                            <p:strVal val="#ppt_x"/>
                                          </p:val>
                                        </p:tav>
                                        <p:tav tm="100000">
                                          <p:val>
                                            <p:strVal val="#ppt_x"/>
                                          </p:val>
                                        </p:tav>
                                      </p:tavLst>
                                    </p:anim>
                                    <p:anim calcmode="lin" valueType="num">
                                      <p:cBhvr additive="base">
                                        <p:cTn id="8" dur="500" fill="hold"/>
                                        <p:tgtEl>
                                          <p:spTgt spid="9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49112" y="1700808"/>
            <a:ext cx="8643459" cy="3979086"/>
          </a:xfrm>
          <a:prstGeom prst="rect">
            <a:avLst/>
          </a:prstGeom>
        </p:spPr>
      </p:pic>
      <p:sp>
        <p:nvSpPr>
          <p:cNvPr id="2" name="Title 1"/>
          <p:cNvSpPr>
            <a:spLocks noGrp="1"/>
          </p:cNvSpPr>
          <p:nvPr>
            <p:ph type="title"/>
          </p:nvPr>
        </p:nvSpPr>
        <p:spPr>
          <a:xfrm>
            <a:off x="249112" y="1053108"/>
            <a:ext cx="8878611" cy="935732"/>
          </a:xfrm>
        </p:spPr>
        <p:txBody>
          <a:bodyPr>
            <a:normAutofit/>
          </a:bodyPr>
          <a:lstStyle/>
          <a:p>
            <a:pPr algn="ctr">
              <a:defRPr/>
            </a:pPr>
            <a:r>
              <a:rPr lang="fr-FR" dirty="0"/>
              <a:t>Compte d'actif eau (du diagramme)</a:t>
            </a:r>
            <a:endParaRPr lang="en-US" dirty="0"/>
          </a:p>
        </p:txBody>
      </p:sp>
      <p:sp>
        <p:nvSpPr>
          <p:cNvPr id="8" name="Oval 7"/>
          <p:cNvSpPr/>
          <p:nvPr/>
        </p:nvSpPr>
        <p:spPr bwMode="auto">
          <a:xfrm>
            <a:off x="6948264" y="3284985"/>
            <a:ext cx="342341" cy="288031"/>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9" name="Oval 8"/>
          <p:cNvSpPr/>
          <p:nvPr/>
        </p:nvSpPr>
        <p:spPr bwMode="auto">
          <a:xfrm>
            <a:off x="7668344" y="4293096"/>
            <a:ext cx="360040" cy="360040"/>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dirty="0">
              <a:ln>
                <a:noFill/>
              </a:ln>
              <a:solidFill>
                <a:schemeClr val="tx1"/>
              </a:solidFill>
              <a:effectLst/>
              <a:latin typeface="Arial" charset="0"/>
              <a:ea typeface="MS PGothic"/>
              <a:cs typeface="MS PGothic"/>
            </a:endParaRPr>
          </a:p>
        </p:txBody>
      </p:sp>
      <p:sp>
        <p:nvSpPr>
          <p:cNvPr id="3" name="Footer Placeholder 2"/>
          <p:cNvSpPr>
            <a:spLocks noGrp="1"/>
          </p:cNvSpPr>
          <p:nvPr>
            <p:ph type="ftr" sz="quarter" idx="11"/>
          </p:nvPr>
        </p:nvSpPr>
        <p:spPr/>
        <p:txBody>
          <a:bodyPr/>
          <a:lstStyle/>
          <a:p>
            <a:r>
              <a:rPr lang="en-GB"/>
              <a:t>Water account - SEEA CF</a:t>
            </a:r>
          </a:p>
        </p:txBody>
      </p:sp>
      <p:sp>
        <p:nvSpPr>
          <p:cNvPr id="7" name="Slide Number Placeholder 4"/>
          <p:cNvSpPr>
            <a:spLocks noGrp="1"/>
          </p:cNvSpPr>
          <p:nvPr>
            <p:ph type="sldNum" sz="quarter" idx="12"/>
          </p:nvPr>
        </p:nvSpPr>
        <p:spPr>
          <a:xfrm>
            <a:off x="-67377" y="6601225"/>
            <a:ext cx="365759" cy="284234"/>
          </a:xfrm>
        </p:spPr>
        <p:txBody>
          <a:bodyPr/>
          <a:lstStyle/>
          <a:p>
            <a:fld id="{A2261D6C-4505-4CAD-B01B-1DA294CCE22C}" type="slidenum">
              <a:rPr lang="en-GB" smtClean="0"/>
              <a:pPr/>
              <a:t>17</a:t>
            </a:fld>
            <a:endParaRPr lang="en-GB" dirty="0"/>
          </a:p>
        </p:txBody>
      </p:sp>
    </p:spTree>
    <p:extLst>
      <p:ext uri="{BB962C8B-B14F-4D97-AF65-F5344CB8AC3E}">
        <p14:creationId xmlns:p14="http://schemas.microsoft.com/office/powerpoint/2010/main" val="2642184730"/>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84734" y="1119240"/>
            <a:ext cx="7115175" cy="5343525"/>
          </a:xfrm>
          <a:prstGeom prst="rect">
            <a:avLst/>
          </a:prstGeom>
        </p:spPr>
      </p:pic>
      <p:sp>
        <p:nvSpPr>
          <p:cNvPr id="61" name="Oval 60"/>
          <p:cNvSpPr/>
          <p:nvPr/>
        </p:nvSpPr>
        <p:spPr bwMode="auto">
          <a:xfrm>
            <a:off x="1043608" y="3564015"/>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62" name="Oval 61"/>
          <p:cNvSpPr/>
          <p:nvPr/>
        </p:nvSpPr>
        <p:spPr bwMode="auto">
          <a:xfrm>
            <a:off x="5256076" y="3574979"/>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4" name="Footer Placeholder 3"/>
          <p:cNvSpPr>
            <a:spLocks noGrp="1"/>
          </p:cNvSpPr>
          <p:nvPr>
            <p:ph type="ftr" sz="quarter" idx="11"/>
          </p:nvPr>
        </p:nvSpPr>
        <p:spPr/>
        <p:txBody>
          <a:bodyPr/>
          <a:lstStyle/>
          <a:p>
            <a:r>
              <a:rPr lang="en-GB"/>
              <a:t>Water account - SEEA CF</a:t>
            </a:r>
          </a:p>
        </p:txBody>
      </p:sp>
      <p:sp>
        <p:nvSpPr>
          <p:cNvPr id="6" name="Slide Number Placeholder 4"/>
          <p:cNvSpPr>
            <a:spLocks noGrp="1"/>
          </p:cNvSpPr>
          <p:nvPr>
            <p:ph type="sldNum" sz="quarter" idx="12"/>
          </p:nvPr>
        </p:nvSpPr>
        <p:spPr>
          <a:xfrm>
            <a:off x="-67377" y="6601225"/>
            <a:ext cx="365759" cy="284234"/>
          </a:xfrm>
        </p:spPr>
        <p:txBody>
          <a:bodyPr/>
          <a:lstStyle/>
          <a:p>
            <a:fld id="{A2261D6C-4505-4CAD-B01B-1DA294CCE22C}" type="slidenum">
              <a:rPr lang="en-GB" smtClean="0"/>
              <a:pPr/>
              <a:t>18</a:t>
            </a:fld>
            <a:endParaRPr lang="en-GB" dirty="0"/>
          </a:p>
        </p:txBody>
      </p:sp>
    </p:spTree>
    <p:extLst>
      <p:ext uri="{BB962C8B-B14F-4D97-AF65-F5344CB8AC3E}">
        <p14:creationId xmlns:p14="http://schemas.microsoft.com/office/powerpoint/2010/main" val="291437659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91631" y="1916832"/>
            <a:ext cx="8694649" cy="4139343"/>
          </a:xfrm>
          <a:prstGeom prst="rect">
            <a:avLst/>
          </a:prstGeom>
        </p:spPr>
      </p:pic>
      <p:sp>
        <p:nvSpPr>
          <p:cNvPr id="627714" name="Rectangle 2"/>
          <p:cNvSpPr>
            <a:spLocks noGrp="1" noChangeArrowheads="1"/>
          </p:cNvSpPr>
          <p:nvPr>
            <p:ph type="title"/>
          </p:nvPr>
        </p:nvSpPr>
        <p:spPr>
          <a:xfrm>
            <a:off x="323528" y="1088243"/>
            <a:ext cx="8820472" cy="612565"/>
          </a:xfrm>
        </p:spPr>
        <p:txBody>
          <a:bodyPr>
            <a:noAutofit/>
          </a:bodyPr>
          <a:lstStyle/>
          <a:p>
            <a:pPr>
              <a:defRPr/>
            </a:pPr>
            <a:r>
              <a:rPr lang="fr-FR" sz="2800" dirty="0"/>
              <a:t>Tableau d'utilisation physique de l'eau (du diagramme)</a:t>
            </a:r>
            <a:endParaRPr lang="en-US" sz="2800" dirty="0"/>
          </a:p>
        </p:txBody>
      </p:sp>
      <p:sp>
        <p:nvSpPr>
          <p:cNvPr id="5" name="Oval 4"/>
          <p:cNvSpPr/>
          <p:nvPr/>
        </p:nvSpPr>
        <p:spPr bwMode="auto">
          <a:xfrm>
            <a:off x="3851920" y="3645024"/>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6" name="Oval 5"/>
          <p:cNvSpPr/>
          <p:nvPr/>
        </p:nvSpPr>
        <p:spPr bwMode="auto">
          <a:xfrm>
            <a:off x="5436096" y="3554455"/>
            <a:ext cx="504056" cy="432048"/>
          </a:xfrm>
          <a:prstGeom prst="ellipse">
            <a:avLst/>
          </a:prstGeom>
          <a:noFill/>
          <a:ln w="31750"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2" name="Footer Placeholder 1"/>
          <p:cNvSpPr>
            <a:spLocks noGrp="1"/>
          </p:cNvSpPr>
          <p:nvPr>
            <p:ph type="ftr" sz="quarter" idx="11"/>
          </p:nvPr>
        </p:nvSpPr>
        <p:spPr/>
        <p:txBody>
          <a:bodyPr/>
          <a:lstStyle/>
          <a:p>
            <a:r>
              <a:rPr lang="en-GB"/>
              <a:t>Water account - SEEA CF</a:t>
            </a:r>
          </a:p>
        </p:txBody>
      </p:sp>
      <p:sp>
        <p:nvSpPr>
          <p:cNvPr id="7" name="Slide Number Placeholder 4"/>
          <p:cNvSpPr>
            <a:spLocks noGrp="1"/>
          </p:cNvSpPr>
          <p:nvPr>
            <p:ph type="sldNum" sz="quarter" idx="12"/>
          </p:nvPr>
        </p:nvSpPr>
        <p:spPr>
          <a:xfrm>
            <a:off x="-67377" y="6601225"/>
            <a:ext cx="365759" cy="284234"/>
          </a:xfrm>
        </p:spPr>
        <p:txBody>
          <a:bodyPr/>
          <a:lstStyle/>
          <a:p>
            <a:fld id="{A2261D6C-4505-4CAD-B01B-1DA294CCE22C}" type="slidenum">
              <a:rPr lang="en-GB" smtClean="0"/>
              <a:pPr/>
              <a:t>19</a:t>
            </a:fld>
            <a:endParaRPr lang="en-GB" dirty="0"/>
          </a:p>
        </p:txBody>
      </p:sp>
    </p:spTree>
    <p:extLst>
      <p:ext uri="{BB962C8B-B14F-4D97-AF65-F5344CB8AC3E}">
        <p14:creationId xmlns:p14="http://schemas.microsoft.com/office/powerpoint/2010/main" val="22202605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AU" altLang="en-US" dirty="0"/>
              <a:t>Grandes </a:t>
            </a:r>
            <a:r>
              <a:rPr lang="en-AU" altLang="en-US" dirty="0" err="1"/>
              <a:t>lignes</a:t>
            </a:r>
            <a:endParaRPr lang="en-AU" altLang="en-US" dirty="0"/>
          </a:p>
        </p:txBody>
      </p:sp>
      <p:sp>
        <p:nvSpPr>
          <p:cNvPr id="2" name="Content Placeholder 1"/>
          <p:cNvSpPr>
            <a:spLocks noGrp="1"/>
          </p:cNvSpPr>
          <p:nvPr>
            <p:ph idx="1"/>
          </p:nvPr>
        </p:nvSpPr>
        <p:spPr>
          <a:xfrm>
            <a:off x="611560" y="1628800"/>
            <a:ext cx="5544616" cy="4752528"/>
          </a:xfrm>
        </p:spPr>
        <p:txBody>
          <a:bodyPr>
            <a:normAutofit/>
          </a:bodyPr>
          <a:lstStyle/>
          <a:p>
            <a:r>
              <a:rPr lang="en-AU" altLang="en-US" dirty="0" err="1"/>
              <a:t>Objectifs</a:t>
            </a:r>
            <a:r>
              <a:rPr lang="en-AU" altLang="en-US" dirty="0"/>
              <a:t> </a:t>
            </a:r>
            <a:r>
              <a:rPr lang="en-AU" altLang="en-US" dirty="0" err="1"/>
              <a:t>d'apprentissage</a:t>
            </a:r>
            <a:endParaRPr lang="en-AU" altLang="en-US" dirty="0"/>
          </a:p>
          <a:p>
            <a:r>
              <a:rPr lang="en-AU" altLang="en-US" dirty="0" err="1"/>
              <a:t>Révision</a:t>
            </a:r>
            <a:r>
              <a:rPr lang="en-AU" altLang="en-US" dirty="0"/>
              <a:t> du </a:t>
            </a:r>
            <a:r>
              <a:rPr lang="en-AU" altLang="en-US" dirty="0" err="1"/>
              <a:t>niveau</a:t>
            </a:r>
            <a:r>
              <a:rPr lang="en-AU" altLang="en-US" dirty="0"/>
              <a:t> 0 (5m)</a:t>
            </a:r>
          </a:p>
          <a:p>
            <a:r>
              <a:rPr lang="en-AU" altLang="en-US" dirty="0" err="1"/>
              <a:t>Niveau</a:t>
            </a:r>
            <a:r>
              <a:rPr lang="en-AU" altLang="en-US" dirty="0"/>
              <a:t> 1 (</a:t>
            </a:r>
            <a:r>
              <a:rPr lang="en-AU" altLang="en-US" dirty="0" err="1"/>
              <a:t>Compilateurs</a:t>
            </a:r>
            <a:r>
              <a:rPr lang="en-AU" altLang="en-US" dirty="0"/>
              <a:t>)</a:t>
            </a:r>
          </a:p>
          <a:p>
            <a:pPr marL="857250" lvl="1" indent="-457200" eaLnBrk="1" hangingPunct="1"/>
            <a:r>
              <a:rPr lang="en-AU" altLang="en-US" dirty="0"/>
              <a:t>Concepts (15m)</a:t>
            </a:r>
          </a:p>
          <a:p>
            <a:pPr marL="857250" lvl="1" indent="-457200"/>
            <a:r>
              <a:rPr lang="fr-FR" altLang="en-US" dirty="0">
                <a:solidFill>
                  <a:schemeClr val="accent2"/>
                </a:solidFill>
              </a:rPr>
              <a:t>Exercice de groupe et discussion</a:t>
            </a:r>
            <a:r>
              <a:rPr lang="en-AU" altLang="en-US" dirty="0">
                <a:solidFill>
                  <a:schemeClr val="accent2"/>
                </a:solidFill>
              </a:rPr>
              <a:t> (30m)</a:t>
            </a:r>
          </a:p>
          <a:p>
            <a:r>
              <a:rPr lang="en-AU" altLang="en-US" dirty="0" err="1"/>
              <a:t>Niveau</a:t>
            </a:r>
            <a:r>
              <a:rPr lang="en-AU" altLang="en-US" dirty="0"/>
              <a:t> 2 (</a:t>
            </a:r>
            <a:r>
              <a:rPr lang="en-AU" altLang="en-US" dirty="0" err="1"/>
              <a:t>Fournisseurs</a:t>
            </a:r>
            <a:r>
              <a:rPr lang="en-AU" altLang="en-US" dirty="0"/>
              <a:t> de </a:t>
            </a:r>
            <a:r>
              <a:rPr lang="en-AU" altLang="en-US" dirty="0" err="1"/>
              <a:t>données</a:t>
            </a:r>
            <a:r>
              <a:rPr lang="en-AU" altLang="en-US" dirty="0"/>
              <a:t>)</a:t>
            </a:r>
          </a:p>
          <a:p>
            <a:pPr marL="914400" lvl="1" indent="-514350"/>
            <a:r>
              <a:rPr lang="fr-FR" altLang="en-US" dirty="0"/>
              <a:t>Options de données, exemples et problèmes </a:t>
            </a:r>
            <a:r>
              <a:rPr lang="en-AU" altLang="en-US" dirty="0"/>
              <a:t>(15m)</a:t>
            </a:r>
          </a:p>
          <a:p>
            <a:pPr marL="914400" lvl="1" indent="-514350"/>
            <a:r>
              <a:rPr lang="fr-FR" altLang="en-US" dirty="0">
                <a:solidFill>
                  <a:schemeClr val="accent2"/>
                </a:solidFill>
              </a:rPr>
              <a:t>Exercice de groupe et discussion </a:t>
            </a:r>
            <a:r>
              <a:rPr lang="en-AU" altLang="en-US" dirty="0">
                <a:solidFill>
                  <a:schemeClr val="accent2"/>
                </a:solidFill>
              </a:rPr>
              <a:t>(15m)</a:t>
            </a:r>
          </a:p>
          <a:p>
            <a:r>
              <a:rPr lang="en-AU" altLang="en-US" dirty="0"/>
              <a:t>Discussion de cloture (10m)</a:t>
            </a:r>
          </a:p>
        </p:txBody>
      </p:sp>
      <p:sp>
        <p:nvSpPr>
          <p:cNvPr id="5" name="Footer Placeholder 4"/>
          <p:cNvSpPr>
            <a:spLocks noGrp="1"/>
          </p:cNvSpPr>
          <p:nvPr>
            <p:ph type="ftr" sz="quarter" idx="11"/>
          </p:nvPr>
        </p:nvSpPr>
        <p:spPr/>
        <p:txBody>
          <a:bodyPr/>
          <a:lstStyle/>
          <a:p>
            <a:r>
              <a:rPr lang="en-GB"/>
              <a:t>SEEA-CF - Water accounts</a:t>
            </a:r>
          </a:p>
        </p:txBody>
      </p:sp>
      <p:sp>
        <p:nvSpPr>
          <p:cNvPr id="6" name="Slide Number Placeholder 5"/>
          <p:cNvSpPr>
            <a:spLocks noGrp="1"/>
          </p:cNvSpPr>
          <p:nvPr>
            <p:ph type="sldNum" sz="quarter" idx="12"/>
          </p:nvPr>
        </p:nvSpPr>
        <p:spPr/>
        <p:txBody>
          <a:bodyPr/>
          <a:lstStyle/>
          <a:p>
            <a:fld id="{A2261D6C-4505-4CAD-B01B-1DA294CCE22C}" type="slidenum">
              <a:rPr lang="en-GB" smtClean="0"/>
              <a:pPr/>
              <a:t>2</a:t>
            </a:fld>
            <a:endParaRPr lang="en-GB"/>
          </a:p>
        </p:txBody>
      </p:sp>
    </p:spTree>
    <p:extLst>
      <p:ext uri="{BB962C8B-B14F-4D97-AF65-F5344CB8AC3E}">
        <p14:creationId xmlns:p14="http://schemas.microsoft.com/office/powerpoint/2010/main" val="2538047915"/>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Exercice de groupe de compilation (30m)</a:t>
            </a:r>
            <a:endParaRPr lang="en-GB" dirty="0"/>
          </a:p>
        </p:txBody>
      </p:sp>
      <p:sp>
        <p:nvSpPr>
          <p:cNvPr id="3" name="Content Placeholder 2"/>
          <p:cNvSpPr>
            <a:spLocks noGrp="1"/>
          </p:cNvSpPr>
          <p:nvPr>
            <p:ph idx="1"/>
          </p:nvPr>
        </p:nvSpPr>
        <p:spPr/>
        <p:txBody>
          <a:bodyPr/>
          <a:lstStyle/>
          <a:p>
            <a:pPr>
              <a:buFont typeface="Arial" charset="0"/>
              <a:buChar char="•"/>
            </a:pPr>
            <a:r>
              <a:rPr lang="en-CA" altLang="en-US" dirty="0"/>
              <a:t>Situation:</a:t>
            </a:r>
          </a:p>
          <a:p>
            <a:pPr marL="971550" lvl="1" indent="-457200">
              <a:buFont typeface="+mj-lt"/>
              <a:buAutoNum type="arabicPeriod"/>
            </a:pPr>
            <a:r>
              <a:rPr lang="fr-FR" altLang="en-US" dirty="0"/>
              <a:t>Avoir un diagramme simplifié des stocks et des flux</a:t>
            </a:r>
          </a:p>
          <a:p>
            <a:pPr marL="971550" lvl="1" indent="-457200">
              <a:buFont typeface="+mj-lt"/>
              <a:buAutoNum type="arabicPeriod"/>
            </a:pPr>
            <a:r>
              <a:rPr lang="fr-FR" altLang="en-US" dirty="0"/>
              <a:t>Avoir un diagramme d'utilisation de l'eau simplifié</a:t>
            </a:r>
            <a:endParaRPr lang="en-CA" altLang="en-US" dirty="0"/>
          </a:p>
          <a:p>
            <a:pPr>
              <a:buFont typeface="Arial" charset="0"/>
              <a:buChar char="•"/>
            </a:pPr>
            <a:r>
              <a:rPr lang="en-CA" altLang="en-US" dirty="0" err="1"/>
              <a:t>Objectif</a:t>
            </a:r>
            <a:r>
              <a:rPr lang="en-CA" altLang="en-US" dirty="0"/>
              <a:t> (</a:t>
            </a:r>
            <a:r>
              <a:rPr lang="en-CA" altLang="en-US" dirty="0" err="1"/>
              <a:t>Groupes</a:t>
            </a:r>
            <a:r>
              <a:rPr lang="en-CA" altLang="en-US" dirty="0"/>
              <a:t> de 3-5 </a:t>
            </a:r>
            <a:r>
              <a:rPr lang="fr-FR" dirty="0"/>
              <a:t>personnes</a:t>
            </a:r>
            <a:r>
              <a:rPr lang="en-CA" altLang="en-US" dirty="0"/>
              <a:t>):</a:t>
            </a:r>
          </a:p>
          <a:p>
            <a:pPr marL="971550" lvl="1" indent="-457200">
              <a:buFont typeface="+mj-lt"/>
              <a:buAutoNum type="arabicPeriod"/>
            </a:pPr>
            <a:r>
              <a:rPr lang="fr-FR" altLang="en-US" dirty="0"/>
              <a:t>Compiler un compte d'actif de l'eau</a:t>
            </a:r>
          </a:p>
          <a:p>
            <a:pPr marL="971550" lvl="1" indent="-457200">
              <a:buFont typeface="+mj-lt"/>
              <a:buAutoNum type="arabicPeriod"/>
            </a:pPr>
            <a:r>
              <a:rPr lang="fr-FR" altLang="en-US" dirty="0"/>
              <a:t>Compiler une table d'utilisation de l'eau</a:t>
            </a:r>
          </a:p>
          <a:p>
            <a:pPr marL="971550" lvl="1" indent="-457200">
              <a:buFont typeface="+mj-lt"/>
              <a:buAutoNum type="arabicPeriod"/>
            </a:pPr>
            <a:r>
              <a:rPr lang="fr-FR" altLang="en-US" dirty="0"/>
              <a:t>Rapporter les résultats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20</a:t>
            </a:fld>
            <a:endParaRPr lang="en-GB" dirty="0"/>
          </a:p>
        </p:txBody>
      </p:sp>
    </p:spTree>
    <p:extLst>
      <p:ext uri="{BB962C8B-B14F-4D97-AF65-F5344CB8AC3E}">
        <p14:creationId xmlns:p14="http://schemas.microsoft.com/office/powerpoint/2010/main" val="1887802846"/>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4985573" y="2920666"/>
            <a:ext cx="3915540" cy="2011892"/>
          </a:xfrm>
          <a:prstGeom prst="rect">
            <a:avLst/>
          </a:prstGeom>
        </p:spPr>
      </p:pic>
      <p:pic>
        <p:nvPicPr>
          <p:cNvPr id="13" name="Picture 12"/>
          <p:cNvPicPr/>
          <p:nvPr/>
        </p:nvPicPr>
        <p:blipFill>
          <a:blip r:embed="rId4">
            <a:extLst>
              <a:ext uri="{28A0092B-C50C-407E-A947-70E740481C1C}">
                <a14:useLocalDpi xmlns:a14="http://schemas.microsoft.com/office/drawing/2010/main" val="0"/>
              </a:ext>
            </a:extLst>
          </a:blip>
          <a:srcRect/>
          <a:stretch>
            <a:fillRect/>
          </a:stretch>
        </p:blipFill>
        <p:spPr bwMode="auto">
          <a:xfrm>
            <a:off x="628650" y="2776626"/>
            <a:ext cx="3932572" cy="2956630"/>
          </a:xfrm>
          <a:prstGeom prst="rect">
            <a:avLst/>
          </a:prstGeom>
          <a:noFill/>
          <a:ln>
            <a:noFill/>
          </a:ln>
        </p:spPr>
      </p:pic>
      <p:sp>
        <p:nvSpPr>
          <p:cNvPr id="6" name="Footer Placeholder 5"/>
          <p:cNvSpPr>
            <a:spLocks noGrp="1"/>
          </p:cNvSpPr>
          <p:nvPr>
            <p:ph type="ftr" sz="quarter" idx="11"/>
          </p:nvPr>
        </p:nvSpPr>
        <p:spPr/>
        <p:txBody>
          <a:bodyPr/>
          <a:lstStyle/>
          <a:p>
            <a:r>
              <a:rPr lang="en-GB"/>
              <a:t>SEEA-CF - Water accounts</a:t>
            </a:r>
          </a:p>
        </p:txBody>
      </p:sp>
      <p:sp>
        <p:nvSpPr>
          <p:cNvPr id="7" name="Content Placeholder 2"/>
          <p:cNvSpPr txBox="1">
            <a:spLocks/>
          </p:cNvSpPr>
          <p:nvPr/>
        </p:nvSpPr>
        <p:spPr bwMode="auto">
          <a:xfrm>
            <a:off x="611559" y="2307958"/>
            <a:ext cx="4056633" cy="3857345"/>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2000" kern="0" dirty="0"/>
              <a:t>Stock et </a:t>
            </a:r>
            <a:r>
              <a:rPr lang="en-CA" altLang="en-US" sz="2000" kern="0" dirty="0" err="1"/>
              <a:t>diagramme</a:t>
            </a:r>
            <a:r>
              <a:rPr lang="en-CA" altLang="en-US" sz="2000" kern="0" dirty="0"/>
              <a:t> de flux (</a:t>
            </a:r>
            <a:r>
              <a:rPr lang="en-CA" altLang="en-US" sz="2000" dirty="0"/>
              <a:t>m</a:t>
            </a:r>
            <a:r>
              <a:rPr lang="en-CA" altLang="en-US" sz="2000" baseline="30000" dirty="0"/>
              <a:t>3</a:t>
            </a:r>
            <a:r>
              <a:rPr lang="en-CA" altLang="en-US" sz="2000" kern="0" dirty="0"/>
              <a:t>)</a:t>
            </a:r>
          </a:p>
        </p:txBody>
      </p:sp>
      <p:sp>
        <p:nvSpPr>
          <p:cNvPr id="8" name="Content Placeholder 2"/>
          <p:cNvSpPr txBox="1">
            <a:spLocks/>
          </p:cNvSpPr>
          <p:nvPr/>
        </p:nvSpPr>
        <p:spPr bwMode="auto">
          <a:xfrm>
            <a:off x="4876800" y="2307957"/>
            <a:ext cx="4024312" cy="3857346"/>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2000" kern="0" dirty="0" err="1"/>
              <a:t>Compte</a:t>
            </a:r>
            <a:r>
              <a:rPr lang="en-CA" altLang="en-US" sz="2000" kern="0" dirty="0"/>
              <a:t> </a:t>
            </a:r>
            <a:r>
              <a:rPr lang="en-CA" altLang="en-US" sz="2000" kern="0" dirty="0" err="1"/>
              <a:t>d’actifs</a:t>
            </a:r>
            <a:r>
              <a:rPr lang="en-CA" altLang="en-US" sz="2000" kern="0" dirty="0"/>
              <a:t> </a:t>
            </a:r>
            <a:r>
              <a:rPr lang="en-CA" altLang="en-US" sz="2000" kern="0" dirty="0" err="1"/>
              <a:t>d’eau</a:t>
            </a:r>
            <a:r>
              <a:rPr lang="en-CA" altLang="en-US" sz="2000" kern="0" dirty="0"/>
              <a:t>(</a:t>
            </a:r>
            <a:r>
              <a:rPr lang="en-CA" altLang="en-US" sz="2000" dirty="0"/>
              <a:t>m</a:t>
            </a:r>
            <a:r>
              <a:rPr lang="en-CA" altLang="en-US" sz="2000" baseline="30000" dirty="0"/>
              <a:t>3</a:t>
            </a:r>
            <a:r>
              <a:rPr lang="en-CA" altLang="en-US" sz="2000" dirty="0"/>
              <a:t>)</a:t>
            </a:r>
            <a:endParaRPr lang="en-CA" altLang="en-US" sz="2000" kern="0" dirty="0"/>
          </a:p>
        </p:txBody>
      </p:sp>
      <p:sp>
        <p:nvSpPr>
          <p:cNvPr id="10" name="U-Turn Arrow 9"/>
          <p:cNvSpPr/>
          <p:nvPr/>
        </p:nvSpPr>
        <p:spPr bwMode="auto">
          <a:xfrm>
            <a:off x="3563888" y="1951917"/>
            <a:ext cx="4248472" cy="877824"/>
          </a:xfrm>
          <a:prstGeom prst="uturnArrow">
            <a:avLst/>
          </a:prstGeom>
          <a:solidFill>
            <a:srgbClr val="FF0000">
              <a:alpha val="49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5" name="TextBox 4"/>
          <p:cNvSpPr txBox="1"/>
          <p:nvPr/>
        </p:nvSpPr>
        <p:spPr>
          <a:xfrm>
            <a:off x="5192378" y="4988361"/>
            <a:ext cx="3393156" cy="646331"/>
          </a:xfrm>
          <a:prstGeom prst="rect">
            <a:avLst/>
          </a:prstGeom>
          <a:noFill/>
        </p:spPr>
        <p:txBody>
          <a:bodyPr wrap="square" rtlCol="0">
            <a:spAutoFit/>
          </a:bodyPr>
          <a:lstStyle/>
          <a:p>
            <a:r>
              <a:rPr lang="en-CA" sz="1800" b="0" dirty="0">
                <a:solidFill>
                  <a:srgbClr val="FF0000"/>
                </a:solidFill>
                <a:latin typeface="+mn-lt"/>
                <a:sym typeface="Wingdings" panose="05000000000000000000" pitchFamily="2" charset="2"/>
              </a:rPr>
              <a:t></a:t>
            </a:r>
            <a:r>
              <a:rPr lang="fr-FR" b="0" dirty="0">
                <a:latin typeface="+mn-lt"/>
              </a:rPr>
              <a:t>Calculer les totaux, stocks d'ouverture, stocks de clôture</a:t>
            </a:r>
            <a:endParaRPr lang="en-CA" sz="1800" b="0" dirty="0">
              <a:latin typeface="+mn-lt"/>
            </a:endParaRPr>
          </a:p>
        </p:txBody>
      </p:sp>
      <p:sp>
        <p:nvSpPr>
          <p:cNvPr id="9" name="Oval 8"/>
          <p:cNvSpPr/>
          <p:nvPr/>
        </p:nvSpPr>
        <p:spPr bwMode="auto">
          <a:xfrm>
            <a:off x="2308920" y="3645024"/>
            <a:ext cx="216024" cy="21602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2" name="Straight Arrow Connector 11"/>
          <p:cNvCxnSpPr/>
          <p:nvPr/>
        </p:nvCxnSpPr>
        <p:spPr bwMode="auto">
          <a:xfrm>
            <a:off x="2555776" y="3753036"/>
            <a:ext cx="5040560" cy="108012"/>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4" name="Slide Number Placeholder 3"/>
          <p:cNvSpPr>
            <a:spLocks noGrp="1"/>
          </p:cNvSpPr>
          <p:nvPr>
            <p:ph type="sldNum" sz="quarter" idx="12"/>
          </p:nvPr>
        </p:nvSpPr>
        <p:spPr/>
        <p:txBody>
          <a:bodyPr/>
          <a:lstStyle/>
          <a:p>
            <a:fld id="{A2261D6C-4505-4CAD-B01B-1DA294CCE22C}" type="slidenum">
              <a:rPr lang="en-GB" smtClean="0"/>
              <a:pPr/>
              <a:t>21</a:t>
            </a:fld>
            <a:endParaRPr lang="en-GB"/>
          </a:p>
        </p:txBody>
      </p:sp>
      <p:sp>
        <p:nvSpPr>
          <p:cNvPr id="3" name="Title 2"/>
          <p:cNvSpPr>
            <a:spLocks noGrp="1"/>
          </p:cNvSpPr>
          <p:nvPr>
            <p:ph type="title"/>
          </p:nvPr>
        </p:nvSpPr>
        <p:spPr/>
        <p:txBody>
          <a:bodyPr>
            <a:noAutofit/>
          </a:bodyPr>
          <a:lstStyle/>
          <a:p>
            <a:r>
              <a:rPr lang="fr-FR" dirty="0"/>
              <a:t>Exercice en groupe: Exercice 1 - Compte d'actifs en eau</a:t>
            </a:r>
            <a:br>
              <a:rPr lang="en-CA" dirty="0"/>
            </a:br>
            <a:endParaRPr lang="en-GB" dirty="0"/>
          </a:p>
        </p:txBody>
      </p:sp>
    </p:spTree>
    <p:extLst>
      <p:ext uri="{BB962C8B-B14F-4D97-AF65-F5344CB8AC3E}">
        <p14:creationId xmlns:p14="http://schemas.microsoft.com/office/powerpoint/2010/main" val="2767932698"/>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298382" y="2874640"/>
            <a:ext cx="4087366" cy="2885756"/>
          </a:xfrm>
          <a:prstGeom prst="rect">
            <a:avLst/>
          </a:prstGeom>
        </p:spPr>
      </p:pic>
      <p:pic>
        <p:nvPicPr>
          <p:cNvPr id="17" name="Picture 16"/>
          <p:cNvPicPr>
            <a:picLocks noChangeAspect="1"/>
          </p:cNvPicPr>
          <p:nvPr/>
        </p:nvPicPr>
        <p:blipFill>
          <a:blip r:embed="rId4"/>
          <a:stretch>
            <a:fillRect/>
          </a:stretch>
        </p:blipFill>
        <p:spPr>
          <a:xfrm>
            <a:off x="4882698" y="2716379"/>
            <a:ext cx="3918817" cy="1826786"/>
          </a:xfrm>
          <a:prstGeom prst="rect">
            <a:avLst/>
          </a:prstGeom>
        </p:spPr>
      </p:pic>
      <p:sp>
        <p:nvSpPr>
          <p:cNvPr id="2" name="Title 1"/>
          <p:cNvSpPr>
            <a:spLocks noGrp="1"/>
          </p:cNvSpPr>
          <p:nvPr>
            <p:ph type="title"/>
          </p:nvPr>
        </p:nvSpPr>
        <p:spPr/>
        <p:txBody>
          <a:bodyPr>
            <a:noAutofit/>
          </a:bodyPr>
          <a:lstStyle/>
          <a:p>
            <a:r>
              <a:rPr lang="fr-FR" dirty="0"/>
              <a:t>Exercice en groupe: Exercice 2 - Tableau d'utilisation de l'eau</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22</a:t>
            </a:fld>
            <a:endParaRPr lang="en-GB"/>
          </a:p>
        </p:txBody>
      </p:sp>
      <p:grpSp>
        <p:nvGrpSpPr>
          <p:cNvPr id="15" name="Group 14"/>
          <p:cNvGrpSpPr/>
          <p:nvPr/>
        </p:nvGrpSpPr>
        <p:grpSpPr>
          <a:xfrm>
            <a:off x="213939" y="1877944"/>
            <a:ext cx="8587576" cy="4268800"/>
            <a:chOff x="565924" y="1870181"/>
            <a:chExt cx="8313187" cy="4268800"/>
          </a:xfrm>
        </p:grpSpPr>
        <p:sp>
          <p:nvSpPr>
            <p:cNvPr id="7" name="Content Placeholder 2"/>
            <p:cNvSpPr txBox="1">
              <a:spLocks/>
            </p:cNvSpPr>
            <p:nvPr/>
          </p:nvSpPr>
          <p:spPr bwMode="auto">
            <a:xfrm>
              <a:off x="4854799" y="2273363"/>
              <a:ext cx="4024312" cy="3857346"/>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1800" kern="0" dirty="0"/>
                <a:t>Tableau </a:t>
              </a:r>
              <a:r>
                <a:rPr lang="en-CA" altLang="en-US" sz="1800" kern="0" dirty="0" err="1"/>
                <a:t>d'utilisation</a:t>
              </a:r>
              <a:r>
                <a:rPr lang="en-CA" altLang="en-US" sz="1800" kern="0" dirty="0"/>
                <a:t> de </a:t>
              </a:r>
              <a:r>
                <a:rPr lang="en-CA" altLang="en-US" sz="1800" kern="0" dirty="0" err="1"/>
                <a:t>l'eau</a:t>
              </a:r>
              <a:r>
                <a:rPr lang="en-CA" altLang="en-US" sz="1800" kern="0" dirty="0"/>
                <a:t>(</a:t>
              </a:r>
              <a:r>
                <a:rPr lang="en-CA" altLang="en-US" sz="1800" dirty="0"/>
                <a:t>m</a:t>
              </a:r>
              <a:r>
                <a:rPr lang="en-CA" altLang="en-US" sz="1800" baseline="30000" dirty="0"/>
                <a:t>3</a:t>
              </a:r>
              <a:r>
                <a:rPr lang="en-CA" altLang="en-US" sz="1800" kern="0" dirty="0"/>
                <a:t>)</a:t>
              </a:r>
            </a:p>
          </p:txBody>
        </p:sp>
        <p:sp>
          <p:nvSpPr>
            <p:cNvPr id="6" name="Content Placeholder 2"/>
            <p:cNvSpPr txBox="1">
              <a:spLocks/>
            </p:cNvSpPr>
            <p:nvPr/>
          </p:nvSpPr>
          <p:spPr bwMode="auto">
            <a:xfrm>
              <a:off x="565924" y="2281636"/>
              <a:ext cx="4233191" cy="3857345"/>
            </a:xfrm>
            <a:prstGeom prst="rect">
              <a:avLst/>
            </a:prstGeom>
            <a:no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ct val="0"/>
                </a:spcAft>
                <a:buFont typeface="Wingdings" pitchFamily="2" charset="2"/>
                <a:buChar char="§"/>
                <a:defRPr sz="2800">
                  <a:solidFill>
                    <a:schemeClr val="tx1"/>
                  </a:solidFill>
                  <a:latin typeface="+mn-lt"/>
                  <a:ea typeface="ＭＳ Ｐゴシック" charset="0"/>
                  <a:cs typeface="+mn-cs"/>
                </a:defRPr>
              </a:lvl1pPr>
              <a:lvl2pPr marL="742950" indent="-285750" algn="l" rtl="0" eaLnBrk="0" fontAlgn="base" hangingPunct="0">
                <a:spcBef>
                  <a:spcPts val="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ts val="0"/>
                </a:spcBef>
                <a:spcAft>
                  <a:spcPct val="0"/>
                </a:spcAft>
                <a:buFont typeface="Arial" pitchFamily="34" charset="0"/>
                <a:buChar char="▫"/>
                <a:defRPr sz="2000">
                  <a:solidFill>
                    <a:schemeClr val="tx1"/>
                  </a:solidFill>
                  <a:latin typeface="+mn-lt"/>
                  <a:ea typeface="Arial" charset="0"/>
                  <a:cs typeface="+mn-cs"/>
                </a:defRPr>
              </a:lvl3pPr>
              <a:lvl4pPr marL="1600200" indent="-228600" algn="l" rtl="0" eaLnBrk="0" fontAlgn="base" hangingPunct="0">
                <a:spcBef>
                  <a:spcPts val="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ts val="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CA" altLang="en-US" sz="1800" kern="0" dirty="0" err="1"/>
                <a:t>Diagramme</a:t>
              </a:r>
              <a:r>
                <a:rPr lang="en-CA" altLang="en-US" sz="1800" kern="0" dirty="0"/>
                <a:t> </a:t>
              </a:r>
              <a:r>
                <a:rPr lang="en-CA" altLang="en-US" sz="1800" kern="0" dirty="0" err="1"/>
                <a:t>d'utilisation</a:t>
              </a:r>
              <a:r>
                <a:rPr lang="en-CA" altLang="en-US" sz="1800" kern="0" dirty="0"/>
                <a:t> de </a:t>
              </a:r>
              <a:r>
                <a:rPr lang="en-CA" altLang="en-US" sz="1800" kern="0" dirty="0" err="1"/>
                <a:t>l'eau</a:t>
              </a:r>
              <a:r>
                <a:rPr lang="en-CA" altLang="en-US" sz="1800" kern="0" dirty="0"/>
                <a:t>(</a:t>
              </a:r>
              <a:r>
                <a:rPr lang="en-CA" altLang="en-US" sz="1800" dirty="0"/>
                <a:t>m</a:t>
              </a:r>
              <a:r>
                <a:rPr lang="en-CA" altLang="en-US" sz="1800" baseline="30000" dirty="0"/>
                <a:t>3</a:t>
              </a:r>
              <a:r>
                <a:rPr lang="en-CA" altLang="en-US" sz="1800" kern="0" dirty="0"/>
                <a:t>)</a:t>
              </a:r>
            </a:p>
          </p:txBody>
        </p:sp>
        <p:sp>
          <p:nvSpPr>
            <p:cNvPr id="8" name="U-Turn Arrow 7"/>
            <p:cNvSpPr/>
            <p:nvPr/>
          </p:nvSpPr>
          <p:spPr bwMode="auto">
            <a:xfrm>
              <a:off x="2587055" y="1870181"/>
              <a:ext cx="5049340" cy="877824"/>
            </a:xfrm>
            <a:prstGeom prst="uturnArrow">
              <a:avLst/>
            </a:prstGeom>
            <a:solidFill>
              <a:srgbClr val="FF0000">
                <a:alpha val="49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0" name="TextBox 9"/>
            <p:cNvSpPr txBox="1"/>
            <p:nvPr/>
          </p:nvSpPr>
          <p:spPr>
            <a:xfrm>
              <a:off x="4878239" y="4630110"/>
              <a:ext cx="3393156" cy="646331"/>
            </a:xfrm>
            <a:prstGeom prst="rect">
              <a:avLst/>
            </a:prstGeom>
            <a:noFill/>
          </p:spPr>
          <p:txBody>
            <a:bodyPr wrap="square" rtlCol="0">
              <a:spAutoFit/>
            </a:bodyPr>
            <a:lstStyle/>
            <a:p>
              <a:r>
                <a:rPr lang="en-CA" sz="1800" b="0" dirty="0">
                  <a:solidFill>
                    <a:srgbClr val="FF0000"/>
                  </a:solidFill>
                  <a:latin typeface="+mn-lt"/>
                  <a:sym typeface="Wingdings" panose="05000000000000000000" pitchFamily="2" charset="2"/>
                </a:rPr>
                <a:t></a:t>
              </a:r>
              <a:r>
                <a:rPr lang="fr-FR" b="0" dirty="0">
                  <a:latin typeface="+mn-lt"/>
                </a:rPr>
                <a:t>Calculer les totaux, stocks d'ouverture, stocks de clôture</a:t>
              </a:r>
              <a:endParaRPr lang="en-CA" sz="1800" b="0" dirty="0">
                <a:latin typeface="+mn-lt"/>
              </a:endParaRPr>
            </a:p>
          </p:txBody>
        </p:sp>
        <p:sp>
          <p:nvSpPr>
            <p:cNvPr id="14" name="TextBox 13"/>
            <p:cNvSpPr txBox="1"/>
            <p:nvPr/>
          </p:nvSpPr>
          <p:spPr>
            <a:xfrm>
              <a:off x="4878238" y="5338131"/>
              <a:ext cx="3918817" cy="523220"/>
            </a:xfrm>
            <a:prstGeom prst="rect">
              <a:avLst/>
            </a:prstGeom>
            <a:noFill/>
          </p:spPr>
          <p:txBody>
            <a:bodyPr wrap="square" rtlCol="0">
              <a:spAutoFit/>
            </a:bodyPr>
            <a:lstStyle/>
            <a:p>
              <a:r>
                <a:rPr lang="fr-FR" sz="1400" b="0" dirty="0">
                  <a:solidFill>
                    <a:srgbClr val="FF0000"/>
                  </a:solidFill>
                  <a:latin typeface="+mn-lt"/>
                  <a:sym typeface="Wingdings" panose="05000000000000000000" pitchFamily="2" charset="2"/>
                </a:rPr>
                <a:t>Note: Eaux superficielles = Lacs + Rivières et ruisseaux + Réservoirs artificiels</a:t>
              </a:r>
              <a:endParaRPr lang="en-CA" sz="1400" b="0" dirty="0">
                <a:solidFill>
                  <a:srgbClr val="FF0000"/>
                </a:solidFill>
                <a:latin typeface="+mn-lt"/>
                <a:sym typeface="Wingdings" panose="05000000000000000000" pitchFamily="2" charset="2"/>
              </a:endParaRPr>
            </a:p>
          </p:txBody>
        </p:sp>
        <p:cxnSp>
          <p:nvCxnSpPr>
            <p:cNvPr id="13" name="Straight Arrow Connector 12"/>
            <p:cNvCxnSpPr/>
            <p:nvPr/>
          </p:nvCxnSpPr>
          <p:spPr bwMode="auto">
            <a:xfrm flipV="1">
              <a:off x="3356496" y="3641565"/>
              <a:ext cx="3510459" cy="799128"/>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grpSp>
      <p:sp>
        <p:nvSpPr>
          <p:cNvPr id="19" name="Oval 18"/>
          <p:cNvSpPr/>
          <p:nvPr/>
        </p:nvSpPr>
        <p:spPr bwMode="auto">
          <a:xfrm>
            <a:off x="2804344" y="4245393"/>
            <a:ext cx="216024" cy="216024"/>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Tree>
    <p:extLst>
      <p:ext uri="{BB962C8B-B14F-4D97-AF65-F5344CB8AC3E}">
        <p14:creationId xmlns:p14="http://schemas.microsoft.com/office/powerpoint/2010/main" val="4190324524"/>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041290"/>
            <a:ext cx="3810370" cy="1956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idx="1"/>
          </p:nvPr>
        </p:nvSpPr>
        <p:spPr>
          <a:xfrm>
            <a:off x="611560" y="1135285"/>
            <a:ext cx="7776864" cy="4525963"/>
          </a:xfrm>
        </p:spPr>
        <p:txBody>
          <a:bodyPr/>
          <a:lstStyle/>
          <a:p>
            <a:r>
              <a:rPr lang="fr-FR" altLang="en-US" dirty="0"/>
              <a:t>Est-ce que tout le monde est clair sur les objectifs</a:t>
            </a:r>
            <a:r>
              <a:rPr lang="en-CA" altLang="en-US" dirty="0"/>
              <a:t>?</a:t>
            </a:r>
          </a:p>
          <a:p>
            <a:r>
              <a:rPr lang="fr-FR" altLang="en-US" dirty="0"/>
              <a:t>30 minutes de travail en groupe</a:t>
            </a:r>
          </a:p>
          <a:p>
            <a:r>
              <a:rPr lang="fr-FR" altLang="en-US" dirty="0"/>
              <a:t>S'il vous plaît poser des questions</a:t>
            </a:r>
            <a:r>
              <a:rPr lang="en-CA" altLang="en-US" dirty="0"/>
              <a:t>!</a:t>
            </a:r>
          </a:p>
          <a:p>
            <a:r>
              <a:rPr lang="en-CA" altLang="en-US" dirty="0" err="1"/>
              <a:t>Résultats</a:t>
            </a:r>
            <a:r>
              <a:rPr lang="en-CA" altLang="en-US" dirty="0"/>
              <a:t>:</a:t>
            </a:r>
          </a:p>
          <a:p>
            <a:pPr marL="742950" lvl="2" indent="-342900"/>
            <a:r>
              <a:rPr lang="en-CA" altLang="en-US" sz="2400" dirty="0" err="1"/>
              <a:t>Chaque</a:t>
            </a:r>
            <a:r>
              <a:rPr lang="en-CA" altLang="en-US" sz="2400" dirty="0"/>
              <a:t> rapport de </a:t>
            </a:r>
            <a:r>
              <a:rPr lang="en-CA" altLang="en-US" sz="2400" dirty="0" err="1"/>
              <a:t>groupe</a:t>
            </a:r>
            <a:r>
              <a:rPr lang="en-CA" altLang="en-US" sz="2400" dirty="0"/>
              <a:t>:</a:t>
            </a:r>
          </a:p>
          <a:p>
            <a:pPr marL="857250" lvl="3" indent="0">
              <a:buNone/>
            </a:pPr>
            <a:r>
              <a:rPr lang="en-CA" altLang="en-US" dirty="0"/>
              <a:t>1. </a:t>
            </a:r>
            <a:r>
              <a:rPr lang="fr-FR" altLang="en-US" dirty="0"/>
              <a:t>Stock d'ouverture et de fermeture</a:t>
            </a:r>
          </a:p>
          <a:p>
            <a:pPr marL="857250" lvl="3" indent="0">
              <a:buNone/>
            </a:pPr>
            <a:r>
              <a:rPr lang="fr-FR" altLang="en-US" dirty="0"/>
              <a:t>2. Utilisation totale de l'eau</a:t>
            </a:r>
            <a:endParaRPr lang="en-CA" altLang="en-US" dirty="0"/>
          </a:p>
          <a:p>
            <a:pPr marL="742950" lvl="2" indent="-342900"/>
            <a:r>
              <a:rPr lang="en-CA" altLang="en-US" dirty="0"/>
              <a:t>Questions bonus:</a:t>
            </a:r>
          </a:p>
          <a:p>
            <a:pPr marL="857250" lvl="3" indent="0">
              <a:buNone/>
            </a:pPr>
            <a:r>
              <a:rPr lang="en-CA" altLang="en-US" dirty="0"/>
              <a:t>1.</a:t>
            </a:r>
            <a:r>
              <a:rPr lang="fr-FR" altLang="en-US" dirty="0"/>
              <a:t> Quelle était la plus grande source</a:t>
            </a:r>
          </a:p>
          <a:p>
            <a:pPr marL="857250" lvl="3" indent="0">
              <a:buNone/>
            </a:pPr>
            <a:r>
              <a:rPr lang="fr-FR" altLang="en-US" dirty="0"/>
              <a:t>de réductions en stock?</a:t>
            </a:r>
          </a:p>
          <a:p>
            <a:pPr marL="857250" lvl="3" indent="0">
              <a:buNone/>
            </a:pPr>
            <a:r>
              <a:rPr lang="fr-FR" altLang="en-US" dirty="0"/>
              <a:t>2. Quelle est la principale utilisation de</a:t>
            </a:r>
          </a:p>
          <a:p>
            <a:pPr marL="857250" lvl="3" indent="0">
              <a:buNone/>
            </a:pPr>
            <a:r>
              <a:rPr lang="fr-FR" altLang="en-US" dirty="0"/>
              <a:t> l'eau</a:t>
            </a:r>
            <a:r>
              <a:rPr lang="en-CA" altLang="en-US" dirty="0"/>
              <a:t> ?</a:t>
            </a:r>
          </a:p>
          <a:p>
            <a:pPr marL="914400" lvl="2" indent="0" eaLnBrk="1" hangingPunct="1">
              <a:buNone/>
            </a:pPr>
            <a:endParaRPr lang="en-CA" altLang="en-US" dirty="0"/>
          </a:p>
          <a:p>
            <a:pPr lvl="2" eaLnBrk="1" hangingPunct="1">
              <a:buFont typeface="Arial" charset="0"/>
              <a:buChar char="•"/>
            </a:pPr>
            <a:endParaRPr lang="en-CA" altLang="en-US" dirty="0"/>
          </a:p>
        </p:txBody>
      </p:sp>
      <p:sp>
        <p:nvSpPr>
          <p:cNvPr id="4" name="Footer Placeholder 3"/>
          <p:cNvSpPr>
            <a:spLocks noGrp="1"/>
          </p:cNvSpPr>
          <p:nvPr>
            <p:ph type="ftr" sz="quarter" idx="11"/>
          </p:nvPr>
        </p:nvSpPr>
        <p:spPr/>
        <p:txBody>
          <a:bodyPr/>
          <a:lstStyle/>
          <a:p>
            <a:r>
              <a:rPr lang="en-GB"/>
              <a:t>SEEA-CF - Water accounts</a:t>
            </a:r>
          </a:p>
        </p:txBody>
      </p:sp>
      <p:sp>
        <p:nvSpPr>
          <p:cNvPr id="7" name="Oval 6"/>
          <p:cNvSpPr/>
          <p:nvPr/>
        </p:nvSpPr>
        <p:spPr bwMode="auto">
          <a:xfrm>
            <a:off x="8146812" y="2350551"/>
            <a:ext cx="430228" cy="288032"/>
          </a:xfrm>
          <a:prstGeom prst="ellipse">
            <a:avLst/>
          </a:prstGeom>
          <a:solidFill>
            <a:srgbClr val="FF0000">
              <a:alpha val="50000"/>
            </a:srgbClr>
          </a:solidFill>
          <a:ln w="952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686" y="4564045"/>
            <a:ext cx="4000755" cy="15705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Oval 11"/>
          <p:cNvSpPr/>
          <p:nvPr/>
        </p:nvSpPr>
        <p:spPr bwMode="auto">
          <a:xfrm>
            <a:off x="8321367" y="5946287"/>
            <a:ext cx="430228" cy="288032"/>
          </a:xfrm>
          <a:prstGeom prst="ellipse">
            <a:avLst/>
          </a:prstGeom>
          <a:solidFill>
            <a:srgbClr val="FF0000">
              <a:alpha val="50000"/>
            </a:srgbClr>
          </a:solidFill>
          <a:ln w="952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3" name="Straight Arrow Connector 12"/>
          <p:cNvCxnSpPr/>
          <p:nvPr/>
        </p:nvCxnSpPr>
        <p:spPr bwMode="auto">
          <a:xfrm flipV="1">
            <a:off x="4211960" y="2564905"/>
            <a:ext cx="3944900" cy="864095"/>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cxnSp>
        <p:nvCxnSpPr>
          <p:cNvPr id="15" name="Straight Arrow Connector 14"/>
          <p:cNvCxnSpPr/>
          <p:nvPr/>
        </p:nvCxnSpPr>
        <p:spPr bwMode="auto">
          <a:xfrm>
            <a:off x="3995936" y="3727153"/>
            <a:ext cx="4285237" cy="2383247"/>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17" name="Oval 16"/>
          <p:cNvSpPr/>
          <p:nvPr/>
        </p:nvSpPr>
        <p:spPr bwMode="auto">
          <a:xfrm>
            <a:off x="8145698" y="3727153"/>
            <a:ext cx="430228" cy="288032"/>
          </a:xfrm>
          <a:prstGeom prst="ellipse">
            <a:avLst/>
          </a:prstGeom>
          <a:solidFill>
            <a:srgbClr val="FF0000">
              <a:alpha val="50000"/>
            </a:srgbClr>
          </a:solidFill>
          <a:ln w="952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8" name="Straight Arrow Connector 17"/>
          <p:cNvCxnSpPr/>
          <p:nvPr/>
        </p:nvCxnSpPr>
        <p:spPr bwMode="auto">
          <a:xfrm>
            <a:off x="4196071" y="3429000"/>
            <a:ext cx="3933738" cy="442171"/>
          </a:xfrm>
          <a:prstGeom prst="straightConnector1">
            <a:avLst/>
          </a:prstGeom>
          <a:solidFill>
            <a:schemeClr val="accent1"/>
          </a:solidFill>
          <a:ln w="28575" cap="flat" cmpd="sng" algn="ctr">
            <a:solidFill>
              <a:srgbClr val="FF0000">
                <a:alpha val="50000"/>
              </a:srgbClr>
            </a:solidFill>
            <a:prstDash val="solid"/>
            <a:round/>
            <a:headEnd type="none" w="med" len="med"/>
            <a:tailEnd type="arrow"/>
          </a:ln>
          <a:effectLst/>
        </p:spPr>
      </p:cxnSp>
      <p:sp>
        <p:nvSpPr>
          <p:cNvPr id="3" name="Slide Number Placeholder 2"/>
          <p:cNvSpPr>
            <a:spLocks noGrp="1"/>
          </p:cNvSpPr>
          <p:nvPr>
            <p:ph type="sldNum" sz="quarter" idx="12"/>
          </p:nvPr>
        </p:nvSpPr>
        <p:spPr/>
        <p:txBody>
          <a:bodyPr/>
          <a:lstStyle/>
          <a:p>
            <a:fld id="{A2261D6C-4505-4CAD-B01B-1DA294CCE22C}" type="slidenum">
              <a:rPr lang="en-GB" smtClean="0"/>
              <a:pPr/>
              <a:t>23</a:t>
            </a:fld>
            <a:endParaRPr lang="en-GB"/>
          </a:p>
        </p:txBody>
      </p:sp>
    </p:spTree>
    <p:extLst>
      <p:ext uri="{BB962C8B-B14F-4D97-AF65-F5344CB8AC3E}">
        <p14:creationId xmlns:p14="http://schemas.microsoft.com/office/powerpoint/2010/main" val="3501967727"/>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2974518" y="1218634"/>
            <a:ext cx="6012160" cy="4946670"/>
          </a:xfrm>
          <a:prstGeom prst="rect">
            <a:avLst/>
          </a:prstGeom>
        </p:spPr>
      </p:pic>
      <p:sp>
        <p:nvSpPr>
          <p:cNvPr id="2" name="Title 1"/>
          <p:cNvSpPr>
            <a:spLocks noGrp="1"/>
          </p:cNvSpPr>
          <p:nvPr>
            <p:ph type="title"/>
          </p:nvPr>
        </p:nvSpPr>
        <p:spPr>
          <a:xfrm>
            <a:off x="611560" y="548680"/>
            <a:ext cx="7886700" cy="816069"/>
          </a:xfrm>
        </p:spPr>
        <p:txBody>
          <a:bodyPr>
            <a:normAutofit/>
          </a:bodyPr>
          <a:lstStyle/>
          <a:p>
            <a:r>
              <a:rPr lang="en-US" altLang="en-US" dirty="0"/>
              <a:t>Les </a:t>
            </a:r>
            <a:r>
              <a:rPr lang="en-US" altLang="en-US" dirty="0" err="1"/>
              <a:t>réponses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24</a:t>
            </a:fld>
            <a:endParaRPr lang="en-GB"/>
          </a:p>
        </p:txBody>
      </p:sp>
      <p:sp>
        <p:nvSpPr>
          <p:cNvPr id="6" name="Content Placeholder 4"/>
          <p:cNvSpPr txBox="1">
            <a:spLocks/>
          </p:cNvSpPr>
          <p:nvPr/>
        </p:nvSpPr>
        <p:spPr>
          <a:xfrm>
            <a:off x="467544" y="1628800"/>
            <a:ext cx="2466547"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None/>
            </a:pPr>
            <a:r>
              <a:rPr lang="en-CA" altLang="en-US" sz="2000" dirty="0" err="1"/>
              <a:t>Compte</a:t>
            </a:r>
            <a:r>
              <a:rPr lang="en-CA" altLang="en-US" sz="2000" dirty="0"/>
              <a:t> </a:t>
            </a:r>
            <a:r>
              <a:rPr lang="en-CA" altLang="en-US" sz="2000" dirty="0" err="1"/>
              <a:t>d'actif</a:t>
            </a:r>
            <a:r>
              <a:rPr lang="en-CA" altLang="en-US" sz="2000" dirty="0"/>
              <a:t> </a:t>
            </a:r>
            <a:r>
              <a:rPr lang="en-CA" altLang="en-US" sz="2000" dirty="0" err="1"/>
              <a:t>eau</a:t>
            </a:r>
            <a:endParaRPr lang="en-CA" altLang="en-US" sz="2000" b="0" dirty="0"/>
          </a:p>
          <a:p>
            <a:pPr marL="0" indent="0" fontAlgn="auto">
              <a:spcAft>
                <a:spcPts val="0"/>
              </a:spcAft>
              <a:buNone/>
            </a:pPr>
            <a:r>
              <a:rPr lang="en-CA" altLang="en-US" sz="2000" b="0" dirty="0"/>
              <a:t>Stock </a:t>
            </a:r>
            <a:r>
              <a:rPr lang="en-CA" altLang="en-US" sz="2000" b="0" dirty="0" err="1"/>
              <a:t>d'ouverture</a:t>
            </a:r>
            <a:r>
              <a:rPr lang="en-CA" altLang="en-US" sz="2000" b="0" dirty="0"/>
              <a:t>= 56,700 m</a:t>
            </a:r>
            <a:r>
              <a:rPr lang="en-CA" altLang="en-US" sz="2000" b="0" baseline="30000" dirty="0"/>
              <a:t>3</a:t>
            </a:r>
          </a:p>
          <a:p>
            <a:pPr marL="0" indent="0" fontAlgn="auto">
              <a:spcAft>
                <a:spcPts val="0"/>
              </a:spcAft>
              <a:buFont typeface="Arial" panose="020B0604020202020204" pitchFamily="34" charset="0"/>
              <a:buNone/>
            </a:pPr>
            <a:endParaRPr lang="en-CA" altLang="en-US" sz="2000" b="0" dirty="0"/>
          </a:p>
          <a:p>
            <a:pPr marL="0" indent="0" fontAlgn="auto">
              <a:spcAft>
                <a:spcPts val="0"/>
              </a:spcAft>
              <a:buNone/>
            </a:pPr>
            <a:r>
              <a:rPr lang="en-CA" altLang="en-US" sz="2000" b="0" dirty="0"/>
              <a:t>Stock de </a:t>
            </a:r>
            <a:r>
              <a:rPr lang="en-CA" altLang="en-US" sz="2000" b="0" dirty="0" err="1"/>
              <a:t>fermeture</a:t>
            </a:r>
            <a:r>
              <a:rPr lang="en-CA" altLang="en-US" sz="2000" b="0" dirty="0"/>
              <a:t>= 57,410 m</a:t>
            </a:r>
            <a:r>
              <a:rPr lang="en-CA" altLang="en-US" sz="2000" b="0" baseline="30000" dirty="0"/>
              <a:t>3</a:t>
            </a:r>
            <a:endParaRPr lang="en-CA" altLang="en-US" sz="2000" b="0" dirty="0"/>
          </a:p>
          <a:p>
            <a:pPr marL="0" indent="0" fontAlgn="auto">
              <a:spcAft>
                <a:spcPts val="0"/>
              </a:spcAft>
              <a:buFont typeface="Arial" panose="020B0604020202020204" pitchFamily="34" charset="0"/>
              <a:buNone/>
            </a:pPr>
            <a:endParaRPr lang="en-CA" altLang="en-US" sz="2000" b="0" dirty="0"/>
          </a:p>
          <a:p>
            <a:pPr marL="0" indent="0" fontAlgn="auto">
              <a:spcAft>
                <a:spcPts val="0"/>
              </a:spcAft>
              <a:buNone/>
            </a:pPr>
            <a:r>
              <a:rPr lang="fr-FR" altLang="en-US" sz="2000" b="0" dirty="0"/>
              <a:t>Source la plus importante de réductions = évaporation de l'eau du sol</a:t>
            </a:r>
            <a:endParaRPr lang="en-CA" altLang="en-US" sz="2000" b="0" dirty="0"/>
          </a:p>
        </p:txBody>
      </p:sp>
      <p:sp>
        <p:nvSpPr>
          <p:cNvPr id="14" name="Oval 13"/>
          <p:cNvSpPr/>
          <p:nvPr/>
        </p:nvSpPr>
        <p:spPr bwMode="auto">
          <a:xfrm>
            <a:off x="8390506" y="2924944"/>
            <a:ext cx="591012" cy="408261"/>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5" name="Oval 14"/>
          <p:cNvSpPr/>
          <p:nvPr/>
        </p:nvSpPr>
        <p:spPr bwMode="auto">
          <a:xfrm>
            <a:off x="8390506" y="5755306"/>
            <a:ext cx="591012" cy="408261"/>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Tree>
    <p:extLst>
      <p:ext uri="{BB962C8B-B14F-4D97-AF65-F5344CB8AC3E}">
        <p14:creationId xmlns:p14="http://schemas.microsoft.com/office/powerpoint/2010/main" val="2148069793"/>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2771800" y="1729107"/>
            <a:ext cx="6372200" cy="3886200"/>
          </a:xfrm>
          <a:prstGeom prst="rect">
            <a:avLst/>
          </a:prstGeom>
        </p:spPr>
      </p:pic>
      <p:sp>
        <p:nvSpPr>
          <p:cNvPr id="2" name="Title 1"/>
          <p:cNvSpPr>
            <a:spLocks noGrp="1"/>
          </p:cNvSpPr>
          <p:nvPr>
            <p:ph type="title"/>
          </p:nvPr>
        </p:nvSpPr>
        <p:spPr/>
        <p:txBody>
          <a:bodyPr/>
          <a:lstStyle/>
          <a:p>
            <a:r>
              <a:rPr lang="en-US" altLang="en-US" dirty="0"/>
              <a:t>Les </a:t>
            </a:r>
            <a:r>
              <a:rPr lang="en-US" altLang="en-US" dirty="0" err="1"/>
              <a:t>réponses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25</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None/>
            </a:pPr>
            <a:endParaRPr lang="en-CA" altLang="en-US" sz="2000" dirty="0"/>
          </a:p>
          <a:p>
            <a:pPr marL="0" indent="0" fontAlgn="auto">
              <a:spcAft>
                <a:spcPts val="0"/>
              </a:spcAft>
              <a:buNone/>
            </a:pPr>
            <a:r>
              <a:rPr lang="en-CA" altLang="en-US" sz="2000" dirty="0"/>
              <a:t>Tableau </a:t>
            </a:r>
            <a:r>
              <a:rPr lang="en-CA" altLang="en-US" sz="2000" dirty="0" err="1"/>
              <a:t>d'utilisation</a:t>
            </a:r>
            <a:r>
              <a:rPr lang="en-CA" altLang="en-US" sz="2000" dirty="0"/>
              <a:t> de </a:t>
            </a:r>
            <a:r>
              <a:rPr lang="en-CA" altLang="en-US" sz="2000" dirty="0" err="1"/>
              <a:t>l'eau</a:t>
            </a:r>
            <a:endParaRPr lang="en-CA" altLang="en-US" sz="2000" b="0" dirty="0"/>
          </a:p>
          <a:p>
            <a:pPr marL="0" indent="0" fontAlgn="auto">
              <a:spcAft>
                <a:spcPts val="0"/>
              </a:spcAft>
              <a:buNone/>
            </a:pPr>
            <a:r>
              <a:rPr lang="en-CA" altLang="en-US" sz="2000" b="0" dirty="0"/>
              <a:t>Utilisation </a:t>
            </a:r>
            <a:r>
              <a:rPr lang="en-CA" altLang="en-US" sz="2000" b="0" dirty="0" err="1"/>
              <a:t>totale</a:t>
            </a:r>
            <a:r>
              <a:rPr lang="en-CA" altLang="en-US" sz="2000" b="0" dirty="0"/>
              <a:t> de </a:t>
            </a:r>
            <a:r>
              <a:rPr lang="en-CA" altLang="en-US" sz="2000" b="0" dirty="0" err="1"/>
              <a:t>l'eau</a:t>
            </a:r>
            <a:r>
              <a:rPr lang="en-CA" altLang="en-US" sz="2000" b="0" dirty="0"/>
              <a:t>= 11,890 m</a:t>
            </a:r>
            <a:r>
              <a:rPr lang="en-CA" altLang="en-US" sz="2000" b="0" baseline="30000" dirty="0"/>
              <a:t>3</a:t>
            </a:r>
          </a:p>
          <a:p>
            <a:pPr marL="0" indent="0" fontAlgn="auto">
              <a:spcAft>
                <a:spcPts val="0"/>
              </a:spcAft>
              <a:buNone/>
            </a:pPr>
            <a:endParaRPr lang="fr-FR" altLang="en-US" sz="2000" b="0" dirty="0"/>
          </a:p>
          <a:p>
            <a:pPr marL="0" indent="0" fontAlgn="auto">
              <a:spcAft>
                <a:spcPts val="0"/>
              </a:spcAft>
              <a:buNone/>
            </a:pPr>
            <a:r>
              <a:rPr lang="fr-FR" altLang="en-US" sz="2000" b="0" dirty="0"/>
              <a:t>La principale utilisation de l'eau est l'eau du sol pour l'agriculture, la foresterie et la pêche.</a:t>
            </a:r>
            <a:endParaRPr lang="en-CA" altLang="en-US" sz="2000" b="0" dirty="0"/>
          </a:p>
        </p:txBody>
      </p:sp>
      <p:grpSp>
        <p:nvGrpSpPr>
          <p:cNvPr id="7" name="Group 6"/>
          <p:cNvGrpSpPr/>
          <p:nvPr/>
        </p:nvGrpSpPr>
        <p:grpSpPr>
          <a:xfrm>
            <a:off x="5292080" y="5013176"/>
            <a:ext cx="3803938" cy="408261"/>
            <a:chOff x="5508104" y="4542789"/>
            <a:chExt cx="3803938" cy="408261"/>
          </a:xfrm>
        </p:grpSpPr>
        <p:sp>
          <p:nvSpPr>
            <p:cNvPr id="9" name="Oval 8"/>
            <p:cNvSpPr/>
            <p:nvPr/>
          </p:nvSpPr>
          <p:spPr bwMode="auto">
            <a:xfrm>
              <a:off x="8721030" y="4542789"/>
              <a:ext cx="591012" cy="408261"/>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dirty="0">
                <a:ln>
                  <a:noFill/>
                </a:ln>
                <a:solidFill>
                  <a:schemeClr val="tx1"/>
                </a:solidFill>
                <a:effectLst/>
                <a:latin typeface="Arial" charset="0"/>
                <a:ea typeface="MS PGothic"/>
                <a:cs typeface="MS PGothic"/>
              </a:endParaRPr>
            </a:p>
          </p:txBody>
        </p:sp>
        <p:sp>
          <p:nvSpPr>
            <p:cNvPr id="10" name="Oval 9"/>
            <p:cNvSpPr/>
            <p:nvPr/>
          </p:nvSpPr>
          <p:spPr bwMode="auto">
            <a:xfrm>
              <a:off x="5508104" y="4542789"/>
              <a:ext cx="591012" cy="408261"/>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grpSp>
    </p:spTree>
    <p:extLst>
      <p:ext uri="{BB962C8B-B14F-4D97-AF65-F5344CB8AC3E}">
        <p14:creationId xmlns:p14="http://schemas.microsoft.com/office/powerpoint/2010/main" val="2640013661"/>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836712"/>
            <a:ext cx="8352928" cy="720080"/>
          </a:xfrm>
        </p:spPr>
        <p:txBody>
          <a:bodyPr/>
          <a:lstStyle/>
          <a:p>
            <a:r>
              <a:rPr lang="en-AU" altLang="en-US" dirty="0" err="1"/>
              <a:t>Compte</a:t>
            </a:r>
            <a:r>
              <a:rPr lang="en-AU" altLang="en-US" dirty="0"/>
              <a:t> </a:t>
            </a:r>
            <a:r>
              <a:rPr lang="en-AU" altLang="en-US" dirty="0" err="1"/>
              <a:t>d’eau</a:t>
            </a:r>
            <a:endParaRPr lang="en-AU" altLang="en-US" dirty="0"/>
          </a:p>
        </p:txBody>
      </p:sp>
      <p:sp>
        <p:nvSpPr>
          <p:cNvPr id="2" name="Content Placeholder 1"/>
          <p:cNvSpPr>
            <a:spLocks noGrp="1"/>
          </p:cNvSpPr>
          <p:nvPr>
            <p:ph idx="1"/>
          </p:nvPr>
        </p:nvSpPr>
        <p:spPr>
          <a:xfrm>
            <a:off x="611560" y="1628800"/>
            <a:ext cx="5544616" cy="4752528"/>
          </a:xfrm>
        </p:spPr>
        <p:txBody>
          <a:bodyPr/>
          <a:lstStyle/>
          <a:p>
            <a:pPr marL="457200" indent="-457200">
              <a:buFont typeface="+mj-lt"/>
              <a:buAutoNum type="arabicPeriod"/>
            </a:pPr>
            <a:r>
              <a:rPr lang="en-AU" altLang="en-US" dirty="0" err="1"/>
              <a:t>Objectifs</a:t>
            </a:r>
            <a:r>
              <a:rPr lang="en-AU" altLang="en-US" dirty="0"/>
              <a:t> </a:t>
            </a:r>
            <a:r>
              <a:rPr lang="en-AU" altLang="en-US" dirty="0" err="1"/>
              <a:t>d'apprentissage</a:t>
            </a:r>
            <a:endParaRPr lang="en-AU" altLang="en-US" sz="2400" dirty="0"/>
          </a:p>
          <a:p>
            <a:pPr marL="457200" indent="-457200">
              <a:buFont typeface="+mj-lt"/>
              <a:buAutoNum type="arabicPeriod"/>
            </a:pPr>
            <a:r>
              <a:rPr lang="en-AU" altLang="en-US" dirty="0" err="1"/>
              <a:t>Révision</a:t>
            </a:r>
            <a:r>
              <a:rPr lang="en-AU" altLang="en-US" dirty="0"/>
              <a:t> du </a:t>
            </a:r>
            <a:r>
              <a:rPr lang="en-AU" altLang="en-US" dirty="0" err="1"/>
              <a:t>niveau</a:t>
            </a:r>
            <a:r>
              <a:rPr lang="en-AU" altLang="en-US" dirty="0"/>
              <a:t> </a:t>
            </a:r>
            <a:r>
              <a:rPr lang="en-AU" altLang="en-US" sz="2400" dirty="0"/>
              <a:t>0 (5m)</a:t>
            </a:r>
          </a:p>
          <a:p>
            <a:pPr marL="457200" indent="-457200" eaLnBrk="1" hangingPunct="1">
              <a:buFont typeface="+mj-lt"/>
              <a:buAutoNum type="arabicPeriod"/>
            </a:pPr>
            <a:r>
              <a:rPr lang="en-AU" altLang="en-US" sz="2400" dirty="0" err="1"/>
              <a:t>Niveau</a:t>
            </a:r>
            <a:r>
              <a:rPr lang="en-AU" altLang="en-US" sz="2400" dirty="0"/>
              <a:t> 1 (</a:t>
            </a:r>
            <a:r>
              <a:rPr lang="en-AU" altLang="en-US" sz="2400" dirty="0" err="1"/>
              <a:t>Compilateurs</a:t>
            </a:r>
            <a:r>
              <a:rPr lang="en-AU" altLang="en-US" sz="2400" dirty="0"/>
              <a:t>)</a:t>
            </a:r>
          </a:p>
          <a:p>
            <a:pPr marL="857250" lvl="1" indent="-457200" eaLnBrk="1" hangingPunct="1"/>
            <a:r>
              <a:rPr lang="en-AU" altLang="en-US" sz="2000" dirty="0"/>
              <a:t>Concepts (15m)</a:t>
            </a:r>
          </a:p>
          <a:p>
            <a:pPr marL="857250" lvl="1" indent="-457200"/>
            <a:r>
              <a:rPr lang="fr-FR" altLang="en-US" dirty="0"/>
              <a:t>Exercice de groupe et discussion </a:t>
            </a:r>
            <a:r>
              <a:rPr lang="en-AU" altLang="en-US" sz="2000" dirty="0"/>
              <a:t>(30m)</a:t>
            </a:r>
          </a:p>
          <a:p>
            <a:pPr marL="514350" indent="-514350">
              <a:buFont typeface="+mj-lt"/>
              <a:buAutoNum type="arabicPeriod"/>
            </a:pPr>
            <a:r>
              <a:rPr lang="en-AU" altLang="en-US" sz="2400" dirty="0" err="1"/>
              <a:t>Niveau</a:t>
            </a:r>
            <a:r>
              <a:rPr lang="en-AU" altLang="en-US" sz="2400" dirty="0"/>
              <a:t> 2 </a:t>
            </a:r>
            <a:r>
              <a:rPr lang="en-AU" altLang="en-US" dirty="0"/>
              <a:t>(</a:t>
            </a:r>
            <a:r>
              <a:rPr lang="en-AU" altLang="en-US" dirty="0" err="1"/>
              <a:t>Fournisseurs</a:t>
            </a:r>
            <a:r>
              <a:rPr lang="en-AU" altLang="en-US" dirty="0"/>
              <a:t> de </a:t>
            </a:r>
            <a:r>
              <a:rPr lang="en-AU" altLang="en-US" dirty="0" err="1"/>
              <a:t>données</a:t>
            </a:r>
            <a:r>
              <a:rPr lang="en-AU" altLang="en-US" sz="2400" dirty="0"/>
              <a:t>)</a:t>
            </a:r>
          </a:p>
          <a:p>
            <a:pPr marL="914400" lvl="1" indent="-514350"/>
            <a:r>
              <a:rPr lang="fr-FR" altLang="en-US" dirty="0"/>
              <a:t>Options de données, exemples et problèmes</a:t>
            </a:r>
            <a:r>
              <a:rPr lang="en-AU" altLang="en-US" sz="2000" dirty="0"/>
              <a:t> (15m)</a:t>
            </a:r>
          </a:p>
          <a:p>
            <a:pPr marL="914400" lvl="1" indent="-514350"/>
            <a:r>
              <a:rPr lang="fr-FR" altLang="en-US" dirty="0"/>
              <a:t>Exercice de groupe et discussion </a:t>
            </a:r>
            <a:r>
              <a:rPr lang="en-AU" altLang="en-US" sz="2000" dirty="0"/>
              <a:t>(15m)</a:t>
            </a:r>
          </a:p>
          <a:p>
            <a:pPr marL="514350" indent="-514350">
              <a:buFont typeface="+mj-lt"/>
              <a:buAutoNum type="arabicPeriod"/>
            </a:pPr>
            <a:r>
              <a:rPr lang="en-AU" altLang="en-US" dirty="0"/>
              <a:t>Discussion de </a:t>
            </a:r>
            <a:r>
              <a:rPr lang="en-AU" altLang="en-US" dirty="0" err="1"/>
              <a:t>clôture</a:t>
            </a:r>
            <a:r>
              <a:rPr lang="en-AU" altLang="en-US" dirty="0"/>
              <a:t> </a:t>
            </a:r>
            <a:r>
              <a:rPr lang="en-AU" altLang="en-US" sz="2400" dirty="0"/>
              <a:t>(10m)</a:t>
            </a:r>
          </a:p>
        </p:txBody>
      </p:sp>
      <p:sp>
        <p:nvSpPr>
          <p:cNvPr id="3" name="Rounded Rectangle 2"/>
          <p:cNvSpPr/>
          <p:nvPr/>
        </p:nvSpPr>
        <p:spPr bwMode="auto">
          <a:xfrm>
            <a:off x="1043608" y="3681027"/>
            <a:ext cx="4896544" cy="432048"/>
          </a:xfrm>
          <a:prstGeom prst="roundRect">
            <a:avLst/>
          </a:prstGeom>
          <a:noFill/>
          <a:ln w="38100" cap="flat" cmpd="sng" algn="ctr">
            <a:solidFill>
              <a:schemeClr val="accent1">
                <a:lumMod val="50000"/>
              </a:schemeClr>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26</a:t>
            </a:fld>
            <a:endParaRPr lang="en-GB" dirty="0"/>
          </a:p>
        </p:txBody>
      </p:sp>
    </p:spTree>
    <p:extLst>
      <p:ext uri="{BB962C8B-B14F-4D97-AF65-F5344CB8AC3E}">
        <p14:creationId xmlns:p14="http://schemas.microsoft.com/office/powerpoint/2010/main" val="720837940"/>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Objectifs</a:t>
            </a:r>
            <a:r>
              <a:rPr lang="en-US" dirty="0"/>
              <a:t> </a:t>
            </a:r>
            <a:r>
              <a:rPr lang="en-US" dirty="0" err="1"/>
              <a:t>d'apprentissage</a:t>
            </a:r>
            <a:endParaRPr lang="en-GB" dirty="0"/>
          </a:p>
        </p:txBody>
      </p:sp>
      <p:sp>
        <p:nvSpPr>
          <p:cNvPr id="3" name="Content Placeholder 2"/>
          <p:cNvSpPr>
            <a:spLocks noGrp="1"/>
          </p:cNvSpPr>
          <p:nvPr>
            <p:ph idx="1"/>
          </p:nvPr>
        </p:nvSpPr>
        <p:spPr/>
        <p:txBody>
          <a:bodyPr/>
          <a:lstStyle/>
          <a:p>
            <a:r>
              <a:rPr lang="en-US" dirty="0" err="1"/>
              <a:t>Niveau</a:t>
            </a:r>
            <a:r>
              <a:rPr lang="en-US" dirty="0"/>
              <a:t> 2:</a:t>
            </a:r>
          </a:p>
          <a:p>
            <a:pPr lvl="1"/>
            <a:r>
              <a:rPr lang="fr-FR" dirty="0"/>
              <a:t>Comprendre les options de données, les sources et les méthodes utilisées</a:t>
            </a:r>
          </a:p>
          <a:p>
            <a:pPr lvl="1"/>
            <a:r>
              <a:rPr lang="fr-FR" dirty="0"/>
              <a:t>Comprendre les enjeux conceptuels importants</a:t>
            </a:r>
          </a:p>
          <a:p>
            <a:pPr lvl="1"/>
            <a:r>
              <a:rPr lang="fr-FR" dirty="0"/>
              <a:t>Soyez conscient de la manière dont les autres pays ont abordé la comptabilité de l'eau</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27</a:t>
            </a:fld>
            <a:endParaRPr lang="en-GB"/>
          </a:p>
        </p:txBody>
      </p:sp>
    </p:spTree>
    <p:extLst>
      <p:ext uri="{BB962C8B-B14F-4D97-AF65-F5344CB8AC3E}">
        <p14:creationId xmlns:p14="http://schemas.microsoft.com/office/powerpoint/2010/main" val="2147444790"/>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3" name="Content Placeholder 2"/>
          <p:cNvSpPr>
            <a:spLocks noGrp="1"/>
          </p:cNvSpPr>
          <p:nvPr>
            <p:ph idx="1"/>
          </p:nvPr>
        </p:nvSpPr>
        <p:spPr/>
        <p:txBody>
          <a:bodyPr/>
          <a:lstStyle/>
          <a:p>
            <a:r>
              <a:rPr lang="en-US" dirty="0"/>
              <a:t>Types de </a:t>
            </a:r>
            <a:r>
              <a:rPr lang="en-US" dirty="0" err="1"/>
              <a:t>données</a:t>
            </a:r>
            <a:r>
              <a:rPr lang="en-US" dirty="0"/>
              <a:t> sur </a:t>
            </a:r>
            <a:r>
              <a:rPr lang="en-US" dirty="0" err="1"/>
              <a:t>l'eau</a:t>
            </a:r>
            <a:endParaRPr lang="en-US" dirty="0"/>
          </a:p>
          <a:p>
            <a:pPr lvl="1"/>
            <a:r>
              <a:rPr lang="en-US" dirty="0"/>
              <a:t>Stock</a:t>
            </a:r>
          </a:p>
          <a:p>
            <a:pPr lvl="1"/>
            <a:r>
              <a:rPr lang="en-US" dirty="0" err="1"/>
              <a:t>Approvisionnement</a:t>
            </a:r>
            <a:endParaRPr lang="en-US" dirty="0"/>
          </a:p>
          <a:p>
            <a:pPr lvl="1"/>
            <a:r>
              <a:rPr lang="en-US" dirty="0" err="1"/>
              <a:t>Utilisation</a:t>
            </a:r>
            <a:endParaRPr lang="en-US" dirty="0"/>
          </a:p>
          <a:p>
            <a:r>
              <a:rPr lang="fr-FR" dirty="0"/>
              <a:t>Sources de données nationales et mondiales sur l'eau</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28</a:t>
            </a:fld>
            <a:endParaRPr lang="en-GB"/>
          </a:p>
        </p:txBody>
      </p:sp>
    </p:spTree>
    <p:extLst>
      <p:ext uri="{BB962C8B-B14F-4D97-AF65-F5344CB8AC3E}">
        <p14:creationId xmlns:p14="http://schemas.microsoft.com/office/powerpoint/2010/main" val="3606878018"/>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3" name="Content Placeholder 2"/>
          <p:cNvSpPr>
            <a:spLocks noGrp="1"/>
          </p:cNvSpPr>
          <p:nvPr>
            <p:ph idx="1"/>
          </p:nvPr>
        </p:nvSpPr>
        <p:spPr/>
        <p:txBody>
          <a:bodyPr/>
          <a:lstStyle/>
          <a:p>
            <a:r>
              <a:rPr lang="fr-FR" dirty="0"/>
              <a:t>Sources de données par type</a:t>
            </a:r>
            <a:r>
              <a:rPr lang="en-AU" dirty="0"/>
              <a:t>:</a:t>
            </a:r>
          </a:p>
          <a:p>
            <a:pPr lvl="1"/>
            <a:r>
              <a:rPr lang="fr-FR" sz="2200" dirty="0"/>
              <a:t>Données d'enquête (par exemple, enquête agricole)</a:t>
            </a:r>
          </a:p>
          <a:p>
            <a:pPr lvl="1"/>
            <a:r>
              <a:rPr lang="fr-FR" sz="2200" dirty="0"/>
              <a:t>Données administratives (par exemple, consommation d'eau)</a:t>
            </a:r>
          </a:p>
          <a:p>
            <a:pPr lvl="1"/>
            <a:r>
              <a:rPr lang="fr-FR" sz="2200" dirty="0"/>
              <a:t>Données hydrologiques / météorologiques (p. Ex. Précipitations)</a:t>
            </a:r>
          </a:p>
          <a:p>
            <a:pPr lvl="1"/>
            <a:r>
              <a:rPr lang="fr-FR" sz="2200" dirty="0"/>
              <a:t>Données de recherche (par exemple, études de cas)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29</a:t>
            </a:fld>
            <a:endParaRPr lang="en-GB"/>
          </a:p>
        </p:txBody>
      </p:sp>
    </p:spTree>
    <p:extLst>
      <p:ext uri="{BB962C8B-B14F-4D97-AF65-F5344CB8AC3E}">
        <p14:creationId xmlns:p14="http://schemas.microsoft.com/office/powerpoint/2010/main" val="1455815723"/>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Objectifs d'apprentissage: niveaux 1 et 2</a:t>
            </a:r>
            <a:endParaRPr lang="en-CA" dirty="0"/>
          </a:p>
        </p:txBody>
      </p:sp>
      <p:sp>
        <p:nvSpPr>
          <p:cNvPr id="5" name="Content Placeholder 4"/>
          <p:cNvSpPr>
            <a:spLocks noGrp="1"/>
          </p:cNvSpPr>
          <p:nvPr>
            <p:ph idx="1"/>
          </p:nvPr>
        </p:nvSpPr>
        <p:spPr>
          <a:xfrm>
            <a:off x="611560" y="1600200"/>
            <a:ext cx="8075240" cy="4925144"/>
          </a:xfrm>
          <a:ln>
            <a:noFill/>
          </a:ln>
        </p:spPr>
        <p:txBody>
          <a:bodyPr>
            <a:normAutofit/>
          </a:bodyPr>
          <a:lstStyle/>
          <a:p>
            <a:pPr marL="0" lvl="1">
              <a:spcBef>
                <a:spcPts val="600"/>
              </a:spcBef>
              <a:spcAft>
                <a:spcPts val="0"/>
              </a:spcAft>
              <a:buFont typeface="Arial" charset="0"/>
              <a:buChar char="•"/>
            </a:pPr>
            <a:r>
              <a:rPr lang="en-CA" altLang="en-US" sz="2400" dirty="0" err="1">
                <a:solidFill>
                  <a:schemeClr val="accent5">
                    <a:lumMod val="75000"/>
                  </a:schemeClr>
                </a:solidFill>
              </a:rPr>
              <a:t>Niveau</a:t>
            </a:r>
            <a:r>
              <a:rPr lang="en-CA" altLang="en-US" sz="2400" dirty="0">
                <a:solidFill>
                  <a:schemeClr val="accent5">
                    <a:lumMod val="75000"/>
                  </a:schemeClr>
                </a:solidFill>
              </a:rPr>
              <a:t> 1:</a:t>
            </a:r>
          </a:p>
          <a:p>
            <a:pPr marL="739775" lvl="2" indent="-285750">
              <a:spcBef>
                <a:spcPts val="600"/>
              </a:spcBef>
              <a:buFont typeface="Arial" charset="0"/>
              <a:buChar char="•"/>
            </a:pPr>
            <a:r>
              <a:rPr lang="fr-FR" altLang="en-US" sz="2000" dirty="0"/>
              <a:t>Comprendre pourquoi les comptes de l'eau sont importants et comment ils sont liés aux politiques</a:t>
            </a:r>
          </a:p>
          <a:p>
            <a:pPr marL="739775" lvl="2" indent="-285750">
              <a:spcBef>
                <a:spcPts val="600"/>
              </a:spcBef>
              <a:buFont typeface="Arial" charset="0"/>
              <a:buChar char="•"/>
            </a:pPr>
            <a:r>
              <a:rPr lang="fr-FR" altLang="en-US" sz="2000" dirty="0"/>
              <a:t>Comprendre les concepts de base de la comptabilité de l'eau</a:t>
            </a:r>
          </a:p>
          <a:p>
            <a:pPr marL="739775" lvl="2" indent="-285750">
              <a:spcBef>
                <a:spcPts val="600"/>
              </a:spcBef>
              <a:buFont typeface="Arial" charset="0"/>
              <a:buChar char="•"/>
            </a:pPr>
            <a:r>
              <a:rPr lang="fr-FR" altLang="en-US" sz="2000" dirty="0"/>
              <a:t>Comprendre comment l'eau est traitée dans le SCEE</a:t>
            </a:r>
          </a:p>
          <a:p>
            <a:pPr marL="739775" lvl="2" indent="-285750">
              <a:spcBef>
                <a:spcPts val="600"/>
              </a:spcBef>
              <a:buFont typeface="Arial" charset="0"/>
              <a:buChar char="•"/>
            </a:pPr>
            <a:r>
              <a:rPr lang="fr-FR" altLang="en-US" sz="2000" dirty="0"/>
              <a:t>Apprenez les étapes de la création d'un compte d'eau</a:t>
            </a:r>
            <a:endParaRPr lang="en-CA" altLang="en-US" sz="2000" dirty="0"/>
          </a:p>
          <a:p>
            <a:pPr marL="0" lvl="1">
              <a:spcBef>
                <a:spcPts val="600"/>
              </a:spcBef>
              <a:buFont typeface="Arial" charset="0"/>
              <a:buChar char="•"/>
            </a:pPr>
            <a:r>
              <a:rPr lang="en-CA" altLang="en-US" sz="2400" dirty="0" err="1">
                <a:solidFill>
                  <a:schemeClr val="accent5">
                    <a:lumMod val="75000"/>
                  </a:schemeClr>
                </a:solidFill>
              </a:rPr>
              <a:t>Niveau</a:t>
            </a:r>
            <a:r>
              <a:rPr lang="en-CA" altLang="en-US" sz="2400" dirty="0">
                <a:solidFill>
                  <a:schemeClr val="accent5">
                    <a:lumMod val="75000"/>
                  </a:schemeClr>
                </a:solidFill>
              </a:rPr>
              <a:t> 2:</a:t>
            </a:r>
          </a:p>
          <a:p>
            <a:pPr marL="739775" lvl="2" indent="-285750">
              <a:spcBef>
                <a:spcPts val="600"/>
              </a:spcBef>
              <a:buFont typeface="Arial" charset="0"/>
              <a:buChar char="•"/>
            </a:pPr>
            <a:r>
              <a:rPr lang="fr-FR" altLang="en-US" sz="2000" dirty="0"/>
              <a:t>Comprendre les options et les sources de données</a:t>
            </a:r>
          </a:p>
          <a:p>
            <a:pPr marL="739775" lvl="2" indent="-285750">
              <a:spcBef>
                <a:spcPts val="600"/>
              </a:spcBef>
              <a:buFont typeface="Arial" charset="0"/>
              <a:buChar char="•"/>
            </a:pPr>
            <a:r>
              <a:rPr lang="fr-FR" altLang="en-US" sz="2000" dirty="0"/>
              <a:t>Comprendre les enjeux conceptuels importants</a:t>
            </a:r>
          </a:p>
          <a:p>
            <a:pPr marL="739775" lvl="2" indent="-285750">
              <a:spcBef>
                <a:spcPts val="600"/>
              </a:spcBef>
              <a:buFont typeface="Arial" charset="0"/>
              <a:buChar char="•"/>
            </a:pPr>
            <a:r>
              <a:rPr lang="fr-FR" altLang="en-US" sz="2000" dirty="0"/>
              <a:t>Soyez conscient de la manière dont les autres pays ont abordé la comptabilité de l'eau</a:t>
            </a:r>
            <a:endParaRPr lang="en-CA" altLang="en-US" sz="2000" dirty="0"/>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3</a:t>
            </a:fld>
            <a:endParaRPr lang="en-GB"/>
          </a:p>
        </p:txBody>
      </p:sp>
    </p:spTree>
    <p:extLst>
      <p:ext uri="{BB962C8B-B14F-4D97-AF65-F5344CB8AC3E}">
        <p14:creationId xmlns:p14="http://schemas.microsoft.com/office/powerpoint/2010/main" val="1733699811"/>
      </p:ext>
    </p:extLst>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3" name="Content Placeholder 2"/>
          <p:cNvSpPr>
            <a:spLocks noGrp="1"/>
          </p:cNvSpPr>
          <p:nvPr>
            <p:ph idx="1"/>
          </p:nvPr>
        </p:nvSpPr>
        <p:spPr/>
        <p:txBody>
          <a:bodyPr/>
          <a:lstStyle/>
          <a:p>
            <a:pP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fr-FR" dirty="0"/>
              <a:t>Sources de données par agence</a:t>
            </a:r>
            <a:r>
              <a:rPr lang="en-AU" dirty="0"/>
              <a:t>:</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en-US" dirty="0" err="1">
                <a:ea typeface="ＭＳ Ｐゴシック" panose="020B0600070205080204" pitchFamily="34" charset="-128"/>
              </a:rPr>
              <a:t>Agences</a:t>
            </a:r>
            <a:r>
              <a:rPr lang="en-GB" altLang="en-US" dirty="0">
                <a:ea typeface="ＭＳ Ｐゴシック" panose="020B0600070205080204" pitchFamily="34" charset="-128"/>
              </a:rPr>
              <a:t> </a:t>
            </a:r>
            <a:r>
              <a:rPr lang="en-GB" altLang="en-US" dirty="0" err="1">
                <a:ea typeface="ＭＳ Ｐゴシック" panose="020B0600070205080204" pitchFamily="34" charset="-128"/>
              </a:rPr>
              <a:t>gouvernementales</a:t>
            </a:r>
            <a:r>
              <a:rPr lang="en-GB" altLang="en-US" dirty="0">
                <a:ea typeface="ＭＳ Ｐゴシック" panose="020B0600070205080204" pitchFamily="34" charset="-128"/>
              </a:rPr>
              <a:t> </a:t>
            </a:r>
            <a:r>
              <a:rPr lang="en-GB" altLang="en-US" dirty="0" err="1">
                <a:ea typeface="ＭＳ Ｐゴシック" panose="020B0600070205080204" pitchFamily="34" charset="-128"/>
              </a:rPr>
              <a:t>responsables</a:t>
            </a:r>
            <a:r>
              <a:rPr lang="en-GB" altLang="en-US" dirty="0">
                <a:ea typeface="ＭＳ Ｐゴシック" panose="020B0600070205080204" pitchFamily="34" charset="-128"/>
              </a:rPr>
              <a:t> de:</a:t>
            </a:r>
          </a:p>
          <a:p>
            <a:pPr lvl="2">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fr-FR" altLang="en-US" dirty="0">
                <a:ea typeface="ＭＳ Ｐゴシック" panose="020B0600070205080204" pitchFamily="34" charset="-128"/>
              </a:rPr>
              <a:t>Eau, météorologie, hydrologie, statistiques, agriculture, environnement, énergie (en particulier l'hydroélectricité), planification, finances, géologie</a:t>
            </a:r>
          </a:p>
          <a:p>
            <a:pPr lvl="2">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fr-FR" altLang="en-US" dirty="0">
                <a:ea typeface="ＭＳ Ｐゴシック" panose="020B0600070205080204" pitchFamily="34" charset="-128"/>
              </a:rPr>
              <a:t>Gouvernement national, étatique / provincial ou local</a:t>
            </a:r>
            <a:endParaRPr lang="en-GB" altLang="en-US" dirty="0">
              <a:ea typeface="ＭＳ Ｐゴシック" panose="020B0600070205080204" pitchFamily="34" charset="-128"/>
            </a:endParaRP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fr-FR" altLang="en-US" dirty="0">
                <a:ea typeface="ＭＳ Ｐゴシック" panose="020B0600070205080204" pitchFamily="34" charset="-128"/>
              </a:rPr>
              <a:t>Fournisseurs d'eau et traitement des eaux usées</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fr-FR" altLang="en-US" dirty="0">
                <a:ea typeface="ＭＳ Ｐゴシック" panose="020B0600070205080204" pitchFamily="34" charset="-128"/>
              </a:rPr>
              <a:t>Organismes de recherche sur l'eau (par exemple, agences gouvernementales, universités)</a:t>
            </a:r>
          </a:p>
          <a:p>
            <a:pPr lvl="1">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fr-FR" altLang="en-US" dirty="0">
                <a:ea typeface="ＭＳ Ｐゴシック" panose="020B0600070205080204" pitchFamily="34" charset="-128"/>
              </a:rPr>
              <a:t>Organisations non gouvernementales (par exemple, associations de l'industrie de l'eau, associations d'agriculteurs, groupes de conservation, etc.)</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30</a:t>
            </a:fld>
            <a:endParaRPr lang="en-GB"/>
          </a:p>
        </p:txBody>
      </p:sp>
    </p:spTree>
    <p:extLst>
      <p:ext uri="{BB962C8B-B14F-4D97-AF65-F5344CB8AC3E}">
        <p14:creationId xmlns:p14="http://schemas.microsoft.com/office/powerpoint/2010/main" val="1550772673"/>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31</a:t>
            </a:fld>
            <a:endParaRPr lang="en-GB"/>
          </a:p>
        </p:txBody>
      </p:sp>
      <p:graphicFrame>
        <p:nvGraphicFramePr>
          <p:cNvPr id="8" name="Table 7"/>
          <p:cNvGraphicFramePr>
            <a:graphicFrameLocks noGrp="1"/>
          </p:cNvGraphicFramePr>
          <p:nvPr>
            <p:extLst>
              <p:ext uri="{D42A27DB-BD31-4B8C-83A1-F6EECF244321}">
                <p14:modId xmlns:p14="http://schemas.microsoft.com/office/powerpoint/2010/main" val="3119347573"/>
              </p:ext>
            </p:extLst>
          </p:nvPr>
        </p:nvGraphicFramePr>
        <p:xfrm>
          <a:off x="539552" y="1604096"/>
          <a:ext cx="8229600" cy="4568952"/>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54604">
                <a:tc>
                  <a:txBody>
                    <a:bodyPr/>
                    <a:lstStyle/>
                    <a:p>
                      <a:pPr marL="0" marR="0" algn="ctr">
                        <a:lnSpc>
                          <a:spcPct val="115000"/>
                        </a:lnSpc>
                        <a:spcBef>
                          <a:spcPts val="0"/>
                        </a:spcBef>
                        <a:spcAft>
                          <a:spcPts val="0"/>
                        </a:spcAft>
                      </a:pPr>
                      <a:r>
                        <a:rPr lang="en-US" sz="1600" dirty="0" err="1">
                          <a:solidFill>
                            <a:schemeClr val="bg1">
                              <a:lumMod val="95000"/>
                            </a:schemeClr>
                          </a:solidFill>
                          <a:effectLst/>
                        </a:rPr>
                        <a:t>Comptes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Éléments</a:t>
                      </a:r>
                      <a:r>
                        <a:rPr lang="en-US" sz="1600" dirty="0">
                          <a:solidFill>
                            <a:schemeClr val="bg1">
                              <a:lumMod val="95000"/>
                            </a:schemeClr>
                          </a:solidFill>
                          <a:effectLst/>
                        </a:rPr>
                        <a:t> de </a:t>
                      </a:r>
                      <a:r>
                        <a:rPr lang="en-US" sz="1600" dirty="0" err="1">
                          <a:solidFill>
                            <a:schemeClr val="bg1">
                              <a:lumMod val="95000"/>
                            </a:schemeClr>
                          </a:solidFill>
                          <a:effectLst/>
                        </a:rPr>
                        <a:t>données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fr-FR" sz="1600" dirty="0">
                          <a:solidFill>
                            <a:schemeClr val="bg1">
                              <a:lumMod val="95000"/>
                            </a:schemeClr>
                          </a:solidFill>
                          <a:effectLst/>
                        </a:rPr>
                        <a:t>Sources de données nationales typiques</a:t>
                      </a: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Remarques</a:t>
                      </a:r>
                      <a:endParaRPr lang="en-US" sz="1600" dirty="0">
                        <a:solidFill>
                          <a:schemeClr val="bg1">
                            <a:lumMod val="95000"/>
                          </a:schemeClr>
                        </a:solidFill>
                        <a:effectLst/>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563553">
                <a:tc rowSpan="9">
                  <a:txBody>
                    <a:bodyPr/>
                    <a:lstStyle/>
                    <a:p>
                      <a:pPr algn="ctr"/>
                      <a:r>
                        <a:rPr lang="fr-FR" sz="1200" dirty="0">
                          <a:solidFill>
                            <a:schemeClr val="bg1">
                              <a:lumMod val="95000"/>
                            </a:schemeClr>
                          </a:solidFill>
                        </a:rPr>
                        <a:t>Compte d'actif</a:t>
                      </a:r>
                    </a:p>
                    <a:p>
                      <a:pPr algn="ctr"/>
                      <a:r>
                        <a:rPr lang="fr-FR" sz="1200" dirty="0">
                          <a:solidFill>
                            <a:schemeClr val="bg1">
                              <a:lumMod val="95000"/>
                            </a:schemeClr>
                          </a:solidFill>
                        </a:rPr>
                        <a:t>(Tableau 5.25 du SCEE-CF)</a:t>
                      </a:r>
                    </a:p>
                    <a:p>
                      <a:pPr algn="ctr"/>
                      <a:r>
                        <a:rPr lang="fr-FR" sz="1200" dirty="0">
                          <a:solidFill>
                            <a:schemeClr val="bg1">
                              <a:lumMod val="95000"/>
                            </a:schemeClr>
                          </a:solidFill>
                        </a:rPr>
                        <a:t>(Unité: millions de mètres cubes)</a:t>
                      </a:r>
                      <a:endParaRPr lang="en-US" sz="1200" dirty="0">
                        <a:solidFill>
                          <a:schemeClr val="bg1">
                            <a:lumMod val="95000"/>
                          </a:schemeClr>
                        </a:solidFill>
                        <a:latin typeface="+mn-lt"/>
                      </a:endParaRPr>
                    </a:p>
                  </a:txBody>
                  <a:tcPr anchor="ctr">
                    <a:solidFill>
                      <a:schemeClr val="accent3">
                        <a:lumMod val="65000"/>
                      </a:schemeClr>
                    </a:solidFill>
                  </a:tcPr>
                </a:tc>
                <a:tc>
                  <a:txBody>
                    <a:bodyPr/>
                    <a:lstStyle/>
                    <a:p>
                      <a:pPr algn="ctr" rtl="0" fontAlgn="ctr"/>
                      <a:r>
                        <a:rPr lang="fr-FR" sz="1200" b="0" i="0" u="none" strike="noStrike">
                          <a:solidFill>
                            <a:srgbClr val="000000"/>
                          </a:solidFill>
                          <a:effectLst/>
                          <a:latin typeface="Constantia" panose="02030602050306030303" pitchFamily="18" charset="0"/>
                        </a:rPr>
                        <a:t>Eaux de surface (réservoirs artificiels, lacs, rivières et ruisseaux, glaciers, neige et glace)</a:t>
                      </a:r>
                    </a:p>
                  </a:txBody>
                  <a:tcPr marL="9525" marR="9525" marT="9525" marB="0" anchor="ctr"/>
                </a:tc>
                <a:tc rowSpan="8">
                  <a:txBody>
                    <a:bodyPr/>
                    <a:lstStyle/>
                    <a:p>
                      <a:pPr algn="l" rtl="0" fontAlgn="ctr">
                        <a:buClr>
                          <a:srgbClr val="000000"/>
                        </a:buClr>
                        <a:buSzPts val="1200"/>
                        <a:buFont typeface="Arial" panose="020B0604020202020204" pitchFamily="34" charset="0"/>
                        <a:buChar char="•"/>
                      </a:pPr>
                      <a:r>
                        <a:rPr lang="fr-FR" sz="1200" b="0" i="0" u="none" strike="noStrike" dirty="0">
                          <a:solidFill>
                            <a:srgbClr val="000000"/>
                          </a:solidFill>
                          <a:effectLst/>
                          <a:latin typeface="Arial" panose="020B0604020202020204" pitchFamily="34" charset="0"/>
                        </a:rPr>
                        <a:t>Organismes responsables des données hydrologiques et météorologiques telles que l'eau, la météorologie, la géologie, l'irrigation, l'environnement et les ressources naturelles, l'agriculture et les statistiques</a:t>
                      </a:r>
                    </a:p>
                  </a:txBody>
                  <a:tcPr marL="171450" marR="9525" marT="9525" marB="0" anchor="ctr"/>
                </a:tc>
                <a:tc rowSpan="2">
                  <a:txBody>
                    <a:bodyPr/>
                    <a:lstStyle/>
                    <a:p>
                      <a:pPr algn="l" rtl="0" fontAlgn="ctr">
                        <a:buClr>
                          <a:srgbClr val="000000"/>
                        </a:buClr>
                        <a:buSzPts val="1200"/>
                        <a:buFont typeface="Arial" panose="020B0604020202020204" pitchFamily="34" charset="0"/>
                        <a:buChar char="•"/>
                      </a:pPr>
                      <a:r>
                        <a:rPr lang="fr-FR" sz="1200" b="0" i="0" u="none" strike="noStrike">
                          <a:solidFill>
                            <a:srgbClr val="000000"/>
                          </a:solidFill>
                          <a:effectLst/>
                          <a:latin typeface="Arial" panose="020B0604020202020204" pitchFamily="34" charset="0"/>
                        </a:rPr>
                        <a:t>Données sur les stocks et leur évolution en termes de volume et de flux entrants / sortants vers d'autres ressources en eau</a:t>
                      </a:r>
                    </a:p>
                  </a:txBody>
                  <a:tcPr marL="171450" marR="9525" marT="9525" marB="0" anchor="ctr"/>
                </a:tc>
                <a:extLst>
                  <a:ext uri="{0D108BD9-81ED-4DB2-BD59-A6C34878D82A}">
                    <a16:rowId xmlns:a16="http://schemas.microsoft.com/office/drawing/2014/main" val="10001"/>
                  </a:ext>
                </a:extLst>
              </a:tr>
              <a:tr h="143946">
                <a:tc vMerge="1">
                  <a:txBody>
                    <a:bodyPr/>
                    <a:lstStyle/>
                    <a:p>
                      <a:endParaRPr lang="en-US" dirty="0"/>
                    </a:p>
                  </a:txBody>
                  <a:tcPr/>
                </a:tc>
                <a:tc>
                  <a:txBody>
                    <a:bodyPr/>
                    <a:lstStyle/>
                    <a:p>
                      <a:pPr algn="ctr" rtl="0" fontAlgn="ctr"/>
                      <a:r>
                        <a:rPr lang="en-US" sz="1200" b="0" i="0" u="none" strike="noStrike">
                          <a:solidFill>
                            <a:srgbClr val="000000"/>
                          </a:solidFill>
                          <a:effectLst/>
                          <a:latin typeface="Constantia" panose="02030602050306030303" pitchFamily="18" charset="0"/>
                        </a:rPr>
                        <a:t>Les eaux souterraines</a:t>
                      </a:r>
                    </a:p>
                  </a:txBody>
                  <a:tcPr marL="9525" marR="9525" marT="9525"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419607">
                <a:tc vMerge="1">
                  <a:txBody>
                    <a:bodyPr/>
                    <a:lstStyle/>
                    <a:p>
                      <a:endParaRPr lang="en-US" dirty="0"/>
                    </a:p>
                  </a:txBody>
                  <a:tcPr/>
                </a:tc>
                <a:tc>
                  <a:txBody>
                    <a:bodyPr/>
                    <a:lstStyle/>
                    <a:p>
                      <a:pPr algn="ctr" rtl="0" fontAlgn="ctr"/>
                      <a:r>
                        <a:rPr lang="en-US" sz="1200" b="0" i="0" u="none" strike="noStrike">
                          <a:solidFill>
                            <a:srgbClr val="000000"/>
                          </a:solidFill>
                          <a:effectLst/>
                          <a:latin typeface="Constantia" panose="02030602050306030303" pitchFamily="18" charset="0"/>
                        </a:rPr>
                        <a:t>Précipitation</a:t>
                      </a:r>
                    </a:p>
                  </a:txBody>
                  <a:tcPr marL="9525" marR="9525" marT="9525" marB="0" anchor="ctr"/>
                </a:tc>
                <a:tc vMerge="1">
                  <a:txBody>
                    <a:bodyPr/>
                    <a:lstStyle/>
                    <a:p>
                      <a:endParaRPr lang="en-US"/>
                    </a:p>
                  </a:txBody>
                  <a:tcPr/>
                </a:tc>
                <a:tc>
                  <a:txBody>
                    <a:bodyPr/>
                    <a:lstStyle/>
                    <a:p>
                      <a:pPr algn="l" rtl="0" fontAlgn="ctr">
                        <a:buClr>
                          <a:srgbClr val="000000"/>
                        </a:buClr>
                        <a:buSzPts val="1200"/>
                        <a:buFont typeface="Arial" panose="020B0604020202020204" pitchFamily="34" charset="0"/>
                        <a:buChar char="•"/>
                      </a:pPr>
                      <a:r>
                        <a:rPr lang="fr-FR" sz="1200" b="0" i="0" u="none" strike="noStrike">
                          <a:solidFill>
                            <a:srgbClr val="000000"/>
                          </a:solidFill>
                          <a:effectLst/>
                          <a:latin typeface="Arial" panose="020B0604020202020204" pitchFamily="34" charset="0"/>
                        </a:rPr>
                        <a:t>Précipitations sur les eaux de surface et le sol (l'eau du sol)</a:t>
                      </a:r>
                    </a:p>
                  </a:txBody>
                  <a:tcPr marL="171450" marR="9525" marT="9525" marB="0" anchor="ctr"/>
                </a:tc>
                <a:extLst>
                  <a:ext uri="{0D108BD9-81ED-4DB2-BD59-A6C34878D82A}">
                    <a16:rowId xmlns:a16="http://schemas.microsoft.com/office/drawing/2014/main" val="10003"/>
                  </a:ext>
                </a:extLst>
              </a:tr>
              <a:tr h="275660">
                <a:tc vMerge="1">
                  <a:txBody>
                    <a:bodyPr/>
                    <a:lstStyle/>
                    <a:p>
                      <a:endParaRPr lang="en-US" dirty="0"/>
                    </a:p>
                  </a:txBody>
                  <a:tcPr/>
                </a:tc>
                <a:tc>
                  <a:txBody>
                    <a:bodyPr/>
                    <a:lstStyle/>
                    <a:p>
                      <a:pPr algn="ctr" rtl="0" fontAlgn="ctr"/>
                      <a:r>
                        <a:rPr lang="fr-FR" sz="1200" b="0" i="0" u="none" strike="noStrike">
                          <a:solidFill>
                            <a:srgbClr val="000000"/>
                          </a:solidFill>
                          <a:effectLst/>
                          <a:latin typeface="Constantia" panose="02030602050306030303" pitchFamily="18" charset="0"/>
                        </a:rPr>
                        <a:t>Flux entrants des territoires voisins</a:t>
                      </a:r>
                    </a:p>
                  </a:txBody>
                  <a:tcPr marL="9525" marR="9525" marT="9525" marB="0" anchor="ctr"/>
                </a:tc>
                <a:tc vMerge="1">
                  <a:txBody>
                    <a:bodyPr/>
                    <a:lstStyle/>
                    <a:p>
                      <a:endParaRPr lang="en-US"/>
                    </a:p>
                  </a:txBody>
                  <a:tcPr/>
                </a:tc>
                <a:tc>
                  <a:txBody>
                    <a:bodyPr/>
                    <a:lstStyle/>
                    <a:p>
                      <a:pPr algn="l" fontAlgn="t"/>
                      <a:r>
                        <a:rPr lang="en-US" sz="1800" b="0" i="0" u="none" strike="noStrike">
                          <a:solidFill>
                            <a:srgbClr val="000000"/>
                          </a:solidFill>
                          <a:effectLst/>
                          <a:latin typeface="Arial" panose="020B0604020202020204" pitchFamily="34" charset="0"/>
                        </a:rPr>
                        <a:t> </a:t>
                      </a:r>
                    </a:p>
                  </a:txBody>
                  <a:tcPr marL="9525" marR="9525" marT="9525" marB="0"/>
                </a:tc>
                <a:extLst>
                  <a:ext uri="{0D108BD9-81ED-4DB2-BD59-A6C34878D82A}">
                    <a16:rowId xmlns:a16="http://schemas.microsoft.com/office/drawing/2014/main" val="10004"/>
                  </a:ext>
                </a:extLst>
              </a:tr>
              <a:tr h="419607">
                <a:tc vMerge="1">
                  <a:txBody>
                    <a:bodyPr/>
                    <a:lstStyle/>
                    <a:p>
                      <a:endParaRPr lang="en-US" dirty="0"/>
                    </a:p>
                  </a:txBody>
                  <a:tcPr/>
                </a:tc>
                <a:tc>
                  <a:txBody>
                    <a:bodyPr/>
                    <a:lstStyle/>
                    <a:p>
                      <a:pPr algn="ctr" rtl="0" fontAlgn="ctr"/>
                      <a:r>
                        <a:rPr lang="en-US" sz="1200" b="0" i="0" u="none" strike="noStrike" dirty="0" err="1">
                          <a:solidFill>
                            <a:srgbClr val="000000"/>
                          </a:solidFill>
                          <a:effectLst/>
                          <a:latin typeface="Constantia" panose="02030602050306030303" pitchFamily="18" charset="0"/>
                        </a:rPr>
                        <a:t>Évaporation</a:t>
                      </a:r>
                      <a:endParaRPr lang="en-US" sz="1200" b="0" i="0" u="none" strike="noStrike" dirty="0">
                        <a:solidFill>
                          <a:srgbClr val="000000"/>
                        </a:solidFill>
                        <a:effectLst/>
                        <a:latin typeface="Constantia" panose="02030602050306030303" pitchFamily="18" charset="0"/>
                      </a:endParaRPr>
                    </a:p>
                  </a:txBody>
                  <a:tcPr marL="9525" marR="9525" marT="9525" marB="0" anchor="ctr"/>
                </a:tc>
                <a:tc vMerge="1">
                  <a:txBody>
                    <a:bodyPr/>
                    <a:lstStyle/>
                    <a:p>
                      <a:endParaRPr lang="en-US"/>
                    </a:p>
                  </a:txBody>
                  <a:tcPr/>
                </a:tc>
                <a:tc>
                  <a:txBody>
                    <a:bodyPr/>
                    <a:lstStyle/>
                    <a:p>
                      <a:pPr algn="l" rtl="0" fontAlgn="ctr">
                        <a:buClr>
                          <a:srgbClr val="000000"/>
                        </a:buClr>
                        <a:buSzPts val="1200"/>
                        <a:buFont typeface="Arial" panose="020B0604020202020204" pitchFamily="34" charset="0"/>
                        <a:buChar char="•"/>
                      </a:pPr>
                      <a:r>
                        <a:rPr lang="fr-FR" sz="1200" b="0" i="0" u="none" strike="noStrike">
                          <a:solidFill>
                            <a:srgbClr val="000000"/>
                          </a:solidFill>
                          <a:effectLst/>
                          <a:latin typeface="Arial" panose="020B0604020202020204" pitchFamily="34" charset="0"/>
                        </a:rPr>
                        <a:t>A partir de plans d'eau tels que rivières, lacs et réservoirs artificiels</a:t>
                      </a:r>
                    </a:p>
                  </a:txBody>
                  <a:tcPr marL="171450" marR="9525" marT="9525" marB="0" anchor="ctr"/>
                </a:tc>
                <a:extLst>
                  <a:ext uri="{0D108BD9-81ED-4DB2-BD59-A6C34878D82A}">
                    <a16:rowId xmlns:a16="http://schemas.microsoft.com/office/drawing/2014/main" val="10005"/>
                  </a:ext>
                </a:extLst>
              </a:tr>
              <a:tr h="275660">
                <a:tc vMerge="1">
                  <a:txBody>
                    <a:bodyPr/>
                    <a:lstStyle/>
                    <a:p>
                      <a:endParaRPr lang="en-US" dirty="0"/>
                    </a:p>
                  </a:txBody>
                  <a:tcPr/>
                </a:tc>
                <a:tc>
                  <a:txBody>
                    <a:bodyPr/>
                    <a:lstStyle/>
                    <a:p>
                      <a:pPr algn="ctr" rtl="0" fontAlgn="ctr"/>
                      <a:r>
                        <a:rPr lang="en-US" sz="1200" b="0" i="0" u="none" strike="noStrike">
                          <a:solidFill>
                            <a:srgbClr val="000000"/>
                          </a:solidFill>
                          <a:effectLst/>
                          <a:latin typeface="Constantia" panose="02030602050306030303" pitchFamily="18" charset="0"/>
                        </a:rPr>
                        <a:t>Évapotranspiration réelle des plantes</a:t>
                      </a:r>
                    </a:p>
                  </a:txBody>
                  <a:tcPr marL="9525" marR="9525" marT="9525" marB="0" anchor="ctr"/>
                </a:tc>
                <a:tc vMerge="1">
                  <a:txBody>
                    <a:bodyPr/>
                    <a:lstStyle/>
                    <a:p>
                      <a:endParaRPr lang="en-US"/>
                    </a:p>
                  </a:txBody>
                  <a:tcPr/>
                </a:tc>
                <a:tc>
                  <a:txBody>
                    <a:bodyPr/>
                    <a:lstStyle/>
                    <a:p>
                      <a:pPr algn="l" rtl="0" fontAlgn="ctr">
                        <a:buClr>
                          <a:srgbClr val="000000"/>
                        </a:buClr>
                        <a:buSzPts val="1200"/>
                        <a:buFont typeface="Arial" panose="020B0604020202020204" pitchFamily="34" charset="0"/>
                        <a:buChar char="•"/>
                      </a:pPr>
                      <a:r>
                        <a:rPr lang="fr-FR" sz="1200" b="0" i="0" u="none" strike="noStrike" dirty="0">
                          <a:solidFill>
                            <a:srgbClr val="000000"/>
                          </a:solidFill>
                          <a:effectLst/>
                          <a:latin typeface="Arial" panose="020B0604020202020204" pitchFamily="34" charset="0"/>
                        </a:rPr>
                        <a:t>Généralement estimé à l'aide de modèles</a:t>
                      </a:r>
                    </a:p>
                  </a:txBody>
                  <a:tcPr marL="171450" marR="9525" marT="9525" marB="0" anchor="ctr"/>
                </a:tc>
                <a:extLst>
                  <a:ext uri="{0D108BD9-81ED-4DB2-BD59-A6C34878D82A}">
                    <a16:rowId xmlns:a16="http://schemas.microsoft.com/office/drawing/2014/main" val="10006"/>
                  </a:ext>
                </a:extLst>
              </a:tr>
              <a:tr h="275660">
                <a:tc vMerge="1">
                  <a:txBody>
                    <a:bodyPr/>
                    <a:lstStyle/>
                    <a:p>
                      <a:endParaRPr lang="en-US" dirty="0"/>
                    </a:p>
                  </a:txBody>
                  <a:tcPr/>
                </a:tc>
                <a:tc>
                  <a:txBody>
                    <a:bodyPr/>
                    <a:lstStyle/>
                    <a:p>
                      <a:pPr algn="ctr" rtl="0" fontAlgn="ctr"/>
                      <a:r>
                        <a:rPr lang="fr-FR" sz="1200" b="0" i="0" u="none" strike="noStrike">
                          <a:solidFill>
                            <a:srgbClr val="000000"/>
                          </a:solidFill>
                          <a:effectLst/>
                          <a:latin typeface="Constantia" panose="02030602050306030303" pitchFamily="18" charset="0"/>
                        </a:rPr>
                        <a:t>Flux sortants vers les territoires voisins</a:t>
                      </a:r>
                    </a:p>
                  </a:txBody>
                  <a:tcPr marL="9525" marR="9525" marT="9525" marB="0" anchor="ctr"/>
                </a:tc>
                <a:tc vMerge="1">
                  <a:txBody>
                    <a:bodyPr/>
                    <a:lstStyle/>
                    <a:p>
                      <a:endParaRPr lang="en-US"/>
                    </a:p>
                  </a:txBody>
                  <a:tcP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7"/>
                  </a:ext>
                </a:extLst>
              </a:tr>
              <a:tr h="193446">
                <a:tc vMerge="1">
                  <a:txBody>
                    <a:bodyPr/>
                    <a:lstStyle/>
                    <a:p>
                      <a:endParaRPr lang="en-US" dirty="0"/>
                    </a:p>
                  </a:txBody>
                  <a:tcPr/>
                </a:tc>
                <a:tc>
                  <a:txBody>
                    <a:bodyPr/>
                    <a:lstStyle/>
                    <a:p>
                      <a:pPr algn="ctr" rtl="0" fontAlgn="ctr"/>
                      <a:r>
                        <a:rPr lang="fr-FR" sz="1200" b="0" i="0" u="none" strike="noStrike">
                          <a:solidFill>
                            <a:srgbClr val="000000"/>
                          </a:solidFill>
                          <a:effectLst/>
                          <a:latin typeface="Constantia" panose="02030602050306030303" pitchFamily="18" charset="0"/>
                        </a:rPr>
                        <a:t>Flux sortants vers la mer</a:t>
                      </a:r>
                    </a:p>
                  </a:txBody>
                  <a:tcPr marL="9525" marR="9525" marT="9525" marB="0" anchor="ctr"/>
                </a:tc>
                <a:tc vMerge="1">
                  <a:txBody>
                    <a:bodyPr/>
                    <a:lstStyle/>
                    <a:p>
                      <a:endParaRPr lang="en-US"/>
                    </a:p>
                  </a:txBody>
                  <a:tcP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8"/>
                  </a:ext>
                </a:extLst>
              </a:tr>
              <a:tr h="318617">
                <a:tc vMerge="1">
                  <a:txBody>
                    <a:bodyPr/>
                    <a:lstStyle/>
                    <a:p>
                      <a:endParaRPr lang="en-US" dirty="0"/>
                    </a:p>
                  </a:txBody>
                  <a:tcPr/>
                </a:tc>
                <a:tc>
                  <a:txBody>
                    <a:bodyPr/>
                    <a:lstStyle/>
                    <a:p>
                      <a:pPr algn="ctr" rtl="0" fontAlgn="ctr"/>
                      <a:r>
                        <a:rPr lang="fr-FR" sz="1200" b="0" i="0" u="none" strike="noStrike" dirty="0">
                          <a:solidFill>
                            <a:srgbClr val="000000"/>
                          </a:solidFill>
                          <a:effectLst/>
                          <a:latin typeface="Constantia" panose="02030602050306030303" pitchFamily="18" charset="0"/>
                        </a:rPr>
                        <a:t>Retours et abstractions (par unités économiques)</a:t>
                      </a:r>
                    </a:p>
                  </a:txBody>
                  <a:tcPr marL="9525" marR="9525" marT="9525" marB="0" anchor="ctr"/>
                </a:tc>
                <a:tc>
                  <a:txBody>
                    <a:bodyPr/>
                    <a:lstStyle/>
                    <a:p>
                      <a:pPr algn="l" rtl="0" fontAlgn="ctr">
                        <a:buClr>
                          <a:srgbClr val="000000"/>
                        </a:buClr>
                        <a:buSzPts val="1200"/>
                        <a:buFont typeface="Arial" panose="020B0604020202020204" pitchFamily="34" charset="0"/>
                        <a:buChar char="•"/>
                      </a:pPr>
                      <a:r>
                        <a:rPr lang="fr-FR" sz="1200" b="0" i="0" u="none" strike="noStrike" dirty="0">
                          <a:solidFill>
                            <a:srgbClr val="000000"/>
                          </a:solidFill>
                          <a:effectLst/>
                          <a:latin typeface="Arial" panose="020B0604020202020204" pitchFamily="34" charset="0"/>
                        </a:rPr>
                        <a:t>Données provenant des tables de fournitures et d'utilisation physiques</a:t>
                      </a:r>
                    </a:p>
                  </a:txBody>
                  <a:tcPr marL="171450" marR="9525" marT="9525" marB="0" anchor="ctr"/>
                </a:tc>
                <a:tc>
                  <a:txBody>
                    <a:bodyPr/>
                    <a:lstStyle/>
                    <a:p>
                      <a:pPr marL="171450" indent="-171450" algn="l">
                        <a:buFont typeface="Arial" panose="020B0604020202020204" pitchFamily="34" charset="0"/>
                        <a:buChar char="•"/>
                      </a:pPr>
                      <a:endParaRPr lang="en-US" sz="1200" dirty="0">
                        <a:latin typeface="+mn-lt"/>
                      </a:endParaRPr>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41291608"/>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610381605"/>
              </p:ext>
            </p:extLst>
          </p:nvPr>
        </p:nvGraphicFramePr>
        <p:xfrm>
          <a:off x="457200" y="1626669"/>
          <a:ext cx="8229600" cy="4181856"/>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452427">
                <a:tc>
                  <a:txBody>
                    <a:bodyPr/>
                    <a:lstStyle/>
                    <a:p>
                      <a:pPr marL="0" marR="0" algn="ctr">
                        <a:lnSpc>
                          <a:spcPct val="115000"/>
                        </a:lnSpc>
                        <a:spcBef>
                          <a:spcPts val="0"/>
                        </a:spcBef>
                        <a:spcAft>
                          <a:spcPts val="0"/>
                        </a:spcAft>
                      </a:pPr>
                      <a:r>
                        <a:rPr lang="en-US" sz="1600" dirty="0" err="1">
                          <a:solidFill>
                            <a:schemeClr val="bg1">
                              <a:lumMod val="95000"/>
                            </a:schemeClr>
                          </a:solidFill>
                          <a:effectLst/>
                        </a:rPr>
                        <a:t>Comptes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Éléments</a:t>
                      </a:r>
                      <a:r>
                        <a:rPr lang="en-US" sz="1600" dirty="0">
                          <a:solidFill>
                            <a:schemeClr val="bg1">
                              <a:lumMod val="95000"/>
                            </a:schemeClr>
                          </a:solidFill>
                          <a:effectLst/>
                        </a:rPr>
                        <a:t> de </a:t>
                      </a:r>
                      <a:r>
                        <a:rPr lang="en-US" sz="1600" dirty="0" err="1">
                          <a:solidFill>
                            <a:schemeClr val="bg1">
                              <a:lumMod val="95000"/>
                            </a:schemeClr>
                          </a:solidFill>
                          <a:effectLst/>
                        </a:rPr>
                        <a:t>données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fr-FR" sz="1600" dirty="0">
                          <a:solidFill>
                            <a:schemeClr val="bg1">
                              <a:lumMod val="95000"/>
                            </a:schemeClr>
                          </a:solidFill>
                          <a:effectLst/>
                        </a:rPr>
                        <a:t>Sources de données nationales typiques</a:t>
                      </a: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Remarques</a:t>
                      </a:r>
                      <a:endParaRPr lang="en-US" sz="1600" dirty="0">
                        <a:solidFill>
                          <a:schemeClr val="bg1">
                            <a:lumMod val="95000"/>
                          </a:schemeClr>
                        </a:solidFill>
                        <a:effectLst/>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2987188">
                <a:tc rowSpan="2">
                  <a:txBody>
                    <a:bodyPr/>
                    <a:lstStyle/>
                    <a:p>
                      <a:pPr algn="ctr"/>
                      <a:endParaRPr lang="fr-FR" sz="1200" kern="1200" dirty="0">
                        <a:solidFill>
                          <a:schemeClr val="bg1">
                            <a:lumMod val="95000"/>
                          </a:schemeClr>
                        </a:solidFill>
                        <a:effectLst/>
                      </a:endParaRPr>
                    </a:p>
                    <a:p>
                      <a:pPr algn="ctr"/>
                      <a:r>
                        <a:rPr lang="fr-FR" sz="1200" kern="1200" dirty="0">
                          <a:solidFill>
                            <a:schemeClr val="bg1">
                              <a:lumMod val="95000"/>
                            </a:schemeClr>
                          </a:solidFill>
                          <a:effectLst/>
                        </a:rPr>
                        <a:t>Tableaux des ressources matérielles et des emplois (tableau 3.6 du SCEE-CF) (Unité: millions de mètres cubes)</a:t>
                      </a:r>
                      <a:endParaRPr lang="en-US" sz="1200" dirty="0">
                        <a:solidFill>
                          <a:schemeClr val="bg1">
                            <a:lumMod val="95000"/>
                          </a:schemeClr>
                        </a:solidFill>
                        <a:latin typeface="+mn-lt"/>
                      </a:endParaRPr>
                    </a:p>
                  </a:txBody>
                  <a:tcPr anchor="ctr">
                    <a:solidFill>
                      <a:schemeClr val="accent3">
                        <a:lumMod val="65000"/>
                      </a:schemeClr>
                    </a:solidFill>
                  </a:tcPr>
                </a:tc>
                <a:tc>
                  <a:txBody>
                    <a:bodyPr/>
                    <a:lstStyle/>
                    <a:p>
                      <a:pPr marL="0" marR="0" algn="ctr">
                        <a:lnSpc>
                          <a:spcPct val="115000"/>
                        </a:lnSpc>
                        <a:spcBef>
                          <a:spcPts val="0"/>
                        </a:spcBef>
                        <a:spcAft>
                          <a:spcPts val="0"/>
                        </a:spcAft>
                      </a:pPr>
                      <a:r>
                        <a:rPr lang="fr-FR" sz="1200" dirty="0">
                          <a:effectLst/>
                        </a:rPr>
                        <a:t>Prélèvement d'eau pour usage personnel</a:t>
                      </a:r>
                      <a:endParaRPr lang="en-US" sz="1200" dirty="0">
                        <a:effectLst/>
                        <a:latin typeface="+mn-lt"/>
                        <a:ea typeface="Calibri"/>
                        <a:cs typeface="Cordia New"/>
                      </a:endParaRPr>
                    </a:p>
                  </a:txBody>
                  <a:tcPr marL="68580" marR="68580" marT="0" marB="0" anchor="ctr"/>
                </a:tc>
                <a:tc>
                  <a:txBody>
                    <a:bodyPr/>
                    <a:lstStyle/>
                    <a:p>
                      <a:pPr marL="171450" indent="-171450" algn="l">
                        <a:buFont typeface="Arial" panose="020B0604020202020204" pitchFamily="34" charset="0"/>
                        <a:buChar char="•"/>
                      </a:pPr>
                      <a:r>
                        <a:rPr lang="fr-FR" sz="1200" dirty="0"/>
                        <a:t>Enquêtes auprès des ménages, enquêtes et données administratives sur les principaux utilisateurs (agriculture, industrie manufacturière, électricité, distribution d'eau, assainissement)</a:t>
                      </a:r>
                    </a:p>
                    <a:p>
                      <a:pPr marL="171450" indent="-171450" algn="l">
                        <a:buFont typeface="Arial" panose="020B0604020202020204" pitchFamily="34" charset="0"/>
                        <a:buChar char="•"/>
                      </a:pPr>
                      <a:r>
                        <a:rPr lang="fr-FR" sz="1200" dirty="0"/>
                        <a:t>Peut être estimé à partir des transactions liées à l'eau dans les comptes nationaux</a:t>
                      </a:r>
                    </a:p>
                    <a:p>
                      <a:pPr marL="171450" indent="-171450" algn="l">
                        <a:buFont typeface="Arial" panose="020B0604020202020204" pitchFamily="34" charset="0"/>
                        <a:buChar char="•"/>
                      </a:pPr>
                      <a:r>
                        <a:rPr lang="fr-FR" sz="1200" dirty="0"/>
                        <a:t>Données pertinentes dans les universités, les organismes de recherche, les ONG ou les associations industrielles</a:t>
                      </a:r>
                      <a:endParaRPr lang="en-US" sz="1200" dirty="0">
                        <a:latin typeface="+mn-lt"/>
                      </a:endParaRPr>
                    </a:p>
                  </a:txBody>
                  <a:tcPr/>
                </a:tc>
                <a:tc>
                  <a:txBody>
                    <a:bodyPr/>
                    <a:lstStyle/>
                    <a:p>
                      <a:pPr marL="171450" marR="0" lvl="0" indent="-171450" algn="l">
                        <a:lnSpc>
                          <a:spcPct val="115000"/>
                        </a:lnSpc>
                        <a:spcBef>
                          <a:spcPts val="0"/>
                        </a:spcBef>
                        <a:spcAft>
                          <a:spcPts val="0"/>
                        </a:spcAft>
                        <a:buFont typeface="Arial" panose="020B0604020202020204" pitchFamily="34" charset="0"/>
                        <a:buChar char="•"/>
                      </a:pPr>
                      <a:r>
                        <a:rPr lang="fr-FR" sz="1200" dirty="0">
                          <a:effectLst/>
                        </a:rPr>
                        <a:t>Données par industries et sources d'eaux intérieures (eaux de surface, eaux souterraines et eaux du sol)</a:t>
                      </a:r>
                    </a:p>
                    <a:p>
                      <a:pPr marL="171450" marR="0" lvl="0" indent="-171450" algn="l">
                        <a:lnSpc>
                          <a:spcPct val="115000"/>
                        </a:lnSpc>
                        <a:spcBef>
                          <a:spcPts val="0"/>
                        </a:spcBef>
                        <a:spcAft>
                          <a:spcPts val="0"/>
                        </a:spcAft>
                        <a:buFont typeface="Arial" panose="020B0604020202020204" pitchFamily="34" charset="0"/>
                        <a:buChar char="•"/>
                      </a:pPr>
                      <a:r>
                        <a:rPr lang="fr-FR" sz="1200" dirty="0">
                          <a:effectLst/>
                        </a:rPr>
                        <a:t>Le ménage est considéré comme faisant partie de "l'industrie de la collecte de l'eau" lorsqu'il prélève de l'eau pour son usage personnel</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1"/>
                  </a:ext>
                </a:extLst>
              </a:tr>
              <a:tr h="410515">
                <a:tc vMerge="1">
                  <a:txBody>
                    <a:bodyPr/>
                    <a:lstStyle/>
                    <a:p>
                      <a:pPr algn="ctr"/>
                      <a:endParaRPr lang="en-US" sz="1100" dirty="0">
                        <a:latin typeface="+mn-lt"/>
                      </a:endParaRPr>
                    </a:p>
                  </a:txBody>
                  <a:tcPr anchor="ctr"/>
                </a:tc>
                <a:tc>
                  <a:txBody>
                    <a:bodyPr/>
                    <a:lstStyle/>
                    <a:p>
                      <a:pPr marL="0" marR="0" algn="ctr">
                        <a:lnSpc>
                          <a:spcPct val="115000"/>
                        </a:lnSpc>
                        <a:spcBef>
                          <a:spcPts val="0"/>
                        </a:spcBef>
                        <a:spcAft>
                          <a:spcPts val="0"/>
                        </a:spcAft>
                      </a:pPr>
                      <a:r>
                        <a:rPr lang="fr-FR" sz="1200" dirty="0">
                          <a:effectLst/>
                        </a:rPr>
                        <a:t>Prélèvement d'eau pour la distribution</a:t>
                      </a:r>
                      <a:endParaRPr lang="en-US" sz="1800" dirty="0">
                        <a:effectLst/>
                        <a:latin typeface="+mn-lt"/>
                        <a:ea typeface="Calibri"/>
                        <a:cs typeface="Cordia New"/>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Les </a:t>
                      </a:r>
                      <a:r>
                        <a:rPr lang="en-US" sz="1200" dirty="0" err="1">
                          <a:effectLst/>
                        </a:rPr>
                        <a:t>autorités</a:t>
                      </a:r>
                      <a:r>
                        <a:rPr lang="en-US" sz="1200" dirty="0">
                          <a:effectLst/>
                        </a:rPr>
                        <a:t> de </a:t>
                      </a:r>
                      <a:r>
                        <a:rPr lang="en-US" sz="1200" dirty="0" err="1">
                          <a:effectLst/>
                        </a:rPr>
                        <a:t>l'eau</a:t>
                      </a:r>
                      <a:endParaRPr lang="en-US" sz="1800" dirty="0">
                        <a:effectLst/>
                        <a:latin typeface="+mn-lt"/>
                        <a:ea typeface="Calibri"/>
                        <a:cs typeface="Cordia New"/>
                      </a:endParaRPr>
                    </a:p>
                  </a:txBody>
                  <a:tcPr marL="68580" marR="68580" marT="0" marB="0"/>
                </a:tc>
                <a:tc>
                  <a:txBody>
                    <a:bodyPr/>
                    <a:lstStyle/>
                    <a:p>
                      <a:pPr marL="171450" marR="0" lvl="0" indent="-171450" algn="l">
                        <a:lnSpc>
                          <a:spcPct val="115000"/>
                        </a:lnSpc>
                        <a:spcBef>
                          <a:spcPts val="0"/>
                        </a:spcBef>
                        <a:spcAft>
                          <a:spcPts val="0"/>
                        </a:spcAft>
                        <a:buFont typeface="Arial" panose="020B0604020202020204" pitchFamily="34" charset="0"/>
                        <a:buChar char="•"/>
                      </a:pP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65868181"/>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Options de </a:t>
            </a:r>
            <a:r>
              <a:rPr lang="en-GB" dirty="0" err="1"/>
              <a:t>données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99817460"/>
              </p:ext>
            </p:extLst>
          </p:nvPr>
        </p:nvGraphicFramePr>
        <p:xfrm>
          <a:off x="539552" y="1610084"/>
          <a:ext cx="8229600" cy="4556760"/>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54604">
                <a:tc>
                  <a:txBody>
                    <a:bodyPr/>
                    <a:lstStyle/>
                    <a:p>
                      <a:pPr marL="0" marR="0" algn="ctr">
                        <a:lnSpc>
                          <a:spcPct val="115000"/>
                        </a:lnSpc>
                        <a:spcBef>
                          <a:spcPts val="0"/>
                        </a:spcBef>
                        <a:spcAft>
                          <a:spcPts val="0"/>
                        </a:spcAft>
                      </a:pPr>
                      <a:r>
                        <a:rPr lang="en-US" sz="1600" dirty="0" err="1">
                          <a:solidFill>
                            <a:schemeClr val="bg1">
                              <a:lumMod val="95000"/>
                            </a:schemeClr>
                          </a:solidFill>
                          <a:effectLst/>
                        </a:rPr>
                        <a:t>Comptes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Éléments</a:t>
                      </a:r>
                      <a:r>
                        <a:rPr lang="en-US" sz="1600" dirty="0">
                          <a:solidFill>
                            <a:schemeClr val="bg1">
                              <a:lumMod val="95000"/>
                            </a:schemeClr>
                          </a:solidFill>
                          <a:effectLst/>
                        </a:rPr>
                        <a:t> de </a:t>
                      </a:r>
                      <a:r>
                        <a:rPr lang="en-US" sz="1600" dirty="0" err="1">
                          <a:solidFill>
                            <a:schemeClr val="bg1">
                              <a:lumMod val="95000"/>
                            </a:schemeClr>
                          </a:solidFill>
                          <a:effectLst/>
                        </a:rPr>
                        <a:t>données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fr-FR" sz="1600" dirty="0">
                          <a:solidFill>
                            <a:schemeClr val="bg1">
                              <a:lumMod val="95000"/>
                            </a:schemeClr>
                          </a:solidFill>
                          <a:effectLst/>
                        </a:rPr>
                        <a:t>Sources de données nationales typiques</a:t>
                      </a: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Remarques</a:t>
                      </a:r>
                      <a:endParaRPr lang="en-US" sz="1600" dirty="0">
                        <a:solidFill>
                          <a:schemeClr val="bg1">
                            <a:lumMod val="95000"/>
                          </a:schemeClr>
                        </a:solidFill>
                        <a:effectLst/>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1718692">
                <a:tc rowSpan="2">
                  <a:txBody>
                    <a:bodyPr/>
                    <a:lstStyle/>
                    <a:p>
                      <a:pPr marL="0" marR="0" algn="ctr">
                        <a:lnSpc>
                          <a:spcPct val="115000"/>
                        </a:lnSpc>
                        <a:spcBef>
                          <a:spcPts val="0"/>
                        </a:spcBef>
                        <a:spcAft>
                          <a:spcPts val="0"/>
                        </a:spcAft>
                      </a:pPr>
                      <a:r>
                        <a:rPr lang="fr-FR" sz="1200" dirty="0">
                          <a:solidFill>
                            <a:schemeClr val="bg1">
                              <a:lumMod val="95000"/>
                            </a:schemeClr>
                          </a:solidFill>
                          <a:effectLst/>
                        </a:rPr>
                        <a:t>Tableaux des ressources matérielles et des emplois (tableau 3.6 du SCEE-CF) (Unité: millions de mètres cubes</a:t>
                      </a:r>
                      <a:r>
                        <a:rPr lang="en-US" sz="1200" dirty="0">
                          <a:solidFill>
                            <a:schemeClr val="bg1">
                              <a:lumMod val="95000"/>
                            </a:schemeClr>
                          </a:solidFill>
                          <a:effectLst/>
                        </a:rPr>
                        <a:t>)</a:t>
                      </a:r>
                      <a:endParaRPr lang="en-US" sz="1200" dirty="0">
                        <a:solidFill>
                          <a:schemeClr val="bg1">
                            <a:lumMod val="95000"/>
                          </a:schemeClr>
                        </a:solidFill>
                        <a:effectLst/>
                        <a:latin typeface="+mn-lt"/>
                        <a:ea typeface="Calibri"/>
                        <a:cs typeface="Cordia New"/>
                      </a:endParaRPr>
                    </a:p>
                  </a:txBody>
                  <a:tcPr marL="68580" marR="68580" marT="0" marB="0" anchor="ctr">
                    <a:solidFill>
                      <a:schemeClr val="accent3">
                        <a:lumMod val="65000"/>
                      </a:schemeClr>
                    </a:solidFill>
                  </a:tcPr>
                </a:tc>
                <a:tc>
                  <a:txBody>
                    <a:bodyPr/>
                    <a:lstStyle/>
                    <a:p>
                      <a:pPr marL="0" marR="0" algn="ctr">
                        <a:lnSpc>
                          <a:spcPct val="115000"/>
                        </a:lnSpc>
                        <a:spcBef>
                          <a:spcPts val="0"/>
                        </a:spcBef>
                        <a:spcAft>
                          <a:spcPts val="0"/>
                        </a:spcAft>
                      </a:pPr>
                      <a:r>
                        <a:rPr lang="en-US" sz="1200" dirty="0" err="1">
                          <a:effectLst/>
                        </a:rPr>
                        <a:t>Collecte</a:t>
                      </a:r>
                      <a:r>
                        <a:rPr lang="en-US" sz="1200" dirty="0">
                          <a:effectLst/>
                        </a:rPr>
                        <a:t> des </a:t>
                      </a:r>
                      <a:r>
                        <a:rPr lang="en-US" sz="1200" dirty="0" err="1">
                          <a:effectLst/>
                        </a:rPr>
                        <a:t>précipitations</a:t>
                      </a:r>
                      <a:endParaRPr lang="en-US" sz="1200" dirty="0">
                        <a:solidFill>
                          <a:schemeClr val="tx1"/>
                        </a:solidFill>
                        <a:effectLst/>
                        <a:latin typeface="+mn-lt"/>
                        <a:ea typeface="Calibri"/>
                        <a:cs typeface="Cordia New"/>
                      </a:endParaRPr>
                    </a:p>
                  </a:txBody>
                  <a:tcPr marL="68580" marR="68580" marT="0" marB="0"/>
                </a:tc>
                <a:tc>
                  <a:txBody>
                    <a:bodyPr/>
                    <a:lstStyle/>
                    <a:p>
                      <a:pPr marL="171450" marR="0" indent="-171450" algn="l">
                        <a:lnSpc>
                          <a:spcPct val="115000"/>
                        </a:lnSpc>
                        <a:spcBef>
                          <a:spcPts val="0"/>
                        </a:spcBef>
                        <a:spcAft>
                          <a:spcPts val="0"/>
                        </a:spcAft>
                        <a:buFont typeface="Arial" panose="020B0604020202020204" pitchFamily="34" charset="0"/>
                        <a:buChar char="•"/>
                      </a:pPr>
                      <a:r>
                        <a:rPr lang="fr-FR" sz="1200" dirty="0">
                          <a:effectLst/>
                        </a:rPr>
                        <a:t>Enquêtes auprès des ménages auprès des bureaux de statistiques et des principaux utilisateurs (agriculture, approvisionnement en eau)</a:t>
                      </a:r>
                    </a:p>
                    <a:p>
                      <a:pPr marL="171450" marR="0" indent="-171450" algn="l">
                        <a:lnSpc>
                          <a:spcPct val="115000"/>
                        </a:lnSpc>
                        <a:spcBef>
                          <a:spcPts val="0"/>
                        </a:spcBef>
                        <a:spcAft>
                          <a:spcPts val="0"/>
                        </a:spcAft>
                        <a:buFont typeface="Arial" panose="020B0604020202020204" pitchFamily="34" charset="0"/>
                        <a:buChar char="•"/>
                      </a:pPr>
                      <a:r>
                        <a:rPr lang="fr-FR" sz="1200" dirty="0">
                          <a:effectLst/>
                        </a:rPr>
                        <a:t>Données pertinentes dans les universités, les organismes de recherche, les ONG ou les associations industrielles</a:t>
                      </a:r>
                      <a:endParaRPr lang="en-US" sz="1200" dirty="0">
                        <a:solidFill>
                          <a:schemeClr val="tx1"/>
                        </a:solidFill>
                        <a:effectLst/>
                        <a:latin typeface="+mn-lt"/>
                        <a:ea typeface="Calibri"/>
                        <a:cs typeface="Cordia New"/>
                      </a:endParaRPr>
                    </a:p>
                  </a:txBody>
                  <a:tcPr marL="68580" marR="68580" marT="0" marB="0"/>
                </a:tc>
                <a:tc>
                  <a:txBody>
                    <a:bodyPr/>
                    <a:lstStyle/>
                    <a:p>
                      <a:pPr marL="171450" marR="0" indent="-171450" algn="l">
                        <a:lnSpc>
                          <a:spcPct val="115000"/>
                        </a:lnSpc>
                        <a:spcBef>
                          <a:spcPts val="0"/>
                        </a:spcBef>
                        <a:spcAft>
                          <a:spcPts val="0"/>
                        </a:spcAft>
                        <a:buFont typeface="Arial" panose="020B0604020202020204" pitchFamily="34" charset="0"/>
                        <a:buChar char="•"/>
                      </a:pPr>
                      <a:r>
                        <a:rPr lang="fr-FR" sz="1200" dirty="0">
                          <a:effectLst/>
                        </a:rPr>
                        <a:t>Données par industries</a:t>
                      </a:r>
                    </a:p>
                    <a:p>
                      <a:pPr marL="171450" marR="0" indent="-171450" algn="l">
                        <a:lnSpc>
                          <a:spcPct val="115000"/>
                        </a:lnSpc>
                        <a:spcBef>
                          <a:spcPts val="0"/>
                        </a:spcBef>
                        <a:spcAft>
                          <a:spcPts val="0"/>
                        </a:spcAft>
                        <a:buFont typeface="Arial" panose="020B0604020202020204" pitchFamily="34" charset="0"/>
                        <a:buChar char="•"/>
                      </a:pPr>
                      <a:r>
                        <a:rPr lang="fr-FR" sz="1200" dirty="0">
                          <a:effectLst/>
                        </a:rPr>
                        <a:t>Le ménage est considéré comme faisant partie de "l'industrie de la collecte de l'eau" lorsqu'il prélève de l'eau pour son usage personnel</a:t>
                      </a:r>
                      <a:endParaRPr lang="en-US" sz="1200" dirty="0">
                        <a:solidFill>
                          <a:schemeClr val="tx1"/>
                        </a:solidFill>
                        <a:effectLst/>
                        <a:latin typeface="+mn-lt"/>
                        <a:ea typeface="Calibri"/>
                        <a:cs typeface="Cordia New"/>
                      </a:endParaRPr>
                    </a:p>
                  </a:txBody>
                  <a:tcPr marL="68580" marR="68580" marT="0" marB="0"/>
                </a:tc>
                <a:extLst>
                  <a:ext uri="{0D108BD9-81ED-4DB2-BD59-A6C34878D82A}">
                    <a16:rowId xmlns:a16="http://schemas.microsoft.com/office/drawing/2014/main" val="10001"/>
                  </a:ext>
                </a:extLst>
              </a:tr>
              <a:tr h="859346">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solidFill>
                      <a:schemeClr val="bg2">
                        <a:lumMod val="20000"/>
                        <a:lumOff val="80000"/>
                      </a:schemeClr>
                    </a:solidFill>
                  </a:tcPr>
                </a:tc>
                <a:tc>
                  <a:txBody>
                    <a:bodyPr/>
                    <a:lstStyle/>
                    <a:p>
                      <a:pPr marL="0" marR="0" algn="ctr">
                        <a:lnSpc>
                          <a:spcPct val="115000"/>
                        </a:lnSpc>
                        <a:spcBef>
                          <a:spcPts val="0"/>
                        </a:spcBef>
                        <a:spcAft>
                          <a:spcPts val="0"/>
                        </a:spcAft>
                      </a:pPr>
                      <a:r>
                        <a:rPr lang="fr-FR" sz="1200" dirty="0">
                          <a:effectLst/>
                        </a:rPr>
                        <a:t>Prélèvement</a:t>
                      </a:r>
                      <a:r>
                        <a:rPr lang="en-US" sz="1200" dirty="0">
                          <a:effectLst/>
                        </a:rPr>
                        <a:t> de la </a:t>
                      </a:r>
                      <a:r>
                        <a:rPr lang="en-US" sz="1200" dirty="0" err="1">
                          <a:effectLst/>
                        </a:rPr>
                        <a:t>mer</a:t>
                      </a:r>
                      <a:endParaRPr lang="en-US" sz="1200" dirty="0">
                        <a:effectLst/>
                        <a:latin typeface="+mn-lt"/>
                        <a:ea typeface="Calibri"/>
                        <a:cs typeface="Cordia New"/>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fr-FR" sz="1200" dirty="0">
                          <a:effectLst/>
                        </a:rPr>
                        <a:t>Enquêtes et données administratives sur les principaux utilisateurs (agriculture, industrie manufacturière, électricité, adduction d'eau, assainissement)</a:t>
                      </a:r>
                      <a:endParaRPr lang="en-US" sz="1200" dirty="0">
                        <a:effectLst/>
                        <a:latin typeface="+mn-lt"/>
                        <a:ea typeface="Calibri"/>
                        <a:cs typeface="Cordia New"/>
                      </a:endParaRPr>
                    </a:p>
                  </a:txBody>
                  <a:tcPr marL="68580" marR="68580" marT="0" marB="0"/>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err="1">
                          <a:effectLst/>
                        </a:rPr>
                        <a:t>Données</a:t>
                      </a:r>
                      <a:r>
                        <a:rPr lang="en-US" sz="1200" dirty="0">
                          <a:effectLst/>
                        </a:rPr>
                        <a:t> par industries</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7119351"/>
      </p:ext>
    </p:ext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34</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839032977"/>
              </p:ext>
            </p:extLst>
          </p:nvPr>
        </p:nvGraphicFramePr>
        <p:xfrm>
          <a:off x="539552" y="1600115"/>
          <a:ext cx="8229600" cy="4625773"/>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54604">
                <a:tc>
                  <a:txBody>
                    <a:bodyPr/>
                    <a:lstStyle/>
                    <a:p>
                      <a:pPr marL="0" marR="0" algn="ctr">
                        <a:lnSpc>
                          <a:spcPct val="115000"/>
                        </a:lnSpc>
                        <a:spcBef>
                          <a:spcPts val="0"/>
                        </a:spcBef>
                        <a:spcAft>
                          <a:spcPts val="0"/>
                        </a:spcAft>
                      </a:pPr>
                      <a:r>
                        <a:rPr lang="en-US" sz="1600" dirty="0" err="1">
                          <a:solidFill>
                            <a:schemeClr val="bg1">
                              <a:lumMod val="95000"/>
                            </a:schemeClr>
                          </a:solidFill>
                          <a:effectLst/>
                        </a:rPr>
                        <a:t>Comptes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Éléments</a:t>
                      </a:r>
                      <a:r>
                        <a:rPr lang="en-US" sz="1600" dirty="0">
                          <a:solidFill>
                            <a:schemeClr val="bg1">
                              <a:lumMod val="95000"/>
                            </a:schemeClr>
                          </a:solidFill>
                          <a:effectLst/>
                        </a:rPr>
                        <a:t> de </a:t>
                      </a:r>
                      <a:r>
                        <a:rPr lang="en-US" sz="1600" dirty="0" err="1">
                          <a:solidFill>
                            <a:schemeClr val="bg1">
                              <a:lumMod val="95000"/>
                            </a:schemeClr>
                          </a:solidFill>
                          <a:effectLst/>
                        </a:rPr>
                        <a:t>données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fr-FR" sz="1600" dirty="0">
                          <a:solidFill>
                            <a:schemeClr val="bg1">
                              <a:lumMod val="95000"/>
                            </a:schemeClr>
                          </a:solidFill>
                          <a:effectLst/>
                        </a:rPr>
                        <a:t>Sources de données nationales typiques</a:t>
                      </a: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Remarques</a:t>
                      </a:r>
                      <a:endParaRPr lang="en-US" sz="1600" dirty="0">
                        <a:solidFill>
                          <a:schemeClr val="bg1">
                            <a:lumMod val="95000"/>
                          </a:schemeClr>
                        </a:solidFill>
                        <a:effectLst/>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661399">
                <a:tc rowSpan="5">
                  <a:txBody>
                    <a:bodyPr/>
                    <a:lstStyle/>
                    <a:p>
                      <a:pPr marL="0" marR="0" algn="ctr">
                        <a:lnSpc>
                          <a:spcPct val="115000"/>
                        </a:lnSpc>
                        <a:spcBef>
                          <a:spcPts val="0"/>
                        </a:spcBef>
                        <a:spcAft>
                          <a:spcPts val="0"/>
                        </a:spcAft>
                      </a:pPr>
                      <a:r>
                        <a:rPr lang="fr-FR" sz="1200" dirty="0">
                          <a:solidFill>
                            <a:schemeClr val="bg1">
                              <a:lumMod val="95000"/>
                            </a:schemeClr>
                          </a:solidFill>
                          <a:effectLst/>
                        </a:rPr>
                        <a:t>Tableaux des ressources matérielles et des emplois (tableau 3.6 du SCEE-CF) (Unité: millions de mètres cubes)</a:t>
                      </a:r>
                      <a:endParaRPr lang="en-US" sz="1200" dirty="0">
                        <a:solidFill>
                          <a:schemeClr val="bg1">
                            <a:lumMod val="95000"/>
                          </a:schemeClr>
                        </a:solidFill>
                        <a:effectLst/>
                        <a:latin typeface="+mn-lt"/>
                        <a:ea typeface="Calibri"/>
                        <a:cs typeface="Cordia New"/>
                      </a:endParaRPr>
                    </a:p>
                  </a:txBody>
                  <a:tcPr marL="68580" marR="68580" marT="0" marB="0" anchor="ctr">
                    <a:solidFill>
                      <a:schemeClr val="accent3">
                        <a:lumMod val="65000"/>
                      </a:schemeClr>
                    </a:solidFill>
                  </a:tcPr>
                </a:tc>
                <a:tc>
                  <a:txBody>
                    <a:bodyPr/>
                    <a:lstStyle/>
                    <a:p>
                      <a:pPr marL="0" marR="0" algn="ctr">
                        <a:lnSpc>
                          <a:spcPct val="115000"/>
                        </a:lnSpc>
                        <a:spcBef>
                          <a:spcPts val="0"/>
                        </a:spcBef>
                        <a:spcAft>
                          <a:spcPts val="0"/>
                        </a:spcAft>
                      </a:pPr>
                      <a:r>
                        <a:rPr lang="fr-FR" sz="1200" dirty="0">
                          <a:effectLst/>
                        </a:rPr>
                        <a:t>Eaux usées au traitement / assainissement</a:t>
                      </a:r>
                      <a:endParaRPr lang="en-US" sz="1200" dirty="0">
                        <a:effectLst/>
                        <a:latin typeface="+mn-lt"/>
                        <a:ea typeface="Calibri"/>
                        <a:cs typeface="Cordia New"/>
                      </a:endParaRPr>
                    </a:p>
                  </a:txBody>
                  <a:tcPr marL="68580" marR="68580" marT="0" marB="0" anchor="ctr"/>
                </a:tc>
                <a:tc rowSpan="2">
                  <a:txBody>
                    <a:bodyPr/>
                    <a:lstStyle/>
                    <a:p>
                      <a:pPr marL="171450" indent="-171450">
                        <a:buFont typeface="Arial" panose="020B0604020202020204" pitchFamily="34" charset="0"/>
                        <a:buChar char="•"/>
                      </a:pPr>
                      <a:r>
                        <a:rPr lang="fr-FR" sz="1200" kern="1200" dirty="0">
                          <a:effectLst/>
                        </a:rPr>
                        <a:t>Enquêtes ou données administratives de l'industrie des eaux usées</a:t>
                      </a:r>
                      <a:endParaRPr lang="en-GB" sz="1200" dirty="0">
                        <a:latin typeface="+mn-lt"/>
                      </a:endParaRPr>
                    </a:p>
                  </a:txBody>
                  <a:tcPr marL="68580" marR="68580" marT="0" marB="0"/>
                </a:tc>
                <a:tc rowSpan="2">
                  <a:txBody>
                    <a:bodyPr/>
                    <a:lstStyle/>
                    <a:p>
                      <a:pPr marL="171450" indent="-171450">
                        <a:buFont typeface="Arial" panose="020B0604020202020204" pitchFamily="34" charset="0"/>
                        <a:buChar char="•"/>
                      </a:pPr>
                      <a:r>
                        <a:rPr lang="fr-FR" sz="1200" dirty="0"/>
                        <a:t>Données par industries et par ménages</a:t>
                      </a:r>
                    </a:p>
                    <a:p>
                      <a:pPr marL="171450" indent="-171450">
                        <a:buFont typeface="Arial" panose="020B0604020202020204" pitchFamily="34" charset="0"/>
                        <a:buChar char="•"/>
                      </a:pPr>
                      <a:r>
                        <a:rPr lang="fr-FR" sz="1200" dirty="0"/>
                        <a:t>Les eaux usées directement rejetées dans l'environnement font partie des retours d'eau</a:t>
                      </a:r>
                      <a:endParaRPr lang="en-US" sz="1200" dirty="0">
                        <a:latin typeface="+mn-lt"/>
                      </a:endParaRPr>
                    </a:p>
                  </a:txBody>
                  <a:tcPr marL="68580" marR="68580" marT="0" marB="0"/>
                </a:tc>
                <a:extLst>
                  <a:ext uri="{0D108BD9-81ED-4DB2-BD59-A6C34878D82A}">
                    <a16:rowId xmlns:a16="http://schemas.microsoft.com/office/drawing/2014/main" val="10001"/>
                  </a:ext>
                </a:extLst>
              </a:tr>
              <a:tr h="450125">
                <a:tc vMerge="1">
                  <a:txBody>
                    <a:bodyPr/>
                    <a:lstStyle/>
                    <a:p>
                      <a:endParaRPr lang="en-GB"/>
                    </a:p>
                  </a:txBody>
                  <a:tcPr/>
                </a:tc>
                <a:tc>
                  <a:txBody>
                    <a:bodyPr/>
                    <a:lstStyle/>
                    <a:p>
                      <a:pPr marL="0" marR="0" algn="ctr">
                        <a:lnSpc>
                          <a:spcPct val="115000"/>
                        </a:lnSpc>
                        <a:spcBef>
                          <a:spcPts val="0"/>
                        </a:spcBef>
                        <a:spcAft>
                          <a:spcPts val="0"/>
                        </a:spcAft>
                      </a:pPr>
                      <a:r>
                        <a:rPr lang="fr-FR" sz="1200" dirty="0">
                          <a:effectLst/>
                        </a:rPr>
                        <a:t>Propre traitement des eaux usées</a:t>
                      </a:r>
                      <a:endParaRPr lang="en-US" sz="1200" dirty="0">
                        <a:effectLst/>
                        <a:latin typeface="+mn-lt"/>
                        <a:ea typeface="Calibri"/>
                        <a:cs typeface="Cordia New"/>
                      </a:endParaRPr>
                    </a:p>
                  </a:txBody>
                  <a:tcPr marL="68580" marR="6858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2"/>
                  </a:ext>
                </a:extLst>
              </a:tr>
              <a:tr h="859346">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solidFill>
                      <a:schemeClr val="bg2">
                        <a:lumMod val="20000"/>
                        <a:lumOff val="80000"/>
                      </a:schemeClr>
                    </a:solidFill>
                  </a:tcPr>
                </a:tc>
                <a:tc>
                  <a:txBody>
                    <a:bodyPr/>
                    <a:lstStyle/>
                    <a:p>
                      <a:pPr marL="0" marR="0" algn="ctr">
                        <a:lnSpc>
                          <a:spcPct val="115000"/>
                        </a:lnSpc>
                        <a:spcBef>
                          <a:spcPts val="0"/>
                        </a:spcBef>
                        <a:spcAft>
                          <a:spcPts val="0"/>
                        </a:spcAft>
                      </a:pPr>
                      <a:r>
                        <a:rPr lang="fr-FR" sz="1200" dirty="0">
                          <a:effectLst/>
                        </a:rPr>
                        <a:t>Eau réutilisée produite et utilisée (par unités économiques)</a:t>
                      </a:r>
                      <a:endParaRPr lang="en-US" sz="1200" dirty="0">
                        <a:effectLst/>
                        <a:latin typeface="+mn-lt"/>
                        <a:ea typeface="Calibri"/>
                        <a:cs typeface="Cordia New"/>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fr-FR" sz="1200" dirty="0">
                          <a:effectLst/>
                        </a:rPr>
                        <a:t>Enquêtes et données administratives sur les principaux utilisateurs (agriculture, industrie manufacturière, électricité, adduction d'eau, assainissement)</a:t>
                      </a:r>
                      <a:endParaRPr lang="en-US" sz="1200" dirty="0">
                        <a:effectLst/>
                        <a:latin typeface="+mn-lt"/>
                        <a:ea typeface="Calibri"/>
                        <a:cs typeface="Cordia New"/>
                      </a:endParaRPr>
                    </a:p>
                  </a:txBody>
                  <a:tcPr marL="68580" marR="68580" marT="0" marB="0"/>
                </a:tc>
                <a:tc>
                  <a:txBody>
                    <a:bodyPr/>
                    <a:lstStyle/>
                    <a:p>
                      <a:pPr marL="171450" marR="0" lvl="0" indent="-171450">
                        <a:lnSpc>
                          <a:spcPct val="115000"/>
                        </a:lnSpc>
                        <a:spcBef>
                          <a:spcPts val="0"/>
                        </a:spcBef>
                        <a:spcAft>
                          <a:spcPts val="0"/>
                        </a:spcAft>
                        <a:buFont typeface="Arial" panose="020B0604020202020204" pitchFamily="34" charset="0"/>
                        <a:buChar char="•"/>
                      </a:pPr>
                      <a:r>
                        <a:rPr lang="fr-FR" sz="1200" dirty="0">
                          <a:effectLst/>
                        </a:rPr>
                        <a:t>Données par industries et par ménages</a:t>
                      </a:r>
                    </a:p>
                    <a:p>
                      <a:pPr marL="171450" marR="0" lvl="0" indent="-171450">
                        <a:lnSpc>
                          <a:spcPct val="115000"/>
                        </a:lnSpc>
                        <a:spcBef>
                          <a:spcPts val="0"/>
                        </a:spcBef>
                        <a:spcAft>
                          <a:spcPts val="0"/>
                        </a:spcAft>
                        <a:buFont typeface="Arial" panose="020B0604020202020204" pitchFamily="34" charset="0"/>
                        <a:buChar char="•"/>
                      </a:pPr>
                      <a:r>
                        <a:rPr lang="fr-FR" sz="1200" dirty="0">
                          <a:effectLst/>
                        </a:rPr>
                        <a:t>Ne comprend pas l'eau recyclée dans le même établissement (sur place)</a:t>
                      </a:r>
                      <a:endParaRPr lang="en-US" sz="1200" dirty="0">
                        <a:effectLst/>
                        <a:latin typeface="+mn-lt"/>
                        <a:ea typeface="Calibri"/>
                        <a:cs typeface="Cordia New"/>
                      </a:endParaRPr>
                    </a:p>
                  </a:txBody>
                  <a:tcPr marL="68580" marR="68580" marT="0" marB="0"/>
                </a:tc>
                <a:extLst>
                  <a:ext uri="{0D108BD9-81ED-4DB2-BD59-A6C34878D82A}">
                    <a16:rowId xmlns:a16="http://schemas.microsoft.com/office/drawing/2014/main" val="10003"/>
                  </a:ext>
                </a:extLst>
              </a:tr>
              <a:tr h="429673">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nchor="ctr"/>
                </a:tc>
                <a:tc>
                  <a:txBody>
                    <a:bodyPr/>
                    <a:lstStyle/>
                    <a:p>
                      <a:pPr marL="0" marR="0" algn="ctr">
                        <a:lnSpc>
                          <a:spcPct val="115000"/>
                        </a:lnSpc>
                        <a:spcBef>
                          <a:spcPts val="0"/>
                        </a:spcBef>
                        <a:spcAft>
                          <a:spcPts val="0"/>
                        </a:spcAft>
                      </a:pPr>
                      <a:r>
                        <a:rPr lang="fr-FR" sz="1200" dirty="0">
                          <a:effectLst/>
                        </a:rPr>
                        <a:t>Retours d'eau aux ressources en eaux intérieures</a:t>
                      </a:r>
                      <a:endParaRPr lang="en-US" sz="1800" dirty="0">
                        <a:effectLst/>
                        <a:latin typeface="+mn-lt"/>
                        <a:ea typeface="Calibri"/>
                        <a:cs typeface="Cordia New"/>
                      </a:endParaRPr>
                    </a:p>
                  </a:txBody>
                  <a:tcPr marL="68580" marR="68580" marT="0" marB="0" anchor="ctr"/>
                </a:tc>
                <a:tc rowSpan="2">
                  <a:txBody>
                    <a:bodyPr/>
                    <a:lstStyle/>
                    <a:p>
                      <a:pPr marL="171450" marR="0" lvl="0" indent="-171450">
                        <a:lnSpc>
                          <a:spcPct val="115000"/>
                        </a:lnSpc>
                        <a:spcBef>
                          <a:spcPts val="0"/>
                        </a:spcBef>
                        <a:spcAft>
                          <a:spcPts val="0"/>
                        </a:spcAft>
                        <a:buFont typeface="Arial" panose="020B0604020202020204" pitchFamily="34" charset="0"/>
                        <a:buChar char="•"/>
                      </a:pPr>
                      <a:r>
                        <a:rPr lang="fr-FR" sz="1200" dirty="0">
                          <a:effectLst/>
                        </a:rPr>
                        <a:t>Enquêtes ou données de recherche sur les secteurs concernés (agriculture, industrie manufacturière, électricité, adduction d'eau, assainissement, municipalités, ménages)</a:t>
                      </a:r>
                      <a:endParaRPr lang="en-US" sz="1800" dirty="0">
                        <a:effectLst/>
                        <a:latin typeface="+mn-lt"/>
                        <a:ea typeface="Calibri"/>
                        <a:cs typeface="Cordia New"/>
                      </a:endParaRPr>
                    </a:p>
                  </a:txBody>
                  <a:tcPr marL="68580" marR="68580" marT="0" marB="0"/>
                </a:tc>
                <a:tc>
                  <a:txBody>
                    <a:bodyPr/>
                    <a:lstStyle/>
                    <a:p>
                      <a:pPr marL="171450" marR="0" lvl="0" indent="-171450">
                        <a:lnSpc>
                          <a:spcPct val="115000"/>
                        </a:lnSpc>
                        <a:spcBef>
                          <a:spcPts val="0"/>
                        </a:spcBef>
                        <a:spcAft>
                          <a:spcPts val="0"/>
                        </a:spcAft>
                        <a:buFont typeface="Arial" panose="020B0604020202020204" pitchFamily="34" charset="0"/>
                        <a:buChar char="•"/>
                      </a:pPr>
                      <a:r>
                        <a:rPr lang="fr-FR" sz="1200" dirty="0">
                          <a:effectLst/>
                        </a:rPr>
                        <a:t>Données par industries, ménages et sources d'eaux intérieures (eaux de surface, eaux souterraines et eaux du sol)</a:t>
                      </a:r>
                      <a:endParaRPr lang="en-US" sz="1800" dirty="0">
                        <a:effectLst/>
                        <a:latin typeface="+mn-lt"/>
                        <a:ea typeface="Calibri"/>
                        <a:cs typeface="Cordia New"/>
                      </a:endParaRPr>
                    </a:p>
                  </a:txBody>
                  <a:tcPr marL="68580" marR="68580" marT="0" marB="0"/>
                </a:tc>
                <a:extLst>
                  <a:ext uri="{0D108BD9-81ED-4DB2-BD59-A6C34878D82A}">
                    <a16:rowId xmlns:a16="http://schemas.microsoft.com/office/drawing/2014/main" val="10004"/>
                  </a:ext>
                </a:extLst>
              </a:tr>
              <a:tr h="429673">
                <a:tc vMerge="1">
                  <a:txBody>
                    <a:bodyPr/>
                    <a:lstStyle/>
                    <a:p>
                      <a:endParaRPr lang="en-GB"/>
                    </a:p>
                  </a:txBody>
                  <a:tcPr/>
                </a:tc>
                <a:tc>
                  <a:txBody>
                    <a:bodyPr/>
                    <a:lstStyle/>
                    <a:p>
                      <a:pPr marL="0" marR="0" algn="ctr">
                        <a:lnSpc>
                          <a:spcPct val="115000"/>
                        </a:lnSpc>
                        <a:spcBef>
                          <a:spcPts val="0"/>
                        </a:spcBef>
                        <a:spcAft>
                          <a:spcPts val="0"/>
                        </a:spcAft>
                      </a:pPr>
                      <a:r>
                        <a:rPr lang="fr-FR" sz="1200" dirty="0">
                          <a:effectLst/>
                        </a:rPr>
                        <a:t>Retours d'eau à la mer</a:t>
                      </a:r>
                      <a:endParaRPr lang="en-US" sz="1800" dirty="0">
                        <a:effectLst/>
                        <a:latin typeface="+mn-lt"/>
                        <a:ea typeface="Calibri"/>
                        <a:cs typeface="Cordia New"/>
                      </a:endParaRPr>
                    </a:p>
                  </a:txBody>
                  <a:tcPr marL="68580" marR="68580" marT="0" marB="0" anchor="ctr"/>
                </a:tc>
                <a:tc vMerge="1">
                  <a:txBody>
                    <a:bodyPr/>
                    <a:lstStyle/>
                    <a:p>
                      <a:endParaRPr lang="en-GB"/>
                    </a:p>
                  </a:txBody>
                  <a:tcPr/>
                </a:tc>
                <a:tc>
                  <a:txBody>
                    <a:bodyPr/>
                    <a:lstStyle/>
                    <a:p>
                      <a:pPr marL="171450" marR="0" lvl="0" indent="-171450">
                        <a:lnSpc>
                          <a:spcPct val="115000"/>
                        </a:lnSpc>
                        <a:spcBef>
                          <a:spcPts val="0"/>
                        </a:spcBef>
                        <a:spcAft>
                          <a:spcPts val="0"/>
                        </a:spcAft>
                        <a:buFont typeface="Arial" panose="020B0604020202020204" pitchFamily="34" charset="0"/>
                        <a:buChar char="•"/>
                      </a:pPr>
                      <a:r>
                        <a:rPr lang="fr-FR" sz="1200" dirty="0">
                          <a:effectLst/>
                        </a:rPr>
                        <a:t>Données par industries et par ménages</a:t>
                      </a:r>
                      <a:endParaRPr lang="en-US" sz="1800" dirty="0">
                        <a:effectLst/>
                        <a:latin typeface="+mn-lt"/>
                        <a:ea typeface="Calibri"/>
                        <a:cs typeface="Cordia New"/>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1943614"/>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111242401"/>
              </p:ext>
            </p:extLst>
          </p:nvPr>
        </p:nvGraphicFramePr>
        <p:xfrm>
          <a:off x="539552" y="1608844"/>
          <a:ext cx="8229600" cy="3980396"/>
        </p:xfrm>
        <a:graphic>
          <a:graphicData uri="http://schemas.openxmlformats.org/drawingml/2006/table">
            <a:tbl>
              <a:tblPr firstRow="1" bandRow="1">
                <a:tableStyleId>{C4B1156A-380E-4F78-BDF5-A606A8083BF9}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470139">
                <a:tc>
                  <a:txBody>
                    <a:bodyPr/>
                    <a:lstStyle/>
                    <a:p>
                      <a:pPr marL="0" marR="0" algn="ctr">
                        <a:lnSpc>
                          <a:spcPct val="115000"/>
                        </a:lnSpc>
                        <a:spcBef>
                          <a:spcPts val="0"/>
                        </a:spcBef>
                        <a:spcAft>
                          <a:spcPts val="0"/>
                        </a:spcAft>
                      </a:pPr>
                      <a:r>
                        <a:rPr lang="en-US" sz="1600" dirty="0" err="1">
                          <a:solidFill>
                            <a:schemeClr val="bg1">
                              <a:lumMod val="95000"/>
                            </a:schemeClr>
                          </a:solidFill>
                          <a:effectLst/>
                        </a:rPr>
                        <a:t>Comptes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Éléments</a:t>
                      </a:r>
                      <a:r>
                        <a:rPr lang="en-US" sz="1600" dirty="0">
                          <a:solidFill>
                            <a:schemeClr val="bg1">
                              <a:lumMod val="95000"/>
                            </a:schemeClr>
                          </a:solidFill>
                          <a:effectLst/>
                        </a:rPr>
                        <a:t> de </a:t>
                      </a:r>
                      <a:r>
                        <a:rPr lang="en-US" sz="1600" dirty="0" err="1">
                          <a:solidFill>
                            <a:schemeClr val="bg1">
                              <a:lumMod val="95000"/>
                            </a:schemeClr>
                          </a:solidFill>
                          <a:effectLst/>
                        </a:rPr>
                        <a:t>données</a:t>
                      </a:r>
                      <a:endParaRPr lang="en-US" sz="1600" dirty="0">
                        <a:solidFill>
                          <a:schemeClr val="bg1">
                            <a:lumMod val="95000"/>
                          </a:schemeClr>
                        </a:solidFill>
                        <a:effectLst/>
                      </a:endParaRP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fr-FR" sz="1600" dirty="0">
                          <a:solidFill>
                            <a:schemeClr val="bg1">
                              <a:lumMod val="95000"/>
                            </a:schemeClr>
                          </a:solidFill>
                          <a:effectLst/>
                        </a:rPr>
                        <a:t>Sources de données nationales typiques</a:t>
                      </a:r>
                    </a:p>
                  </a:txBody>
                  <a:tcPr marL="68580" marR="68580" marT="0" marB="0" anchor="ctr">
                    <a:solidFill>
                      <a:schemeClr val="accent1">
                        <a:lumMod val="75000"/>
                      </a:schemeClr>
                    </a:solidFill>
                  </a:tcPr>
                </a:tc>
                <a:tc>
                  <a:txBody>
                    <a:bodyPr/>
                    <a:lstStyle/>
                    <a:p>
                      <a:pPr marL="0" marR="0" algn="ctr">
                        <a:lnSpc>
                          <a:spcPct val="115000"/>
                        </a:lnSpc>
                        <a:spcBef>
                          <a:spcPts val="0"/>
                        </a:spcBef>
                        <a:spcAft>
                          <a:spcPts val="0"/>
                        </a:spcAft>
                      </a:pPr>
                      <a:r>
                        <a:rPr lang="en-US" sz="1600" dirty="0" err="1">
                          <a:solidFill>
                            <a:schemeClr val="bg1">
                              <a:lumMod val="95000"/>
                            </a:schemeClr>
                          </a:solidFill>
                          <a:effectLst/>
                        </a:rPr>
                        <a:t>Remarques</a:t>
                      </a:r>
                      <a:endParaRPr lang="en-US" sz="1600" dirty="0">
                        <a:solidFill>
                          <a:schemeClr val="bg1">
                            <a:lumMod val="95000"/>
                          </a:schemeClr>
                        </a:solidFill>
                        <a:effectLst/>
                      </a:endParaRPr>
                    </a:p>
                  </a:txBody>
                  <a:tcPr marL="68580" marR="68580" marT="0" marB="0" anchor="ctr">
                    <a:solidFill>
                      <a:schemeClr val="accent1">
                        <a:lumMod val="75000"/>
                      </a:schemeClr>
                    </a:solidFill>
                  </a:tcPr>
                </a:tc>
                <a:extLst>
                  <a:ext uri="{0D108BD9-81ED-4DB2-BD59-A6C34878D82A}">
                    <a16:rowId xmlns:a16="http://schemas.microsoft.com/office/drawing/2014/main" val="10000"/>
                  </a:ext>
                </a:extLst>
              </a:tr>
              <a:tr h="229351">
                <a:tc rowSpan="4">
                  <a:txBody>
                    <a:bodyPr/>
                    <a:lstStyle/>
                    <a:p>
                      <a:pPr marL="0" marR="0" algn="ctr">
                        <a:lnSpc>
                          <a:spcPct val="115000"/>
                        </a:lnSpc>
                        <a:spcBef>
                          <a:spcPts val="0"/>
                        </a:spcBef>
                        <a:spcAft>
                          <a:spcPts val="0"/>
                        </a:spcAft>
                      </a:pPr>
                      <a:r>
                        <a:rPr lang="fr-FR" sz="1200" dirty="0">
                          <a:solidFill>
                            <a:schemeClr val="bg1">
                              <a:lumMod val="95000"/>
                            </a:schemeClr>
                          </a:solidFill>
                          <a:effectLst/>
                        </a:rPr>
                        <a:t>Tableaux des ressources matérielles et des emplois (tableau 3.6 du SCEE-CF) (Unité: millions de mètres cubes)</a:t>
                      </a:r>
                      <a:endParaRPr lang="en-US" sz="1200" dirty="0">
                        <a:solidFill>
                          <a:schemeClr val="bg1">
                            <a:lumMod val="95000"/>
                          </a:schemeClr>
                        </a:solidFill>
                        <a:effectLst/>
                        <a:latin typeface="+mn-lt"/>
                        <a:ea typeface="Calibri"/>
                        <a:cs typeface="Cordia New"/>
                      </a:endParaRPr>
                    </a:p>
                  </a:txBody>
                  <a:tcPr marL="68580" marR="68580" marT="0" marB="0" anchor="ctr">
                    <a:solidFill>
                      <a:schemeClr val="accent3">
                        <a:lumMod val="65000"/>
                      </a:schemeClr>
                    </a:solidFill>
                  </a:tcPr>
                </a:tc>
                <a:tc>
                  <a:txBody>
                    <a:bodyPr/>
                    <a:lstStyle/>
                    <a:p>
                      <a:pPr marL="0" marR="0" algn="ctr">
                        <a:lnSpc>
                          <a:spcPct val="115000"/>
                        </a:lnSpc>
                        <a:spcBef>
                          <a:spcPts val="0"/>
                        </a:spcBef>
                        <a:spcAft>
                          <a:spcPts val="0"/>
                        </a:spcAft>
                      </a:pPr>
                      <a:r>
                        <a:rPr lang="fr-FR" sz="1200" dirty="0">
                          <a:effectLst/>
                        </a:rPr>
                        <a:t>Pertes d'eau dans la distribution</a:t>
                      </a:r>
                      <a:endParaRPr lang="en-US" sz="1200" dirty="0">
                        <a:effectLst/>
                        <a:latin typeface="+mn-lt"/>
                        <a:ea typeface="Calibri"/>
                        <a:cs typeface="+mn-cs"/>
                      </a:endParaRPr>
                    </a:p>
                  </a:txBody>
                  <a:tcPr marL="68580" marR="68580" marT="0" marB="0" anchor="ctr"/>
                </a:tc>
                <a:tc>
                  <a:txBody>
                    <a:bodyPr/>
                    <a:lstStyle/>
                    <a:p>
                      <a:pPr marL="171450" marR="0" lvl="0" indent="-171450">
                        <a:lnSpc>
                          <a:spcPct val="115000"/>
                        </a:lnSpc>
                        <a:spcBef>
                          <a:spcPts val="0"/>
                        </a:spcBef>
                        <a:spcAft>
                          <a:spcPts val="0"/>
                        </a:spcAft>
                        <a:buFont typeface="Arial" panose="020B0604020202020204" pitchFamily="34" charset="0"/>
                        <a:buChar char="•"/>
                      </a:pPr>
                      <a:r>
                        <a:rPr lang="en-US" sz="1200" dirty="0">
                          <a:effectLst/>
                        </a:rPr>
                        <a:t>Les </a:t>
                      </a:r>
                      <a:r>
                        <a:rPr lang="en-US" sz="1200" dirty="0" err="1">
                          <a:effectLst/>
                        </a:rPr>
                        <a:t>autorités</a:t>
                      </a:r>
                      <a:r>
                        <a:rPr lang="en-US" sz="1200" dirty="0">
                          <a:effectLst/>
                        </a:rPr>
                        <a:t> de </a:t>
                      </a:r>
                      <a:r>
                        <a:rPr lang="en-US" sz="1200" dirty="0" err="1">
                          <a:effectLst/>
                        </a:rPr>
                        <a:t>l'eau</a:t>
                      </a:r>
                      <a:endParaRPr lang="en-US" sz="1200" dirty="0">
                        <a:effectLst/>
                        <a:latin typeface="+mn-lt"/>
                        <a:ea typeface="Calibri"/>
                        <a:cs typeface="+mn-cs"/>
                      </a:endParaRPr>
                    </a:p>
                  </a:txBody>
                  <a:tcPr marL="68580" marR="68580" marT="0" marB="0"/>
                </a:tc>
                <a:tc>
                  <a:txBody>
                    <a:bodyPr/>
                    <a:lstStyle/>
                    <a:p>
                      <a:endParaRPr lang="en-US" sz="1200" dirty="0">
                        <a:effectLst/>
                        <a:latin typeface="Calibri"/>
                        <a:cs typeface="+mn-cs"/>
                      </a:endParaRPr>
                    </a:p>
                  </a:txBody>
                  <a:tcPr marL="68580" marR="68580" marT="0" marB="0"/>
                </a:tc>
                <a:extLst>
                  <a:ext uri="{0D108BD9-81ED-4DB2-BD59-A6C34878D82A}">
                    <a16:rowId xmlns:a16="http://schemas.microsoft.com/office/drawing/2014/main" val="10001"/>
                  </a:ext>
                </a:extLst>
              </a:tr>
              <a:tr h="999647">
                <a:tc vMerge="1">
                  <a:txBody>
                    <a:bodyPr/>
                    <a:lstStyle/>
                    <a:p>
                      <a:pPr marL="0" marR="0" algn="ctr">
                        <a:lnSpc>
                          <a:spcPct val="115000"/>
                        </a:lnSpc>
                        <a:spcBef>
                          <a:spcPts val="0"/>
                        </a:spcBef>
                        <a:spcAft>
                          <a:spcPts val="0"/>
                        </a:spcAft>
                      </a:pPr>
                      <a:endParaRPr lang="en-US" sz="1100" dirty="0">
                        <a:solidFill>
                          <a:schemeClr val="tx1"/>
                        </a:solidFill>
                        <a:effectLst/>
                        <a:latin typeface="+mn-lt"/>
                        <a:ea typeface="Calibri"/>
                        <a:cs typeface="Cordia New"/>
                      </a:endParaRPr>
                    </a:p>
                  </a:txBody>
                  <a:tcPr marL="68580" marR="68580" marT="0" marB="0" anchor="ctr"/>
                </a:tc>
                <a:tc>
                  <a:txBody>
                    <a:bodyPr/>
                    <a:lstStyle/>
                    <a:p>
                      <a:pPr marL="0" marR="0" algn="ctr">
                        <a:lnSpc>
                          <a:spcPct val="115000"/>
                        </a:lnSpc>
                        <a:spcBef>
                          <a:spcPts val="0"/>
                        </a:spcBef>
                        <a:spcAft>
                          <a:spcPts val="0"/>
                        </a:spcAft>
                      </a:pPr>
                      <a:r>
                        <a:rPr lang="en-US" sz="1200" dirty="0" err="1">
                          <a:effectLst/>
                        </a:rPr>
                        <a:t>Évaporation</a:t>
                      </a:r>
                      <a:r>
                        <a:rPr lang="en-US" sz="1200" dirty="0">
                          <a:effectLst/>
                        </a:rPr>
                        <a:t> de </a:t>
                      </a:r>
                      <a:r>
                        <a:rPr lang="en-US" sz="1200" dirty="0" err="1">
                          <a:effectLst/>
                        </a:rPr>
                        <a:t>l'eau</a:t>
                      </a:r>
                      <a:r>
                        <a:rPr lang="en-US" sz="1200" dirty="0">
                          <a:effectLst/>
                        </a:rPr>
                        <a:t> captee</a:t>
                      </a:r>
                      <a:endParaRPr lang="en-US" sz="1800" dirty="0">
                        <a:effectLst/>
                        <a:latin typeface="+mn-lt"/>
                        <a:ea typeface="Calibri"/>
                        <a:cs typeface="Cordia New"/>
                      </a:endParaRPr>
                    </a:p>
                  </a:txBody>
                  <a:tcPr marL="68580" marR="68580" marT="0" marB="0" anchor="ctr"/>
                </a:tc>
                <a:tc rowSpan="3">
                  <a:txBody>
                    <a:bodyPr/>
                    <a:lstStyle/>
                    <a:p>
                      <a:pPr marL="171450" indent="-171450">
                        <a:buFont typeface="Arial" panose="020B0604020202020204" pitchFamily="34" charset="0"/>
                        <a:buChar char="•"/>
                      </a:pPr>
                      <a:r>
                        <a:rPr lang="fr-FR" sz="1200" dirty="0">
                          <a:effectLst/>
                        </a:rPr>
                        <a:t>Les autorités de l'eau</a:t>
                      </a:r>
                    </a:p>
                    <a:p>
                      <a:pPr marL="171450" indent="-171450">
                        <a:buFont typeface="Arial" panose="020B0604020202020204" pitchFamily="34" charset="0"/>
                        <a:buChar char="•"/>
                      </a:pPr>
                      <a:r>
                        <a:rPr lang="fr-FR" sz="1200" dirty="0">
                          <a:effectLst/>
                        </a:rPr>
                        <a:t>Enquêtes, données administratives ou données de recherche des secteurs concernés (agriculture, industrie manufacturière, électricité, adduction d'eau, assainissement, municipalités, ménages)</a:t>
                      </a:r>
                      <a:endParaRPr lang="en-GB" sz="1200" dirty="0"/>
                    </a:p>
                  </a:txBody>
                  <a:tcPr marL="68580" marR="68580" marT="0" marB="0"/>
                </a:tc>
                <a:tc rowSpan="3">
                  <a:txBody>
                    <a:bodyPr/>
                    <a:lstStyle/>
                    <a:p>
                      <a:pPr marL="171450" lvl="0" indent="-171450">
                        <a:buFont typeface="Arial" panose="020B0604020202020204" pitchFamily="34" charset="0"/>
                        <a:buChar char="•"/>
                      </a:pPr>
                      <a:r>
                        <a:rPr lang="fr-FR" sz="1200" kern="1200" dirty="0">
                          <a:effectLst/>
                        </a:rPr>
                        <a:t>Données par industries et par ménages.</a:t>
                      </a:r>
                    </a:p>
                    <a:p>
                      <a:pPr marL="171450" lvl="0" indent="-171450">
                        <a:buFont typeface="Arial" panose="020B0604020202020204" pitchFamily="34" charset="0"/>
                        <a:buChar char="•"/>
                      </a:pPr>
                      <a:r>
                        <a:rPr lang="fr-FR" sz="1200" kern="1200" dirty="0">
                          <a:effectLst/>
                        </a:rPr>
                        <a:t>Pourrait être considéré comme l’eau qui est entrée dans l’économie mais n’est pas revenue aux sources d’eaux intérieures ni à la mer (c’est-à-dire la «consommation d’eau»)) et calculée comme la différence entre la consommation totale d’eau et l’approvisionnement total en eau.</a:t>
                      </a:r>
                      <a:endParaRPr lang="en-GB" sz="1200" dirty="0"/>
                    </a:p>
                  </a:txBody>
                  <a:tcPr marL="68580" marR="68580" marT="0" marB="0"/>
                </a:tc>
                <a:extLst>
                  <a:ext uri="{0D108BD9-81ED-4DB2-BD59-A6C34878D82A}">
                    <a16:rowId xmlns:a16="http://schemas.microsoft.com/office/drawing/2014/main" val="10002"/>
                  </a:ext>
                </a:extLst>
              </a:tr>
              <a:tr h="999646">
                <a:tc vMerge="1">
                  <a:txBody>
                    <a:bodyPr/>
                    <a:lstStyle/>
                    <a:p>
                      <a:endParaRPr lang="en-GB"/>
                    </a:p>
                  </a:txBody>
                  <a:tcPr/>
                </a:tc>
                <a:tc>
                  <a:txBody>
                    <a:bodyPr/>
                    <a:lstStyle/>
                    <a:p>
                      <a:pPr marL="0" marR="0" algn="ctr">
                        <a:lnSpc>
                          <a:spcPct val="115000"/>
                        </a:lnSpc>
                        <a:spcBef>
                          <a:spcPts val="0"/>
                        </a:spcBef>
                        <a:spcAft>
                          <a:spcPts val="0"/>
                        </a:spcAft>
                      </a:pPr>
                      <a:r>
                        <a:rPr lang="en-US" sz="1200" dirty="0">
                          <a:effectLst/>
                        </a:rPr>
                        <a:t>Transpiration (par les </a:t>
                      </a:r>
                      <a:r>
                        <a:rPr lang="en-US" sz="1200" dirty="0" err="1">
                          <a:effectLst/>
                        </a:rPr>
                        <a:t>plantes</a:t>
                      </a:r>
                      <a:r>
                        <a:rPr lang="en-US" sz="1200" dirty="0">
                          <a:effectLst/>
                        </a:rPr>
                        <a:t>)</a:t>
                      </a:r>
                      <a:endParaRPr lang="en-US" sz="1800" dirty="0">
                        <a:effectLst/>
                        <a:latin typeface="+mn-lt"/>
                        <a:ea typeface="Calibri"/>
                        <a:cs typeface="Cordia New"/>
                      </a:endParaRPr>
                    </a:p>
                  </a:txBody>
                  <a:tcPr marL="68580" marR="6858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3"/>
                  </a:ext>
                </a:extLst>
              </a:tr>
              <a:tr h="999647">
                <a:tc vMerge="1">
                  <a:txBody>
                    <a:bodyPr/>
                    <a:lstStyle/>
                    <a:p>
                      <a:endParaRPr lang="en-GB"/>
                    </a:p>
                  </a:txBody>
                  <a:tcPr/>
                </a:tc>
                <a:tc>
                  <a:txBody>
                    <a:bodyPr/>
                    <a:lstStyle/>
                    <a:p>
                      <a:pPr marL="0" marR="0" algn="ctr">
                        <a:lnSpc>
                          <a:spcPct val="115000"/>
                        </a:lnSpc>
                        <a:spcBef>
                          <a:spcPts val="0"/>
                        </a:spcBef>
                        <a:spcAft>
                          <a:spcPts val="0"/>
                        </a:spcAft>
                      </a:pPr>
                      <a:r>
                        <a:rPr lang="en-US" sz="1200" dirty="0" err="1">
                          <a:effectLst/>
                        </a:rPr>
                        <a:t>Eau</a:t>
                      </a:r>
                      <a:r>
                        <a:rPr lang="en-US" sz="1200" dirty="0">
                          <a:effectLst/>
                        </a:rPr>
                        <a:t> </a:t>
                      </a:r>
                      <a:r>
                        <a:rPr lang="en-US" sz="1200" dirty="0" err="1">
                          <a:effectLst/>
                        </a:rPr>
                        <a:t>incorporée</a:t>
                      </a:r>
                      <a:r>
                        <a:rPr lang="en-US" sz="1200" dirty="0">
                          <a:effectLst/>
                        </a:rPr>
                        <a:t> aux </a:t>
                      </a:r>
                      <a:r>
                        <a:rPr lang="en-US" sz="1200" dirty="0" err="1">
                          <a:effectLst/>
                        </a:rPr>
                        <a:t>produits</a:t>
                      </a:r>
                      <a:endParaRPr lang="en-US" sz="1800" dirty="0">
                        <a:effectLst/>
                        <a:latin typeface="+mn-lt"/>
                        <a:ea typeface="Calibri"/>
                        <a:cs typeface="Cordia New"/>
                      </a:endParaRPr>
                    </a:p>
                  </a:txBody>
                  <a:tcPr marL="68580" marR="6858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82634855"/>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Options de </a:t>
            </a:r>
            <a:r>
              <a:rPr lang="en-CA" dirty="0" err="1"/>
              <a:t>données</a:t>
            </a:r>
            <a:endParaRPr lang="en-GB" dirty="0"/>
          </a:p>
        </p:txBody>
      </p:sp>
      <p:sp>
        <p:nvSpPr>
          <p:cNvPr id="3" name="Content Placeholder 2"/>
          <p:cNvSpPr>
            <a:spLocks noGrp="1"/>
          </p:cNvSpPr>
          <p:nvPr>
            <p:ph idx="1"/>
          </p:nvPr>
        </p:nvSpPr>
        <p:spPr/>
        <p:txBody>
          <a:bodyPr/>
          <a:lstStyle/>
          <a:p>
            <a:r>
              <a:rPr lang="en-AU" dirty="0"/>
              <a:t>Sources de </a:t>
            </a:r>
            <a:r>
              <a:rPr lang="en-AU" dirty="0" err="1"/>
              <a:t>données</a:t>
            </a:r>
            <a:r>
              <a:rPr lang="en-AU" dirty="0"/>
              <a:t> </a:t>
            </a:r>
            <a:r>
              <a:rPr lang="en-AU" dirty="0" err="1"/>
              <a:t>globales</a:t>
            </a:r>
            <a:endParaRPr lang="en-AU" dirty="0"/>
          </a:p>
          <a:p>
            <a:pPr lvl="1"/>
            <a:r>
              <a:rPr lang="fr-FR" dirty="0"/>
              <a:t>Les données sur l'eau et la couverture terrestre sont disponibles auprès d'agences internationales ou d'organismes de recherche</a:t>
            </a:r>
            <a:r>
              <a:rPr lang="en-CA" dirty="0"/>
              <a:t>:</a:t>
            </a:r>
          </a:p>
          <a:p>
            <a:pPr lvl="2"/>
            <a:r>
              <a:rPr lang="en-US" dirty="0"/>
              <a:t>FAO </a:t>
            </a:r>
            <a:r>
              <a:rPr lang="en-US" dirty="0" err="1"/>
              <a:t>Aquastat</a:t>
            </a:r>
            <a:r>
              <a:rPr lang="en-US" dirty="0"/>
              <a:t> </a:t>
            </a:r>
            <a:r>
              <a:rPr lang="en-US" u="sng" dirty="0">
                <a:hlinkClick r:id="rId3"/>
              </a:rPr>
              <a:t>http://www.fao.org/nr/water/aquastat/main/index.stm</a:t>
            </a:r>
            <a:r>
              <a:rPr lang="en-US" dirty="0"/>
              <a:t> </a:t>
            </a:r>
          </a:p>
          <a:p>
            <a:pPr lvl="2"/>
            <a:r>
              <a:rPr lang="en-US" dirty="0"/>
              <a:t>WHO World Climate Data and Monitoring Program (WCDMP) </a:t>
            </a:r>
            <a:r>
              <a:rPr lang="en-AU" u="sng" dirty="0">
                <a:hlinkClick r:id="rId4"/>
              </a:rPr>
              <a:t>http://www.wmo.int/pages/prog/wcp/wcdmp/index_en.php</a:t>
            </a:r>
            <a:r>
              <a:rPr lang="en-AU" dirty="0"/>
              <a:t> </a:t>
            </a:r>
            <a:endParaRPr lang="en-US" dirty="0"/>
          </a:p>
          <a:p>
            <a:pPr lvl="2"/>
            <a:r>
              <a:rPr lang="en-US" dirty="0"/>
              <a:t>WMO World Hydrological Cycle Observing System (WHYCOS) </a:t>
            </a:r>
            <a:r>
              <a:rPr lang="en-AU" u="sng" dirty="0">
                <a:hlinkClick r:id="rId5"/>
              </a:rPr>
              <a:t>http://www.whycos.org/whycos/</a:t>
            </a:r>
            <a:r>
              <a:rPr lang="en-AU" dirty="0"/>
              <a:t> </a:t>
            </a:r>
          </a:p>
          <a:p>
            <a:pPr lvl="2"/>
            <a:r>
              <a:rPr lang="en-US" dirty="0"/>
              <a:t>Global Surface Water, Free and open access to national, sub-national, basin and sub-basin aggregated data on water extent.</a:t>
            </a:r>
          </a:p>
          <a:p>
            <a:pPr marL="914400" lvl="2" indent="0">
              <a:buNone/>
            </a:pPr>
            <a:r>
              <a:rPr lang="en-US" dirty="0"/>
              <a:t>    https://sites.google.com/view/sdg661/</a:t>
            </a:r>
          </a:p>
          <a:p>
            <a:pPr lvl="2"/>
            <a:endParaRPr lang="en-US" dirty="0"/>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36</a:t>
            </a:fld>
            <a:endParaRPr lang="en-GB"/>
          </a:p>
        </p:txBody>
      </p:sp>
    </p:spTree>
    <p:extLst>
      <p:ext uri="{BB962C8B-B14F-4D97-AF65-F5344CB8AC3E}">
        <p14:creationId xmlns:p14="http://schemas.microsoft.com/office/powerpoint/2010/main" val="1997956121"/>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Lignes directrices sur les méthodes</a:t>
            </a:r>
            <a:endParaRPr lang="en-GB" dirty="0"/>
          </a:p>
        </p:txBody>
      </p:sp>
      <p:sp>
        <p:nvSpPr>
          <p:cNvPr id="3" name="Content Placeholder 2"/>
          <p:cNvSpPr>
            <a:spLocks noGrp="1"/>
          </p:cNvSpPr>
          <p:nvPr>
            <p:ph idx="1"/>
          </p:nvPr>
        </p:nvSpPr>
        <p:spPr/>
        <p:txBody>
          <a:bodyPr>
            <a:normAutofit fontScale="92500" lnSpcReduction="10000"/>
          </a:bodyPr>
          <a:lstStyle/>
          <a:p>
            <a:pPr>
              <a:lnSpc>
                <a:spcPct val="81000"/>
              </a:lnSpc>
            </a:pPr>
            <a:r>
              <a:rPr lang="fr-FR" altLang="en-US" sz="2000" dirty="0">
                <a:ea typeface="ＭＳ Ｐゴシック" panose="020B0600070205080204" pitchFamily="34" charset="-128"/>
              </a:rPr>
              <a:t>Recommandations internationales sur les statistiques de l'eau (IRWS)</a:t>
            </a:r>
          </a:p>
          <a:p>
            <a:pPr>
              <a:lnSpc>
                <a:spcPct val="81000"/>
              </a:lnSpc>
            </a:pPr>
            <a:r>
              <a:rPr lang="fr-FR" altLang="en-US" sz="2000" dirty="0">
                <a:ea typeface="ＭＳ Ｐゴシック" panose="020B0600070205080204" pitchFamily="34" charset="-128"/>
              </a:rPr>
              <a:t>Guide des instruments et des méthodes d'observation météorologiques</a:t>
            </a:r>
          </a:p>
          <a:p>
            <a:pPr>
              <a:lnSpc>
                <a:spcPct val="81000"/>
              </a:lnSpc>
            </a:pPr>
            <a:r>
              <a:rPr lang="fr-FR" altLang="en-US" sz="2000" dirty="0">
                <a:ea typeface="ＭＳ Ｐゴシック" panose="020B0600070205080204" pitchFamily="34" charset="-128"/>
              </a:rPr>
              <a:t>Directives sur le rôle, le fonctionnement et la gestion des services hydrologiques nationaux</a:t>
            </a:r>
          </a:p>
          <a:p>
            <a:pPr>
              <a:lnSpc>
                <a:spcPct val="81000"/>
              </a:lnSpc>
            </a:pPr>
            <a:r>
              <a:rPr lang="fr-FR" altLang="en-US" sz="2000" dirty="0">
                <a:ea typeface="ＭＳ Ｐゴシック" panose="020B0600070205080204" pitchFamily="34" charset="-128"/>
              </a:rPr>
              <a:t>Réseau international d'analyse comparative des services d'eau et d'assainissement</a:t>
            </a:r>
          </a:p>
          <a:p>
            <a:pPr>
              <a:lnSpc>
                <a:spcPct val="81000"/>
              </a:lnSpc>
            </a:pPr>
            <a:r>
              <a:rPr lang="fr-FR" altLang="en-US" sz="2000" dirty="0">
                <a:ea typeface="ＭＳ Ｐゴシック" panose="020B0600070205080204" pitchFamily="34" charset="-128"/>
              </a:rPr>
              <a:t>Un système intégré de recensements et d'enquêtes agricoles</a:t>
            </a:r>
          </a:p>
          <a:p>
            <a:pPr>
              <a:lnSpc>
                <a:spcPct val="81000"/>
              </a:lnSpc>
            </a:pPr>
            <a:r>
              <a:rPr lang="fr-FR" altLang="en-US" sz="2000" dirty="0">
                <a:ea typeface="ＭＳ Ｐゴシック" panose="020B0600070205080204" pitchFamily="34" charset="-128"/>
              </a:rPr>
              <a:t>ISO (par exemple ISO 19115 pour l'information géographique)</a:t>
            </a:r>
          </a:p>
          <a:p>
            <a:pPr>
              <a:lnSpc>
                <a:spcPct val="81000"/>
              </a:lnSpc>
            </a:pPr>
            <a:r>
              <a:rPr lang="fr-FR" altLang="en-US" sz="2000" dirty="0">
                <a:ea typeface="ＭＳ Ｐゴシック" panose="020B0600070205080204" pitchFamily="34" charset="-128"/>
              </a:rPr>
              <a:t>Échange de données statistiques et de métadonnées (ou SDMX)</a:t>
            </a:r>
          </a:p>
          <a:p>
            <a:pPr>
              <a:lnSpc>
                <a:spcPct val="81000"/>
              </a:lnSpc>
            </a:pPr>
            <a:r>
              <a:rPr lang="fr-FR" altLang="en-US" sz="2000" dirty="0">
                <a:ea typeface="ＭＳ Ｐゴシック" panose="020B0600070205080204" pitchFamily="34" charset="-128"/>
              </a:rPr>
              <a:t>Norme de métadonnées de base de l'Organisation météorologique mondiale</a:t>
            </a:r>
          </a:p>
          <a:p>
            <a:pPr>
              <a:lnSpc>
                <a:spcPct val="81000"/>
              </a:lnSpc>
            </a:pPr>
            <a:r>
              <a:rPr lang="fr-FR" altLang="en-US" sz="2000" dirty="0">
                <a:ea typeface="ＭＳ Ｐゴシック" panose="020B0600070205080204" pitchFamily="34" charset="-128"/>
              </a:rPr>
              <a:t>Infrastructure pour l'information spatiale dans la Communauté européenne (INSPIRE)</a:t>
            </a:r>
          </a:p>
          <a:p>
            <a:pPr>
              <a:lnSpc>
                <a:spcPct val="81000"/>
              </a:lnSpc>
            </a:pPr>
            <a:r>
              <a:rPr lang="fr-FR" altLang="en-US" sz="2000" dirty="0">
                <a:ea typeface="ＭＳ Ｐゴシック" panose="020B0600070205080204" pitchFamily="34" charset="-128"/>
              </a:rPr>
              <a:t>Évaluation annuelle mondiale de l'assainissement et de l'eau potable</a:t>
            </a:r>
          </a:p>
          <a:p>
            <a:pPr>
              <a:lnSpc>
                <a:spcPct val="81000"/>
              </a:lnSpc>
            </a:pPr>
            <a:r>
              <a:rPr lang="fr-FR" altLang="en-US" sz="2000" dirty="0">
                <a:ea typeface="ＭＳ Ｐゴシック" panose="020B0600070205080204" pitchFamily="34" charset="-128"/>
              </a:rPr>
              <a:t>Normes de compte rendu des OMD (pour l'approvisionnement en eau et l'assainissement)</a:t>
            </a:r>
            <a:endParaRPr lang="en-GB" altLang="en-US" sz="2000" dirty="0">
              <a:ea typeface="ＭＳ Ｐゴシック" panose="020B0600070205080204" pitchFamily="34" charset="-128"/>
            </a:endParaRP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37</a:t>
            </a:fld>
            <a:endParaRPr lang="en-GB"/>
          </a:p>
        </p:txBody>
      </p:sp>
    </p:spTree>
    <p:extLst>
      <p:ext uri="{BB962C8B-B14F-4D97-AF65-F5344CB8AC3E}">
        <p14:creationId xmlns:p14="http://schemas.microsoft.com/office/powerpoint/2010/main" val="1175899227"/>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Guidelines on methods</a:t>
            </a:r>
            <a:endParaRPr lang="en-GB" dirty="0"/>
          </a:p>
        </p:txBody>
      </p:sp>
      <p:sp>
        <p:nvSpPr>
          <p:cNvPr id="3" name="Content Placeholder 2"/>
          <p:cNvSpPr>
            <a:spLocks noGrp="1"/>
          </p:cNvSpPr>
          <p:nvPr>
            <p:ph idx="1"/>
          </p:nvPr>
        </p:nvSpPr>
        <p:spPr/>
        <p:txBody>
          <a:bodyPr>
            <a:normAutofit/>
          </a:bodyPr>
          <a:lstStyle/>
          <a:p>
            <a:pPr>
              <a:lnSpc>
                <a:spcPct val="81000"/>
              </a:lnSpc>
            </a:pPr>
            <a:r>
              <a:rPr lang="en-GB" altLang="en-US" sz="2000" dirty="0">
                <a:ea typeface="ＭＳ Ｐゴシック" panose="020B0600070205080204" pitchFamily="34" charset="-128"/>
              </a:rPr>
              <a:t>International Recommendations for Water Statistics (IRWS)</a:t>
            </a:r>
          </a:p>
          <a:p>
            <a:pPr>
              <a:lnSpc>
                <a:spcPct val="81000"/>
              </a:lnSpc>
            </a:pPr>
            <a:r>
              <a:rPr lang="en-GB" altLang="en-US" sz="2000" dirty="0">
                <a:ea typeface="ＭＳ Ｐゴシック" panose="020B0600070205080204" pitchFamily="34" charset="-128"/>
              </a:rPr>
              <a:t>Guide to Meteorological Instruments and Methods of Observation</a:t>
            </a:r>
            <a:r>
              <a:rPr lang="en-AU" altLang="en-US" sz="2000" dirty="0">
                <a:ea typeface="ＭＳ Ｐゴシック" panose="020B0600070205080204" pitchFamily="34" charset="-128"/>
              </a:rPr>
              <a:t> </a:t>
            </a:r>
          </a:p>
          <a:p>
            <a:pPr>
              <a:lnSpc>
                <a:spcPct val="81000"/>
              </a:lnSpc>
            </a:pPr>
            <a:r>
              <a:rPr lang="en-GB" altLang="en-US" sz="2000" dirty="0">
                <a:ea typeface="ＭＳ Ｐゴシック" panose="020B0600070205080204" pitchFamily="34" charset="-128"/>
              </a:rPr>
              <a:t>Guidelines on the Role, Operation and Management of National Hydrological Services</a:t>
            </a:r>
          </a:p>
          <a:p>
            <a:pPr>
              <a:lnSpc>
                <a:spcPct val="81000"/>
              </a:lnSpc>
            </a:pPr>
            <a:r>
              <a:rPr lang="en-GB" altLang="en-US" sz="2000" dirty="0">
                <a:ea typeface="ＭＳ Ｐゴシック" panose="020B0600070205080204" pitchFamily="34" charset="-128"/>
              </a:rPr>
              <a:t>International Benchmarking Network for Water and Sanitation Utilities</a:t>
            </a:r>
            <a:r>
              <a:rPr lang="en-AU" altLang="en-US" sz="2000" dirty="0">
                <a:ea typeface="ＭＳ Ｐゴシック" panose="020B0600070205080204" pitchFamily="34" charset="-128"/>
              </a:rPr>
              <a:t> </a:t>
            </a:r>
            <a:endParaRPr lang="en-GB" altLang="en-US" sz="2000" dirty="0">
              <a:ea typeface="ＭＳ Ｐゴシック" panose="020B0600070205080204" pitchFamily="34" charset="-128"/>
            </a:endParaRPr>
          </a:p>
          <a:p>
            <a:pPr>
              <a:lnSpc>
                <a:spcPct val="81000"/>
              </a:lnSpc>
            </a:pPr>
            <a:r>
              <a:rPr lang="en-GB" altLang="en-US" sz="2000" dirty="0">
                <a:ea typeface="ＭＳ Ｐゴシック" panose="020B0600070205080204" pitchFamily="34" charset="-128"/>
              </a:rPr>
              <a:t>A System of Integrated Agricultural Censuses and Surveys</a:t>
            </a:r>
            <a:r>
              <a:rPr lang="en-AU" altLang="en-US" sz="2000" dirty="0">
                <a:ea typeface="ＭＳ Ｐゴシック" panose="020B0600070205080204" pitchFamily="34" charset="-128"/>
              </a:rPr>
              <a:t> </a:t>
            </a:r>
          </a:p>
          <a:p>
            <a:pPr>
              <a:lnSpc>
                <a:spcPct val="81000"/>
              </a:lnSpc>
            </a:pPr>
            <a:r>
              <a:rPr lang="en-GB" altLang="en-US" sz="2000" dirty="0">
                <a:ea typeface="ＭＳ Ｐゴシック" panose="020B0600070205080204" pitchFamily="34" charset="-128"/>
              </a:rPr>
              <a:t>ISO (e.g. ISO 19115 for geographic information)</a:t>
            </a:r>
          </a:p>
          <a:p>
            <a:pPr>
              <a:lnSpc>
                <a:spcPct val="81000"/>
              </a:lnSpc>
            </a:pPr>
            <a:r>
              <a:rPr lang="en-GB" altLang="en-US" sz="2000" dirty="0">
                <a:ea typeface="ＭＳ Ｐゴシック" panose="020B0600070205080204" pitchFamily="34" charset="-128"/>
              </a:rPr>
              <a:t>Statistical Data and Metadata Exchange (or SDMX) </a:t>
            </a:r>
          </a:p>
          <a:p>
            <a:pPr>
              <a:lnSpc>
                <a:spcPct val="81000"/>
              </a:lnSpc>
            </a:pPr>
            <a:r>
              <a:rPr lang="en-GB" altLang="en-US" sz="2000" dirty="0">
                <a:ea typeface="ＭＳ Ｐゴシック" panose="020B0600070205080204" pitchFamily="34" charset="-128"/>
              </a:rPr>
              <a:t>World Meteorological Organisation Core Metadata Standard</a:t>
            </a:r>
          </a:p>
          <a:p>
            <a:pPr>
              <a:lnSpc>
                <a:spcPct val="81000"/>
              </a:lnSpc>
            </a:pPr>
            <a:r>
              <a:rPr lang="en-GB" altLang="en-US" sz="2000" dirty="0">
                <a:ea typeface="ＭＳ Ｐゴシック" panose="020B0600070205080204" pitchFamily="34" charset="-128"/>
              </a:rPr>
              <a:t>Infrastructure for Spatial Information in the European Community (INSPIRE)</a:t>
            </a:r>
          </a:p>
          <a:p>
            <a:pPr>
              <a:lnSpc>
                <a:spcPct val="81000"/>
              </a:lnSpc>
            </a:pPr>
            <a:r>
              <a:rPr lang="en-GB" altLang="en-US" sz="2000" dirty="0">
                <a:ea typeface="ＭＳ Ｐゴシック" panose="020B0600070205080204" pitchFamily="34" charset="-128"/>
              </a:rPr>
              <a:t>Global Annual Assessment of Sanitation and Drinking Water</a:t>
            </a:r>
            <a:r>
              <a:rPr lang="en-AU" altLang="en-US" sz="2000" dirty="0">
                <a:ea typeface="ＭＳ Ｐゴシック" panose="020B0600070205080204" pitchFamily="34" charset="-128"/>
              </a:rPr>
              <a:t> </a:t>
            </a:r>
          </a:p>
          <a:p>
            <a:pPr>
              <a:lnSpc>
                <a:spcPct val="81000"/>
              </a:lnSpc>
            </a:pPr>
            <a:r>
              <a:rPr lang="en-AU" altLang="en-US" sz="2000" dirty="0">
                <a:ea typeface="ＭＳ Ｐゴシック" panose="020B0600070205080204" pitchFamily="34" charset="-128"/>
              </a:rPr>
              <a:t>MDG reporting standards (for water supply and sanitation)</a:t>
            </a:r>
            <a:endParaRPr lang="en-GB" altLang="en-US" sz="2000" dirty="0">
              <a:ea typeface="ＭＳ Ｐゴシック" panose="020B0600070205080204" pitchFamily="34" charset="-128"/>
            </a:endParaRPr>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38</a:t>
            </a:fld>
            <a:endParaRPr lang="en-GB"/>
          </a:p>
        </p:txBody>
      </p:sp>
    </p:spTree>
    <p:extLst>
      <p:ext uri="{BB962C8B-B14F-4D97-AF65-F5344CB8AC3E}">
        <p14:creationId xmlns:p14="http://schemas.microsoft.com/office/powerpoint/2010/main" val="1143249555"/>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97313"/>
            <a:ext cx="7886700" cy="816069"/>
          </a:xfrm>
        </p:spPr>
        <p:txBody>
          <a:bodyPr>
            <a:noAutofit/>
          </a:bodyPr>
          <a:lstStyle/>
          <a:p>
            <a:r>
              <a:rPr lang="fr-FR" dirty="0"/>
              <a:t>Problèmes courants lors de l'établissement des comptes de l'eau</a:t>
            </a:r>
            <a:endParaRPr lang="en-GB" dirty="0"/>
          </a:p>
        </p:txBody>
      </p:sp>
      <p:sp>
        <p:nvSpPr>
          <p:cNvPr id="3" name="Content Placeholder 2"/>
          <p:cNvSpPr>
            <a:spLocks noGrp="1"/>
          </p:cNvSpPr>
          <p:nvPr>
            <p:ph idx="1"/>
          </p:nvPr>
        </p:nvSpPr>
        <p:spPr>
          <a:xfrm>
            <a:off x="628650" y="1268760"/>
            <a:ext cx="8047806" cy="5584653"/>
          </a:xfrm>
        </p:spPr>
        <p:txBody>
          <a:bodyPr>
            <a:noAutofit/>
          </a:bodyPr>
          <a:lstStyle/>
          <a:p>
            <a:pPr marL="285750" lvl="1">
              <a:lnSpc>
                <a:spcPct val="100000"/>
              </a:lnSpc>
            </a:pPr>
            <a:r>
              <a:rPr lang="fr-FR" altLang="en-US" sz="1800" b="1" dirty="0"/>
              <a:t>Classification des unités dans l'industrie</a:t>
            </a:r>
            <a:r>
              <a:rPr lang="fr-FR" altLang="en-US" sz="1800" dirty="0"/>
              <a:t>, en particulier celles exerçant de multiples activités (par exemple, adduction d'eau, assainissement et production d'hydroélectricité)</a:t>
            </a:r>
          </a:p>
          <a:p>
            <a:pPr marL="285750" lvl="1">
              <a:lnSpc>
                <a:spcPct val="100000"/>
              </a:lnSpc>
            </a:pPr>
            <a:r>
              <a:rPr lang="fr-FR" altLang="en-US" sz="1800" dirty="0"/>
              <a:t>Dans la plupart des pays, les comptes nationaux ne séparent pas les secteurs de </a:t>
            </a:r>
            <a:r>
              <a:rPr lang="fr-FR" altLang="en-US" sz="1800" b="1" dirty="0"/>
              <a:t>l'alimentation en eau et de l'assainissement</a:t>
            </a:r>
          </a:p>
          <a:p>
            <a:pPr marL="285750" lvl="1">
              <a:lnSpc>
                <a:spcPct val="100000"/>
              </a:lnSpc>
            </a:pPr>
            <a:r>
              <a:rPr lang="fr-FR" altLang="en-US" sz="1800" dirty="0"/>
              <a:t>Enregistrement des </a:t>
            </a:r>
            <a:r>
              <a:rPr lang="fr-FR" altLang="en-US" sz="1800" b="1" dirty="0"/>
              <a:t>pertes dans la distribution </a:t>
            </a:r>
            <a:r>
              <a:rPr lang="fr-FR" altLang="en-US" sz="1800" dirty="0"/>
              <a:t>et des flux d'utilisation de l'eau dans </a:t>
            </a:r>
            <a:r>
              <a:rPr lang="fr-FR" altLang="en-US" sz="1800" b="1" dirty="0"/>
              <a:t>l'hydroélectricité et de l'eau </a:t>
            </a:r>
            <a:r>
              <a:rPr lang="fr-FR" altLang="en-US" sz="1800" dirty="0"/>
              <a:t>pour le </a:t>
            </a:r>
            <a:r>
              <a:rPr lang="fr-FR" altLang="en-US" sz="1800" b="1" dirty="0"/>
              <a:t>refroidissement</a:t>
            </a:r>
          </a:p>
          <a:p>
            <a:pPr marL="285750" lvl="1">
              <a:lnSpc>
                <a:spcPct val="100000"/>
              </a:lnSpc>
            </a:pPr>
            <a:r>
              <a:rPr lang="fr-FR" altLang="en-US" sz="1800" dirty="0"/>
              <a:t>Limite entre </a:t>
            </a:r>
            <a:r>
              <a:rPr lang="fr-FR" altLang="en-US" sz="1800" b="1" dirty="0"/>
              <a:t>l'environnement et l'économie</a:t>
            </a:r>
            <a:r>
              <a:rPr lang="fr-FR" altLang="en-US" sz="1800" dirty="0"/>
              <a:t>, en particulier les réservoirs artificiels</a:t>
            </a:r>
          </a:p>
          <a:p>
            <a:pPr marL="285750" lvl="1">
              <a:lnSpc>
                <a:spcPct val="100000"/>
              </a:lnSpc>
            </a:pPr>
            <a:r>
              <a:rPr lang="fr-FR" altLang="en-US" sz="1800" b="1" dirty="0"/>
              <a:t>Référence spatiale </a:t>
            </a:r>
            <a:r>
              <a:rPr lang="fr-FR" altLang="en-US" sz="1800" dirty="0"/>
              <a:t>- les données économiques se réfèrent aux frontières administratives tandis que les données hydrologiques se rapportent aux bassins hydrographiques</a:t>
            </a:r>
          </a:p>
          <a:p>
            <a:pPr marL="285750" lvl="1">
              <a:lnSpc>
                <a:spcPct val="100000"/>
              </a:lnSpc>
            </a:pPr>
            <a:r>
              <a:rPr lang="fr-FR" altLang="en-US" sz="1800" b="1" dirty="0"/>
              <a:t>Confidentialité</a:t>
            </a:r>
            <a:r>
              <a:rPr lang="fr-FR" altLang="en-US" sz="1800" dirty="0"/>
              <a:t> des données commerciales</a:t>
            </a:r>
          </a:p>
          <a:p>
            <a:pPr marL="285750" lvl="1">
              <a:lnSpc>
                <a:spcPct val="100000"/>
              </a:lnSpc>
            </a:pPr>
            <a:r>
              <a:rPr lang="fr-FR" altLang="en-US" sz="1800" b="1" dirty="0"/>
              <a:t>Qualité</a:t>
            </a:r>
            <a:r>
              <a:rPr lang="fr-FR" altLang="en-US" sz="1800" dirty="0"/>
              <a:t> des données</a:t>
            </a:r>
          </a:p>
          <a:p>
            <a:pPr marL="285750" lvl="1">
              <a:lnSpc>
                <a:spcPct val="100000"/>
              </a:lnSpc>
            </a:pPr>
            <a:r>
              <a:rPr lang="fr-FR" altLang="en-US" sz="1800" b="1" dirty="0"/>
              <a:t>Échelle </a:t>
            </a:r>
            <a:r>
              <a:rPr lang="fr-FR" altLang="en-US" sz="1800" dirty="0"/>
              <a:t>des données (les données au niveau national peuvent masquer les variations régionales)</a:t>
            </a:r>
          </a:p>
          <a:p>
            <a:pPr marL="285750" lvl="1">
              <a:lnSpc>
                <a:spcPct val="100000"/>
              </a:lnSpc>
            </a:pPr>
            <a:r>
              <a:rPr lang="fr-FR" altLang="en-US" sz="1800" b="1" dirty="0"/>
              <a:t>Saisonnalité</a:t>
            </a:r>
            <a:r>
              <a:rPr lang="fr-FR" altLang="en-US" sz="1800" dirty="0"/>
              <a:t>: les moyennes annuelles peuvent masquer les variations saisonnières et les </a:t>
            </a:r>
            <a:r>
              <a:rPr lang="fr-FR" altLang="en-US" sz="1800" b="1" dirty="0"/>
              <a:t>extrêmes</a:t>
            </a:r>
            <a:r>
              <a:rPr lang="fr-FR" altLang="en-US" sz="1800" dirty="0"/>
              <a:t> (exemple, les inondations et les sécheresses)</a:t>
            </a:r>
            <a:endParaRPr lang="en-US" altLang="en-US" sz="1800" dirty="0"/>
          </a:p>
        </p:txBody>
      </p:sp>
      <p:sp>
        <p:nvSpPr>
          <p:cNvPr id="4" name="Footer Placeholder 3"/>
          <p:cNvSpPr>
            <a:spLocks noGrp="1"/>
          </p:cNvSpPr>
          <p:nvPr>
            <p:ph type="ftr" sz="quarter" idx="11"/>
          </p:nvPr>
        </p:nvSpPr>
        <p:spPr/>
        <p:txBody>
          <a:bodyPr/>
          <a:lstStyle/>
          <a:p>
            <a:r>
              <a:rPr lang="en-GB" dirty="0"/>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39</a:t>
            </a:fld>
            <a:endParaRPr lang="en-GB"/>
          </a:p>
        </p:txBody>
      </p:sp>
    </p:spTree>
    <p:extLst>
      <p:ext uri="{BB962C8B-B14F-4D97-AF65-F5344CB8AC3E}">
        <p14:creationId xmlns:p14="http://schemas.microsoft.com/office/powerpoint/2010/main" val="1102075852"/>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836712"/>
            <a:ext cx="8352928" cy="720080"/>
          </a:xfrm>
        </p:spPr>
        <p:txBody>
          <a:bodyPr/>
          <a:lstStyle/>
          <a:p>
            <a:r>
              <a:rPr lang="en-AU" altLang="en-US" dirty="0" err="1"/>
              <a:t>Compte</a:t>
            </a:r>
            <a:r>
              <a:rPr lang="en-AU" altLang="en-US" dirty="0"/>
              <a:t> </a:t>
            </a:r>
            <a:r>
              <a:rPr lang="en-AU" altLang="en-US" dirty="0" err="1"/>
              <a:t>d’eau</a:t>
            </a:r>
            <a:endParaRPr lang="en-AU" altLang="en-US" dirty="0"/>
          </a:p>
        </p:txBody>
      </p:sp>
      <p:sp>
        <p:nvSpPr>
          <p:cNvPr id="2" name="Content Placeholder 1"/>
          <p:cNvSpPr>
            <a:spLocks noGrp="1"/>
          </p:cNvSpPr>
          <p:nvPr>
            <p:ph idx="1"/>
          </p:nvPr>
        </p:nvSpPr>
        <p:spPr>
          <a:xfrm>
            <a:off x="611560" y="1628800"/>
            <a:ext cx="5544616" cy="4752528"/>
          </a:xfrm>
        </p:spPr>
        <p:txBody>
          <a:bodyPr/>
          <a:lstStyle/>
          <a:p>
            <a:pPr marL="457200" indent="-457200">
              <a:buFont typeface="+mj-lt"/>
              <a:buAutoNum type="arabicPeriod"/>
            </a:pPr>
            <a:r>
              <a:rPr lang="en-AU" altLang="en-US" dirty="0" err="1"/>
              <a:t>Objectifs</a:t>
            </a:r>
            <a:r>
              <a:rPr lang="en-AU" altLang="en-US" dirty="0"/>
              <a:t> </a:t>
            </a:r>
            <a:r>
              <a:rPr lang="en-AU" altLang="en-US" dirty="0" err="1"/>
              <a:t>d'apprentissage</a:t>
            </a:r>
            <a:endParaRPr lang="en-AU" altLang="en-US" sz="2400" dirty="0"/>
          </a:p>
          <a:p>
            <a:pPr marL="457200" indent="-457200">
              <a:buFont typeface="+mj-lt"/>
              <a:buAutoNum type="arabicPeriod"/>
            </a:pPr>
            <a:r>
              <a:rPr lang="en-AU" altLang="en-US" dirty="0" err="1"/>
              <a:t>Révision</a:t>
            </a:r>
            <a:r>
              <a:rPr lang="en-AU" altLang="en-US" dirty="0"/>
              <a:t> du </a:t>
            </a:r>
            <a:r>
              <a:rPr lang="en-AU" altLang="en-US" dirty="0" err="1"/>
              <a:t>niveau</a:t>
            </a:r>
            <a:r>
              <a:rPr lang="en-AU" altLang="en-US" dirty="0"/>
              <a:t> </a:t>
            </a:r>
            <a:r>
              <a:rPr lang="en-AU" altLang="en-US" sz="2400" dirty="0"/>
              <a:t>0 (5m)</a:t>
            </a:r>
          </a:p>
          <a:p>
            <a:pPr marL="457200" indent="-457200" eaLnBrk="1" hangingPunct="1">
              <a:buFont typeface="+mj-lt"/>
              <a:buAutoNum type="arabicPeriod"/>
            </a:pPr>
            <a:r>
              <a:rPr lang="en-AU" altLang="en-US" sz="2400" dirty="0" err="1"/>
              <a:t>Niveau</a:t>
            </a:r>
            <a:r>
              <a:rPr lang="en-AU" altLang="en-US" sz="2400" dirty="0"/>
              <a:t> 1 (</a:t>
            </a:r>
            <a:r>
              <a:rPr lang="en-AU" altLang="en-US" sz="2400" dirty="0" err="1"/>
              <a:t>Compilateurs</a:t>
            </a:r>
            <a:r>
              <a:rPr lang="en-AU" altLang="en-US" sz="2400" dirty="0"/>
              <a:t>)</a:t>
            </a:r>
          </a:p>
          <a:p>
            <a:pPr marL="857250" lvl="1" indent="-457200" eaLnBrk="1" hangingPunct="1"/>
            <a:r>
              <a:rPr lang="en-AU" altLang="en-US" sz="2000" dirty="0"/>
              <a:t>Concepts (15m)</a:t>
            </a:r>
          </a:p>
          <a:p>
            <a:pPr marL="857250" lvl="1" indent="-457200"/>
            <a:r>
              <a:rPr lang="fr-FR" altLang="en-US" dirty="0"/>
              <a:t>Exercice de groupe et discussion </a:t>
            </a:r>
            <a:r>
              <a:rPr lang="en-AU" altLang="en-US" sz="2000" dirty="0"/>
              <a:t>(30m)</a:t>
            </a:r>
          </a:p>
          <a:p>
            <a:pPr marL="514350" indent="-514350">
              <a:buFont typeface="+mj-lt"/>
              <a:buAutoNum type="arabicPeriod"/>
            </a:pPr>
            <a:r>
              <a:rPr lang="en-AU" altLang="en-US" sz="2400" dirty="0" err="1"/>
              <a:t>Niveau</a:t>
            </a:r>
            <a:r>
              <a:rPr lang="en-AU" altLang="en-US" sz="2400" dirty="0"/>
              <a:t> 2 </a:t>
            </a:r>
            <a:r>
              <a:rPr lang="en-AU" altLang="en-US" dirty="0"/>
              <a:t>(</a:t>
            </a:r>
            <a:r>
              <a:rPr lang="en-AU" altLang="en-US" dirty="0" err="1"/>
              <a:t>Fournisseurs</a:t>
            </a:r>
            <a:r>
              <a:rPr lang="en-AU" altLang="en-US" dirty="0"/>
              <a:t> de </a:t>
            </a:r>
            <a:r>
              <a:rPr lang="en-AU" altLang="en-US" dirty="0" err="1"/>
              <a:t>données</a:t>
            </a:r>
            <a:r>
              <a:rPr lang="en-AU" altLang="en-US" sz="2400" dirty="0"/>
              <a:t>)</a:t>
            </a:r>
          </a:p>
          <a:p>
            <a:pPr marL="914400" lvl="1" indent="-514350"/>
            <a:r>
              <a:rPr lang="fr-FR" altLang="en-US" dirty="0"/>
              <a:t>Options de données, exemples et problèmes</a:t>
            </a:r>
            <a:r>
              <a:rPr lang="en-AU" altLang="en-US" sz="2000" dirty="0"/>
              <a:t> (15m)</a:t>
            </a:r>
          </a:p>
          <a:p>
            <a:pPr marL="914400" lvl="1" indent="-514350"/>
            <a:r>
              <a:rPr lang="fr-FR" altLang="en-US" dirty="0"/>
              <a:t>Exercice de groupe et discussion </a:t>
            </a:r>
            <a:r>
              <a:rPr lang="en-AU" altLang="en-US" sz="2000" dirty="0"/>
              <a:t>(15m)</a:t>
            </a:r>
          </a:p>
          <a:p>
            <a:pPr marL="514350" indent="-514350">
              <a:buFont typeface="+mj-lt"/>
              <a:buAutoNum type="arabicPeriod"/>
            </a:pPr>
            <a:r>
              <a:rPr lang="en-AU" altLang="en-US" dirty="0"/>
              <a:t>Discussion de </a:t>
            </a:r>
            <a:r>
              <a:rPr lang="en-AU" altLang="en-US" dirty="0" err="1"/>
              <a:t>clôture</a:t>
            </a:r>
            <a:r>
              <a:rPr lang="en-AU" altLang="en-US" dirty="0"/>
              <a:t> </a:t>
            </a:r>
            <a:r>
              <a:rPr lang="en-AU" altLang="en-US" sz="2400" dirty="0"/>
              <a:t>(10m)</a:t>
            </a:r>
          </a:p>
        </p:txBody>
      </p:sp>
      <p:sp>
        <p:nvSpPr>
          <p:cNvPr id="3" name="Rounded Rectangle 2"/>
          <p:cNvSpPr/>
          <p:nvPr/>
        </p:nvSpPr>
        <p:spPr bwMode="auto">
          <a:xfrm>
            <a:off x="1115616" y="2120156"/>
            <a:ext cx="2808312" cy="432048"/>
          </a:xfrm>
          <a:prstGeom prst="roundRect">
            <a:avLst/>
          </a:prstGeom>
          <a:noFill/>
          <a:ln w="38100" cap="flat" cmpd="sng" algn="ctr">
            <a:solidFill>
              <a:schemeClr val="accent1">
                <a:lumMod val="50000"/>
              </a:schemeClr>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cs typeface="Arial" charset="0"/>
            </a:endParaRPr>
          </a:p>
        </p:txBody>
      </p:sp>
      <p:sp>
        <p:nvSpPr>
          <p:cNvPr id="6" name="Footer Placeholder 5"/>
          <p:cNvSpPr>
            <a:spLocks noGrp="1"/>
          </p:cNvSpPr>
          <p:nvPr>
            <p:ph type="ftr" sz="quarter" idx="11"/>
          </p:nvPr>
        </p:nvSpPr>
        <p:spPr/>
        <p:txBody>
          <a:bodyPr/>
          <a:lstStyle/>
          <a:p>
            <a:r>
              <a:rPr lang="en-GB"/>
              <a:t>SEEA-CF - Water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4</a:t>
            </a:fld>
            <a:endParaRPr lang="en-GB" dirty="0"/>
          </a:p>
        </p:txBody>
      </p:sp>
    </p:spTree>
    <p:extLst>
      <p:ext uri="{BB962C8B-B14F-4D97-AF65-F5344CB8AC3E}">
        <p14:creationId xmlns:p14="http://schemas.microsoft.com/office/powerpoint/2010/main" val="2849890038"/>
      </p:ext>
    </p:extLst>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Quelques exemples mondiaux et nationaux</a:t>
            </a:r>
            <a:endParaRPr lang="en-GB" dirty="0"/>
          </a:p>
        </p:txBody>
      </p:sp>
      <p:sp>
        <p:nvSpPr>
          <p:cNvPr id="3" name="Content Placeholder 2"/>
          <p:cNvSpPr>
            <a:spLocks noGrp="1"/>
          </p:cNvSpPr>
          <p:nvPr>
            <p:ph idx="1"/>
          </p:nvPr>
        </p:nvSpPr>
        <p:spPr/>
        <p:txBody>
          <a:bodyPr/>
          <a:lstStyle/>
          <a:p>
            <a:r>
              <a:rPr lang="en-CA" b="1" dirty="0"/>
              <a:t>UNEP-WCMC:</a:t>
            </a:r>
            <a:r>
              <a:rPr lang="en-CA" dirty="0"/>
              <a:t> Composite map of global ecosystem assets (Freshwater component)</a:t>
            </a:r>
          </a:p>
          <a:p>
            <a:r>
              <a:rPr lang="en-CA" b="1" dirty="0"/>
              <a:t>Australia, Samoa, Fiji</a:t>
            </a:r>
            <a:endParaRPr lang="en-CA" dirty="0"/>
          </a:p>
          <a:p>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40</a:t>
            </a:fld>
            <a:endParaRPr lang="en-GB"/>
          </a:p>
        </p:txBody>
      </p:sp>
    </p:spTree>
    <p:extLst>
      <p:ext uri="{BB962C8B-B14F-4D97-AF65-F5344CB8AC3E}">
        <p14:creationId xmlns:p14="http://schemas.microsoft.com/office/powerpoint/2010/main" val="25359896"/>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41</a:t>
            </a:fld>
            <a:endParaRPr lang="en-GB" dirty="0"/>
          </a:p>
        </p:txBody>
      </p:sp>
      <p:sp>
        <p:nvSpPr>
          <p:cNvPr id="8" name="Content Placeholder 2"/>
          <p:cNvSpPr txBox="1">
            <a:spLocks/>
          </p:cNvSpPr>
          <p:nvPr/>
        </p:nvSpPr>
        <p:spPr>
          <a:xfrm>
            <a:off x="491981" y="1196752"/>
            <a:ext cx="8281168"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b="1"/>
              <a:t>UNEP-WCMC:</a:t>
            </a:r>
            <a:r>
              <a:rPr lang="en-CA" b="0"/>
              <a:t> Composite map of global freshwater resources</a:t>
            </a:r>
            <a:endParaRPr lang="en-CA" b="0" dirty="0"/>
          </a:p>
        </p:txBody>
      </p:sp>
      <p:sp>
        <p:nvSpPr>
          <p:cNvPr id="9" name="TextBox 8"/>
          <p:cNvSpPr txBox="1"/>
          <p:nvPr/>
        </p:nvSpPr>
        <p:spPr>
          <a:xfrm>
            <a:off x="4920741" y="5805264"/>
            <a:ext cx="3323667" cy="338554"/>
          </a:xfrm>
          <a:prstGeom prst="rect">
            <a:avLst/>
          </a:prstGeom>
          <a:noFill/>
        </p:spPr>
        <p:txBody>
          <a:bodyPr wrap="none" rtlCol="0">
            <a:spAutoFit/>
          </a:bodyPr>
          <a:lstStyle/>
          <a:p>
            <a:r>
              <a:rPr lang="en-CA" sz="1600" b="0" i="1" dirty="0">
                <a:latin typeface="+mn-lt"/>
              </a:rPr>
              <a:t>Source: Dickson, </a:t>
            </a:r>
            <a:r>
              <a:rPr lang="en-CA" sz="1600" b="0" i="1" dirty="0" err="1">
                <a:latin typeface="+mn-lt"/>
              </a:rPr>
              <a:t>Blaney</a:t>
            </a:r>
            <a:r>
              <a:rPr lang="en-CA" sz="1600" b="0" i="1" dirty="0">
                <a:latin typeface="+mn-lt"/>
              </a:rPr>
              <a:t> et al. (2014)</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269" y="2348880"/>
            <a:ext cx="7590685"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093824" y="5199583"/>
            <a:ext cx="5125634" cy="369332"/>
          </a:xfrm>
          <a:prstGeom prst="rect">
            <a:avLst/>
          </a:prstGeom>
          <a:noFill/>
        </p:spPr>
        <p:txBody>
          <a:bodyPr wrap="none" rtlCol="0">
            <a:spAutoFit/>
          </a:bodyPr>
          <a:lstStyle/>
          <a:p>
            <a:r>
              <a:rPr lang="en-CA" b="1" dirty="0">
                <a:solidFill>
                  <a:srgbClr val="FF0000"/>
                </a:solidFill>
                <a:latin typeface="+mn-lt"/>
              </a:rPr>
              <a:t>= Stock + (precipitation – evapotranspiration)</a:t>
            </a:r>
          </a:p>
        </p:txBody>
      </p:sp>
    </p:spTree>
    <p:extLst>
      <p:ext uri="{BB962C8B-B14F-4D97-AF65-F5344CB8AC3E}">
        <p14:creationId xmlns:p14="http://schemas.microsoft.com/office/powerpoint/2010/main" val="1902476454"/>
      </p:ext>
    </p:extLst>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accounts</a:t>
            </a:r>
            <a:endParaRPr lang="en-GB" b="0" dirty="0"/>
          </a:p>
        </p:txBody>
      </p:sp>
      <p:sp>
        <p:nvSpPr>
          <p:cNvPr id="5" name="Slide Number Placeholder 4"/>
          <p:cNvSpPr>
            <a:spLocks noGrp="1"/>
          </p:cNvSpPr>
          <p:nvPr>
            <p:ph type="sldNum" sz="quarter" idx="12"/>
          </p:nvPr>
        </p:nvSpPr>
        <p:spPr/>
        <p:txBody>
          <a:bodyPr/>
          <a:lstStyle/>
          <a:p>
            <a:fld id="{A2261D6C-4505-4CAD-B01B-1DA294CCE22C}" type="slidenum">
              <a:rPr lang="en-GB" smtClean="0"/>
              <a:pPr/>
              <a:t>42</a:t>
            </a:fld>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506" y="1124744"/>
            <a:ext cx="711488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0406145"/>
      </p:ext>
    </p:extLst>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b="0"/>
              <a:t>SEEA-CF - Water accounts</a:t>
            </a:r>
          </a:p>
        </p:txBody>
      </p:sp>
      <p:sp>
        <p:nvSpPr>
          <p:cNvPr id="3" name="Slide Number Placeholder 2"/>
          <p:cNvSpPr>
            <a:spLocks noGrp="1"/>
          </p:cNvSpPr>
          <p:nvPr>
            <p:ph type="sldNum" sz="quarter" idx="12"/>
          </p:nvPr>
        </p:nvSpPr>
        <p:spPr/>
        <p:txBody>
          <a:bodyPr/>
          <a:lstStyle/>
          <a:p>
            <a:fld id="{33E22236-2149-4CED-A662-6633D7822ADF}" type="slidenum">
              <a:rPr lang="en-GB" b="0" smtClean="0"/>
              <a:pPr/>
              <a:t>43</a:t>
            </a:fld>
            <a:endParaRPr lang="en-GB" b="0"/>
          </a:p>
        </p:txBody>
      </p:sp>
      <p:sp>
        <p:nvSpPr>
          <p:cNvPr id="13" name="Text Box 3"/>
          <p:cNvSpPr txBox="1">
            <a:spLocks noChangeArrowheads="1"/>
          </p:cNvSpPr>
          <p:nvPr/>
        </p:nvSpPr>
        <p:spPr bwMode="auto">
          <a:xfrm>
            <a:off x="4031110" y="764704"/>
            <a:ext cx="51125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i="1" dirty="0">
                <a:solidFill>
                  <a:srgbClr val="003399"/>
                </a:solidFill>
                <a:latin typeface="+mn-lt"/>
                <a:cs typeface="+mn-cs"/>
              </a:rPr>
              <a:t>Australia`s water accounts are not just tables</a:t>
            </a:r>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002" y="1638092"/>
            <a:ext cx="3474132" cy="23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252" y="4049081"/>
            <a:ext cx="3486150"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aphicFrame>
        <p:nvGraphicFramePr>
          <p:cNvPr id="16" name="Object 6"/>
          <p:cNvGraphicFramePr>
            <a:graphicFrameLocks noChangeAspect="1"/>
          </p:cNvGraphicFramePr>
          <p:nvPr>
            <p:extLst>
              <p:ext uri="{D42A27DB-BD31-4B8C-83A1-F6EECF244321}">
                <p14:modId xmlns:p14="http://schemas.microsoft.com/office/powerpoint/2010/main" val="3396066132"/>
              </p:ext>
            </p:extLst>
          </p:nvPr>
        </p:nvGraphicFramePr>
        <p:xfrm>
          <a:off x="4556373" y="3942348"/>
          <a:ext cx="4463686" cy="2592288"/>
        </p:xfrm>
        <a:graphic>
          <a:graphicData uri="http://schemas.openxmlformats.org/presentationml/2006/ole">
            <mc:AlternateContent xmlns:mc="http://schemas.openxmlformats.org/markup-compatibility/2006">
              <mc:Choice xmlns:v="urn:schemas-microsoft-com:vml" Requires="v">
                <p:oleObj spid="_x0000_s2158" name="Chart" r:id="rId6" imgW="4495800" imgH="2235200" progId="Excel.Chart.8">
                  <p:embed/>
                </p:oleObj>
              </mc:Choice>
              <mc:Fallback>
                <p:oleObj name="Chart" r:id="rId6" imgW="4495800" imgH="2235200" progId="Excel.Char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56373" y="3942348"/>
                        <a:ext cx="4463686" cy="2592288"/>
                      </a:xfrm>
                      <a:prstGeom prst="rect">
                        <a:avLst/>
                      </a:prstGeom>
                      <a:noFill/>
                      <a:ln>
                        <a:noFill/>
                      </a:ln>
                      <a:effectLst/>
                    </p:spPr>
                  </p:pic>
                </p:oleObj>
              </mc:Fallback>
            </mc:AlternateContent>
          </a:graphicData>
        </a:graphic>
      </p:graphicFrame>
      <p:graphicFrame>
        <p:nvGraphicFramePr>
          <p:cNvPr id="17" name="Object 7"/>
          <p:cNvGraphicFramePr>
            <a:graphicFrameLocks noChangeAspect="1"/>
          </p:cNvGraphicFramePr>
          <p:nvPr>
            <p:extLst>
              <p:ext uri="{D42A27DB-BD31-4B8C-83A1-F6EECF244321}">
                <p14:modId xmlns:p14="http://schemas.microsoft.com/office/powerpoint/2010/main" val="1057442196"/>
              </p:ext>
            </p:extLst>
          </p:nvPr>
        </p:nvGraphicFramePr>
        <p:xfrm>
          <a:off x="4607173" y="1206043"/>
          <a:ext cx="4320481" cy="2540931"/>
        </p:xfrm>
        <a:graphic>
          <a:graphicData uri="http://schemas.openxmlformats.org/drawingml/2006/chart">
            <c:chart xmlns:c="http://schemas.openxmlformats.org/drawingml/2006/chart" xmlns:r="http://schemas.openxmlformats.org/officeDocument/2006/relationships" r:id="rId8"/>
          </a:graphicData>
        </a:graphic>
      </p:graphicFrame>
      <p:sp>
        <p:nvSpPr>
          <p:cNvPr id="18" name="Text Box 3"/>
          <p:cNvSpPr txBox="1">
            <a:spLocks noChangeArrowheads="1"/>
          </p:cNvSpPr>
          <p:nvPr/>
        </p:nvSpPr>
        <p:spPr bwMode="auto">
          <a:xfrm>
            <a:off x="941345" y="1240597"/>
            <a:ext cx="313996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latin typeface="+mn-lt"/>
                <a:cs typeface="+mn-cs"/>
              </a:rPr>
              <a:t>Percentage of mean annual rainfall</a:t>
            </a:r>
          </a:p>
        </p:txBody>
      </p:sp>
      <p:sp>
        <p:nvSpPr>
          <p:cNvPr id="19" name="Rectangle 18"/>
          <p:cNvSpPr/>
          <p:nvPr/>
        </p:nvSpPr>
        <p:spPr bwMode="auto">
          <a:xfrm>
            <a:off x="286694" y="1206044"/>
            <a:ext cx="4104456" cy="5266655"/>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20" name="Text Box 3"/>
          <p:cNvSpPr txBox="1">
            <a:spLocks noChangeArrowheads="1"/>
          </p:cNvSpPr>
          <p:nvPr/>
        </p:nvSpPr>
        <p:spPr bwMode="auto">
          <a:xfrm rot="16200000">
            <a:off x="-487139" y="2676316"/>
            <a:ext cx="20882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latin typeface="+mn-lt"/>
                <a:cs typeface="+mn-cs"/>
              </a:rPr>
              <a:t>July 1998 – June 2001</a:t>
            </a:r>
          </a:p>
        </p:txBody>
      </p:sp>
      <p:sp>
        <p:nvSpPr>
          <p:cNvPr id="21" name="Text Box 3"/>
          <p:cNvSpPr txBox="1">
            <a:spLocks noChangeArrowheads="1"/>
          </p:cNvSpPr>
          <p:nvPr/>
        </p:nvSpPr>
        <p:spPr bwMode="auto">
          <a:xfrm rot="16200000">
            <a:off x="-487139" y="5069943"/>
            <a:ext cx="20882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400" dirty="0">
                <a:latin typeface="+mn-lt"/>
                <a:cs typeface="+mn-cs"/>
              </a:rPr>
              <a:t>July 2002 – June 2005</a:t>
            </a:r>
          </a:p>
        </p:txBody>
      </p:sp>
    </p:spTree>
    <p:extLst>
      <p:ext uri="{BB962C8B-B14F-4D97-AF65-F5344CB8AC3E}">
        <p14:creationId xmlns:p14="http://schemas.microsoft.com/office/powerpoint/2010/main" val="240108557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6" grpId="0"/>
      <p:bldGraphic spid="17"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b="0"/>
              <a:t>SEEA-CF - Water accounts</a:t>
            </a:r>
            <a:endParaRPr lang="en-GB" b="0" dirty="0"/>
          </a:p>
        </p:txBody>
      </p:sp>
      <p:sp>
        <p:nvSpPr>
          <p:cNvPr id="3" name="Slide Number Placeholder 2"/>
          <p:cNvSpPr>
            <a:spLocks noGrp="1"/>
          </p:cNvSpPr>
          <p:nvPr>
            <p:ph type="sldNum" sz="quarter" idx="12"/>
          </p:nvPr>
        </p:nvSpPr>
        <p:spPr/>
        <p:txBody>
          <a:bodyPr/>
          <a:lstStyle/>
          <a:p>
            <a:fld id="{33E22236-2149-4CED-A662-6633D7822ADF}" type="slidenum">
              <a:rPr lang="en-GB" smtClean="0"/>
              <a:pPr/>
              <a:t>44</a:t>
            </a:fld>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621205"/>
            <a:ext cx="3888432" cy="3912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652120" y="5588511"/>
            <a:ext cx="2879443" cy="338554"/>
          </a:xfrm>
          <a:prstGeom prst="rect">
            <a:avLst/>
          </a:prstGeom>
          <a:noFill/>
        </p:spPr>
        <p:txBody>
          <a:bodyPr wrap="none" rtlCol="0">
            <a:spAutoFit/>
          </a:bodyPr>
          <a:lstStyle/>
          <a:p>
            <a:r>
              <a:rPr lang="en-CA" sz="1600" b="0" dirty="0">
                <a:latin typeface="+mn-lt"/>
              </a:rPr>
              <a:t>Source: Statistics Canada, 2010</a:t>
            </a:r>
          </a:p>
        </p:txBody>
      </p:sp>
      <p:grpSp>
        <p:nvGrpSpPr>
          <p:cNvPr id="6" name="Group 5"/>
          <p:cNvGrpSpPr/>
          <p:nvPr/>
        </p:nvGrpSpPr>
        <p:grpSpPr>
          <a:xfrm>
            <a:off x="539552" y="1600333"/>
            <a:ext cx="4104456" cy="4374851"/>
            <a:chOff x="539552" y="2167069"/>
            <a:chExt cx="4104456" cy="4374851"/>
          </a:xfrm>
        </p:grpSpPr>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2167069"/>
              <a:ext cx="4104456" cy="4374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bwMode="auto">
            <a:xfrm>
              <a:off x="1331640" y="5733256"/>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9" name="Oval 8"/>
            <p:cNvSpPr/>
            <p:nvPr/>
          </p:nvSpPr>
          <p:spPr bwMode="auto">
            <a:xfrm>
              <a:off x="2281318" y="2780928"/>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0" name="Straight Arrow Connector 9"/>
            <p:cNvCxnSpPr/>
            <p:nvPr/>
          </p:nvCxnSpPr>
          <p:spPr bwMode="auto">
            <a:xfrm flipH="1">
              <a:off x="1835696" y="3362496"/>
              <a:ext cx="648072" cy="2370760"/>
            </a:xfrm>
            <a:prstGeom prst="straightConnector1">
              <a:avLst/>
            </a:prstGeom>
            <a:solidFill>
              <a:schemeClr val="accent1"/>
            </a:solidFill>
            <a:ln w="28575" cap="flat" cmpd="sng" algn="ctr">
              <a:solidFill>
                <a:srgbClr val="FF0000">
                  <a:alpha val="50000"/>
                </a:srgbClr>
              </a:solidFill>
              <a:prstDash val="solid"/>
              <a:round/>
              <a:headEnd type="arrow"/>
              <a:tailEnd type="arrow"/>
            </a:ln>
            <a:effectLst/>
          </p:spPr>
        </p:cxnSp>
        <p:sp>
          <p:nvSpPr>
            <p:cNvPr id="11" name="Oval 10"/>
            <p:cNvSpPr/>
            <p:nvPr/>
          </p:nvSpPr>
          <p:spPr bwMode="auto">
            <a:xfrm>
              <a:off x="544778" y="5371672"/>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sp>
          <p:nvSpPr>
            <p:cNvPr id="12" name="Oval 11"/>
            <p:cNvSpPr/>
            <p:nvPr/>
          </p:nvSpPr>
          <p:spPr bwMode="auto">
            <a:xfrm>
              <a:off x="1295818" y="3071712"/>
              <a:ext cx="864096" cy="581568"/>
            </a:xfrm>
            <a:prstGeom prst="ellipse">
              <a:avLst/>
            </a:prstGeom>
            <a:noFill/>
            <a:ln w="28575" cap="flat" cmpd="sng" algn="ctr">
              <a:solidFill>
                <a:srgbClr val="FF0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0" i="0" u="none" strike="noStrike" cap="none" normalizeH="0" baseline="0">
                <a:ln>
                  <a:noFill/>
                </a:ln>
                <a:solidFill>
                  <a:schemeClr val="tx1"/>
                </a:solidFill>
                <a:effectLst/>
                <a:latin typeface="Arial" charset="0"/>
                <a:ea typeface="MS PGothic"/>
                <a:cs typeface="MS PGothic"/>
              </a:endParaRPr>
            </a:p>
          </p:txBody>
        </p:sp>
        <p:cxnSp>
          <p:nvCxnSpPr>
            <p:cNvPr id="13" name="Straight Arrow Connector 12"/>
            <p:cNvCxnSpPr/>
            <p:nvPr/>
          </p:nvCxnSpPr>
          <p:spPr bwMode="auto">
            <a:xfrm flipH="1">
              <a:off x="1048834" y="3653280"/>
              <a:ext cx="498830" cy="1718392"/>
            </a:xfrm>
            <a:prstGeom prst="straightConnector1">
              <a:avLst/>
            </a:prstGeom>
            <a:solidFill>
              <a:schemeClr val="accent1"/>
            </a:solidFill>
            <a:ln w="28575" cap="flat" cmpd="sng" algn="ctr">
              <a:solidFill>
                <a:srgbClr val="FF0000">
                  <a:alpha val="50000"/>
                </a:srgbClr>
              </a:solidFill>
              <a:prstDash val="solid"/>
              <a:round/>
              <a:headEnd type="arrow"/>
              <a:tailEnd type="arrow"/>
            </a:ln>
            <a:effectLst/>
          </p:spPr>
        </p:cxnSp>
      </p:grpSp>
      <p:sp>
        <p:nvSpPr>
          <p:cNvPr id="14" name="Rectangle 13"/>
          <p:cNvSpPr/>
          <p:nvPr/>
        </p:nvSpPr>
        <p:spPr>
          <a:xfrm>
            <a:off x="3923928" y="980728"/>
            <a:ext cx="50858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fr-FR" i="1" dirty="0">
                <a:solidFill>
                  <a:srgbClr val="003399"/>
                </a:solidFill>
                <a:latin typeface="+mn-lt"/>
                <a:cs typeface="+mn-cs"/>
              </a:rPr>
              <a:t>L’offre et la demande d’eau douce au Canada</a:t>
            </a:r>
            <a:endParaRPr lang="en-CA" i="1" dirty="0">
              <a:solidFill>
                <a:srgbClr val="003399"/>
              </a:solidFill>
              <a:latin typeface="+mn-lt"/>
              <a:cs typeface="+mn-cs"/>
            </a:endParaRPr>
          </a:p>
        </p:txBody>
      </p:sp>
    </p:spTree>
    <p:extLst>
      <p:ext uri="{BB962C8B-B14F-4D97-AF65-F5344CB8AC3E}">
        <p14:creationId xmlns:p14="http://schemas.microsoft.com/office/powerpoint/2010/main" val="145767789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409336"/>
            <a:ext cx="7886700" cy="816069"/>
          </a:xfrm>
        </p:spPr>
        <p:txBody>
          <a:bodyPr>
            <a:normAutofit fontScale="90000"/>
          </a:bodyPr>
          <a:lstStyle/>
          <a:p>
            <a:r>
              <a:rPr lang="fr-FR" dirty="0"/>
              <a:t>De nombreux progrès peuvent être réalisés rapidement..</a:t>
            </a:r>
            <a:endParaRPr lang="en-GB" dirty="0"/>
          </a:p>
        </p:txBody>
      </p:sp>
      <p:sp>
        <p:nvSpPr>
          <p:cNvPr id="5" name="Content Placeholder 4"/>
          <p:cNvSpPr>
            <a:spLocks noGrp="1"/>
          </p:cNvSpPr>
          <p:nvPr>
            <p:ph idx="1"/>
          </p:nvPr>
        </p:nvSpPr>
        <p:spPr>
          <a:xfrm>
            <a:off x="628650" y="1471222"/>
            <a:ext cx="7886700" cy="5166090"/>
          </a:xfrm>
        </p:spPr>
        <p:txBody>
          <a:bodyPr>
            <a:noAutofit/>
          </a:bodyPr>
          <a:lstStyle/>
          <a:p>
            <a:r>
              <a:rPr lang="fr-FR" sz="2000" dirty="0"/>
              <a:t>Il n'est pas nécessaire de compiler des comptes complets de l'eau</a:t>
            </a:r>
            <a:endParaRPr lang="en-GB" sz="2000" dirty="0"/>
          </a:p>
          <a:p>
            <a:pPr lvl="1"/>
            <a:r>
              <a:rPr lang="fr-FR" sz="1800" dirty="0"/>
              <a:t>Aborder les priorités politiques nationales avec les données disponibles</a:t>
            </a:r>
            <a:endParaRPr lang="en-GB" sz="1800" dirty="0"/>
          </a:p>
          <a:p>
            <a:r>
              <a:rPr lang="fr-FR" sz="2000" dirty="0"/>
              <a:t>Des données nationales, des données globales et des conseils sont disponibles pour commencer</a:t>
            </a:r>
            <a:endParaRPr lang="en-GB" sz="2000" dirty="0"/>
          </a:p>
          <a:p>
            <a:pPr lvl="1"/>
            <a:r>
              <a:rPr lang="fr-FR" sz="1800" dirty="0"/>
              <a:t>De nombreux pays disposent déjà de la plupart des données nécessaires à la compilation de tableaux sur l’approvisionnement en eau, leur utilisation et les comptes des ressources en eau</a:t>
            </a:r>
          </a:p>
          <a:p>
            <a:pPr lvl="1"/>
            <a:r>
              <a:rPr lang="fr-FR" sz="1800" dirty="0"/>
              <a:t>Les données sont généralement dispersées dans de nombreuses agences</a:t>
            </a:r>
            <a:endParaRPr lang="en-GB" sz="1800" dirty="0"/>
          </a:p>
          <a:p>
            <a:pPr lvl="2"/>
            <a:r>
              <a:rPr lang="fr-FR" sz="1600" dirty="0"/>
              <a:t>Les agences agricoles collectent des informations sur l'eau d'irrigation, les ministères de l'eau collectent des informations pour établir des bilans hydriques, etc.</a:t>
            </a:r>
            <a:endParaRPr lang="en-GB" sz="1600" dirty="0"/>
          </a:p>
          <a:p>
            <a:pPr lvl="1"/>
            <a:r>
              <a:rPr lang="en-GB" sz="1800" dirty="0" err="1"/>
              <a:t>Coopération</a:t>
            </a:r>
            <a:r>
              <a:rPr lang="en-GB" sz="1800" dirty="0"/>
              <a:t> </a:t>
            </a:r>
            <a:r>
              <a:rPr lang="en-GB" sz="1800" dirty="0" err="1"/>
              <a:t>nécessaire</a:t>
            </a:r>
            <a:endParaRPr lang="en-GB" sz="1800" dirty="0"/>
          </a:p>
          <a:p>
            <a:pPr lvl="2"/>
            <a:r>
              <a:rPr lang="fr-FR" sz="1600" dirty="0"/>
              <a:t>Au sein des offices statistiques</a:t>
            </a:r>
          </a:p>
          <a:p>
            <a:pPr lvl="2"/>
            <a:r>
              <a:rPr lang="fr-FR" sz="1600" dirty="0"/>
              <a:t>Entre les offices de statistique, les services de l’eau, les services économiques / de planification et les services de l’agriculture</a:t>
            </a:r>
          </a:p>
          <a:p>
            <a:pPr lvl="2"/>
            <a:r>
              <a:rPr lang="fr-FR" sz="1600" dirty="0"/>
              <a:t>Avec le secteur de l'approvisionnement en eau</a:t>
            </a:r>
          </a:p>
          <a:p>
            <a:pPr lvl="2"/>
            <a:r>
              <a:rPr lang="fr-FR" sz="1600" dirty="0"/>
              <a:t>Avec les communautés scientifiques et de recherche</a:t>
            </a:r>
          </a:p>
          <a:p>
            <a:pPr lvl="2"/>
            <a:r>
              <a:rPr lang="fr-FR" sz="1600" dirty="0"/>
              <a:t>Entre utilisateurs et producteurs d'informations</a:t>
            </a:r>
            <a:endParaRPr lang="en-GB" dirty="0"/>
          </a:p>
        </p:txBody>
      </p:sp>
      <p:sp>
        <p:nvSpPr>
          <p:cNvPr id="2" name="Footer Placeholder 1"/>
          <p:cNvSpPr>
            <a:spLocks noGrp="1"/>
          </p:cNvSpPr>
          <p:nvPr>
            <p:ph type="ftr" sz="quarter" idx="11"/>
          </p:nvPr>
        </p:nvSpPr>
        <p:spPr/>
        <p:txBody>
          <a:bodyPr/>
          <a:lstStyle/>
          <a:p>
            <a:r>
              <a:rPr lang="en-GB"/>
              <a:t>SEEA-CF - Water accounts</a:t>
            </a:r>
          </a:p>
        </p:txBody>
      </p:sp>
      <p:sp>
        <p:nvSpPr>
          <p:cNvPr id="3" name="Slide Number Placeholder 2"/>
          <p:cNvSpPr>
            <a:spLocks noGrp="1"/>
          </p:cNvSpPr>
          <p:nvPr>
            <p:ph type="sldNum" sz="quarter" idx="12"/>
          </p:nvPr>
        </p:nvSpPr>
        <p:spPr/>
        <p:txBody>
          <a:bodyPr/>
          <a:lstStyle/>
          <a:p>
            <a:fld id="{33E22236-2149-4CED-A662-6633D7822ADF}" type="slidenum">
              <a:rPr lang="en-GB" smtClean="0"/>
              <a:pPr/>
              <a:t>45</a:t>
            </a:fld>
            <a:endParaRPr lang="en-GB"/>
          </a:p>
        </p:txBody>
      </p:sp>
    </p:spTree>
    <p:extLst>
      <p:ext uri="{BB962C8B-B14F-4D97-AF65-F5344CB8AC3E}">
        <p14:creationId xmlns:p14="http://schemas.microsoft.com/office/powerpoint/2010/main" val="3074835035"/>
      </p:ext>
    </p:extLst>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64679" y="370734"/>
            <a:ext cx="8748464" cy="792634"/>
          </a:xfrm>
        </p:spPr>
        <p:txBody>
          <a:bodyPr>
            <a:normAutofit fontScale="90000"/>
          </a:bodyPr>
          <a:lstStyle/>
          <a:p>
            <a:r>
              <a:rPr lang="fr-FR" dirty="0"/>
              <a:t>Exercice en groupe (15 m) (groupes de 3 à 5 personnes)</a:t>
            </a:r>
            <a:endParaRPr lang="en-CA" dirty="0"/>
          </a:p>
        </p:txBody>
      </p:sp>
      <p:sp>
        <p:nvSpPr>
          <p:cNvPr id="3" name="Content Placeholder 2"/>
          <p:cNvSpPr>
            <a:spLocks noGrp="1"/>
          </p:cNvSpPr>
          <p:nvPr>
            <p:ph idx="1"/>
          </p:nvPr>
        </p:nvSpPr>
        <p:spPr>
          <a:xfrm>
            <a:off x="392658" y="1556792"/>
            <a:ext cx="8229600" cy="4320480"/>
          </a:xfrm>
        </p:spPr>
        <p:txBody>
          <a:bodyPr/>
          <a:lstStyle/>
          <a:p>
            <a:pPr marL="514350" indent="-514350">
              <a:buFont typeface="+mj-lt"/>
              <a:buAutoNum type="arabicPeriod"/>
            </a:pPr>
            <a:r>
              <a:rPr lang="fr-FR" dirty="0"/>
              <a:t>Quel est le principal problème de l'eau dans votre pays</a:t>
            </a:r>
            <a:r>
              <a:rPr lang="en-CA" sz="2400" dirty="0"/>
              <a:t>?</a:t>
            </a:r>
          </a:p>
          <a:p>
            <a:pPr marL="514350" indent="-514350">
              <a:buFont typeface="+mj-lt"/>
              <a:buAutoNum type="arabicPeriod"/>
            </a:pPr>
            <a:r>
              <a:rPr lang="fr-FR" dirty="0"/>
              <a:t>Suggérez trois mesures qui pourraient être utilisées pour y remédier</a:t>
            </a:r>
            <a:r>
              <a:rPr lang="en-CA" sz="2400" dirty="0"/>
              <a:t>?</a:t>
            </a:r>
          </a:p>
          <a:p>
            <a:pPr marL="514350" indent="-514350">
              <a:buFont typeface="+mj-lt"/>
              <a:buAutoNum type="arabicPeriod"/>
            </a:pPr>
            <a:r>
              <a:rPr lang="en-CA" sz="2400" dirty="0"/>
              <a:t>Rapport:</a:t>
            </a:r>
          </a:p>
          <a:p>
            <a:pPr marL="914400" lvl="1" indent="-514350"/>
            <a:r>
              <a:rPr lang="fr-FR" dirty="0"/>
              <a:t>Le problème de l'eau que vous avez sélectionné</a:t>
            </a:r>
          </a:p>
          <a:p>
            <a:pPr marL="914400" lvl="1" indent="-514350"/>
            <a:r>
              <a:rPr lang="fr-FR" dirty="0"/>
              <a:t>Les trois mesures que vous avez sélectionnées</a:t>
            </a:r>
          </a:p>
          <a:p>
            <a:pPr marL="914400" lvl="1" indent="-514350"/>
            <a:r>
              <a:rPr lang="fr-FR" dirty="0"/>
              <a:t>Des données nationales sont-elles disponibles dans votre pays pour ces mesures?</a:t>
            </a:r>
            <a:endParaRPr lang="en-CA" sz="2000" dirty="0"/>
          </a:p>
          <a:p>
            <a:pPr marL="514350" indent="-514350">
              <a:buFont typeface="+mj-lt"/>
              <a:buAutoNum type="arabicPeriod"/>
            </a:pPr>
            <a:r>
              <a:rPr lang="en-GB" sz="2400" dirty="0"/>
              <a:t>Discussion:</a:t>
            </a:r>
          </a:p>
          <a:p>
            <a:pPr marL="914400" lvl="1" indent="-514350">
              <a:buFont typeface="Arial" panose="020B0604020202020204" pitchFamily="34" charset="0"/>
              <a:buChar char="−"/>
            </a:pPr>
            <a:r>
              <a:rPr lang="fr-FR" dirty="0"/>
              <a:t>Quelles autres mesures pourriez-vous suggérer?</a:t>
            </a:r>
          </a:p>
          <a:p>
            <a:pPr marL="914400" lvl="1" indent="-514350">
              <a:buFont typeface="Arial" panose="020B0604020202020204" pitchFamily="34" charset="0"/>
              <a:buChar char="−"/>
            </a:pPr>
            <a:r>
              <a:rPr lang="fr-FR" dirty="0"/>
              <a:t>Quelles autres sources de données pourriez-vous suggérer</a:t>
            </a:r>
            <a:r>
              <a:rPr lang="en-GB" sz="2000" dirty="0"/>
              <a:t>?</a:t>
            </a:r>
            <a:endParaRPr lang="en-CA" sz="2000" dirty="0"/>
          </a:p>
        </p:txBody>
      </p:sp>
      <p:sp>
        <p:nvSpPr>
          <p:cNvPr id="5" name="Footer Placeholder 4"/>
          <p:cNvSpPr>
            <a:spLocks noGrp="1"/>
          </p:cNvSpPr>
          <p:nvPr>
            <p:ph type="ftr" sz="quarter" idx="11"/>
          </p:nvPr>
        </p:nvSpPr>
        <p:spPr/>
        <p:txBody>
          <a:bodyPr/>
          <a:lstStyle/>
          <a:p>
            <a:r>
              <a:rPr lang="en-GB" dirty="0"/>
              <a:t>Water account - SEEA CF</a:t>
            </a:r>
          </a:p>
        </p:txBody>
      </p:sp>
    </p:spTree>
    <p:extLst>
      <p:ext uri="{BB962C8B-B14F-4D97-AF65-F5344CB8AC3E}">
        <p14:creationId xmlns:p14="http://schemas.microsoft.com/office/powerpoint/2010/main" val="361404522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fade">
                                      <p:cBhvr>
                                        <p:cTn id="10" dur="500"/>
                                        <p:tgtEl>
                                          <p:spTgt spid="3">
                                            <p:txEl>
                                              <p:pRg st="8" end="8"/>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752" name="Shape 752"/>
          <p:cNvSpPr>
            <a:spLocks noGrp="1"/>
          </p:cNvSpPr>
          <p:nvPr>
            <p:ph type="ctrTitle"/>
          </p:nvPr>
        </p:nvSpPr>
        <p:spPr>
          <a:xfrm>
            <a:off x="728121" y="3649131"/>
            <a:ext cx="4995350" cy="844552"/>
          </a:xfrm>
          <a:prstGeom prst="rect">
            <a:avLst/>
          </a:prstGeom>
        </p:spPr>
        <p:txBody>
          <a:bodyPr lIns="0" tIns="0" rIns="0" bIns="0" anchor="b"/>
          <a:lstStyle>
            <a:lvl1pPr>
              <a:defRPr sz="3600">
                <a:solidFill>
                  <a:srgbClr val="FFFFFF"/>
                </a:solidFill>
              </a:defRPr>
            </a:lvl1pPr>
          </a:lstStyle>
          <a:p>
            <a:r>
              <a:rPr dirty="0"/>
              <a:t>Thank you</a:t>
            </a:r>
          </a:p>
        </p:txBody>
      </p:sp>
      <p:sp>
        <p:nvSpPr>
          <p:cNvPr id="753" name="Shape 753"/>
          <p:cNvSpPr/>
          <p:nvPr/>
        </p:nvSpPr>
        <p:spPr>
          <a:xfrm>
            <a:off x="728121" y="4493683"/>
            <a:ext cx="7679264" cy="1"/>
          </a:xfrm>
          <a:prstGeom prst="line">
            <a:avLst/>
          </a:prstGeom>
          <a:ln w="12700">
            <a:solidFill>
              <a:srgbClr val="FFFFFF"/>
            </a:solidFill>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pic>
        <p:nvPicPr>
          <p:cNvPr id="754" name="image1.png" descr="UNEnvironment_Logo_English_Short_white.png"/>
          <p:cNvPicPr>
            <a:picLocks noChangeAspect="1"/>
          </p:cNvPicPr>
          <p:nvPr/>
        </p:nvPicPr>
        <p:blipFill>
          <a:blip r:embed="rId3">
            <a:extLst/>
          </a:blip>
          <a:stretch>
            <a:fillRect/>
          </a:stretch>
        </p:blipFill>
        <p:spPr>
          <a:xfrm>
            <a:off x="6225054" y="2874028"/>
            <a:ext cx="2495616" cy="1619657"/>
          </a:xfrm>
          <a:prstGeom prst="rect">
            <a:avLst/>
          </a:prstGeom>
          <a:ln w="12700">
            <a:miter lim="400000"/>
          </a:ln>
        </p:spPr>
      </p:pic>
      <p:sp>
        <p:nvSpPr>
          <p:cNvPr id="755" name="Shape 755"/>
          <p:cNvSpPr>
            <a:spLocks noGrp="1"/>
          </p:cNvSpPr>
          <p:nvPr>
            <p:ph type="subTitle" sz="quarter" idx="1"/>
          </p:nvPr>
        </p:nvSpPr>
        <p:spPr>
          <a:xfrm>
            <a:off x="5156201" y="4648200"/>
            <a:ext cx="3251185" cy="1142040"/>
          </a:xfrm>
          <a:prstGeom prst="rect">
            <a:avLst/>
          </a:prstGeom>
        </p:spPr>
        <p:txBody>
          <a:bodyPr lIns="0" tIns="0" rIns="0" bIns="0"/>
          <a:lstStyle/>
          <a:p>
            <a:pPr algn="r">
              <a:spcBef>
                <a:spcPts val="200"/>
              </a:spcBef>
              <a:defRPr sz="900">
                <a:solidFill>
                  <a:srgbClr val="FFFFFF"/>
                </a:solidFill>
              </a:defRPr>
            </a:pPr>
            <a:r>
              <a:rPr lang="en-US" dirty="0"/>
              <a:t>Dany Ghafari</a:t>
            </a:r>
            <a:r>
              <a:rPr dirty="0"/>
              <a:t> /</a:t>
            </a:r>
            <a:r>
              <a:rPr lang="en-US" dirty="0"/>
              <a:t>SDG and environment Statistics unit</a:t>
            </a:r>
            <a:endParaRPr dirty="0"/>
          </a:p>
          <a:p>
            <a:pPr algn="r">
              <a:spcBef>
                <a:spcPts val="200"/>
              </a:spcBef>
              <a:defRPr sz="900">
                <a:solidFill>
                  <a:srgbClr val="FFFFFF"/>
                </a:solidFill>
              </a:defRPr>
            </a:pPr>
            <a:r>
              <a:rPr dirty="0"/>
              <a:t>..</a:t>
            </a:r>
          </a:p>
        </p:txBody>
      </p:sp>
      <p:sp>
        <p:nvSpPr>
          <p:cNvPr id="756" name="Shape 756"/>
          <p:cNvSpPr/>
          <p:nvPr/>
        </p:nvSpPr>
        <p:spPr>
          <a:xfrm>
            <a:off x="728121" y="5790239"/>
            <a:ext cx="7679264" cy="1"/>
          </a:xfrm>
          <a:prstGeom prst="line">
            <a:avLst/>
          </a:prstGeom>
          <a:ln w="12700">
            <a:solidFill>
              <a:srgbClr val="FFFFFF"/>
            </a:solidFill>
          </a:ln>
        </p:spPr>
        <p:txBody>
          <a:bodyPr lIns="45719" rIns="45719"/>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57" name="Shape 757"/>
          <p:cNvSpPr/>
          <p:nvPr/>
        </p:nvSpPr>
        <p:spPr>
          <a:xfrm>
            <a:off x="5156201" y="5790239"/>
            <a:ext cx="3251185"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fontScale="85000" lnSpcReduction="10000"/>
          </a:bodyPr>
          <a:lstStyle>
            <a:lvl1pPr algn="r" defTabSz="457200">
              <a:spcBef>
                <a:spcPts val="300"/>
              </a:spcBef>
              <a:defRPr sz="1600">
                <a:solidFill>
                  <a:srgbClr val="FFFFFF"/>
                </a:solidFill>
                <a:latin typeface="Roboto Regular"/>
                <a:ea typeface="Roboto Regular"/>
                <a:cs typeface="Roboto Regular"/>
                <a:sym typeface="Roboto Regular"/>
              </a:defRPr>
            </a:lvl1pPr>
          </a:lstStyle>
          <a:p>
            <a:pPr marL="0" marR="0" lvl="0" indent="0" algn="r" defTabSz="457200" eaLnBrk="1" fontAlgn="auto" latinLnBrk="0" hangingPunct="1">
              <a:lnSpc>
                <a:spcPct val="100000"/>
              </a:lnSpc>
              <a:spcBef>
                <a:spcPts val="300"/>
              </a:spcBef>
              <a:spcAft>
                <a:spcPts val="0"/>
              </a:spcAft>
              <a:buClrTx/>
              <a:buSzTx/>
              <a:buFontTx/>
              <a:buNone/>
              <a:tabLst/>
              <a:defRPr/>
            </a:pPr>
            <a:r>
              <a:rPr kumimoji="0" sz="1600" b="0" i="0" u="none" strike="noStrike" kern="0" cap="none" spc="0" normalizeH="0" baseline="0" noProof="0" dirty="0">
                <a:ln>
                  <a:noFill/>
                </a:ln>
                <a:solidFill>
                  <a:srgbClr val="FFFFFF"/>
                </a:solidFill>
                <a:effectLst/>
                <a:uLnTx/>
                <a:uFillTx/>
                <a:latin typeface="Roboto Regular"/>
                <a:ea typeface="Roboto Regular"/>
                <a:cs typeface="Roboto Regular"/>
                <a:sym typeface="Roboto Regular"/>
              </a:rPr>
              <a:t>www.</a:t>
            </a:r>
            <a:r>
              <a:rPr kumimoji="0" lang="en-US" sz="1600" b="0" i="0" u="none" strike="noStrike" kern="0" cap="none" spc="0" normalizeH="0" baseline="0" noProof="0" dirty="0">
                <a:ln>
                  <a:noFill/>
                </a:ln>
                <a:solidFill>
                  <a:srgbClr val="FFFFFF"/>
                </a:solidFill>
                <a:effectLst/>
                <a:uLnTx/>
                <a:uFillTx/>
                <a:latin typeface="Roboto Regular"/>
                <a:ea typeface="Roboto Regular"/>
                <a:cs typeface="Roboto Regular"/>
                <a:sym typeface="Roboto Regular"/>
              </a:rPr>
              <a:t>environmentlive.unep</a:t>
            </a:r>
            <a:r>
              <a:rPr kumimoji="0" sz="1600" b="0" i="0" u="none" strike="noStrike" kern="0" cap="none" spc="0" normalizeH="0" baseline="0" noProof="0" dirty="0">
                <a:ln>
                  <a:noFill/>
                </a:ln>
                <a:solidFill>
                  <a:srgbClr val="FFFFFF"/>
                </a:solidFill>
                <a:effectLst/>
                <a:uLnTx/>
                <a:uFillTx/>
                <a:latin typeface="Roboto Regular"/>
                <a:ea typeface="Roboto Regular"/>
                <a:cs typeface="Roboto Regular"/>
                <a:sym typeface="Roboto Regular"/>
              </a:rPr>
              <a:t>.org</a:t>
            </a:r>
            <a:r>
              <a:rPr kumimoji="0" lang="en-US" sz="1600" b="0" i="0" u="none" strike="noStrike" kern="0" cap="none" spc="0" normalizeH="0" baseline="0" noProof="0" dirty="0">
                <a:ln>
                  <a:noFill/>
                </a:ln>
                <a:solidFill>
                  <a:srgbClr val="FFFFFF"/>
                </a:solidFill>
                <a:effectLst/>
                <a:uLnTx/>
                <a:uFillTx/>
                <a:latin typeface="Roboto Regular"/>
                <a:ea typeface="Roboto Regular"/>
                <a:cs typeface="Roboto Regular"/>
                <a:sym typeface="Roboto Regular"/>
              </a:rPr>
              <a:t>/statistics</a:t>
            </a:r>
            <a:endParaRPr kumimoji="0" sz="1600" b="0" i="0" u="none" strike="noStrike" kern="0" cap="none" spc="0" normalizeH="0" baseline="0" noProof="0" dirty="0">
              <a:ln>
                <a:noFill/>
              </a:ln>
              <a:solidFill>
                <a:srgbClr val="FFFFFF"/>
              </a:solidFill>
              <a:effectLst/>
              <a:uLnTx/>
              <a:uFillTx/>
              <a:latin typeface="Roboto Regular"/>
              <a:ea typeface="Roboto Regular"/>
              <a:cs typeface="Roboto Regular"/>
              <a:sym typeface="Roboto Regular"/>
            </a:endParaRPr>
          </a:p>
        </p:txBody>
      </p:sp>
    </p:spTree>
    <p:extLst>
      <p:ext uri="{BB962C8B-B14F-4D97-AF65-F5344CB8AC3E}">
        <p14:creationId xmlns:p14="http://schemas.microsoft.com/office/powerpoint/2010/main" val="1300234072"/>
      </p:ext>
    </p:extLst>
  </p:cSld>
  <p:clrMapOvr>
    <a:masterClrMapping/>
  </p:clrMapOvr>
  <p:transition spd="slow" advClick="0">
    <p:randomBar dir="vert"/>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
          <p:cNvGrpSpPr/>
          <p:nvPr/>
        </p:nvGrpSpPr>
        <p:grpSpPr>
          <a:xfrm>
            <a:off x="2483768" y="1734964"/>
            <a:ext cx="4263637" cy="4248472"/>
            <a:chOff x="2483768" y="1734964"/>
            <a:chExt cx="4263637" cy="4248472"/>
          </a:xfrm>
        </p:grpSpPr>
        <p:sp>
          <p:nvSpPr>
            <p:cNvPr id="11" name="Oval 10"/>
            <p:cNvSpPr/>
            <p:nvPr/>
          </p:nvSpPr>
          <p:spPr bwMode="auto">
            <a:xfrm>
              <a:off x="2483768" y="1734964"/>
              <a:ext cx="4263637" cy="4248472"/>
            </a:xfrm>
            <a:prstGeom prst="ellipse">
              <a:avLst/>
            </a:prstGeom>
            <a:solidFill>
              <a:srgbClr val="00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7" name="TextBox 16"/>
            <p:cNvSpPr txBox="1"/>
            <p:nvPr/>
          </p:nvSpPr>
          <p:spPr>
            <a:xfrm>
              <a:off x="3582421" y="4860669"/>
              <a:ext cx="2151732" cy="369332"/>
            </a:xfrm>
            <a:prstGeom prst="rect">
              <a:avLst/>
            </a:prstGeom>
            <a:noFill/>
          </p:spPr>
          <p:txBody>
            <a:bodyPr wrap="square" rtlCol="0">
              <a:spAutoFit/>
            </a:bodyPr>
            <a:lstStyle/>
            <a:p>
              <a:pPr algn="ctr"/>
              <a:r>
                <a:rPr lang="en-US" i="1" u="sng" dirty="0" err="1">
                  <a:effectLst>
                    <a:outerShdw blurRad="38100" dist="38100" dir="2700000" algn="tl">
                      <a:srgbClr val="000000">
                        <a:alpha val="43137"/>
                      </a:srgbClr>
                    </a:outerShdw>
                  </a:effectLst>
                </a:rPr>
                <a:t>Actifs</a:t>
              </a:r>
              <a:r>
                <a:rPr lang="en-US" i="1" u="sng" dirty="0">
                  <a:effectLst>
                    <a:outerShdw blurRad="38100" dist="38100" dir="2700000" algn="tl">
                      <a:srgbClr val="000000">
                        <a:alpha val="43137"/>
                      </a:srgbClr>
                    </a:outerShdw>
                  </a:effectLst>
                </a:rPr>
                <a:t> </a:t>
              </a:r>
              <a:r>
                <a:rPr lang="en-US" i="1" u="sng" dirty="0" err="1">
                  <a:effectLst>
                    <a:outerShdw blurRad="38100" dist="38100" dir="2700000" algn="tl">
                      <a:srgbClr val="000000">
                        <a:alpha val="43137"/>
                      </a:srgbClr>
                    </a:outerShdw>
                  </a:effectLst>
                </a:rPr>
                <a:t>d'eau</a:t>
              </a:r>
              <a:endParaRPr lang="en-US" i="1" u="sng" dirty="0">
                <a:effectLst>
                  <a:outerShdw blurRad="38100" dist="38100" dir="2700000" algn="tl">
                    <a:srgbClr val="000000">
                      <a:alpha val="43137"/>
                    </a:srgbClr>
                  </a:outerShdw>
                </a:effectLst>
              </a:endParaRPr>
            </a:p>
          </p:txBody>
        </p:sp>
      </p:grpSp>
      <p:grpSp>
        <p:nvGrpSpPr>
          <p:cNvPr id="3" name="Group 2"/>
          <p:cNvGrpSpPr/>
          <p:nvPr/>
        </p:nvGrpSpPr>
        <p:grpSpPr>
          <a:xfrm>
            <a:off x="2488332" y="1734964"/>
            <a:ext cx="4259073" cy="4248472"/>
            <a:chOff x="2488332" y="1734964"/>
            <a:chExt cx="4259073" cy="4248472"/>
          </a:xfrm>
        </p:grpSpPr>
        <p:sp>
          <p:nvSpPr>
            <p:cNvPr id="12" name="Pie 11"/>
            <p:cNvSpPr/>
            <p:nvPr/>
          </p:nvSpPr>
          <p:spPr bwMode="auto">
            <a:xfrm>
              <a:off x="2488332" y="1734964"/>
              <a:ext cx="4259073" cy="4248472"/>
            </a:xfrm>
            <a:prstGeom prst="pie">
              <a:avLst>
                <a:gd name="adj1" fmla="val 8479508"/>
                <a:gd name="adj2" fmla="val 16200000"/>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8" name="TextBox 17"/>
            <p:cNvSpPr txBox="1"/>
            <p:nvPr/>
          </p:nvSpPr>
          <p:spPr>
            <a:xfrm>
              <a:off x="2954956" y="2343046"/>
              <a:ext cx="1812890" cy="1200329"/>
            </a:xfrm>
            <a:prstGeom prst="rect">
              <a:avLst/>
            </a:prstGeom>
            <a:noFill/>
          </p:spPr>
          <p:txBody>
            <a:bodyPr wrap="square" rtlCol="0">
              <a:spAutoFit/>
            </a:bodyPr>
            <a:lstStyle/>
            <a:p>
              <a:r>
                <a:rPr lang="fr-FR" dirty="0"/>
                <a:t>Approvisionnement </a:t>
              </a:r>
            </a:p>
            <a:p>
              <a:r>
                <a:rPr lang="en-US" i="1" u="sng" dirty="0">
                  <a:effectLst>
                    <a:outerShdw blurRad="38100" dist="38100" dir="2700000" algn="tl">
                      <a:srgbClr val="000000">
                        <a:alpha val="43137"/>
                      </a:srgbClr>
                    </a:outerShdw>
                  </a:effectLst>
                </a:rPr>
                <a:t>et </a:t>
              </a:r>
            </a:p>
            <a:p>
              <a:r>
                <a:rPr lang="en-US" i="1" u="sng" dirty="0" err="1">
                  <a:effectLst>
                    <a:outerShdw blurRad="38100" dist="38100" dir="2700000" algn="tl">
                      <a:srgbClr val="000000">
                        <a:alpha val="43137"/>
                      </a:srgbClr>
                    </a:outerShdw>
                  </a:effectLst>
                </a:rPr>
                <a:t>utilisation</a:t>
              </a:r>
              <a:endParaRPr lang="en-US" i="1" u="sng" dirty="0">
                <a:effectLst>
                  <a:outerShdw blurRad="38100" dist="38100" dir="2700000" algn="tl">
                    <a:srgbClr val="000000">
                      <a:alpha val="43137"/>
                    </a:srgbClr>
                  </a:outerShdw>
                </a:effectLst>
              </a:endParaRPr>
            </a:p>
          </p:txBody>
        </p:sp>
      </p:grpSp>
      <p:sp>
        <p:nvSpPr>
          <p:cNvPr id="13" name="Curved Right Arrow 12"/>
          <p:cNvSpPr/>
          <p:nvPr/>
        </p:nvSpPr>
        <p:spPr bwMode="auto">
          <a:xfrm rot="18771755">
            <a:off x="2607305" y="3932933"/>
            <a:ext cx="1258804" cy="2594136"/>
          </a:xfrm>
          <a:prstGeom prst="curvedRightArrow">
            <a:avLst/>
          </a:prstGeom>
          <a:solidFill>
            <a:srgbClr val="0033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grpSp>
        <p:nvGrpSpPr>
          <p:cNvPr id="16" name="Group 15"/>
          <p:cNvGrpSpPr/>
          <p:nvPr/>
        </p:nvGrpSpPr>
        <p:grpSpPr>
          <a:xfrm>
            <a:off x="3031060" y="3543375"/>
            <a:ext cx="836715" cy="804788"/>
            <a:chOff x="3105748" y="2852936"/>
            <a:chExt cx="836715" cy="804788"/>
          </a:xfrm>
        </p:grpSpPr>
        <p:sp>
          <p:nvSpPr>
            <p:cNvPr id="14" name="Curved Right Arrow 13"/>
            <p:cNvSpPr/>
            <p:nvPr/>
          </p:nvSpPr>
          <p:spPr bwMode="auto">
            <a:xfrm>
              <a:off x="3105748" y="2865636"/>
              <a:ext cx="360041" cy="792088"/>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5" name="Curved Right Arrow 14"/>
            <p:cNvSpPr/>
            <p:nvPr/>
          </p:nvSpPr>
          <p:spPr bwMode="auto">
            <a:xfrm rot="10800000">
              <a:off x="3582422" y="2852936"/>
              <a:ext cx="360041" cy="792088"/>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grpSp>
      <p:sp>
        <p:nvSpPr>
          <p:cNvPr id="19" name="TextBox 18"/>
          <p:cNvSpPr txBox="1"/>
          <p:nvPr/>
        </p:nvSpPr>
        <p:spPr>
          <a:xfrm>
            <a:off x="1475656" y="5614104"/>
            <a:ext cx="1225005" cy="369332"/>
          </a:xfrm>
          <a:prstGeom prst="rect">
            <a:avLst/>
          </a:prstGeom>
          <a:noFill/>
        </p:spPr>
        <p:txBody>
          <a:bodyPr wrap="square" rtlCol="0">
            <a:spAutoFit/>
          </a:bodyPr>
          <a:lstStyle/>
          <a:p>
            <a:r>
              <a:rPr lang="en-US" dirty="0" err="1"/>
              <a:t>Résultats</a:t>
            </a:r>
            <a:endParaRPr lang="en-US" dirty="0"/>
          </a:p>
        </p:txBody>
      </p:sp>
      <p:sp>
        <p:nvSpPr>
          <p:cNvPr id="20" name="Footer Placeholder 19"/>
          <p:cNvSpPr>
            <a:spLocks noGrp="1"/>
          </p:cNvSpPr>
          <p:nvPr>
            <p:ph type="ftr" sz="quarter" idx="11"/>
          </p:nvPr>
        </p:nvSpPr>
        <p:spPr/>
        <p:txBody>
          <a:bodyPr/>
          <a:lstStyle/>
          <a:p>
            <a:r>
              <a:rPr lang="en-GB"/>
              <a:t>Water account - SEEA CF</a:t>
            </a:r>
          </a:p>
        </p:txBody>
      </p:sp>
    </p:spTree>
    <p:extLst>
      <p:ext uri="{BB962C8B-B14F-4D97-AF65-F5344CB8AC3E}">
        <p14:creationId xmlns:p14="http://schemas.microsoft.com/office/powerpoint/2010/main" val="173175369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 calcmode="lin" valueType="num">
                                      <p:cBhvr>
                                        <p:cTn id="24" dur="1000" fill="hold"/>
                                        <p:tgtEl>
                                          <p:spTgt spid="13"/>
                                        </p:tgtEl>
                                        <p:attrNameLst>
                                          <p:attrName>style.rotation</p:attrName>
                                        </p:attrNameLst>
                                      </p:cBhvr>
                                      <p:tavLst>
                                        <p:tav tm="0">
                                          <p:val>
                                            <p:fltVal val="90"/>
                                          </p:val>
                                        </p:tav>
                                        <p:tav tm="100000">
                                          <p:val>
                                            <p:fltVal val="0"/>
                                          </p:val>
                                        </p:tav>
                                      </p:tavLst>
                                    </p:anim>
                                    <p:animEffect transition="in" filter="fade">
                                      <p:cBhvr>
                                        <p:cTn id="25" dur="10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1000" fill="hold"/>
                                        <p:tgtEl>
                                          <p:spTgt spid="19"/>
                                        </p:tgtEl>
                                        <p:attrNameLst>
                                          <p:attrName>ppt_w</p:attrName>
                                        </p:attrNameLst>
                                      </p:cBhvr>
                                      <p:tavLst>
                                        <p:tav tm="0">
                                          <p:val>
                                            <p:fltVal val="0"/>
                                          </p:val>
                                        </p:tav>
                                        <p:tav tm="100000">
                                          <p:val>
                                            <p:strVal val="#ppt_w"/>
                                          </p:val>
                                        </p:tav>
                                      </p:tavLst>
                                    </p:anim>
                                    <p:anim calcmode="lin" valueType="num">
                                      <p:cBhvr>
                                        <p:cTn id="29" dur="1000" fill="hold"/>
                                        <p:tgtEl>
                                          <p:spTgt spid="19"/>
                                        </p:tgtEl>
                                        <p:attrNameLst>
                                          <p:attrName>ppt_h</p:attrName>
                                        </p:attrNameLst>
                                      </p:cBhvr>
                                      <p:tavLst>
                                        <p:tav tm="0">
                                          <p:val>
                                            <p:fltVal val="0"/>
                                          </p:val>
                                        </p:tav>
                                        <p:tav tm="100000">
                                          <p:val>
                                            <p:strVal val="#ppt_h"/>
                                          </p:val>
                                        </p:tav>
                                      </p:tavLst>
                                    </p:anim>
                                    <p:animEffect transition="in" filter="fade">
                                      <p:cBhvr>
                                        <p:cTn id="3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19432"/>
            <a:ext cx="7886700" cy="816069"/>
          </a:xfrm>
        </p:spPr>
        <p:txBody>
          <a:bodyPr>
            <a:normAutofit/>
          </a:bodyPr>
          <a:lstStyle/>
          <a:p>
            <a:r>
              <a:rPr lang="en-GB" dirty="0"/>
              <a:t>Quoi? </a:t>
            </a:r>
          </a:p>
        </p:txBody>
      </p:sp>
      <p:sp>
        <p:nvSpPr>
          <p:cNvPr id="3" name="Content Placeholder 2"/>
          <p:cNvSpPr>
            <a:spLocks noGrp="1"/>
          </p:cNvSpPr>
          <p:nvPr>
            <p:ph idx="1"/>
          </p:nvPr>
        </p:nvSpPr>
        <p:spPr>
          <a:xfrm>
            <a:off x="628650" y="1475499"/>
            <a:ext cx="7886700" cy="1329445"/>
          </a:xfrm>
        </p:spPr>
        <p:txBody>
          <a:bodyPr>
            <a:normAutofit lnSpcReduction="10000"/>
          </a:bodyPr>
          <a:lstStyle/>
          <a:p>
            <a:pPr>
              <a:spcBef>
                <a:spcPts val="0"/>
              </a:spcBef>
              <a:buFont typeface="Arial" charset="0"/>
              <a:buChar char="•"/>
            </a:pPr>
            <a:r>
              <a:rPr lang="fr-FR" altLang="en-US" dirty="0"/>
              <a:t>Disponibilité (stocks) et changements (flux) des ressources en eau</a:t>
            </a:r>
          </a:p>
          <a:p>
            <a:pPr>
              <a:spcBef>
                <a:spcPts val="0"/>
              </a:spcBef>
              <a:buFont typeface="Arial" charset="0"/>
              <a:buChar char="•"/>
            </a:pPr>
            <a:r>
              <a:rPr lang="fr-FR" altLang="en-US" dirty="0"/>
              <a:t>Approvisionnement et utilisation de l'eau dans l'économie</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6</a:t>
            </a:fld>
            <a:endParaRPr lang="en-GB"/>
          </a:p>
        </p:txBody>
      </p:sp>
      <p:sp>
        <p:nvSpPr>
          <p:cNvPr id="6" name="Title 1"/>
          <p:cNvSpPr txBox="1">
            <a:spLocks/>
          </p:cNvSpPr>
          <p:nvPr/>
        </p:nvSpPr>
        <p:spPr>
          <a:xfrm>
            <a:off x="645740" y="2948959"/>
            <a:ext cx="7886700" cy="81606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600" kern="1200">
                <a:solidFill>
                  <a:schemeClr val="accent6">
                    <a:lumMod val="75000"/>
                  </a:schemeClr>
                </a:solidFill>
                <a:latin typeface="+mj-lt"/>
                <a:ea typeface="+mj-ea"/>
                <a:cs typeface="+mj-cs"/>
              </a:defRPr>
            </a:lvl1pPr>
          </a:lstStyle>
          <a:p>
            <a:pPr fontAlgn="auto">
              <a:spcAft>
                <a:spcPts val="0"/>
              </a:spcAft>
            </a:pPr>
            <a:r>
              <a:rPr lang="en-GB" dirty="0"/>
              <a:t>Comment?</a:t>
            </a:r>
            <a:endParaRPr lang="en-GB" b="0" dirty="0"/>
          </a:p>
        </p:txBody>
      </p:sp>
      <p:sp>
        <p:nvSpPr>
          <p:cNvPr id="7" name="Content Placeholder 2"/>
          <p:cNvSpPr txBox="1">
            <a:spLocks/>
          </p:cNvSpPr>
          <p:nvPr/>
        </p:nvSpPr>
        <p:spPr>
          <a:xfrm>
            <a:off x="645740" y="3645024"/>
            <a:ext cx="7886700" cy="2736304"/>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buFont typeface="Arial" charset="0"/>
              <a:buChar char="•"/>
            </a:pPr>
            <a:r>
              <a:rPr lang="fr-FR" altLang="en-US" b="0" dirty="0"/>
              <a:t>Politiques sur la sécurité de l'eau, gestion des ressources en eau</a:t>
            </a:r>
          </a:p>
          <a:p>
            <a:pPr>
              <a:lnSpc>
                <a:spcPct val="110000"/>
              </a:lnSpc>
              <a:spcBef>
                <a:spcPts val="0"/>
              </a:spcBef>
              <a:buFont typeface="Arial" charset="0"/>
              <a:buChar char="•"/>
            </a:pPr>
            <a:r>
              <a:rPr lang="fr-FR" altLang="en-US" b="0" dirty="0"/>
              <a:t>Liens vers des comptes économiques</a:t>
            </a:r>
          </a:p>
          <a:p>
            <a:pPr>
              <a:lnSpc>
                <a:spcPct val="110000"/>
              </a:lnSpc>
              <a:spcBef>
                <a:spcPts val="0"/>
              </a:spcBef>
              <a:buFont typeface="Arial" charset="0"/>
              <a:buChar char="•"/>
            </a:pPr>
            <a:r>
              <a:rPr lang="fr-FR" altLang="en-US" b="0" dirty="0"/>
              <a:t>Base pour SCEE-EAU, SCEE-CEE</a:t>
            </a:r>
          </a:p>
          <a:p>
            <a:pPr>
              <a:lnSpc>
                <a:spcPct val="110000"/>
              </a:lnSpc>
              <a:spcBef>
                <a:spcPts val="0"/>
              </a:spcBef>
              <a:buFont typeface="Arial" charset="0"/>
              <a:buChar char="•"/>
            </a:pPr>
            <a:r>
              <a:rPr lang="en-CA" altLang="en-US" b="0" dirty="0" err="1"/>
              <a:t>Indicateurs</a:t>
            </a:r>
            <a:r>
              <a:rPr lang="en-CA" altLang="en-US" b="0" dirty="0"/>
              <a:t>:</a:t>
            </a:r>
          </a:p>
          <a:p>
            <a:pPr lvl="1">
              <a:lnSpc>
                <a:spcPct val="110000"/>
              </a:lnSpc>
              <a:spcBef>
                <a:spcPts val="0"/>
              </a:spcBef>
              <a:buFont typeface="Arial" charset="0"/>
              <a:buChar char="•"/>
            </a:pPr>
            <a:r>
              <a:rPr lang="fr-FR" altLang="en-US" sz="2200" b="0" dirty="0"/>
              <a:t>Utilisation totale d'eau (par source, objectif, etc.)</a:t>
            </a:r>
          </a:p>
          <a:p>
            <a:pPr lvl="1">
              <a:lnSpc>
                <a:spcPct val="110000"/>
              </a:lnSpc>
              <a:spcBef>
                <a:spcPts val="0"/>
              </a:spcBef>
              <a:buFont typeface="Arial" charset="0"/>
              <a:buChar char="•"/>
            </a:pPr>
            <a:r>
              <a:rPr lang="fr-FR" altLang="en-US" sz="2200" b="0" dirty="0"/>
              <a:t>Intensité de l'eau / productivité</a:t>
            </a:r>
          </a:p>
          <a:p>
            <a:pPr lvl="1">
              <a:lnSpc>
                <a:spcPct val="110000"/>
              </a:lnSpc>
              <a:spcBef>
                <a:spcPts val="0"/>
              </a:spcBef>
              <a:buFont typeface="Arial" charset="0"/>
              <a:buChar char="•"/>
            </a:pPr>
            <a:r>
              <a:rPr lang="fr-FR" altLang="en-US" sz="2200" b="0" dirty="0"/>
              <a:t>Variabilité des ressources en eau, tendances (sécheresses, inondations)</a:t>
            </a:r>
            <a:endParaRPr lang="en-GB" b="0" dirty="0"/>
          </a:p>
        </p:txBody>
      </p:sp>
    </p:spTree>
    <p:extLst>
      <p:ext uri="{BB962C8B-B14F-4D97-AF65-F5344CB8AC3E}">
        <p14:creationId xmlns:p14="http://schemas.microsoft.com/office/powerpoint/2010/main" val="560140599"/>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96664" y="1196752"/>
            <a:ext cx="7228234" cy="4724599"/>
          </a:xfrm>
          <a:prstGeom prst="rect">
            <a:avLst/>
          </a:prstGeom>
        </p:spPr>
      </p:pic>
      <p:sp>
        <p:nvSpPr>
          <p:cNvPr id="10" name="Title 1"/>
          <p:cNvSpPr>
            <a:spLocks noGrp="1"/>
          </p:cNvSpPr>
          <p:nvPr>
            <p:ph type="title"/>
          </p:nvPr>
        </p:nvSpPr>
        <p:spPr>
          <a:xfrm>
            <a:off x="467544" y="539045"/>
            <a:ext cx="7886700" cy="816069"/>
          </a:xfrm>
        </p:spPr>
        <p:txBody>
          <a:bodyPr>
            <a:normAutofit/>
          </a:bodyPr>
          <a:lstStyle/>
          <a:p>
            <a:r>
              <a:rPr lang="fr-FR" sz="3200" dirty="0"/>
              <a:t>À quoi ressemble un compte d'eau?</a:t>
            </a:r>
            <a:endParaRPr lang="en-GB" sz="3200" dirty="0"/>
          </a:p>
        </p:txBody>
      </p:sp>
      <p:pic>
        <p:nvPicPr>
          <p:cNvPr id="2" name="Picture 1"/>
          <p:cNvPicPr>
            <a:picLocks noChangeAspect="1"/>
          </p:cNvPicPr>
          <p:nvPr/>
        </p:nvPicPr>
        <p:blipFill>
          <a:blip r:embed="rId4"/>
          <a:stretch>
            <a:fillRect/>
          </a:stretch>
        </p:blipFill>
        <p:spPr>
          <a:xfrm>
            <a:off x="496664" y="1196752"/>
            <a:ext cx="7228234" cy="5480867"/>
          </a:xfrm>
          <a:prstGeom prst="rect">
            <a:avLst/>
          </a:prstGeom>
        </p:spPr>
      </p:pic>
      <p:pic>
        <p:nvPicPr>
          <p:cNvPr id="3" name="Picture 2"/>
          <p:cNvPicPr>
            <a:picLocks noChangeAspect="1"/>
          </p:cNvPicPr>
          <p:nvPr/>
        </p:nvPicPr>
        <p:blipFill>
          <a:blip r:embed="rId5"/>
          <a:stretch>
            <a:fillRect/>
          </a:stretch>
        </p:blipFill>
        <p:spPr>
          <a:xfrm>
            <a:off x="496664" y="1196752"/>
            <a:ext cx="6811640" cy="5480867"/>
          </a:xfrm>
          <a:prstGeom prst="rect">
            <a:avLst/>
          </a:prstGeom>
        </p:spPr>
      </p:pic>
    </p:spTree>
    <p:extLst>
      <p:ext uri="{BB962C8B-B14F-4D97-AF65-F5344CB8AC3E}">
        <p14:creationId xmlns:p14="http://schemas.microsoft.com/office/powerpoint/2010/main" val="172251398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dirty="0"/>
              <a:t>De quoi avez-vous besoin pour créer un compte d'eau?</a:t>
            </a:r>
            <a:endParaRPr lang="en-GB" dirty="0"/>
          </a:p>
        </p:txBody>
      </p:sp>
      <p:sp>
        <p:nvSpPr>
          <p:cNvPr id="3" name="Content Placeholder 2"/>
          <p:cNvSpPr>
            <a:spLocks noGrp="1"/>
          </p:cNvSpPr>
          <p:nvPr>
            <p:ph idx="1"/>
          </p:nvPr>
        </p:nvSpPr>
        <p:spPr>
          <a:xfrm>
            <a:off x="628650" y="1879451"/>
            <a:ext cx="7886700" cy="4645893"/>
          </a:xfrm>
        </p:spPr>
        <p:txBody>
          <a:bodyPr/>
          <a:lstStyle/>
          <a:p>
            <a:pPr>
              <a:buFont typeface="Arial" charset="0"/>
              <a:buChar char="•"/>
            </a:pPr>
            <a:r>
              <a:rPr lang="en-CA" altLang="en-US" dirty="0" err="1"/>
              <a:t>Donnees</a:t>
            </a:r>
            <a:r>
              <a:rPr lang="en-CA" altLang="en-US" dirty="0"/>
              <a:t>: </a:t>
            </a:r>
          </a:p>
          <a:p>
            <a:pPr lvl="1">
              <a:buFont typeface="Arial" charset="0"/>
              <a:buChar char="•"/>
            </a:pPr>
            <a:r>
              <a:rPr lang="fr-FR" altLang="en-US" dirty="0"/>
              <a:t>Stocks d'eau par source</a:t>
            </a:r>
          </a:p>
          <a:p>
            <a:pPr lvl="1">
              <a:buFont typeface="Arial" charset="0"/>
              <a:buChar char="•"/>
            </a:pPr>
            <a:r>
              <a:rPr lang="fr-FR" altLang="en-US" dirty="0"/>
              <a:t>Offre (captage, production, flux de retour)</a:t>
            </a:r>
          </a:p>
          <a:p>
            <a:pPr lvl="1">
              <a:buFont typeface="Arial" charset="0"/>
              <a:buChar char="•"/>
            </a:pPr>
            <a:r>
              <a:rPr lang="fr-FR" altLang="en-US" dirty="0"/>
              <a:t>Utilisation (prélèvement, consommation intermédiaire, flux de retour);</a:t>
            </a:r>
            <a:endParaRPr lang="en-CA" altLang="en-US" dirty="0"/>
          </a:p>
          <a:p>
            <a:pPr>
              <a:buFont typeface="Arial" charset="0"/>
              <a:buChar char="•"/>
            </a:pPr>
            <a:r>
              <a:rPr lang="en-CA" altLang="en-US" dirty="0" err="1"/>
              <a:t>Compétence</a:t>
            </a:r>
            <a:r>
              <a:rPr lang="en-CA" altLang="en-US" dirty="0"/>
              <a:t>: </a:t>
            </a:r>
          </a:p>
          <a:p>
            <a:pPr lvl="1">
              <a:buFont typeface="Arial" charset="0"/>
              <a:buChar char="•"/>
            </a:pPr>
            <a:r>
              <a:rPr lang="fr-FR" altLang="en-US" dirty="0"/>
              <a:t>Statisticiens</a:t>
            </a:r>
          </a:p>
          <a:p>
            <a:pPr lvl="1">
              <a:buFont typeface="Arial" charset="0"/>
              <a:buChar char="•"/>
            </a:pPr>
            <a:r>
              <a:rPr lang="fr-FR" altLang="en-US" dirty="0"/>
              <a:t>Hydrologues</a:t>
            </a:r>
          </a:p>
          <a:p>
            <a:pPr lvl="1">
              <a:buFont typeface="Arial" charset="0"/>
              <a:buChar char="•"/>
            </a:pPr>
            <a:r>
              <a:rPr lang="fr-FR" altLang="en-US" dirty="0"/>
              <a:t>Spécialistes de l'eau</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8</a:t>
            </a:fld>
            <a:endParaRPr lang="en-GB"/>
          </a:p>
        </p:txBody>
      </p:sp>
    </p:spTree>
    <p:extLst>
      <p:ext uri="{BB962C8B-B14F-4D97-AF65-F5344CB8AC3E}">
        <p14:creationId xmlns:p14="http://schemas.microsoft.com/office/powerpoint/2010/main" val="2141509450"/>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dirty="0"/>
              <a:t>Exemples d'indicateurs ODD liés à l'eau</a:t>
            </a:r>
            <a:endParaRPr lang="en-GB" dirty="0"/>
          </a:p>
        </p:txBody>
      </p:sp>
      <p:sp>
        <p:nvSpPr>
          <p:cNvPr id="3" name="Content Placeholder 2"/>
          <p:cNvSpPr>
            <a:spLocks noGrp="1"/>
          </p:cNvSpPr>
          <p:nvPr>
            <p:ph idx="1"/>
          </p:nvPr>
        </p:nvSpPr>
        <p:spPr>
          <a:xfrm>
            <a:off x="628650" y="1879451"/>
            <a:ext cx="7886700" cy="4717901"/>
          </a:xfrm>
        </p:spPr>
        <p:txBody>
          <a:bodyPr/>
          <a:lstStyle/>
          <a:p>
            <a:r>
              <a:rPr lang="fr-FR" b="1" dirty="0"/>
              <a:t>6.1.1: Proportion de la population utilisant des services d'eau potable gérés en toute sécurité</a:t>
            </a:r>
          </a:p>
          <a:p>
            <a:r>
              <a:rPr lang="fr-FR" b="1" dirty="0"/>
              <a:t>6.3.1: Pourcentage d'eaux usées traitées en toute sécurité</a:t>
            </a:r>
          </a:p>
          <a:p>
            <a:r>
              <a:rPr lang="fr-FR" b="1" dirty="0"/>
              <a:t>6.4.1: Variation en pourcentage de l'efficacité d'utilisation de l'eau au fil du temps</a:t>
            </a:r>
          </a:p>
          <a:p>
            <a:r>
              <a:rPr lang="fr-FR" b="1" dirty="0"/>
              <a:t>6.4.2: Niveau de stress hydrique: prélèvement d'eau douce en proportion des ressources en eau douce disponibles</a:t>
            </a:r>
            <a:endParaRPr lang="en-GB" dirty="0"/>
          </a:p>
        </p:txBody>
      </p:sp>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9</a:t>
            </a:fld>
            <a:endParaRPr lang="en-GB"/>
          </a:p>
        </p:txBody>
      </p:sp>
    </p:spTree>
    <p:extLst>
      <p:ext uri="{BB962C8B-B14F-4D97-AF65-F5344CB8AC3E}">
        <p14:creationId xmlns:p14="http://schemas.microsoft.com/office/powerpoint/2010/main" val="3955885430"/>
      </p:ext>
    </p:extLst>
  </p:cSld>
  <p:clrMapOvr>
    <a:masterClrMapping/>
  </p:clrMapOvr>
  <p:transition>
    <p:fade thruBlk="1"/>
  </p:transition>
</p:sld>
</file>

<file path=ppt/theme/theme1.xml><?xml version="1.0" encoding="utf-8"?>
<a:theme xmlns:a="http://schemas.openxmlformats.org/drawingml/2006/main" name="SD PowerPoint Templat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onstantia Custom 1">
      <a:majorFont>
        <a:latin typeface="Constantia"/>
        <a:ea typeface=""/>
        <a:cs typeface=""/>
      </a:majorFont>
      <a:minorFont>
        <a:latin typeface="Constanti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 PowerPoint Template" id="{F0AA63F3-4312-493B-8174-352B2AD520BD}" vid="{DD105971-6F86-4F45-9EF8-20BC841C00EA}"/>
    </a:ext>
  </a:extLst>
</a:theme>
</file>

<file path=ppt/theme/theme2.xml><?xml version="1.0" encoding="utf-8"?>
<a:theme xmlns:a="http://schemas.openxmlformats.org/drawingml/2006/main" name="UNEnvironment_PPT_English_ver2">
  <a:themeElements>
    <a:clrScheme name="UNEnvironment_PPT_English_ver2">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UNEnvironment_PPT_English_ver2">
      <a:majorFont>
        <a:latin typeface="Calibri"/>
        <a:ea typeface="Calibri"/>
        <a:cs typeface="Calibri"/>
      </a:majorFont>
      <a:minorFont>
        <a:latin typeface="Helvetica"/>
        <a:ea typeface="Helvetica"/>
        <a:cs typeface="Helvetica"/>
      </a:minorFont>
    </a:fontScheme>
    <a:fmtScheme name="UNEnvironment_PPT_English_ver2">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136"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SD PowerPoint Template</Template>
  <TotalTime>10710</TotalTime>
  <Words>5485</Words>
  <Application>Microsoft Office PowerPoint</Application>
  <PresentationFormat>On-screen Show (4:3)</PresentationFormat>
  <Paragraphs>534</Paragraphs>
  <Slides>47</Slides>
  <Notes>36</Notes>
  <HiddenSlides>1</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62" baseType="lpstr">
      <vt:lpstr>ＭＳ Ｐゴシック</vt:lpstr>
      <vt:lpstr>ＭＳ Ｐゴシック</vt:lpstr>
      <vt:lpstr>Arial</vt:lpstr>
      <vt:lpstr>Calibri</vt:lpstr>
      <vt:lpstr>Constantia</vt:lpstr>
      <vt:lpstr>Cordia New</vt:lpstr>
      <vt:lpstr>Gill Sans</vt:lpstr>
      <vt:lpstr>Gill Sans Light</vt:lpstr>
      <vt:lpstr>Helvetica</vt:lpstr>
      <vt:lpstr>Roboto Regular</vt:lpstr>
      <vt:lpstr>Verdana</vt:lpstr>
      <vt:lpstr>Wingdings</vt:lpstr>
      <vt:lpstr>SD PowerPoint Template</vt:lpstr>
      <vt:lpstr>UNEnvironment_PPT_English_ver2</vt:lpstr>
      <vt:lpstr>Chart</vt:lpstr>
      <vt:lpstr>Statistiques et comptabilité de l'eau et agenda 2030</vt:lpstr>
      <vt:lpstr>Grandes lignes</vt:lpstr>
      <vt:lpstr>Objectifs d'apprentissage: niveaux 1 et 2</vt:lpstr>
      <vt:lpstr>Compte d’eau</vt:lpstr>
      <vt:lpstr>PowerPoint Presentation</vt:lpstr>
      <vt:lpstr>Quoi? </vt:lpstr>
      <vt:lpstr>À quoi ressemble un compte d'eau?</vt:lpstr>
      <vt:lpstr>De quoi avez-vous besoin pour créer un compte d'eau?</vt:lpstr>
      <vt:lpstr>Exemples d'indicateurs ODD liés à l'eau</vt:lpstr>
      <vt:lpstr>Compte d’eau</vt:lpstr>
      <vt:lpstr>Objectifs d'apprentissage</vt:lpstr>
      <vt:lpstr>Comptes et données</vt:lpstr>
      <vt:lpstr>Problèmes de la politique de l'eau</vt:lpstr>
      <vt:lpstr>Concepts</vt:lpstr>
      <vt:lpstr>Le cycle hydrologique</vt:lpstr>
      <vt:lpstr>Schéma des stocks d'eau</vt:lpstr>
      <vt:lpstr>Compte d'actif eau (du diagramme)</vt:lpstr>
      <vt:lpstr>PowerPoint Presentation</vt:lpstr>
      <vt:lpstr>Tableau d'utilisation physique de l'eau (du diagramme)</vt:lpstr>
      <vt:lpstr>Exercice de groupe de compilation (30m)</vt:lpstr>
      <vt:lpstr>Exercice en groupe: Exercice 1 - Compte d'actifs en eau </vt:lpstr>
      <vt:lpstr>Exercice en groupe: Exercice 2 - Tableau d'utilisation de l'eau</vt:lpstr>
      <vt:lpstr>PowerPoint Presentation</vt:lpstr>
      <vt:lpstr>Les réponses</vt:lpstr>
      <vt:lpstr>Les réponses</vt:lpstr>
      <vt:lpstr>Compte d’eau</vt:lpstr>
      <vt:lpstr>Objectifs d'apprentissage</vt:lpstr>
      <vt:lpstr>Options de données</vt:lpstr>
      <vt:lpstr>Options de données</vt:lpstr>
      <vt:lpstr>Options de données</vt:lpstr>
      <vt:lpstr>Options de données</vt:lpstr>
      <vt:lpstr>Options de données</vt:lpstr>
      <vt:lpstr>Options de données</vt:lpstr>
      <vt:lpstr>Options de données</vt:lpstr>
      <vt:lpstr>Options de données</vt:lpstr>
      <vt:lpstr>Options de données</vt:lpstr>
      <vt:lpstr>Lignes directrices sur les méthodes</vt:lpstr>
      <vt:lpstr>Guidelines on methods</vt:lpstr>
      <vt:lpstr>Problèmes courants lors de l'établissement des comptes de l'eau</vt:lpstr>
      <vt:lpstr>Quelques exemples mondiaux et nationaux</vt:lpstr>
      <vt:lpstr>PowerPoint Presentation</vt:lpstr>
      <vt:lpstr>PowerPoint Presentation</vt:lpstr>
      <vt:lpstr>PowerPoint Presentation</vt:lpstr>
      <vt:lpstr>PowerPoint Presentation</vt:lpstr>
      <vt:lpstr>De nombreux progrès peuvent être réalisés rapidement..</vt:lpstr>
      <vt:lpstr>Exercice en groupe (15 m) (groupes de 3 à 5 personnes)</vt:lpstr>
      <vt:lpstr>Thank you</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UNESCAP</dc:creator>
  <cp:lastModifiedBy>Dany Ghafari</cp:lastModifiedBy>
  <cp:revision>735</cp:revision>
  <cp:lastPrinted>2016-08-22T06:35:41Z</cp:lastPrinted>
  <dcterms:created xsi:type="dcterms:W3CDTF">2012-02-07T02:16:22Z</dcterms:created>
  <dcterms:modified xsi:type="dcterms:W3CDTF">2018-11-28T08:07:03Z</dcterms:modified>
</cp:coreProperties>
</file>