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ppt" ContentType="application/vnd.ms-powerpoi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11">
  <p:sldMasterIdLst>
    <p:sldMasterId id="2147483649" r:id="rId1"/>
    <p:sldMasterId id="2147483651" r:id="rId2"/>
  </p:sldMasterIdLst>
  <p:notesMasterIdLst>
    <p:notesMasterId r:id="rId30"/>
  </p:notesMasterIdLst>
  <p:handoutMasterIdLst>
    <p:handoutMasterId r:id="rId31"/>
  </p:handoutMasterIdLst>
  <p:sldIdLst>
    <p:sldId id="1135" r:id="rId3"/>
    <p:sldId id="1217" r:id="rId4"/>
    <p:sldId id="1218" r:id="rId5"/>
    <p:sldId id="1221" r:id="rId6"/>
    <p:sldId id="1222" r:id="rId7"/>
    <p:sldId id="1271" r:id="rId8"/>
    <p:sldId id="1238" r:id="rId9"/>
    <p:sldId id="1272" r:id="rId10"/>
    <p:sldId id="1273" r:id="rId11"/>
    <p:sldId id="1252" r:id="rId12"/>
    <p:sldId id="1253" r:id="rId13"/>
    <p:sldId id="1256" r:id="rId14"/>
    <p:sldId id="1261" r:id="rId15"/>
    <p:sldId id="1262" r:id="rId16"/>
    <p:sldId id="1263" r:id="rId17"/>
    <p:sldId id="1264" r:id="rId18"/>
    <p:sldId id="1265" r:id="rId19"/>
    <p:sldId id="1266" r:id="rId20"/>
    <p:sldId id="1257" r:id="rId21"/>
    <p:sldId id="1258" r:id="rId22"/>
    <p:sldId id="1259" r:id="rId23"/>
    <p:sldId id="1267" r:id="rId24"/>
    <p:sldId id="1260" r:id="rId25"/>
    <p:sldId id="1269" r:id="rId26"/>
    <p:sldId id="1270" r:id="rId27"/>
    <p:sldId id="1254" r:id="rId28"/>
    <p:sldId id="1134" r:id="rId29"/>
  </p:sldIdLst>
  <p:sldSz cx="9144000" cy="6858000" type="screen4x3"/>
  <p:notesSz cx="6858000" cy="9312275"/>
  <p:defaultTextStyle>
    <a:defPPr>
      <a:defRPr lang="en-US"/>
    </a:defPPr>
    <a:lvl1pPr algn="l" rtl="0" fontAlgn="base">
      <a:spcBef>
        <a:spcPct val="50000"/>
      </a:spcBef>
      <a:spcAft>
        <a:spcPct val="0"/>
      </a:spcAft>
      <a:defRPr sz="2000" kern="1200">
        <a:solidFill>
          <a:schemeClr val="bg2"/>
        </a:solidFill>
        <a:latin typeface="Arial" charset="0"/>
        <a:ea typeface="+mn-ea"/>
        <a:cs typeface="Arial" charset="0"/>
      </a:defRPr>
    </a:lvl1pPr>
    <a:lvl2pPr marL="457200" algn="l" rtl="0" fontAlgn="base">
      <a:spcBef>
        <a:spcPct val="50000"/>
      </a:spcBef>
      <a:spcAft>
        <a:spcPct val="0"/>
      </a:spcAft>
      <a:defRPr sz="2000" kern="1200">
        <a:solidFill>
          <a:schemeClr val="bg2"/>
        </a:solidFill>
        <a:latin typeface="Arial" charset="0"/>
        <a:ea typeface="+mn-ea"/>
        <a:cs typeface="Arial" charset="0"/>
      </a:defRPr>
    </a:lvl2pPr>
    <a:lvl3pPr marL="914400" algn="l" rtl="0" fontAlgn="base">
      <a:spcBef>
        <a:spcPct val="50000"/>
      </a:spcBef>
      <a:spcAft>
        <a:spcPct val="0"/>
      </a:spcAft>
      <a:defRPr sz="2000" kern="1200">
        <a:solidFill>
          <a:schemeClr val="bg2"/>
        </a:solidFill>
        <a:latin typeface="Arial" charset="0"/>
        <a:ea typeface="+mn-ea"/>
        <a:cs typeface="Arial" charset="0"/>
      </a:defRPr>
    </a:lvl3pPr>
    <a:lvl4pPr marL="1371600" algn="l" rtl="0" fontAlgn="base">
      <a:spcBef>
        <a:spcPct val="50000"/>
      </a:spcBef>
      <a:spcAft>
        <a:spcPct val="0"/>
      </a:spcAft>
      <a:defRPr sz="2000" kern="1200">
        <a:solidFill>
          <a:schemeClr val="bg2"/>
        </a:solidFill>
        <a:latin typeface="Arial" charset="0"/>
        <a:ea typeface="+mn-ea"/>
        <a:cs typeface="Arial" charset="0"/>
      </a:defRPr>
    </a:lvl4pPr>
    <a:lvl5pPr marL="1828800" algn="l" rtl="0" fontAlgn="base">
      <a:spcBef>
        <a:spcPct val="50000"/>
      </a:spcBef>
      <a:spcAft>
        <a:spcPct val="0"/>
      </a:spcAft>
      <a:defRPr sz="2000" kern="1200">
        <a:solidFill>
          <a:schemeClr val="bg2"/>
        </a:solidFill>
        <a:latin typeface="Arial" charset="0"/>
        <a:ea typeface="+mn-ea"/>
        <a:cs typeface="Arial" charset="0"/>
      </a:defRPr>
    </a:lvl5pPr>
    <a:lvl6pPr marL="2286000" algn="l" defTabSz="914400" rtl="0" eaLnBrk="1" latinLnBrk="0" hangingPunct="1">
      <a:defRPr sz="2000" kern="1200">
        <a:solidFill>
          <a:schemeClr val="bg2"/>
        </a:solidFill>
        <a:latin typeface="Arial" charset="0"/>
        <a:ea typeface="+mn-ea"/>
        <a:cs typeface="Arial" charset="0"/>
      </a:defRPr>
    </a:lvl6pPr>
    <a:lvl7pPr marL="2743200" algn="l" defTabSz="914400" rtl="0" eaLnBrk="1" latinLnBrk="0" hangingPunct="1">
      <a:defRPr sz="2000" kern="1200">
        <a:solidFill>
          <a:schemeClr val="bg2"/>
        </a:solidFill>
        <a:latin typeface="Arial" charset="0"/>
        <a:ea typeface="+mn-ea"/>
        <a:cs typeface="Arial" charset="0"/>
      </a:defRPr>
    </a:lvl7pPr>
    <a:lvl8pPr marL="3200400" algn="l" defTabSz="914400" rtl="0" eaLnBrk="1" latinLnBrk="0" hangingPunct="1">
      <a:defRPr sz="2000" kern="1200">
        <a:solidFill>
          <a:schemeClr val="bg2"/>
        </a:solidFill>
        <a:latin typeface="Arial" charset="0"/>
        <a:ea typeface="+mn-ea"/>
        <a:cs typeface="Arial" charset="0"/>
      </a:defRPr>
    </a:lvl8pPr>
    <a:lvl9pPr marL="3657600" algn="l" defTabSz="914400" rtl="0" eaLnBrk="1" latinLnBrk="0" hangingPunct="1">
      <a:defRPr sz="2000" kern="1200">
        <a:solidFill>
          <a:schemeClr val="bg2"/>
        </a:solidFill>
        <a:latin typeface="Arial" charset="0"/>
        <a:ea typeface="+mn-ea"/>
        <a:cs typeface="Arial" charset="0"/>
      </a:defRPr>
    </a:lvl9pPr>
  </p:defaultTextStyle>
  <p:extLst>
    <p:ext uri="{521415D9-36F7-43E2-AB2F-B90AF26B5E84}">
      <p14:sectionLst xmlns:p14="http://schemas.microsoft.com/office/powerpoint/2010/main">
        <p14:section name="Section par défaut" id="{914A74D9-A4B6-4152-948A-5FA076B5A4DF}">
          <p14:sldIdLst>
            <p14:sldId id="1135"/>
            <p14:sldId id="1217"/>
            <p14:sldId id="1218"/>
            <p14:sldId id="1221"/>
            <p14:sldId id="1222"/>
            <p14:sldId id="1271"/>
            <p14:sldId id="1238"/>
            <p14:sldId id="1272"/>
            <p14:sldId id="1273"/>
            <p14:sldId id="1252"/>
            <p14:sldId id="1253"/>
            <p14:sldId id="1256"/>
            <p14:sldId id="1261"/>
            <p14:sldId id="1262"/>
            <p14:sldId id="1263"/>
            <p14:sldId id="1264"/>
            <p14:sldId id="1265"/>
            <p14:sldId id="1266"/>
            <p14:sldId id="1257"/>
            <p14:sldId id="1258"/>
            <p14:sldId id="1259"/>
            <p14:sldId id="1267"/>
            <p14:sldId id="1260"/>
            <p14:sldId id="1269"/>
            <p14:sldId id="1270"/>
            <p14:sldId id="1254"/>
          </p14:sldIdLst>
        </p14:section>
        <p14:section name="Section sans titre" id="{7D009071-DCE6-4796-8521-A394757D9EB3}">
          <p14:sldIdLst>
            <p14:sldId id="1134"/>
          </p14:sldIdLst>
        </p14:section>
      </p14:sectionLst>
    </p:ext>
    <p:ext uri="{EFAFB233-063F-42B5-8137-9DF3F51BA10A}">
      <p15:sldGuideLst xmlns="" xmlns:p15="http://schemas.microsoft.com/office/powerpoint/2012/main">
        <p15:guide id="1" orient="horz" pos="2160">
          <p15:clr>
            <a:srgbClr val="A4A3A4"/>
          </p15:clr>
        </p15:guide>
        <p15:guide id="2" pos="3024">
          <p15:clr>
            <a:srgbClr val="A4A3A4"/>
          </p15:clr>
        </p15:guide>
      </p15:sldGuideLst>
    </p:ext>
    <p:ext uri="{2D200454-40CA-4A62-9FC3-DE9A4176ACB9}">
      <p15:notesGuideLst xmlns="" xmlns:p15="http://schemas.microsoft.com/office/powerpoint/2012/main">
        <p15:guide id="1" orient="horz" pos="2933">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eu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66CC"/>
    <a:srgbClr val="333399"/>
    <a:srgbClr val="CCCCFF"/>
    <a:srgbClr val="000099"/>
    <a:srgbClr val="CCECFF"/>
    <a:srgbClr val="3333CC"/>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88180" autoAdjust="0"/>
  </p:normalViewPr>
  <p:slideViewPr>
    <p:cSldViewPr>
      <p:cViewPr varScale="1">
        <p:scale>
          <a:sx n="74" d="100"/>
          <a:sy n="74" d="100"/>
        </p:scale>
        <p:origin x="-1206" y="-90"/>
      </p:cViewPr>
      <p:guideLst>
        <p:guide orient="horz" pos="2160"/>
        <p:guide pos="3024"/>
      </p:guideLst>
    </p:cSldViewPr>
  </p:slideViewPr>
  <p:outlineViewPr>
    <p:cViewPr>
      <p:scale>
        <a:sx n="33" d="100"/>
        <a:sy n="33" d="100"/>
      </p:scale>
      <p:origin x="48" y="3318"/>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56" d="100"/>
          <a:sy n="56" d="100"/>
        </p:scale>
        <p:origin x="-2466" y="-90"/>
      </p:cViewPr>
      <p:guideLst>
        <p:guide orient="horz" pos="2933"/>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69315" cy="467522"/>
          </a:xfrm>
          <a:prstGeom prst="rect">
            <a:avLst/>
          </a:prstGeom>
          <a:noFill/>
          <a:ln w="9525">
            <a:noFill/>
            <a:miter lim="800000"/>
            <a:headEnd/>
            <a:tailEnd/>
          </a:ln>
          <a:effectLst/>
        </p:spPr>
        <p:txBody>
          <a:bodyPr vert="horz" wrap="square" lIns="93029" tIns="46515" rIns="93029" bIns="46515" numCol="1" anchor="t" anchorCtr="0" compatLnSpc="1">
            <a:prstTxWarp prst="textNoShape">
              <a:avLst/>
            </a:prstTxWarp>
          </a:bodyPr>
          <a:lstStyle>
            <a:lvl1pPr defTabSz="931863">
              <a:spcBef>
                <a:spcPct val="0"/>
              </a:spcBef>
              <a:defRPr sz="1200">
                <a:solidFill>
                  <a:schemeClr val="tx1"/>
                </a:solidFill>
              </a:defRPr>
            </a:lvl1pPr>
          </a:lstStyle>
          <a:p>
            <a:endParaRPr lang="en-US"/>
          </a:p>
        </p:txBody>
      </p:sp>
      <p:sp>
        <p:nvSpPr>
          <p:cNvPr id="36867" name="Rectangle 3"/>
          <p:cNvSpPr>
            <a:spLocks noGrp="1" noChangeArrowheads="1"/>
          </p:cNvSpPr>
          <p:nvPr>
            <p:ph type="dt" sz="quarter" idx="1"/>
          </p:nvPr>
        </p:nvSpPr>
        <p:spPr bwMode="auto">
          <a:xfrm>
            <a:off x="3887132" y="1"/>
            <a:ext cx="2969315" cy="467522"/>
          </a:xfrm>
          <a:prstGeom prst="rect">
            <a:avLst/>
          </a:prstGeom>
          <a:noFill/>
          <a:ln w="9525">
            <a:noFill/>
            <a:miter lim="800000"/>
            <a:headEnd/>
            <a:tailEnd/>
          </a:ln>
          <a:effectLst/>
        </p:spPr>
        <p:txBody>
          <a:bodyPr vert="horz" wrap="square" lIns="93029" tIns="46515" rIns="93029" bIns="46515" numCol="1" anchor="t" anchorCtr="0" compatLnSpc="1">
            <a:prstTxWarp prst="textNoShape">
              <a:avLst/>
            </a:prstTxWarp>
          </a:bodyPr>
          <a:lstStyle>
            <a:lvl1pPr algn="r" defTabSz="931863">
              <a:spcBef>
                <a:spcPct val="0"/>
              </a:spcBef>
              <a:defRPr sz="1200">
                <a:solidFill>
                  <a:schemeClr val="tx1"/>
                </a:solidFill>
              </a:defRPr>
            </a:lvl1pPr>
          </a:lstStyle>
          <a:p>
            <a:fld id="{116FB9B4-0586-4469-B9E0-CB2B9D9BF1DE}" type="datetime1">
              <a:rPr lang="fr-FR" smtClean="0"/>
              <a:pPr/>
              <a:t>28/11/2018</a:t>
            </a:fld>
            <a:endParaRPr lang="en-US"/>
          </a:p>
        </p:txBody>
      </p:sp>
      <p:sp>
        <p:nvSpPr>
          <p:cNvPr id="36868" name="Rectangle 4"/>
          <p:cNvSpPr>
            <a:spLocks noGrp="1" noChangeArrowheads="1"/>
          </p:cNvSpPr>
          <p:nvPr>
            <p:ph type="ftr" sz="quarter" idx="2"/>
          </p:nvPr>
        </p:nvSpPr>
        <p:spPr bwMode="auto">
          <a:xfrm>
            <a:off x="0" y="8843164"/>
            <a:ext cx="2969315" cy="467522"/>
          </a:xfrm>
          <a:prstGeom prst="rect">
            <a:avLst/>
          </a:prstGeom>
          <a:noFill/>
          <a:ln w="9525">
            <a:noFill/>
            <a:miter lim="800000"/>
            <a:headEnd/>
            <a:tailEnd/>
          </a:ln>
          <a:effectLst/>
        </p:spPr>
        <p:txBody>
          <a:bodyPr vert="horz" wrap="square" lIns="93029" tIns="46515" rIns="93029" bIns="46515" numCol="1" anchor="b" anchorCtr="0" compatLnSpc="1">
            <a:prstTxWarp prst="textNoShape">
              <a:avLst/>
            </a:prstTxWarp>
          </a:bodyPr>
          <a:lstStyle>
            <a:lvl1pPr defTabSz="931863">
              <a:spcBef>
                <a:spcPct val="0"/>
              </a:spcBef>
              <a:defRPr sz="1200">
                <a:solidFill>
                  <a:schemeClr val="tx1"/>
                </a:solidFill>
              </a:defRPr>
            </a:lvl1pPr>
          </a:lstStyle>
          <a:p>
            <a:endParaRPr lang="en-US"/>
          </a:p>
        </p:txBody>
      </p:sp>
      <p:sp>
        <p:nvSpPr>
          <p:cNvPr id="36869" name="Rectangle 5"/>
          <p:cNvSpPr>
            <a:spLocks noGrp="1" noChangeArrowheads="1"/>
          </p:cNvSpPr>
          <p:nvPr>
            <p:ph type="sldNum" sz="quarter" idx="3"/>
          </p:nvPr>
        </p:nvSpPr>
        <p:spPr bwMode="auto">
          <a:xfrm>
            <a:off x="3887132" y="8843164"/>
            <a:ext cx="2969315" cy="467522"/>
          </a:xfrm>
          <a:prstGeom prst="rect">
            <a:avLst/>
          </a:prstGeom>
          <a:noFill/>
          <a:ln w="9525">
            <a:noFill/>
            <a:miter lim="800000"/>
            <a:headEnd/>
            <a:tailEnd/>
          </a:ln>
          <a:effectLst/>
        </p:spPr>
        <p:txBody>
          <a:bodyPr vert="horz" wrap="square" lIns="93029" tIns="46515" rIns="93029" bIns="46515" numCol="1" anchor="b" anchorCtr="0" compatLnSpc="1">
            <a:prstTxWarp prst="textNoShape">
              <a:avLst/>
            </a:prstTxWarp>
          </a:bodyPr>
          <a:lstStyle>
            <a:lvl1pPr algn="r" defTabSz="931863">
              <a:spcBef>
                <a:spcPct val="0"/>
              </a:spcBef>
              <a:defRPr sz="1200">
                <a:solidFill>
                  <a:schemeClr val="tx1"/>
                </a:solidFill>
              </a:defRPr>
            </a:lvl1pPr>
          </a:lstStyle>
          <a:p>
            <a:fld id="{274BB3AC-1129-4EBA-89D9-57F09E3AFBD6}" type="slidenum">
              <a:rPr lang="en-US"/>
              <a:pPr/>
              <a:t>‹N°›</a:t>
            </a:fld>
            <a:endParaRPr lang="en-US"/>
          </a:p>
        </p:txBody>
      </p:sp>
    </p:spTree>
    <p:extLst>
      <p:ext uri="{BB962C8B-B14F-4D97-AF65-F5344CB8AC3E}">
        <p14:creationId xmlns:p14="http://schemas.microsoft.com/office/powerpoint/2010/main" val="41961947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2969315" cy="467522"/>
          </a:xfrm>
          <a:prstGeom prst="rect">
            <a:avLst/>
          </a:prstGeom>
          <a:noFill/>
          <a:ln w="9525">
            <a:noFill/>
            <a:miter lim="800000"/>
            <a:headEnd/>
            <a:tailEnd/>
          </a:ln>
          <a:effectLst/>
        </p:spPr>
        <p:txBody>
          <a:bodyPr vert="horz" wrap="square" lIns="93029" tIns="46515" rIns="93029" bIns="46515" numCol="1" anchor="t" anchorCtr="0" compatLnSpc="1">
            <a:prstTxWarp prst="textNoShape">
              <a:avLst/>
            </a:prstTxWarp>
          </a:bodyPr>
          <a:lstStyle>
            <a:lvl1pPr defTabSz="931863">
              <a:spcBef>
                <a:spcPct val="0"/>
              </a:spcBef>
              <a:defRPr sz="1200">
                <a:solidFill>
                  <a:schemeClr val="tx1"/>
                </a:solidFill>
              </a:defRPr>
            </a:lvl1pPr>
          </a:lstStyle>
          <a:p>
            <a:endParaRPr lang="en-US"/>
          </a:p>
        </p:txBody>
      </p:sp>
      <p:sp>
        <p:nvSpPr>
          <p:cNvPr id="5123" name="Rectangle 3"/>
          <p:cNvSpPr>
            <a:spLocks noGrp="1" noChangeArrowheads="1"/>
          </p:cNvSpPr>
          <p:nvPr>
            <p:ph type="dt" idx="1"/>
          </p:nvPr>
        </p:nvSpPr>
        <p:spPr bwMode="auto">
          <a:xfrm>
            <a:off x="3887132" y="1"/>
            <a:ext cx="2969315" cy="467522"/>
          </a:xfrm>
          <a:prstGeom prst="rect">
            <a:avLst/>
          </a:prstGeom>
          <a:noFill/>
          <a:ln w="9525">
            <a:noFill/>
            <a:miter lim="800000"/>
            <a:headEnd/>
            <a:tailEnd/>
          </a:ln>
          <a:effectLst/>
        </p:spPr>
        <p:txBody>
          <a:bodyPr vert="horz" wrap="square" lIns="93029" tIns="46515" rIns="93029" bIns="46515" numCol="1" anchor="t" anchorCtr="0" compatLnSpc="1">
            <a:prstTxWarp prst="textNoShape">
              <a:avLst/>
            </a:prstTxWarp>
          </a:bodyPr>
          <a:lstStyle>
            <a:lvl1pPr algn="r" defTabSz="931863">
              <a:spcBef>
                <a:spcPct val="0"/>
              </a:spcBef>
              <a:defRPr sz="1200">
                <a:solidFill>
                  <a:schemeClr val="tx1"/>
                </a:solidFill>
              </a:defRPr>
            </a:lvl1pPr>
          </a:lstStyle>
          <a:p>
            <a:fld id="{CEC06F43-567B-4D8A-A243-19BEE7278989}" type="datetime1">
              <a:rPr lang="fr-FR" smtClean="0"/>
              <a:pPr/>
              <a:t>28/11/2018</a:t>
            </a:fld>
            <a:endParaRPr lang="en-US"/>
          </a:p>
        </p:txBody>
      </p:sp>
      <p:sp>
        <p:nvSpPr>
          <p:cNvPr id="5124" name="Rectangle 4"/>
          <p:cNvSpPr>
            <a:spLocks noGrp="1" noRot="1" noChangeAspect="1" noChangeArrowheads="1" noTextEdit="1"/>
          </p:cNvSpPr>
          <p:nvPr>
            <p:ph type="sldImg" idx="2"/>
          </p:nvPr>
        </p:nvSpPr>
        <p:spPr bwMode="auto">
          <a:xfrm>
            <a:off x="1108075" y="698500"/>
            <a:ext cx="4649788" cy="3489325"/>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6421" y="4425558"/>
            <a:ext cx="5485158" cy="4188615"/>
          </a:xfrm>
          <a:prstGeom prst="rect">
            <a:avLst/>
          </a:prstGeom>
          <a:noFill/>
          <a:ln w="9525">
            <a:noFill/>
            <a:miter lim="800000"/>
            <a:headEnd/>
            <a:tailEnd/>
          </a:ln>
          <a:effectLst/>
        </p:spPr>
        <p:txBody>
          <a:bodyPr vert="horz" wrap="square" lIns="93029" tIns="46515" rIns="93029" bIns="465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843164"/>
            <a:ext cx="2969315" cy="467522"/>
          </a:xfrm>
          <a:prstGeom prst="rect">
            <a:avLst/>
          </a:prstGeom>
          <a:noFill/>
          <a:ln w="9525">
            <a:noFill/>
            <a:miter lim="800000"/>
            <a:headEnd/>
            <a:tailEnd/>
          </a:ln>
          <a:effectLst/>
        </p:spPr>
        <p:txBody>
          <a:bodyPr vert="horz" wrap="square" lIns="93029" tIns="46515" rIns="93029" bIns="46515" numCol="1" anchor="b" anchorCtr="0" compatLnSpc="1">
            <a:prstTxWarp prst="textNoShape">
              <a:avLst/>
            </a:prstTxWarp>
          </a:bodyPr>
          <a:lstStyle>
            <a:lvl1pPr defTabSz="931863">
              <a:spcBef>
                <a:spcPct val="0"/>
              </a:spcBef>
              <a:defRPr sz="1200">
                <a:solidFill>
                  <a:schemeClr val="tx1"/>
                </a:solidFill>
              </a:defRPr>
            </a:lvl1pPr>
          </a:lstStyle>
          <a:p>
            <a:endParaRPr lang="en-US"/>
          </a:p>
        </p:txBody>
      </p:sp>
      <p:sp>
        <p:nvSpPr>
          <p:cNvPr id="5127" name="Rectangle 7"/>
          <p:cNvSpPr>
            <a:spLocks noGrp="1" noChangeArrowheads="1"/>
          </p:cNvSpPr>
          <p:nvPr>
            <p:ph type="sldNum" sz="quarter" idx="5"/>
          </p:nvPr>
        </p:nvSpPr>
        <p:spPr bwMode="auto">
          <a:xfrm>
            <a:off x="3887132" y="8843164"/>
            <a:ext cx="2969315" cy="467522"/>
          </a:xfrm>
          <a:prstGeom prst="rect">
            <a:avLst/>
          </a:prstGeom>
          <a:noFill/>
          <a:ln w="9525">
            <a:noFill/>
            <a:miter lim="800000"/>
            <a:headEnd/>
            <a:tailEnd/>
          </a:ln>
          <a:effectLst/>
        </p:spPr>
        <p:txBody>
          <a:bodyPr vert="horz" wrap="square" lIns="93029" tIns="46515" rIns="93029" bIns="46515" numCol="1" anchor="b" anchorCtr="0" compatLnSpc="1">
            <a:prstTxWarp prst="textNoShape">
              <a:avLst/>
            </a:prstTxWarp>
          </a:bodyPr>
          <a:lstStyle>
            <a:lvl1pPr algn="r" defTabSz="931863">
              <a:spcBef>
                <a:spcPct val="0"/>
              </a:spcBef>
              <a:defRPr sz="1200">
                <a:solidFill>
                  <a:schemeClr val="tx1"/>
                </a:solidFill>
              </a:defRPr>
            </a:lvl1pPr>
          </a:lstStyle>
          <a:p>
            <a:fld id="{6147EBF6-3991-4FB2-9AE4-D545F6E57BDE}" type="slidenum">
              <a:rPr lang="en-US"/>
              <a:pPr/>
              <a:t>‹N°›</a:t>
            </a:fld>
            <a:endParaRPr lang="en-US"/>
          </a:p>
        </p:txBody>
      </p:sp>
    </p:spTree>
    <p:extLst>
      <p:ext uri="{BB962C8B-B14F-4D97-AF65-F5344CB8AC3E}">
        <p14:creationId xmlns:p14="http://schemas.microsoft.com/office/powerpoint/2010/main" val="2498279770"/>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1</a:t>
            </a:fld>
            <a:endParaRPr lang="en-US"/>
          </a:p>
        </p:txBody>
      </p:sp>
    </p:spTree>
    <p:extLst>
      <p:ext uri="{BB962C8B-B14F-4D97-AF65-F5344CB8AC3E}">
        <p14:creationId xmlns:p14="http://schemas.microsoft.com/office/powerpoint/2010/main" val="1283083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10</a:t>
            </a:fld>
            <a:endParaRPr lang="en-US"/>
          </a:p>
        </p:txBody>
      </p:sp>
    </p:spTree>
    <p:extLst>
      <p:ext uri="{BB962C8B-B14F-4D97-AF65-F5344CB8AC3E}">
        <p14:creationId xmlns:p14="http://schemas.microsoft.com/office/powerpoint/2010/main" val="1595385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11</a:t>
            </a:fld>
            <a:endParaRPr lang="en-US"/>
          </a:p>
        </p:txBody>
      </p:sp>
    </p:spTree>
    <p:extLst>
      <p:ext uri="{BB962C8B-B14F-4D97-AF65-F5344CB8AC3E}">
        <p14:creationId xmlns:p14="http://schemas.microsoft.com/office/powerpoint/2010/main" val="3545671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C738F0D-5BFF-4D83-B05F-2D40410A97D6}" type="slidenum">
              <a:rPr lang="fr-FR">
                <a:latin typeface="Calibri" panose="020F0502020204030204" pitchFamily="34" charset="0"/>
              </a:rPr>
              <a:pPr eaLnBrk="1" hangingPunct="1"/>
              <a:t>12</a:t>
            </a:fld>
            <a:endParaRPr lang="fr-FR">
              <a:latin typeface="Calibri" panose="020F0502020204030204" pitchFamily="34" charset="0"/>
            </a:endParaRPr>
          </a:p>
        </p:txBody>
      </p:sp>
    </p:spTree>
    <p:extLst>
      <p:ext uri="{BB962C8B-B14F-4D97-AF65-F5344CB8AC3E}">
        <p14:creationId xmlns:p14="http://schemas.microsoft.com/office/powerpoint/2010/main" val="25766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smtClean="0"/>
          </a:p>
        </p:txBody>
      </p:sp>
      <p:sp>
        <p:nvSpPr>
          <p:cNvPr id="4" name="Espace réservé du numéro de diapositive 3"/>
          <p:cNvSpPr>
            <a:spLocks noGrp="1"/>
          </p:cNvSpPr>
          <p:nvPr>
            <p:ph type="sldNum" sz="quarter" idx="5"/>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C738F0D-5BFF-4D83-B05F-2D40410A97D6}" type="slidenum">
              <a:rPr lang="fr-FR">
                <a:latin typeface="Calibri" panose="020F0502020204030204" pitchFamily="34" charset="0"/>
              </a:rPr>
              <a:pPr eaLnBrk="1" hangingPunct="1"/>
              <a:t>13</a:t>
            </a:fld>
            <a:endParaRPr lang="fr-FR">
              <a:latin typeface="Calibri" panose="020F0502020204030204" pitchFamily="34" charset="0"/>
            </a:endParaRPr>
          </a:p>
        </p:txBody>
      </p:sp>
    </p:spTree>
    <p:extLst>
      <p:ext uri="{BB962C8B-B14F-4D97-AF65-F5344CB8AC3E}">
        <p14:creationId xmlns:p14="http://schemas.microsoft.com/office/powerpoint/2010/main" val="26667190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26</a:t>
            </a:fld>
            <a:endParaRPr lang="en-US"/>
          </a:p>
        </p:txBody>
      </p:sp>
    </p:spTree>
    <p:extLst>
      <p:ext uri="{BB962C8B-B14F-4D97-AF65-F5344CB8AC3E}">
        <p14:creationId xmlns:p14="http://schemas.microsoft.com/office/powerpoint/2010/main" val="654427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27</a:t>
            </a:fld>
            <a:endParaRPr lang="en-US"/>
          </a:p>
        </p:txBody>
      </p:sp>
    </p:spTree>
    <p:extLst>
      <p:ext uri="{BB962C8B-B14F-4D97-AF65-F5344CB8AC3E}">
        <p14:creationId xmlns:p14="http://schemas.microsoft.com/office/powerpoint/2010/main" val="4273555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2</a:t>
            </a:fld>
            <a:endParaRPr lang="en-US"/>
          </a:p>
        </p:txBody>
      </p:sp>
    </p:spTree>
    <p:extLst>
      <p:ext uri="{BB962C8B-B14F-4D97-AF65-F5344CB8AC3E}">
        <p14:creationId xmlns:p14="http://schemas.microsoft.com/office/powerpoint/2010/main" val="4163431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3</a:t>
            </a:fld>
            <a:endParaRPr lang="en-US"/>
          </a:p>
        </p:txBody>
      </p:sp>
    </p:spTree>
    <p:extLst>
      <p:ext uri="{BB962C8B-B14F-4D97-AF65-F5344CB8AC3E}">
        <p14:creationId xmlns:p14="http://schemas.microsoft.com/office/powerpoint/2010/main" val="1121986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4</a:t>
            </a:fld>
            <a:endParaRPr lang="en-US"/>
          </a:p>
        </p:txBody>
      </p:sp>
    </p:spTree>
    <p:extLst>
      <p:ext uri="{BB962C8B-B14F-4D97-AF65-F5344CB8AC3E}">
        <p14:creationId xmlns:p14="http://schemas.microsoft.com/office/powerpoint/2010/main" val="2734236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5</a:t>
            </a:fld>
            <a:endParaRPr lang="en-US"/>
          </a:p>
        </p:txBody>
      </p:sp>
    </p:spTree>
    <p:extLst>
      <p:ext uri="{BB962C8B-B14F-4D97-AF65-F5344CB8AC3E}">
        <p14:creationId xmlns:p14="http://schemas.microsoft.com/office/powerpoint/2010/main" val="4284515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6</a:t>
            </a:fld>
            <a:endParaRPr lang="en-US"/>
          </a:p>
        </p:txBody>
      </p:sp>
    </p:spTree>
    <p:extLst>
      <p:ext uri="{BB962C8B-B14F-4D97-AF65-F5344CB8AC3E}">
        <p14:creationId xmlns:p14="http://schemas.microsoft.com/office/powerpoint/2010/main" val="4284515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7</a:t>
            </a:fld>
            <a:endParaRPr lang="en-US"/>
          </a:p>
        </p:txBody>
      </p:sp>
    </p:spTree>
    <p:extLst>
      <p:ext uri="{BB962C8B-B14F-4D97-AF65-F5344CB8AC3E}">
        <p14:creationId xmlns:p14="http://schemas.microsoft.com/office/powerpoint/2010/main" val="1195657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8</a:t>
            </a:fld>
            <a:endParaRPr lang="en-US"/>
          </a:p>
        </p:txBody>
      </p:sp>
    </p:spTree>
    <p:extLst>
      <p:ext uri="{BB962C8B-B14F-4D97-AF65-F5344CB8AC3E}">
        <p14:creationId xmlns:p14="http://schemas.microsoft.com/office/powerpoint/2010/main" val="1195657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Slide Number Placeholder 6"/>
          <p:cNvSpPr>
            <a:spLocks noGrp="1"/>
          </p:cNvSpPr>
          <p:nvPr>
            <p:ph type="sldNum" sz="quarter" idx="11"/>
          </p:nvPr>
        </p:nvSpPr>
        <p:spPr/>
        <p:txBody>
          <a:bodyPr/>
          <a:lstStyle/>
          <a:p>
            <a:fld id="{6147EBF6-3991-4FB2-9AE4-D545F6E57BDE}" type="slidenum">
              <a:rPr lang="en-US" smtClean="0"/>
              <a:pPr/>
              <a:t>9</a:t>
            </a:fld>
            <a:endParaRPr lang="en-US"/>
          </a:p>
        </p:txBody>
      </p:sp>
    </p:spTree>
    <p:extLst>
      <p:ext uri="{BB962C8B-B14F-4D97-AF65-F5344CB8AC3E}">
        <p14:creationId xmlns:p14="http://schemas.microsoft.com/office/powerpoint/2010/main" val="1195657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244162" name="Group 2"/>
          <p:cNvGrpSpPr>
            <a:grpSpLocks/>
          </p:cNvGrpSpPr>
          <p:nvPr/>
        </p:nvGrpSpPr>
        <p:grpSpPr bwMode="auto">
          <a:xfrm>
            <a:off x="0" y="0"/>
            <a:ext cx="9140825" cy="6850063"/>
            <a:chOff x="0" y="0"/>
            <a:chExt cx="5758" cy="4315"/>
          </a:xfrm>
        </p:grpSpPr>
        <p:grpSp>
          <p:nvGrpSpPr>
            <p:cNvPr id="1244163" name="Group 3"/>
            <p:cNvGrpSpPr>
              <a:grpSpLocks/>
            </p:cNvGrpSpPr>
            <p:nvPr userDrawn="1"/>
          </p:nvGrpSpPr>
          <p:grpSpPr bwMode="auto">
            <a:xfrm>
              <a:off x="1728" y="2230"/>
              <a:ext cx="4027" cy="2085"/>
              <a:chOff x="1728" y="2230"/>
              <a:chExt cx="4027" cy="2085"/>
            </a:xfrm>
          </p:grpSpPr>
          <p:sp>
            <p:nvSpPr>
              <p:cNvPr id="1244164"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1244165"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1244166"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1244167"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1244168"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1244169"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1244170"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1244176" name="Rectangle 16"/>
          <p:cNvSpPr>
            <a:spLocks noChangeArrowheads="1"/>
          </p:cNvSpPr>
          <p:nvPr userDrawn="1"/>
        </p:nvSpPr>
        <p:spPr bwMode="auto">
          <a:xfrm>
            <a:off x="4267200" y="3048000"/>
            <a:ext cx="4876800" cy="3810000"/>
          </a:xfrm>
          <a:prstGeom prst="rect">
            <a:avLst/>
          </a:prstGeom>
          <a:solidFill>
            <a:schemeClr val="bg1"/>
          </a:solidFill>
          <a:ln w="9525">
            <a:noFill/>
            <a:miter lim="800000"/>
            <a:headEnd/>
            <a:tailEnd/>
          </a:ln>
          <a:effectLst/>
        </p:spPr>
        <p:txBody>
          <a:bodyPr wrap="none" anchor="ctr"/>
          <a:lstStyle/>
          <a:p>
            <a:endParaRPr lang="en-US"/>
          </a:p>
        </p:txBody>
      </p:sp>
      <p:sp>
        <p:nvSpPr>
          <p:cNvPr id="1244171" name="Rectangle 11"/>
          <p:cNvSpPr>
            <a:spLocks noGrp="1" noChangeArrowheads="1"/>
          </p:cNvSpPr>
          <p:nvPr>
            <p:ph type="ctrTitle" sz="quarter"/>
          </p:nvPr>
        </p:nvSpPr>
        <p:spPr>
          <a:xfrm>
            <a:off x="0" y="1736725"/>
            <a:ext cx="9144000" cy="1920875"/>
          </a:xfrm>
        </p:spPr>
        <p:txBody>
          <a:bodyPr/>
          <a:lstStyle>
            <a:lvl1pPr algn="ctr">
              <a:defRPr sz="6000">
                <a:effectLst>
                  <a:outerShdw blurRad="38100" dist="38100" dir="2700000" algn="tl">
                    <a:srgbClr val="000000"/>
                  </a:outerShdw>
                </a:effectLst>
              </a:defRPr>
            </a:lvl1pPr>
          </a:lstStyle>
          <a:p>
            <a:r>
              <a:rPr lang="en-US"/>
              <a:t>Click to edit Master title style</a:t>
            </a:r>
          </a:p>
        </p:txBody>
      </p:sp>
      <p:sp>
        <p:nvSpPr>
          <p:cNvPr id="124417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solidFill>
                  <a:schemeClr val="tx1"/>
                </a:solidFill>
                <a:effectLst>
                  <a:outerShdw blurRad="38100" dist="38100" dir="2700000" algn="tl">
                    <a:srgbClr val="000000"/>
                  </a:outerShdw>
                </a:effectLst>
              </a:defRPr>
            </a:lvl1pPr>
          </a:lstStyle>
          <a:p>
            <a:r>
              <a:rPr lang="en-US"/>
              <a:t>Click to edit Master subtitle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C61D0C00-B83E-4861-83F1-ECFEFFE24256}" type="slidenum">
              <a:rPr lang="en-US"/>
              <a:pPr/>
              <a:t>‹N°›</a:t>
            </a:fld>
            <a:r>
              <a:rPr lang="en-US"/>
              <a:t> / 26</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66725"/>
            <a:ext cx="2057400" cy="56594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66725"/>
            <a:ext cx="6019800" cy="5659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FA88A39-6DEF-40FB-8275-2D6D60C49457}" type="slidenum">
              <a:rPr lang="en-US"/>
              <a:pPr/>
              <a:t>‹N°›</a:t>
            </a:fld>
            <a:r>
              <a:rPr lang="en-US"/>
              <a:t> / 26</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5775" y="466725"/>
            <a:ext cx="8191500" cy="8842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457200" y="6562725"/>
            <a:ext cx="801688" cy="219075"/>
          </a:xfrm>
        </p:spPr>
        <p:txBody>
          <a:bodyPr/>
          <a:lstStyle>
            <a:lvl1pPr>
              <a:defRPr/>
            </a:lvl1pPr>
          </a:lstStyle>
          <a:p>
            <a:fld id="{B5E2E1E1-E562-43C0-8F33-905C1298D421}" type="slidenum">
              <a:rPr lang="en-US"/>
              <a:pPr/>
              <a:t>‹N°›</a:t>
            </a:fld>
            <a:r>
              <a:rPr lang="en-US"/>
              <a:t> / 26</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85775" y="466725"/>
            <a:ext cx="8191500" cy="8842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Slide Number Placeholder 3"/>
          <p:cNvSpPr>
            <a:spLocks noGrp="1"/>
          </p:cNvSpPr>
          <p:nvPr>
            <p:ph type="sldNum" sz="quarter" idx="10"/>
          </p:nvPr>
        </p:nvSpPr>
        <p:spPr>
          <a:xfrm>
            <a:off x="457200" y="6562725"/>
            <a:ext cx="801688" cy="219075"/>
          </a:xfrm>
        </p:spPr>
        <p:txBody>
          <a:bodyPr/>
          <a:lstStyle>
            <a:lvl1pPr>
              <a:defRPr/>
            </a:lvl1pPr>
          </a:lstStyle>
          <a:p>
            <a:fld id="{3AEC4D57-8073-44C7-A818-6443315FFDFE}" type="slidenum">
              <a:rPr lang="en-US"/>
              <a:pPr/>
              <a:t>‹N°›</a:t>
            </a:fld>
            <a:r>
              <a:rPr lang="en-US"/>
              <a:t> / 26</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0A0DE2A-4D66-438E-A6BC-4BF66E777D7F}" type="slidenum">
              <a:rPr lang="en-US"/>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4A1B2C-3268-4C3A-B9BB-4AD5A0735A30}" type="slidenum">
              <a:rPr lang="en-US"/>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CCFF93-FFBE-4FC9-8720-4B6CC20ECE57}" type="slidenum">
              <a:rPr lang="en-US"/>
              <a:pPr/>
              <a:t>‹N°›</a:t>
            </a:fld>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F0B4EB0-6856-44A6-AF22-3E37F1D2CEC2}" type="slidenum">
              <a:rPr lang="en-US"/>
              <a:pPr/>
              <a:t>‹N°›</a:t>
            </a:fld>
            <a:endParaRPr 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7B29779-1437-4481-BC6B-03BA62F0FB2C}" type="slidenum">
              <a:rPr lang="en-US"/>
              <a:pPr/>
              <a:t>‹N°›</a:t>
            </a:fld>
            <a:endParaRPr 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8ED646F-00AE-4196-B1EE-D2D64BD3CF11}" type="slidenum">
              <a:rPr lang="en-US"/>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E6D3BB4-06EE-4A90-BB79-20587D05B03E}" type="slidenum">
              <a:rPr lang="en-US"/>
              <a:pPr/>
              <a:t>‹N°›</a:t>
            </a:fld>
            <a:r>
              <a:rPr lang="en-US"/>
              <a:t> / 26</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0C1CB7A-268D-440F-B279-02A3D6C7F739}" type="slidenum">
              <a:rPr lang="en-US"/>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77DB09-8F12-49A6-9203-EC2E878907E3}" type="slidenum">
              <a:rPr lang="en-US"/>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33DC6B7-A8C2-40A0-B41C-6512CAD8AEFA}" type="slidenum">
              <a:rPr lang="en-US"/>
              <a:pPr/>
              <a:t>‹N°›</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595A92-7705-4AAB-973E-BBA63E3640DE}" type="slidenum">
              <a:rPr lang="en-US"/>
              <a:pPr/>
              <a:t>‹N°›</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BADBA0-9537-4E3A-9E61-76D1F88F3B11}" type="slidenum">
              <a:rPr lang="en-US"/>
              <a:pPr/>
              <a:t>‹N°›</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2D7781F1-2F3C-4CAF-9FB3-B052F045975D}" type="slidenum">
              <a:rPr lang="en-US"/>
              <a:pPr/>
              <a:t>‹N°›</a:t>
            </a:fld>
            <a:r>
              <a:rPr lang="en-US"/>
              <a:t> / 26</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52701B7B-42B5-4855-9A35-7A7462333504}" type="slidenum">
              <a:rPr lang="en-US"/>
              <a:pPr/>
              <a:t>‹N°›</a:t>
            </a:fld>
            <a:r>
              <a:rPr lang="en-US"/>
              <a:t> / 26</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E092A-38ED-4E61-865D-907B4FE5179D}" type="slidenum">
              <a:rPr lang="en-US"/>
              <a:pPr/>
              <a:t>‹N°›</a:t>
            </a:fld>
            <a:r>
              <a:rPr lang="en-US"/>
              <a:t> / 26</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24A8E280-85C3-4D92-94B4-BD0133E7D32A}" type="slidenum">
              <a:rPr lang="en-US"/>
              <a:pPr/>
              <a:t>‹N°›</a:t>
            </a:fld>
            <a:r>
              <a:rPr lang="en-US"/>
              <a:t> / 26</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5CE415B-1969-4096-A6CD-2D69D2146658}" type="slidenum">
              <a:rPr lang="en-US"/>
              <a:pPr/>
              <a:t>‹N°›</a:t>
            </a:fld>
            <a:r>
              <a:rPr lang="en-US"/>
              <a:t> / 26</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A2D6496-DEFC-44CF-8D74-33B1BF60EDBB}" type="slidenum">
              <a:rPr lang="en-US"/>
              <a:pPr/>
              <a:t>‹N°›</a:t>
            </a:fld>
            <a:r>
              <a:rPr lang="en-US"/>
              <a:t> / 26</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B66C3BB-2946-45C2-9DB4-75C21C3F48FF}" type="slidenum">
              <a:rPr lang="en-US"/>
              <a:pPr/>
              <a:t>‹N°›</a:t>
            </a:fld>
            <a:r>
              <a:rPr lang="en-US"/>
              <a:t> / 26</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vmlDrawing" Target="../drawings/vmlDrawing1.v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oleObject" Target="../embeddings/Pr_sentation_Microsoft_PowerPoint_97-20032.ppt"/><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oleObject" Target="../embeddings/Pr_sentation_Microsoft_PowerPoint_97-20031.pp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43162" name="Rectangle 26"/>
          <p:cNvSpPr>
            <a:spLocks noChangeArrowheads="1"/>
          </p:cNvSpPr>
          <p:nvPr userDrawn="1"/>
        </p:nvSpPr>
        <p:spPr bwMode="auto">
          <a:xfrm>
            <a:off x="0" y="6477000"/>
            <a:ext cx="9144000" cy="381000"/>
          </a:xfrm>
          <a:prstGeom prst="rect">
            <a:avLst/>
          </a:prstGeom>
          <a:solidFill>
            <a:schemeClr val="bg1"/>
          </a:solidFill>
          <a:ln w="9525">
            <a:noFill/>
            <a:miter lim="800000"/>
            <a:headEnd/>
            <a:tailEnd/>
          </a:ln>
          <a:effectLst/>
        </p:spPr>
        <p:txBody>
          <a:bodyPr wrap="none" anchor="ctr"/>
          <a:lstStyle/>
          <a:p>
            <a:endParaRPr lang="en-US"/>
          </a:p>
        </p:txBody>
      </p:sp>
      <p:sp>
        <p:nvSpPr>
          <p:cNvPr id="1243156" name="Rectangle 20"/>
          <p:cNvSpPr>
            <a:spLocks noChangeArrowheads="1"/>
          </p:cNvSpPr>
          <p:nvPr userDrawn="1"/>
        </p:nvSpPr>
        <p:spPr bwMode="auto">
          <a:xfrm>
            <a:off x="0" y="0"/>
            <a:ext cx="9144000" cy="1447800"/>
          </a:xfrm>
          <a:prstGeom prst="rect">
            <a:avLst/>
          </a:prstGeom>
          <a:solidFill>
            <a:schemeClr val="bg1"/>
          </a:solidFill>
          <a:ln w="9525">
            <a:noFill/>
            <a:miter lim="800000"/>
            <a:headEnd/>
            <a:tailEnd/>
          </a:ln>
          <a:effectLst/>
        </p:spPr>
        <p:txBody>
          <a:bodyPr wrap="none" anchor="ctr"/>
          <a:lstStyle/>
          <a:p>
            <a:endParaRPr lang="en-US"/>
          </a:p>
        </p:txBody>
      </p:sp>
      <p:grpSp>
        <p:nvGrpSpPr>
          <p:cNvPr id="1243140" name="Group 4"/>
          <p:cNvGrpSpPr>
            <a:grpSpLocks/>
          </p:cNvGrpSpPr>
          <p:nvPr/>
        </p:nvGrpSpPr>
        <p:grpSpPr bwMode="auto">
          <a:xfrm>
            <a:off x="0" y="0"/>
            <a:ext cx="9140825" cy="1447800"/>
            <a:chOff x="0" y="0"/>
            <a:chExt cx="5758" cy="4315"/>
          </a:xfrm>
        </p:grpSpPr>
        <p:grpSp>
          <p:nvGrpSpPr>
            <p:cNvPr id="1243141" name="Group 5"/>
            <p:cNvGrpSpPr>
              <a:grpSpLocks/>
            </p:cNvGrpSpPr>
            <p:nvPr userDrawn="1"/>
          </p:nvGrpSpPr>
          <p:grpSpPr bwMode="auto">
            <a:xfrm>
              <a:off x="1728" y="2230"/>
              <a:ext cx="4027" cy="2085"/>
              <a:chOff x="1728" y="2230"/>
              <a:chExt cx="4027" cy="2085"/>
            </a:xfrm>
          </p:grpSpPr>
          <p:sp>
            <p:nvSpPr>
              <p:cNvPr id="124314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124314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124314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124314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124314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124314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124314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1243149" name="Rectangle 13"/>
          <p:cNvSpPr>
            <a:spLocks noGrp="1" noRot="1" noChangeArrowheads="1"/>
          </p:cNvSpPr>
          <p:nvPr>
            <p:ph type="title"/>
          </p:nvPr>
        </p:nvSpPr>
        <p:spPr bwMode="auto">
          <a:xfrm>
            <a:off x="485775" y="466725"/>
            <a:ext cx="8191500" cy="8842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24315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243153" name="Group 17"/>
          <p:cNvGrpSpPr>
            <a:grpSpLocks noChangeAspect="1"/>
          </p:cNvGrpSpPr>
          <p:nvPr userDrawn="1"/>
        </p:nvGrpSpPr>
        <p:grpSpPr bwMode="auto">
          <a:xfrm>
            <a:off x="8696325" y="6507163"/>
            <a:ext cx="420688" cy="300037"/>
            <a:chOff x="2350" y="96"/>
            <a:chExt cx="3026" cy="2160"/>
          </a:xfrm>
        </p:grpSpPr>
        <p:pic>
          <p:nvPicPr>
            <p:cNvPr id="1243154" name="Picture 18" descr="imflogo"/>
            <p:cNvPicPr>
              <a:picLocks noChangeAspect="1" noChangeArrowheads="1"/>
            </p:cNvPicPr>
            <p:nvPr/>
          </p:nvPicPr>
          <p:blipFill>
            <a:blip r:embed="rId15" cstate="print">
              <a:clrChange>
                <a:clrFrom>
                  <a:srgbClr val="0000FF"/>
                </a:clrFrom>
                <a:clrTo>
                  <a:srgbClr val="0000FF">
                    <a:alpha val="0"/>
                  </a:srgbClr>
                </a:clrTo>
              </a:clrChange>
              <a:lum bright="12000" contrast="12000"/>
              <a:grayscl/>
              <a:biLevel thresh="50000"/>
            </a:blip>
            <a:srcRect b="51111"/>
            <a:stretch>
              <a:fillRect/>
            </a:stretch>
          </p:blipFill>
          <p:spPr bwMode="auto">
            <a:xfrm>
              <a:off x="2352" y="96"/>
              <a:ext cx="3024" cy="1056"/>
            </a:xfrm>
            <a:prstGeom prst="rect">
              <a:avLst/>
            </a:prstGeom>
            <a:noFill/>
            <a:ln w="9525">
              <a:noFill/>
              <a:miter lim="800000"/>
              <a:headEnd/>
              <a:tailEnd/>
            </a:ln>
          </p:spPr>
        </p:pic>
        <p:pic>
          <p:nvPicPr>
            <p:cNvPr id="1243155" name="Picture 19" descr="imflogo"/>
            <p:cNvPicPr>
              <a:picLocks noChangeAspect="1" noChangeArrowheads="1"/>
            </p:cNvPicPr>
            <p:nvPr/>
          </p:nvPicPr>
          <p:blipFill>
            <a:blip r:embed="rId15" cstate="print">
              <a:clrChange>
                <a:clrFrom>
                  <a:srgbClr val="0000FF"/>
                </a:clrFrom>
                <a:clrTo>
                  <a:srgbClr val="0000FF">
                    <a:alpha val="0"/>
                  </a:srgbClr>
                </a:clrTo>
              </a:clrChange>
              <a:lum bright="12000" contrast="12000"/>
              <a:grayscl/>
              <a:biLevel thresh="50000"/>
            </a:blip>
            <a:srcRect t="48801"/>
            <a:stretch>
              <a:fillRect/>
            </a:stretch>
          </p:blipFill>
          <p:spPr bwMode="auto">
            <a:xfrm>
              <a:off x="2350" y="1150"/>
              <a:ext cx="3024" cy="1106"/>
            </a:xfrm>
            <a:prstGeom prst="rect">
              <a:avLst/>
            </a:prstGeom>
            <a:noFill/>
            <a:ln w="9525">
              <a:noFill/>
              <a:miter lim="800000"/>
              <a:headEnd/>
              <a:tailEnd/>
            </a:ln>
          </p:spPr>
        </p:pic>
      </p:grpSp>
      <p:sp>
        <p:nvSpPr>
          <p:cNvPr id="1243158" name="Rectangle 22"/>
          <p:cNvSpPr>
            <a:spLocks noGrp="1" noChangeArrowheads="1"/>
          </p:cNvSpPr>
          <p:nvPr>
            <p:ph type="sldNum" sz="quarter" idx="4"/>
          </p:nvPr>
        </p:nvSpPr>
        <p:spPr bwMode="auto">
          <a:xfrm>
            <a:off x="457200" y="6562725"/>
            <a:ext cx="801688" cy="2190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spcBef>
                <a:spcPct val="0"/>
              </a:spcBef>
              <a:defRPr sz="1200" b="1">
                <a:solidFill>
                  <a:srgbClr val="CCECFF"/>
                </a:solidFill>
              </a:defRPr>
            </a:lvl1pPr>
          </a:lstStyle>
          <a:p>
            <a:fld id="{863A64E6-9018-41A8-AC0A-BCC5A03F3590}" type="slidenum">
              <a:rPr lang="en-US"/>
              <a:pPr/>
              <a:t>‹N°›</a:t>
            </a:fld>
            <a:r>
              <a:rPr lang="en-US"/>
              <a:t> / 26</a:t>
            </a:r>
          </a:p>
        </p:txBody>
      </p:sp>
    </p:spTree>
  </p:cSld>
  <p:clrMap bg1="dk2" tx1="lt1" bg2="dk1"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3" r:id="rId12"/>
    <p:sldLayoutId id="2147483674" r:id="rId13"/>
  </p:sldLayoutIdLst>
  <p:timing>
    <p:tnLst>
      <p:par>
        <p:cTn id="1" dur="indefinite" restart="never" nodeType="tmRoot"/>
      </p:par>
    </p:tnLst>
  </p:timing>
  <p:hf sldNum="0" hdr="0" ftr="0" dt="0"/>
  <p:txStyles>
    <p:titleStyle>
      <a:lvl1pPr algn="l" rtl="0" fontAlgn="base">
        <a:spcBef>
          <a:spcPct val="0"/>
        </a:spcBef>
        <a:spcAft>
          <a:spcPct val="0"/>
        </a:spcAft>
        <a:defRPr sz="4400" b="1">
          <a:solidFill>
            <a:srgbClr val="FFFFFF"/>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2pPr>
      <a:lvl3pPr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3pPr>
      <a:lvl4pPr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4pPr>
      <a:lvl5pPr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5pPr>
      <a:lvl6pPr marL="457200"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6pPr>
      <a:lvl7pPr marL="914400"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7pPr>
      <a:lvl8pPr marL="1371600"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8pPr>
      <a:lvl9pPr marL="1828800" algn="l" rtl="0" fontAlgn="base">
        <a:spcBef>
          <a:spcPct val="0"/>
        </a:spcBef>
        <a:spcAft>
          <a:spcPct val="0"/>
        </a:spcAft>
        <a:defRPr sz="4400" b="1">
          <a:solidFill>
            <a:srgbClr val="FFFFFF"/>
          </a:solidFill>
          <a:effectLst>
            <a:outerShdw blurRad="38100" dist="38100" dir="2700000" algn="tl">
              <a:srgbClr val="C0C0C0"/>
            </a:outerShdw>
          </a:effectLst>
          <a:latin typeface="Arial Narrow" pitchFamily="34" charset="0"/>
          <a:cs typeface="Arial" charset="0"/>
        </a:defRPr>
      </a:lvl9pPr>
    </p:titleStyle>
    <p:bodyStyle>
      <a:lvl1pPr marL="342900" indent="-342900" algn="l" rtl="0" fontAlgn="base">
        <a:spcBef>
          <a:spcPct val="20000"/>
        </a:spcBef>
        <a:spcAft>
          <a:spcPct val="0"/>
        </a:spcAft>
        <a:buClr>
          <a:schemeClr val="bg1"/>
        </a:buClr>
        <a:buSzPct val="70000"/>
        <a:buFont typeface="Wingdings" pitchFamily="2" charset="2"/>
        <a:buChar char="n"/>
        <a:defRPr sz="3200" b="1">
          <a:solidFill>
            <a:schemeClr val="bg2"/>
          </a:solidFill>
          <a:latin typeface="+mn-lt"/>
          <a:ea typeface="+mn-ea"/>
          <a:cs typeface="+mn-cs"/>
        </a:defRPr>
      </a:lvl1pPr>
      <a:lvl2pPr marL="742950" indent="-285750" algn="l" rtl="0" fontAlgn="base">
        <a:spcBef>
          <a:spcPct val="20000"/>
        </a:spcBef>
        <a:spcAft>
          <a:spcPct val="0"/>
        </a:spcAft>
        <a:buClr>
          <a:schemeClr val="bg1"/>
        </a:buClr>
        <a:buSzPct val="70000"/>
        <a:buFont typeface="Wingdings" pitchFamily="2" charset="2"/>
        <a:buChar char="n"/>
        <a:defRPr sz="2800">
          <a:solidFill>
            <a:schemeClr val="bg2"/>
          </a:solidFill>
          <a:latin typeface="+mn-lt"/>
          <a:cs typeface="+mn-cs"/>
        </a:defRPr>
      </a:lvl2pPr>
      <a:lvl3pPr marL="1143000" indent="-228600" algn="l" rtl="0" fontAlgn="base">
        <a:spcBef>
          <a:spcPct val="20000"/>
        </a:spcBef>
        <a:spcAft>
          <a:spcPct val="0"/>
        </a:spcAft>
        <a:buClr>
          <a:schemeClr val="bg1"/>
        </a:buClr>
        <a:buSzPct val="70000"/>
        <a:buFont typeface="Wingdings" pitchFamily="2" charset="2"/>
        <a:buChar char="n"/>
        <a:defRPr sz="2400" i="1">
          <a:solidFill>
            <a:schemeClr val="bg2"/>
          </a:solidFill>
          <a:latin typeface="+mn-lt"/>
          <a:cs typeface="+mn-cs"/>
        </a:defRPr>
      </a:lvl3pPr>
      <a:lvl4pPr marL="1600200" indent="-228600" algn="l" rtl="0" fontAlgn="base">
        <a:spcBef>
          <a:spcPct val="20000"/>
        </a:spcBef>
        <a:spcAft>
          <a:spcPct val="0"/>
        </a:spcAft>
        <a:buClr>
          <a:schemeClr val="bg1"/>
        </a:buClr>
        <a:buSzPct val="70000"/>
        <a:buFont typeface="Wingdings" pitchFamily="2" charset="2"/>
        <a:defRPr sz="2000">
          <a:solidFill>
            <a:schemeClr val="bg2"/>
          </a:solidFill>
          <a:latin typeface="+mn-lt"/>
          <a:cs typeface="+mn-cs"/>
        </a:defRPr>
      </a:lvl4pPr>
      <a:lvl5pPr marL="20574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5pPr>
      <a:lvl6pPr marL="25146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6pPr>
      <a:lvl7pPr marL="29718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7pPr>
      <a:lvl8pPr marL="34290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8pPr>
      <a:lvl9pPr marL="38862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15994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defRPr>
            </a:lvl1pPr>
          </a:lstStyle>
          <a:p>
            <a:endParaRPr lang="en-US"/>
          </a:p>
        </p:txBody>
      </p:sp>
      <p:sp>
        <p:nvSpPr>
          <p:cNvPr id="15994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defRPr>
            </a:lvl1pPr>
          </a:lstStyle>
          <a:p>
            <a:endParaRPr lang="en-US"/>
          </a:p>
        </p:txBody>
      </p:sp>
      <p:sp>
        <p:nvSpPr>
          <p:cNvPr id="15994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solidFill>
                  <a:schemeClr val="tx1"/>
                </a:solidFill>
              </a:defRPr>
            </a:lvl1pPr>
          </a:lstStyle>
          <a:p>
            <a:fld id="{36C965D4-53C5-4BDE-AE34-E8DBF401FD7F}" type="slidenum">
              <a:rPr lang="en-US"/>
              <a:pPr/>
              <a:t>‹N°›</a:t>
            </a:fld>
            <a:endParaRPr lang="en-US"/>
          </a:p>
        </p:txBody>
      </p:sp>
      <p:sp>
        <p:nvSpPr>
          <p:cNvPr id="1599495" name="Rectangle 7"/>
          <p:cNvSpPr>
            <a:spLocks noChangeArrowheads="1"/>
          </p:cNvSpPr>
          <p:nvPr userDrawn="1"/>
        </p:nvSpPr>
        <p:spPr bwMode="auto">
          <a:xfrm>
            <a:off x="0" y="6477000"/>
            <a:ext cx="9144000" cy="381000"/>
          </a:xfrm>
          <a:prstGeom prst="rect">
            <a:avLst/>
          </a:prstGeom>
          <a:solidFill>
            <a:schemeClr val="bg1"/>
          </a:solidFill>
          <a:ln w="9525">
            <a:noFill/>
            <a:miter lim="800000"/>
            <a:headEnd/>
            <a:tailEnd/>
          </a:ln>
          <a:effectLst/>
        </p:spPr>
        <p:txBody>
          <a:bodyPr wrap="none" anchor="ctr"/>
          <a:lstStyle/>
          <a:p>
            <a:endParaRPr lang="en-US"/>
          </a:p>
        </p:txBody>
      </p:sp>
      <p:graphicFrame>
        <p:nvGraphicFramePr>
          <p:cNvPr id="1599506" name="Base" hidden="1"/>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1600274" r:id="rId14" imgW="0" imgH="0" progId="PowerPoint.Show.8">
                  <p:embed/>
                </p:oleObj>
              </mc:Choice>
              <mc:Fallback>
                <p:oleObj r:id="rId14" imgW="0" imgH="0" progId="PowerPoint.Show.8">
                  <p:embed/>
                  <p:pic>
                    <p:nvPicPr>
                      <p:cNvPr id="0" name="Base"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1599507" name="Group 19"/>
          <p:cNvGrpSpPr>
            <a:grpSpLocks noChangeAspect="1"/>
          </p:cNvGrpSpPr>
          <p:nvPr userDrawn="1"/>
        </p:nvGrpSpPr>
        <p:grpSpPr bwMode="auto">
          <a:xfrm>
            <a:off x="8696325" y="6507163"/>
            <a:ext cx="420688" cy="300037"/>
            <a:chOff x="2350" y="96"/>
            <a:chExt cx="3026" cy="2160"/>
          </a:xfrm>
        </p:grpSpPr>
        <p:pic>
          <p:nvPicPr>
            <p:cNvPr id="1599508" name="Picture 20" descr="imflogo"/>
            <p:cNvPicPr>
              <a:picLocks noChangeAspect="1" noChangeArrowheads="1"/>
            </p:cNvPicPr>
            <p:nvPr/>
          </p:nvPicPr>
          <p:blipFill>
            <a:blip r:embed="rId15" cstate="print">
              <a:clrChange>
                <a:clrFrom>
                  <a:srgbClr val="0000FF"/>
                </a:clrFrom>
                <a:clrTo>
                  <a:srgbClr val="0000FF">
                    <a:alpha val="0"/>
                  </a:srgbClr>
                </a:clrTo>
              </a:clrChange>
              <a:lum bright="12000" contrast="12000"/>
              <a:grayscl/>
              <a:biLevel thresh="50000"/>
            </a:blip>
            <a:srcRect b="51111"/>
            <a:stretch>
              <a:fillRect/>
            </a:stretch>
          </p:blipFill>
          <p:spPr bwMode="auto">
            <a:xfrm>
              <a:off x="2352" y="96"/>
              <a:ext cx="3024" cy="1056"/>
            </a:xfrm>
            <a:prstGeom prst="rect">
              <a:avLst/>
            </a:prstGeom>
            <a:noFill/>
            <a:ln w="9525">
              <a:noFill/>
              <a:miter lim="800000"/>
              <a:headEnd/>
              <a:tailEnd/>
            </a:ln>
          </p:spPr>
        </p:pic>
        <p:pic>
          <p:nvPicPr>
            <p:cNvPr id="1599509" name="Picture 21" descr="imflogo"/>
            <p:cNvPicPr>
              <a:picLocks noChangeAspect="1" noChangeArrowheads="1"/>
            </p:cNvPicPr>
            <p:nvPr/>
          </p:nvPicPr>
          <p:blipFill>
            <a:blip r:embed="rId15" cstate="print">
              <a:clrChange>
                <a:clrFrom>
                  <a:srgbClr val="0000FF"/>
                </a:clrFrom>
                <a:clrTo>
                  <a:srgbClr val="0000FF">
                    <a:alpha val="0"/>
                  </a:srgbClr>
                </a:clrTo>
              </a:clrChange>
              <a:lum bright="12000" contrast="12000"/>
              <a:grayscl/>
              <a:biLevel thresh="50000"/>
            </a:blip>
            <a:srcRect t="48801"/>
            <a:stretch>
              <a:fillRect/>
            </a:stretch>
          </p:blipFill>
          <p:spPr bwMode="auto">
            <a:xfrm>
              <a:off x="2350" y="1150"/>
              <a:ext cx="3024" cy="1106"/>
            </a:xfrm>
            <a:prstGeom prst="rect">
              <a:avLst/>
            </a:prstGeom>
            <a:noFill/>
            <a:ln w="9525">
              <a:noFill/>
              <a:miter lim="800000"/>
              <a:headEnd/>
              <a:tailEnd/>
            </a:ln>
          </p:spPr>
        </p:pic>
      </p:grpSp>
      <p:sp>
        <p:nvSpPr>
          <p:cNvPr id="1599510" name="Rectangle 22"/>
          <p:cNvSpPr>
            <a:spLocks noChangeArrowheads="1"/>
          </p:cNvSpPr>
          <p:nvPr/>
        </p:nvSpPr>
        <p:spPr bwMode="auto">
          <a:xfrm>
            <a:off x="457200" y="6562725"/>
            <a:ext cx="801688" cy="219075"/>
          </a:xfrm>
          <a:prstGeom prst="rect">
            <a:avLst/>
          </a:prstGeom>
          <a:noFill/>
          <a:ln w="9525">
            <a:noFill/>
            <a:miter lim="800000"/>
            <a:headEnd/>
            <a:tailEnd/>
          </a:ln>
          <a:effectLst/>
        </p:spPr>
        <p:txBody>
          <a:bodyPr lIns="0" tIns="0" rIns="0" bIns="0" anchor="ctr"/>
          <a:lstStyle/>
          <a:p>
            <a:pPr>
              <a:spcBef>
                <a:spcPct val="0"/>
              </a:spcBef>
            </a:pPr>
            <a:fld id="{4F6472C9-0C52-4C3F-92ED-A342A151A760}" type="slidenum">
              <a:rPr lang="en-US" sz="1200">
                <a:solidFill>
                  <a:schemeClr val="tx1"/>
                </a:solidFill>
              </a:rPr>
              <a:pPr>
                <a:spcBef>
                  <a:spcPct val="0"/>
                </a:spcBef>
              </a:pPr>
              <a:t>‹N°›</a:t>
            </a:fld>
            <a:r>
              <a:rPr lang="en-US" sz="1200">
                <a:solidFill>
                  <a:schemeClr val="tx1"/>
                </a:solidFill>
              </a:rPr>
              <a:t> / 25</a:t>
            </a:r>
          </a:p>
        </p:txBody>
      </p:sp>
      <p:sp>
        <p:nvSpPr>
          <p:cNvPr id="1599516" name="Text Box 28"/>
          <p:cNvSpPr txBox="1">
            <a:spLocks noChangeArrowheads="1"/>
          </p:cNvSpPr>
          <p:nvPr userDrawn="1"/>
        </p:nvSpPr>
        <p:spPr bwMode="auto">
          <a:xfrm>
            <a:off x="3167063" y="6538913"/>
            <a:ext cx="4500562" cy="274637"/>
          </a:xfrm>
          <a:prstGeom prst="rect">
            <a:avLst/>
          </a:prstGeom>
          <a:noFill/>
          <a:ln w="9525" algn="ctr">
            <a:noFill/>
            <a:miter lim="800000"/>
            <a:headEnd/>
            <a:tailEnd/>
          </a:ln>
          <a:effectLst/>
        </p:spPr>
        <p:txBody>
          <a:bodyPr>
            <a:spAutoFit/>
          </a:bodyPr>
          <a:lstStyle/>
          <a:p>
            <a:r>
              <a:rPr lang="en-US" sz="1200">
                <a:solidFill>
                  <a:schemeClr val="tx1"/>
                </a:solidFill>
              </a:rPr>
              <a:t>SDR Valuation   –   2009-09-24</a:t>
            </a:r>
          </a:p>
        </p:txBody>
      </p:sp>
      <p:sp>
        <p:nvSpPr>
          <p:cNvPr id="159949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9949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99518" name="Rectangle 30"/>
          <p:cNvSpPr>
            <a:spLocks noChangeArrowheads="1"/>
          </p:cNvSpPr>
          <p:nvPr userDrawn="1"/>
        </p:nvSpPr>
        <p:spPr bwMode="auto">
          <a:xfrm>
            <a:off x="179388" y="6656388"/>
            <a:ext cx="9144000" cy="381000"/>
          </a:xfrm>
          <a:prstGeom prst="rect">
            <a:avLst/>
          </a:prstGeom>
          <a:solidFill>
            <a:schemeClr val="bg1"/>
          </a:solidFill>
          <a:ln w="9525">
            <a:noFill/>
            <a:miter lim="800000"/>
            <a:headEnd/>
            <a:tailEnd/>
          </a:ln>
          <a:effectLst/>
        </p:spPr>
        <p:txBody>
          <a:bodyPr wrap="none" anchor="ctr"/>
          <a:lstStyle/>
          <a:p>
            <a:endParaRPr lang="en-US"/>
          </a:p>
        </p:txBody>
      </p:sp>
      <p:sp>
        <p:nvSpPr>
          <p:cNvPr id="1599519" name="Rectangle 31"/>
          <p:cNvSpPr>
            <a:spLocks noChangeArrowheads="1"/>
          </p:cNvSpPr>
          <p:nvPr userDrawn="1"/>
        </p:nvSpPr>
        <p:spPr bwMode="auto">
          <a:xfrm>
            <a:off x="179388" y="179388"/>
            <a:ext cx="9144000" cy="1447800"/>
          </a:xfrm>
          <a:prstGeom prst="rect">
            <a:avLst/>
          </a:prstGeom>
          <a:solidFill>
            <a:schemeClr val="bg1"/>
          </a:solidFill>
          <a:ln w="9525">
            <a:noFill/>
            <a:miter lim="800000"/>
            <a:headEnd/>
            <a:tailEnd/>
          </a:ln>
          <a:effectLst/>
        </p:spPr>
        <p:txBody>
          <a:bodyPr wrap="none" anchor="ctr"/>
          <a:lstStyle/>
          <a:p>
            <a:endParaRPr lang="en-US"/>
          </a:p>
        </p:txBody>
      </p:sp>
      <p:grpSp>
        <p:nvGrpSpPr>
          <p:cNvPr id="1599520" name="Group 32"/>
          <p:cNvGrpSpPr>
            <a:grpSpLocks/>
          </p:cNvGrpSpPr>
          <p:nvPr userDrawn="1"/>
        </p:nvGrpSpPr>
        <p:grpSpPr bwMode="auto">
          <a:xfrm>
            <a:off x="179388" y="179388"/>
            <a:ext cx="9140825" cy="1447800"/>
            <a:chOff x="0" y="0"/>
            <a:chExt cx="5758" cy="4315"/>
          </a:xfrm>
        </p:grpSpPr>
        <p:grpSp>
          <p:nvGrpSpPr>
            <p:cNvPr id="1599521" name="Group 33"/>
            <p:cNvGrpSpPr>
              <a:grpSpLocks/>
            </p:cNvGrpSpPr>
            <p:nvPr userDrawn="1"/>
          </p:nvGrpSpPr>
          <p:grpSpPr bwMode="auto">
            <a:xfrm>
              <a:off x="1728" y="2230"/>
              <a:ext cx="4027" cy="2085"/>
              <a:chOff x="1728" y="2230"/>
              <a:chExt cx="4027" cy="2085"/>
            </a:xfrm>
          </p:grpSpPr>
          <p:sp>
            <p:nvSpPr>
              <p:cNvPr id="1599522" name="Freeform 3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1599523" name="Freeform 3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1599524" name="Freeform 3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1599525" name="Freeform 3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1599526" name="Freeform 3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1599527" name="Freeform 3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1599528" name="Freeform 4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graphicFrame>
        <p:nvGraphicFramePr>
          <p:cNvPr id="1599529" name="Base" hidden="1"/>
          <p:cNvGraphicFramePr>
            <a:graphicFrameLocks/>
          </p:cNvGraphicFramePr>
          <p:nvPr/>
        </p:nvGraphicFramePr>
        <p:xfrm>
          <a:off x="1703388" y="1576388"/>
          <a:ext cx="6096000" cy="4064000"/>
        </p:xfrm>
        <a:graphic>
          <a:graphicData uri="http://schemas.openxmlformats.org/presentationml/2006/ole">
            <mc:AlternateContent xmlns:mc="http://schemas.openxmlformats.org/markup-compatibility/2006">
              <mc:Choice xmlns:v="urn:schemas-microsoft-com:vml" Requires="v">
                <p:oleObj spid="_x0000_s1600275" r:id="rId16" imgW="0" imgH="0" progId="PowerPoint.Show.8">
                  <p:embed/>
                </p:oleObj>
              </mc:Choice>
              <mc:Fallback>
                <p:oleObj r:id="rId16" imgW="0" imgH="0" progId="PowerPoint.Show.8">
                  <p:embed/>
                  <p:pic>
                    <p:nvPicPr>
                      <p:cNvPr id="0" name="Rectangle 41"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703388" y="1576388"/>
                        <a:ext cx="6096000" cy="406400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1599530" name="Group 42"/>
          <p:cNvGrpSpPr>
            <a:grpSpLocks noChangeAspect="1"/>
          </p:cNvGrpSpPr>
          <p:nvPr userDrawn="1"/>
        </p:nvGrpSpPr>
        <p:grpSpPr bwMode="auto">
          <a:xfrm>
            <a:off x="8875713" y="6686550"/>
            <a:ext cx="420687" cy="300038"/>
            <a:chOff x="2350" y="96"/>
            <a:chExt cx="3026" cy="2160"/>
          </a:xfrm>
        </p:grpSpPr>
        <p:pic>
          <p:nvPicPr>
            <p:cNvPr id="1599531" name="Picture 43" descr="imflogo"/>
            <p:cNvPicPr>
              <a:picLocks noChangeAspect="1" noChangeArrowheads="1"/>
            </p:cNvPicPr>
            <p:nvPr/>
          </p:nvPicPr>
          <p:blipFill>
            <a:blip r:embed="rId15" cstate="print">
              <a:clrChange>
                <a:clrFrom>
                  <a:srgbClr val="0000FF"/>
                </a:clrFrom>
                <a:clrTo>
                  <a:srgbClr val="0000FF">
                    <a:alpha val="0"/>
                  </a:srgbClr>
                </a:clrTo>
              </a:clrChange>
              <a:lum bright="12000" contrast="12000"/>
              <a:grayscl/>
              <a:biLevel thresh="50000"/>
            </a:blip>
            <a:srcRect b="51111"/>
            <a:stretch>
              <a:fillRect/>
            </a:stretch>
          </p:blipFill>
          <p:spPr bwMode="auto">
            <a:xfrm>
              <a:off x="2352" y="96"/>
              <a:ext cx="3024" cy="1056"/>
            </a:xfrm>
            <a:prstGeom prst="rect">
              <a:avLst/>
            </a:prstGeom>
            <a:noFill/>
            <a:ln w="9525">
              <a:noFill/>
              <a:miter lim="800000"/>
              <a:headEnd/>
              <a:tailEnd/>
            </a:ln>
          </p:spPr>
        </p:pic>
        <p:pic>
          <p:nvPicPr>
            <p:cNvPr id="1599532" name="Picture 44" descr="imflogo"/>
            <p:cNvPicPr>
              <a:picLocks noChangeAspect="1" noChangeArrowheads="1"/>
            </p:cNvPicPr>
            <p:nvPr/>
          </p:nvPicPr>
          <p:blipFill>
            <a:blip r:embed="rId15" cstate="print">
              <a:clrChange>
                <a:clrFrom>
                  <a:srgbClr val="0000FF"/>
                </a:clrFrom>
                <a:clrTo>
                  <a:srgbClr val="0000FF">
                    <a:alpha val="0"/>
                  </a:srgbClr>
                </a:clrTo>
              </a:clrChange>
              <a:lum bright="12000" contrast="12000"/>
              <a:grayscl/>
              <a:biLevel thresh="50000"/>
            </a:blip>
            <a:srcRect t="48801"/>
            <a:stretch>
              <a:fillRect/>
            </a:stretch>
          </p:blipFill>
          <p:spPr bwMode="auto">
            <a:xfrm>
              <a:off x="2350" y="1150"/>
              <a:ext cx="3024" cy="1106"/>
            </a:xfrm>
            <a:prstGeom prst="rect">
              <a:avLst/>
            </a:prstGeom>
            <a:noFill/>
            <a:ln w="9525">
              <a:noFill/>
              <a:miter lim="800000"/>
              <a:headEnd/>
              <a:tailEnd/>
            </a:ln>
          </p:spPr>
        </p:pic>
      </p:grpSp>
      <p:sp>
        <p:nvSpPr>
          <p:cNvPr id="1599533" name="Rectangle 45"/>
          <p:cNvSpPr>
            <a:spLocks noChangeArrowheads="1"/>
          </p:cNvSpPr>
          <p:nvPr/>
        </p:nvSpPr>
        <p:spPr bwMode="auto">
          <a:xfrm>
            <a:off x="636588" y="6742113"/>
            <a:ext cx="801687" cy="219075"/>
          </a:xfrm>
          <a:prstGeom prst="rect">
            <a:avLst/>
          </a:prstGeom>
          <a:noFill/>
          <a:ln w="9525">
            <a:noFill/>
            <a:miter lim="800000"/>
            <a:headEnd/>
            <a:tailEnd/>
          </a:ln>
          <a:effectLst/>
        </p:spPr>
        <p:txBody>
          <a:bodyPr lIns="0" tIns="0" rIns="0" bIns="0" anchor="ctr"/>
          <a:lstStyle/>
          <a:p>
            <a:pPr>
              <a:spcBef>
                <a:spcPct val="0"/>
              </a:spcBef>
            </a:pPr>
            <a:fld id="{6459AD96-AA54-422F-8DA1-EBB7172235C2}" type="slidenum">
              <a:rPr lang="en-US" sz="1200">
                <a:solidFill>
                  <a:schemeClr val="tx1"/>
                </a:solidFill>
              </a:rPr>
              <a:pPr>
                <a:spcBef>
                  <a:spcPct val="0"/>
                </a:spcBef>
              </a:pPr>
              <a:t>‹N°›</a:t>
            </a:fld>
            <a:r>
              <a:rPr lang="en-US" sz="1200">
                <a:solidFill>
                  <a:schemeClr val="tx1"/>
                </a:solidFill>
              </a:rPr>
              <a:t> / 25</a:t>
            </a:r>
          </a:p>
        </p:txBody>
      </p:sp>
      <p:sp>
        <p:nvSpPr>
          <p:cNvPr id="1599534" name="Text Box 46"/>
          <p:cNvSpPr txBox="1">
            <a:spLocks noChangeArrowheads="1"/>
          </p:cNvSpPr>
          <p:nvPr userDrawn="1"/>
        </p:nvSpPr>
        <p:spPr bwMode="auto">
          <a:xfrm>
            <a:off x="665163" y="260350"/>
            <a:ext cx="1171575" cy="320675"/>
          </a:xfrm>
          <a:prstGeom prst="rect">
            <a:avLst/>
          </a:prstGeom>
          <a:noFill/>
          <a:ln w="15875">
            <a:solidFill>
              <a:schemeClr val="bg1"/>
            </a:solidFill>
            <a:miter lim="800000"/>
            <a:headEnd/>
            <a:tailEnd/>
          </a:ln>
          <a:effectLst/>
        </p:spPr>
        <p:txBody>
          <a:bodyPr>
            <a:spAutoFit/>
          </a:bodyPr>
          <a:lstStyle/>
          <a:p>
            <a:pPr algn="ctr"/>
            <a:r>
              <a:rPr lang="en-US" sz="1400" b="1">
                <a:solidFill>
                  <a:schemeClr val="bg1"/>
                </a:solidFill>
                <a:latin typeface="Arial Narrow" pitchFamily="34" charset="0"/>
              </a:rPr>
              <a:t>Introduction</a:t>
            </a:r>
          </a:p>
        </p:txBody>
      </p:sp>
      <p:sp>
        <p:nvSpPr>
          <p:cNvPr id="1599535" name="Text Box 47"/>
          <p:cNvSpPr txBox="1">
            <a:spLocks noChangeArrowheads="1"/>
          </p:cNvSpPr>
          <p:nvPr userDrawn="1"/>
        </p:nvSpPr>
        <p:spPr bwMode="auto">
          <a:xfrm>
            <a:off x="2032000" y="263525"/>
            <a:ext cx="1495425" cy="320675"/>
          </a:xfrm>
          <a:prstGeom prst="rect">
            <a:avLst/>
          </a:prstGeom>
          <a:noFill/>
          <a:ln w="15875">
            <a:solidFill>
              <a:schemeClr val="bg1"/>
            </a:solidFill>
            <a:miter lim="800000"/>
            <a:headEnd/>
            <a:tailEnd/>
          </a:ln>
          <a:effectLst/>
        </p:spPr>
        <p:txBody>
          <a:bodyPr>
            <a:spAutoFit/>
          </a:bodyPr>
          <a:lstStyle/>
          <a:p>
            <a:pPr algn="ctr"/>
            <a:r>
              <a:rPr lang="en-US" sz="1400" b="1">
                <a:solidFill>
                  <a:schemeClr val="bg1"/>
                </a:solidFill>
                <a:latin typeface="Arial Narrow" pitchFamily="34" charset="0"/>
              </a:rPr>
              <a:t>SDR in Principle</a:t>
            </a:r>
          </a:p>
        </p:txBody>
      </p:sp>
      <p:sp>
        <p:nvSpPr>
          <p:cNvPr id="1599536" name="Text Box 48"/>
          <p:cNvSpPr txBox="1">
            <a:spLocks noChangeArrowheads="1"/>
          </p:cNvSpPr>
          <p:nvPr userDrawn="1"/>
        </p:nvSpPr>
        <p:spPr bwMode="auto">
          <a:xfrm>
            <a:off x="3724275" y="263525"/>
            <a:ext cx="1495425" cy="320675"/>
          </a:xfrm>
          <a:prstGeom prst="rect">
            <a:avLst/>
          </a:prstGeom>
          <a:noFill/>
          <a:ln w="15875">
            <a:solidFill>
              <a:schemeClr val="bg1"/>
            </a:solidFill>
            <a:miter lim="800000"/>
            <a:headEnd/>
            <a:tailEnd/>
          </a:ln>
          <a:effectLst/>
        </p:spPr>
        <p:txBody>
          <a:bodyPr>
            <a:spAutoFit/>
          </a:bodyPr>
          <a:lstStyle/>
          <a:p>
            <a:pPr algn="ctr"/>
            <a:r>
              <a:rPr lang="en-US" sz="1400" b="1">
                <a:solidFill>
                  <a:schemeClr val="bg1"/>
                </a:solidFill>
                <a:latin typeface="Arial Narrow" pitchFamily="34" charset="0"/>
              </a:rPr>
              <a:t>Basket members</a:t>
            </a:r>
          </a:p>
        </p:txBody>
      </p:sp>
      <p:sp>
        <p:nvSpPr>
          <p:cNvPr id="1599537" name="Text Box 49"/>
          <p:cNvSpPr txBox="1">
            <a:spLocks noChangeArrowheads="1"/>
          </p:cNvSpPr>
          <p:nvPr userDrawn="1"/>
        </p:nvSpPr>
        <p:spPr bwMode="auto">
          <a:xfrm>
            <a:off x="5416550" y="260350"/>
            <a:ext cx="1495425" cy="320675"/>
          </a:xfrm>
          <a:prstGeom prst="rect">
            <a:avLst/>
          </a:prstGeom>
          <a:noFill/>
          <a:ln w="15875">
            <a:solidFill>
              <a:schemeClr val="bg1"/>
            </a:solidFill>
            <a:miter lim="800000"/>
            <a:headEnd/>
            <a:tailEnd/>
          </a:ln>
          <a:effectLst/>
        </p:spPr>
        <p:txBody>
          <a:bodyPr>
            <a:spAutoFit/>
          </a:bodyPr>
          <a:lstStyle/>
          <a:p>
            <a:pPr algn="ctr"/>
            <a:r>
              <a:rPr lang="en-US" sz="1400" b="1">
                <a:solidFill>
                  <a:schemeClr val="bg1"/>
                </a:solidFill>
                <a:latin typeface="Arial Narrow" pitchFamily="34" charset="0"/>
              </a:rPr>
              <a:t>Basket weights</a:t>
            </a:r>
          </a:p>
        </p:txBody>
      </p:sp>
      <p:sp>
        <p:nvSpPr>
          <p:cNvPr id="1599538" name="Text Box 50"/>
          <p:cNvSpPr txBox="1">
            <a:spLocks noChangeArrowheads="1"/>
          </p:cNvSpPr>
          <p:nvPr userDrawn="1"/>
        </p:nvSpPr>
        <p:spPr bwMode="auto">
          <a:xfrm>
            <a:off x="7072313" y="260350"/>
            <a:ext cx="1495425" cy="320675"/>
          </a:xfrm>
          <a:prstGeom prst="rect">
            <a:avLst/>
          </a:prstGeom>
          <a:noFill/>
          <a:ln w="15875">
            <a:solidFill>
              <a:schemeClr val="bg1"/>
            </a:solidFill>
            <a:miter lim="800000"/>
            <a:headEnd/>
            <a:tailEnd/>
          </a:ln>
          <a:effectLst/>
        </p:spPr>
        <p:txBody>
          <a:bodyPr>
            <a:spAutoFit/>
          </a:bodyPr>
          <a:lstStyle/>
          <a:p>
            <a:pPr algn="ctr"/>
            <a:r>
              <a:rPr lang="en-US" sz="1400" b="1">
                <a:solidFill>
                  <a:schemeClr val="bg1"/>
                </a:solidFill>
                <a:latin typeface="Arial Narrow" pitchFamily="34" charset="0"/>
              </a:rPr>
              <a:t>Conclusion</a:t>
            </a:r>
          </a:p>
        </p:txBody>
      </p:sp>
      <p:sp>
        <p:nvSpPr>
          <p:cNvPr id="1599539" name="Text Box 51"/>
          <p:cNvSpPr txBox="1">
            <a:spLocks noChangeArrowheads="1"/>
          </p:cNvSpPr>
          <p:nvPr userDrawn="1"/>
        </p:nvSpPr>
        <p:spPr bwMode="auto">
          <a:xfrm>
            <a:off x="3346450" y="6718300"/>
            <a:ext cx="4500563" cy="274638"/>
          </a:xfrm>
          <a:prstGeom prst="rect">
            <a:avLst/>
          </a:prstGeom>
          <a:noFill/>
          <a:ln w="9525" algn="ctr">
            <a:noFill/>
            <a:miter lim="800000"/>
            <a:headEnd/>
            <a:tailEnd/>
          </a:ln>
          <a:effectLst/>
        </p:spPr>
        <p:txBody>
          <a:bodyPr>
            <a:spAutoFit/>
          </a:bodyPr>
          <a:lstStyle/>
          <a:p>
            <a:r>
              <a:rPr lang="en-US" sz="1200">
                <a:solidFill>
                  <a:schemeClr val="tx1"/>
                </a:solidFill>
              </a:rPr>
              <a:t>SDR Valuation   –   2009-09-24</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6546" name="Rectangle 2"/>
          <p:cNvSpPr>
            <a:spLocks noGrp="1" noChangeArrowheads="1"/>
          </p:cNvSpPr>
          <p:nvPr>
            <p:ph type="title"/>
          </p:nvPr>
        </p:nvSpPr>
        <p:spPr>
          <a:xfrm>
            <a:off x="153927" y="4926033"/>
            <a:ext cx="9144000" cy="2772308"/>
          </a:xfrm>
        </p:spPr>
        <p:txBody>
          <a:bodyPr/>
          <a:lstStyle/>
          <a:p>
            <a:pPr algn="ctr"/>
            <a:r>
              <a:rPr lang="fr-FR" smtClean="0">
                <a:solidFill>
                  <a:srgbClr val="C00000"/>
                </a:solidFill>
                <a:effectLst>
                  <a:outerShdw blurRad="38100" dist="38100" dir="2700000" algn="tl">
                    <a:srgbClr val="000000">
                      <a:alpha val="43137"/>
                    </a:srgbClr>
                  </a:outerShdw>
                </a:effectLst>
              </a:rPr>
              <a:t/>
            </a:r>
            <a:br>
              <a:rPr lang="fr-FR" smtClean="0">
                <a:solidFill>
                  <a:srgbClr val="C00000"/>
                </a:solidFill>
                <a:effectLst>
                  <a:outerShdw blurRad="38100" dist="38100" dir="2700000" algn="tl">
                    <a:srgbClr val="000000">
                      <a:alpha val="43137"/>
                    </a:srgbClr>
                  </a:outerShdw>
                </a:effectLst>
              </a:rPr>
            </a:br>
            <a:r>
              <a:rPr lang="fr-FR" smtClean="0">
                <a:solidFill>
                  <a:srgbClr val="C00000"/>
                </a:solidFill>
                <a:effectLst>
                  <a:outerShdw blurRad="38100" dist="38100" dir="2700000" algn="tl">
                    <a:srgbClr val="000000">
                      <a:alpha val="43137"/>
                    </a:srgbClr>
                  </a:outerShdw>
                </a:effectLst>
              </a:rPr>
              <a:t/>
            </a:r>
            <a:br>
              <a:rPr lang="fr-FR" smtClean="0">
                <a:solidFill>
                  <a:srgbClr val="C00000"/>
                </a:solidFill>
                <a:effectLst>
                  <a:outerShdw blurRad="38100" dist="38100" dir="2700000" algn="tl">
                    <a:srgbClr val="000000">
                      <a:alpha val="43137"/>
                    </a:srgbClr>
                  </a:outerShdw>
                </a:effectLst>
              </a:rPr>
            </a:br>
            <a:r>
              <a:rPr lang="fr-FR" smtClean="0">
                <a:solidFill>
                  <a:srgbClr val="C00000"/>
                </a:solidFill>
                <a:effectLst>
                  <a:outerShdw blurRad="38100" dist="38100" dir="2700000" algn="tl">
                    <a:srgbClr val="000000">
                      <a:alpha val="43137"/>
                    </a:srgbClr>
                  </a:outerShdw>
                </a:effectLst>
              </a:rPr>
              <a:t/>
            </a:r>
            <a:br>
              <a:rPr lang="fr-FR" smtClean="0">
                <a:solidFill>
                  <a:srgbClr val="C00000"/>
                </a:solidFill>
                <a:effectLst>
                  <a:outerShdw blurRad="38100" dist="38100" dir="2700000" algn="tl">
                    <a:srgbClr val="000000">
                      <a:alpha val="43137"/>
                    </a:srgbClr>
                  </a:outerShdw>
                </a:effectLst>
              </a:rPr>
            </a:br>
            <a:r>
              <a:rPr lang="fr-FR" smtClean="0">
                <a:solidFill>
                  <a:srgbClr val="C00000"/>
                </a:solidFill>
                <a:effectLst>
                  <a:outerShdw blurRad="38100" dist="38100" dir="2700000" algn="tl">
                    <a:srgbClr val="000000">
                      <a:alpha val="43137"/>
                    </a:srgbClr>
                  </a:outerShdw>
                </a:effectLst>
              </a:rPr>
              <a:t/>
            </a:r>
            <a:br>
              <a:rPr lang="fr-FR" smtClean="0">
                <a:solidFill>
                  <a:srgbClr val="C00000"/>
                </a:solidFill>
                <a:effectLst>
                  <a:outerShdw blurRad="38100" dist="38100" dir="2700000" algn="tl">
                    <a:srgbClr val="000000">
                      <a:alpha val="43137"/>
                    </a:srgbClr>
                  </a:outerShdw>
                </a:effectLst>
              </a:rPr>
            </a:br>
            <a:r>
              <a:rPr lang="fr-FR" smtClean="0">
                <a:solidFill>
                  <a:srgbClr val="C00000"/>
                </a:solidFill>
                <a:effectLst>
                  <a:outerShdw blurRad="38100" dist="38100" dir="2700000" algn="tl">
                    <a:srgbClr val="000000">
                      <a:alpha val="43137"/>
                    </a:srgbClr>
                  </a:outerShdw>
                </a:effectLst>
              </a:rPr>
              <a:t/>
            </a:r>
            <a:br>
              <a:rPr lang="fr-FR" smtClean="0">
                <a:solidFill>
                  <a:srgbClr val="C00000"/>
                </a:solidFill>
                <a:effectLst>
                  <a:outerShdw blurRad="38100" dist="38100" dir="2700000" algn="tl">
                    <a:srgbClr val="000000">
                      <a:alpha val="43137"/>
                    </a:srgbClr>
                  </a:outerShdw>
                </a:effectLst>
              </a:rPr>
            </a:br>
            <a:r>
              <a:rPr lang="fr-FR" smtClean="0">
                <a:solidFill>
                  <a:srgbClr val="C00000"/>
                </a:solidFill>
                <a:effectLst>
                  <a:outerShdw blurRad="38100" dist="38100" dir="2700000" algn="tl">
                    <a:srgbClr val="000000">
                      <a:alpha val="43137"/>
                    </a:srgbClr>
                  </a:outerShdw>
                </a:effectLst>
              </a:rPr>
              <a:t/>
            </a:r>
            <a:br>
              <a:rPr lang="fr-FR" smtClean="0">
                <a:solidFill>
                  <a:srgbClr val="C00000"/>
                </a:solidFill>
                <a:effectLst>
                  <a:outerShdw blurRad="38100" dist="38100" dir="2700000" algn="tl">
                    <a:srgbClr val="000000">
                      <a:alpha val="43137"/>
                    </a:srgbClr>
                  </a:outerShdw>
                </a:effectLst>
              </a:rPr>
            </a:br>
            <a:r>
              <a:rPr lang="fr-FR" smtClean="0">
                <a:solidFill>
                  <a:srgbClr val="C00000"/>
                </a:solidFill>
                <a:effectLst>
                  <a:outerShdw blurRad="38100" dist="38100" dir="2700000" algn="tl">
                    <a:srgbClr val="000000">
                      <a:alpha val="43137"/>
                    </a:srgbClr>
                  </a:outerShdw>
                </a:effectLst>
              </a:rPr>
              <a:t/>
            </a:r>
            <a:br>
              <a:rPr lang="fr-FR" smtClean="0">
                <a:solidFill>
                  <a:srgbClr val="C00000"/>
                </a:solidFill>
                <a:effectLst>
                  <a:outerShdw blurRad="38100" dist="38100" dir="2700000" algn="tl">
                    <a:srgbClr val="000000">
                      <a:alpha val="43137"/>
                    </a:srgbClr>
                  </a:outerShdw>
                </a:effectLst>
              </a:rPr>
            </a:br>
            <a:endParaRPr lang="fr-FR" sz="4200">
              <a:solidFill>
                <a:srgbClr val="C00000"/>
              </a:solidFill>
              <a:effectLst>
                <a:outerShdw blurRad="38100" dist="38100" dir="2700000" algn="tl">
                  <a:srgbClr val="000000">
                    <a:alpha val="43137"/>
                  </a:srgbClr>
                </a:outerShdw>
              </a:effectLst>
            </a:endParaRPr>
          </a:p>
        </p:txBody>
      </p:sp>
      <p:sp>
        <p:nvSpPr>
          <p:cNvPr id="8" name="Espace réservé du contenu 6"/>
          <p:cNvSpPr>
            <a:spLocks noGrp="1"/>
          </p:cNvSpPr>
          <p:nvPr>
            <p:ph sz="quarter" idx="1"/>
          </p:nvPr>
        </p:nvSpPr>
        <p:spPr>
          <a:xfrm>
            <a:off x="110595" y="4066912"/>
            <a:ext cx="8799633" cy="2300320"/>
          </a:xfrm>
        </p:spPr>
        <p:txBody>
          <a:bodyPr>
            <a:normAutofit fontScale="25000" lnSpcReduction="20000"/>
          </a:bodyPr>
          <a:lstStyle/>
          <a:p>
            <a:pPr marL="114300" indent="0">
              <a:buNone/>
            </a:pPr>
            <a:r>
              <a:rPr lang="en-US" sz="2300">
                <a:latin typeface="Monotype Corsiva" pitchFamily="66" charset="0"/>
              </a:rPr>
              <a:t> </a:t>
            </a:r>
            <a:r>
              <a:rPr lang="en-US" sz="2300" smtClean="0">
                <a:latin typeface="Monotype Corsiva" pitchFamily="66" charset="0"/>
              </a:rPr>
              <a:t>                                           </a:t>
            </a:r>
            <a:endParaRPr lang="en-US" sz="3400">
              <a:latin typeface="Monotype Corsiva" pitchFamily="66" charset="0"/>
            </a:endParaRPr>
          </a:p>
          <a:p>
            <a:pPr marL="114300" indent="0">
              <a:buNone/>
            </a:pPr>
            <a:endParaRPr lang="en-US" sz="3400">
              <a:latin typeface="Monotype Corsiva" pitchFamily="66" charset="0"/>
            </a:endParaRPr>
          </a:p>
          <a:p>
            <a:pPr marL="114300" indent="0" algn="ctr">
              <a:buNone/>
            </a:pPr>
            <a:endParaRPr lang="en-US" b="1" i="1" smtClean="0">
              <a:latin typeface="Copperplate Gothic Bold" pitchFamily="34" charset="0"/>
            </a:endParaRPr>
          </a:p>
          <a:p>
            <a:pPr marL="114300" indent="0" algn="ctr">
              <a:buNone/>
            </a:pPr>
            <a:endParaRPr lang="en-US" b="1" i="1" smtClean="0">
              <a:latin typeface="Copperplate Gothic Bold" pitchFamily="34" charset="0"/>
            </a:endParaRPr>
          </a:p>
          <a:p>
            <a:pPr marL="114300" indent="0" algn="ctr">
              <a:buNone/>
            </a:pPr>
            <a:endParaRPr lang="en-US" b="1" i="1">
              <a:latin typeface="Copperplate Gothic Bold" pitchFamily="34" charset="0"/>
            </a:endParaRPr>
          </a:p>
          <a:p>
            <a:pPr marL="114300" indent="0" algn="ctr">
              <a:buNone/>
            </a:pPr>
            <a:endParaRPr lang="en-US" b="1" i="1" smtClean="0">
              <a:latin typeface="Copperplate Gothic Bold" pitchFamily="34" charset="0"/>
            </a:endParaRPr>
          </a:p>
          <a:p>
            <a:pPr marL="114300" indent="0" algn="ctr">
              <a:buNone/>
            </a:pPr>
            <a:endParaRPr lang="en-US" b="1" i="1">
              <a:latin typeface="Copperplate Gothic Bold" pitchFamily="34" charset="0"/>
            </a:endParaRPr>
          </a:p>
          <a:p>
            <a:pPr marL="114300" indent="0">
              <a:buNone/>
            </a:pPr>
            <a:r>
              <a:rPr lang="en-US" sz="5500" err="1">
                <a:latin typeface="Garamond" pitchFamily="18" charset="0"/>
              </a:rPr>
              <a:t>Présenté</a:t>
            </a:r>
            <a:r>
              <a:rPr lang="en-US" sz="5500">
                <a:latin typeface="Garamond" pitchFamily="18" charset="0"/>
              </a:rPr>
              <a:t> par : </a:t>
            </a:r>
          </a:p>
          <a:p>
            <a:pPr marL="114300" indent="0">
              <a:buNone/>
            </a:pPr>
            <a:r>
              <a:rPr lang="fr-FR" sz="5500">
                <a:latin typeface="Garamond" pitchFamily="18" charset="0"/>
              </a:rPr>
              <a:t>DOMBOUYA </a:t>
            </a:r>
            <a:r>
              <a:rPr lang="fr-FR" sz="5500" b="0">
                <a:latin typeface="Garamond" pitchFamily="18" charset="0"/>
              </a:rPr>
              <a:t>Moussa,</a:t>
            </a:r>
            <a:r>
              <a:rPr lang="en-US" sz="5500" b="0" i="1">
                <a:latin typeface="Garamond" pitchFamily="18" charset="0"/>
              </a:rPr>
              <a:t> </a:t>
            </a:r>
            <a:r>
              <a:rPr lang="en-US" sz="5500" b="0" i="1" err="1">
                <a:latin typeface="Garamond" pitchFamily="18" charset="0"/>
              </a:rPr>
              <a:t>Ingénieur</a:t>
            </a:r>
            <a:r>
              <a:rPr lang="en-US" sz="5500" b="0" i="1">
                <a:latin typeface="Garamond" pitchFamily="18" charset="0"/>
              </a:rPr>
              <a:t> </a:t>
            </a:r>
            <a:r>
              <a:rPr lang="en-US" sz="5500" b="0" i="1" err="1" smtClean="0">
                <a:latin typeface="Garamond" pitchFamily="18" charset="0"/>
              </a:rPr>
              <a:t>Statisticien-Informaticien</a:t>
            </a:r>
            <a:endParaRPr lang="en-US" sz="5500" b="0" i="1" smtClean="0">
              <a:latin typeface="Garamond" pitchFamily="18" charset="0"/>
            </a:endParaRPr>
          </a:p>
          <a:p>
            <a:pPr marL="114300" indent="0">
              <a:buNone/>
            </a:pPr>
            <a:r>
              <a:rPr lang="en-US" sz="5500" b="0" i="1" smtClean="0">
                <a:latin typeface="Garamond" pitchFamily="18" charset="0"/>
              </a:rPr>
              <a:t>Assistant technique du </a:t>
            </a:r>
            <a:r>
              <a:rPr lang="en-US" sz="5500" b="0" i="1" err="1" smtClean="0">
                <a:latin typeface="Garamond" pitchFamily="18" charset="0"/>
              </a:rPr>
              <a:t>Directeur</a:t>
            </a:r>
            <a:r>
              <a:rPr lang="en-US" sz="5500" b="0" i="1" smtClean="0">
                <a:latin typeface="Garamond" pitchFamily="18" charset="0"/>
              </a:rPr>
              <a:t> </a:t>
            </a:r>
            <a:r>
              <a:rPr lang="en-US" sz="5500" b="0" i="1" err="1" smtClean="0">
                <a:latin typeface="Garamond" pitchFamily="18" charset="0"/>
              </a:rPr>
              <a:t>Général</a:t>
            </a:r>
            <a:r>
              <a:rPr lang="en-US" sz="5500" b="0" i="1" smtClean="0">
                <a:latin typeface="Garamond" pitchFamily="18" charset="0"/>
              </a:rPr>
              <a:t> de </a:t>
            </a:r>
            <a:r>
              <a:rPr lang="en-US" sz="5500" b="0" i="1" err="1" smtClean="0">
                <a:latin typeface="Garamond" pitchFamily="18" charset="0"/>
              </a:rPr>
              <a:t>l’INS</a:t>
            </a:r>
            <a:endParaRPr lang="en-US" sz="5500" b="0" i="1" smtClean="0">
              <a:latin typeface="Garamond" pitchFamily="18" charset="0"/>
            </a:endParaRPr>
          </a:p>
          <a:p>
            <a:pPr marL="114300" indent="0">
              <a:buNone/>
            </a:pPr>
            <a:r>
              <a:rPr lang="en-US" sz="5500" b="0" i="1" smtClean="0">
                <a:latin typeface="Garamond" pitchFamily="18" charset="0"/>
              </a:rPr>
              <a:t>Consultant </a:t>
            </a:r>
            <a:r>
              <a:rPr lang="en-US" sz="5500" b="0" i="1" err="1" smtClean="0">
                <a:latin typeface="Garamond" pitchFamily="18" charset="0"/>
              </a:rPr>
              <a:t>dans</a:t>
            </a:r>
            <a:r>
              <a:rPr lang="en-US" sz="5500" b="0" i="1" smtClean="0">
                <a:latin typeface="Garamond" pitchFamily="18" charset="0"/>
              </a:rPr>
              <a:t> le </a:t>
            </a:r>
            <a:r>
              <a:rPr lang="en-US" sz="5500" b="0" i="1" err="1" smtClean="0">
                <a:latin typeface="Garamond" pitchFamily="18" charset="0"/>
              </a:rPr>
              <a:t>traitement</a:t>
            </a:r>
            <a:r>
              <a:rPr lang="en-US" sz="5500" b="0" i="1" smtClean="0">
                <a:latin typeface="Garamond" pitchFamily="18" charset="0"/>
              </a:rPr>
              <a:t> et </a:t>
            </a:r>
            <a:r>
              <a:rPr lang="en-US" sz="5500" b="0" i="1" err="1" smtClean="0">
                <a:latin typeface="Garamond" pitchFamily="18" charset="0"/>
              </a:rPr>
              <a:t>l’analyse</a:t>
            </a:r>
            <a:r>
              <a:rPr lang="en-US" sz="5500" b="0" i="1" smtClean="0">
                <a:latin typeface="Garamond" pitchFamily="18" charset="0"/>
              </a:rPr>
              <a:t> des </a:t>
            </a:r>
            <a:r>
              <a:rPr lang="en-US" sz="5500" b="0" i="1" err="1" smtClean="0">
                <a:latin typeface="Garamond" pitchFamily="18" charset="0"/>
              </a:rPr>
              <a:t>données</a:t>
            </a:r>
            <a:r>
              <a:rPr lang="en-US" sz="5500" b="0" i="1" smtClean="0">
                <a:latin typeface="Garamond" pitchFamily="18" charset="0"/>
              </a:rPr>
              <a:t> </a:t>
            </a:r>
            <a:r>
              <a:rPr lang="en-US" sz="5500" b="0" i="1" err="1" smtClean="0">
                <a:latin typeface="Garamond" pitchFamily="18" charset="0"/>
              </a:rPr>
              <a:t>statistiques</a:t>
            </a:r>
            <a:endParaRPr lang="en-US" sz="5500" b="0" i="1">
              <a:latin typeface="Garamond" pitchFamily="18" charset="0"/>
            </a:endParaRPr>
          </a:p>
          <a:p>
            <a:pPr marL="114300" indent="0">
              <a:buNone/>
            </a:pPr>
            <a:r>
              <a:rPr lang="fr-FR" sz="5600" i="1">
                <a:latin typeface="Garamond" pitchFamily="18" charset="0"/>
              </a:rPr>
              <a:t>Tel: (+224) 620405824</a:t>
            </a:r>
          </a:p>
          <a:p>
            <a:pPr marL="114300" indent="0">
              <a:buNone/>
            </a:pPr>
            <a:r>
              <a:rPr lang="fr-FR" sz="5600" b="0" i="1">
                <a:latin typeface="Garamond" pitchFamily="18" charset="0"/>
              </a:rPr>
              <a:t>E-mail: doumbouyamoussa2010@yahoo.fr</a:t>
            </a:r>
          </a:p>
          <a:p>
            <a:pPr marL="114300" indent="0">
              <a:buNone/>
            </a:pPr>
            <a:endParaRPr lang="fr-FR" sz="2500">
              <a:latin typeface="Garamond" pitchFamily="18" charset="0"/>
            </a:endParaRPr>
          </a:p>
          <a:p>
            <a:pPr marL="114300" indent="0">
              <a:buNone/>
            </a:pPr>
            <a:endParaRPr lang="en-US" sz="1900" b="1" i="1" smtClean="0">
              <a:latin typeface="Garamond" pitchFamily="18" charset="0"/>
            </a:endParaRPr>
          </a:p>
          <a:p>
            <a:pPr marL="114300" indent="0">
              <a:buNone/>
            </a:pPr>
            <a:endParaRPr lang="en-US" sz="1900" b="1" i="1">
              <a:latin typeface="Garamond" pitchFamily="18" charset="0"/>
            </a:endParaRPr>
          </a:p>
          <a:p>
            <a:pPr marL="114300" indent="0" algn="ctr">
              <a:buNone/>
            </a:pPr>
            <a:endParaRPr lang="en-US" i="1" smtClean="0">
              <a:solidFill>
                <a:srgbClr val="0070C0"/>
              </a:solidFill>
              <a:latin typeface="Garamond" pitchFamily="18" charset="0"/>
            </a:endParaRPr>
          </a:p>
          <a:p>
            <a:pPr marL="114300" indent="0">
              <a:buNone/>
            </a:pPr>
            <a:endParaRPr lang="en-US" b="1" i="1" smtClean="0">
              <a:latin typeface="Copperplate Gothic Bold" pitchFamily="34" charset="0"/>
            </a:endParaRPr>
          </a:p>
          <a:p>
            <a:pPr marL="114300" indent="0" algn="ctr">
              <a:buNone/>
            </a:pPr>
            <a:endParaRPr lang="en-US" b="1" i="1">
              <a:latin typeface="Copperplate Gothic Bold" pitchFamily="34" charset="0"/>
            </a:endParaRPr>
          </a:p>
          <a:p>
            <a:pPr marL="114300" indent="0" algn="ctr">
              <a:buNone/>
            </a:pPr>
            <a:endParaRPr lang="en-US" b="1" i="1" smtClean="0">
              <a:latin typeface="Copperplate Gothic Bold" pitchFamily="34" charset="0"/>
            </a:endParaRPr>
          </a:p>
          <a:p>
            <a:pPr marL="114300" indent="0" algn="ctr">
              <a:buNone/>
            </a:pPr>
            <a:endParaRPr lang="fr-FR"/>
          </a:p>
        </p:txBody>
      </p:sp>
      <p:sp>
        <p:nvSpPr>
          <p:cNvPr id="9" name="Rectangle 8"/>
          <p:cNvSpPr/>
          <p:nvPr/>
        </p:nvSpPr>
        <p:spPr>
          <a:xfrm>
            <a:off x="409518" y="2204864"/>
            <a:ext cx="8032860" cy="1415772"/>
          </a:xfrm>
          <a:prstGeom prst="rect">
            <a:avLst/>
          </a:prstGeom>
        </p:spPr>
        <p:txBody>
          <a:bodyPr wrap="square">
            <a:spAutoFit/>
          </a:bodyPr>
          <a:lstStyle/>
          <a:p>
            <a:pPr algn="ctr"/>
            <a:r>
              <a:rPr lang="fr-FR" sz="1600" b="1" kern="0" smtClean="0">
                <a:solidFill>
                  <a:srgbClr val="C00000"/>
                </a:solidFill>
                <a:effectLst>
                  <a:outerShdw blurRad="38100" dist="38100" dir="2700000" algn="tl">
                    <a:srgbClr val="000000">
                      <a:alpha val="43137"/>
                    </a:srgbClr>
                  </a:outerShdw>
                </a:effectLst>
                <a:latin typeface="Arial Narrow"/>
                <a:ea typeface="+mj-ea"/>
                <a:cs typeface="Arial"/>
              </a:rPr>
              <a:t>L’ATELIER SUR LE RENFONCEMENT DES CAPACITÉS POUR LA PRODUCTION ET LA GESTION ET UTILISATION DES DONNÉES STATISTIQUES DE L’ENVIRONNEMENT </a:t>
            </a:r>
          </a:p>
          <a:p>
            <a:pPr algn="ctr"/>
            <a:endParaRPr lang="fr-FR" sz="3600" b="1" kern="0" smtClean="0">
              <a:solidFill>
                <a:srgbClr val="C00000"/>
              </a:solidFill>
              <a:effectLst>
                <a:outerShdw blurRad="38100" dist="38100" dir="2700000" algn="tl">
                  <a:srgbClr val="000000">
                    <a:alpha val="43137"/>
                  </a:srgbClr>
                </a:outerShdw>
              </a:effectLst>
              <a:latin typeface="Arial Narrow"/>
              <a:ea typeface="+mj-ea"/>
              <a:cs typeface="Arial"/>
            </a:endParaRPr>
          </a:p>
        </p:txBody>
      </p:sp>
      <p:sp>
        <p:nvSpPr>
          <p:cNvPr id="12" name="ZoneTexte 11"/>
          <p:cNvSpPr txBox="1"/>
          <p:nvPr/>
        </p:nvSpPr>
        <p:spPr bwMode="auto">
          <a:xfrm>
            <a:off x="3869436" y="6550223"/>
            <a:ext cx="1273105" cy="307777"/>
          </a:xfrm>
          <a:prstGeom prst="rect">
            <a:avLst/>
          </a:prstGeom>
          <a:noFill/>
          <a:ln w="15875">
            <a:noFill/>
            <a:miter lim="800000"/>
            <a:headEnd/>
            <a:tailEnd/>
          </a:ln>
          <a:effectLst/>
        </p:spPr>
        <p:txBody>
          <a:bodyPr wrap="none" rtlCol="0">
            <a:spAutoFit/>
          </a:bodyPr>
          <a:lstStyle/>
          <a:p>
            <a:pPr algn="ctr"/>
            <a:r>
              <a:rPr lang="fr-FR" sz="1400" b="1" smtClean="0">
                <a:solidFill>
                  <a:schemeClr val="tx1"/>
                </a:solidFill>
                <a:latin typeface="Arial Narrow" pitchFamily="34" charset="0"/>
              </a:rPr>
              <a:t>Novembre 2018</a:t>
            </a:r>
          </a:p>
        </p:txBody>
      </p:sp>
      <p:sp>
        <p:nvSpPr>
          <p:cNvPr id="14" name="Rectangle 13"/>
          <p:cNvSpPr/>
          <p:nvPr/>
        </p:nvSpPr>
        <p:spPr>
          <a:xfrm>
            <a:off x="1311602" y="42674"/>
            <a:ext cx="6228692" cy="1169551"/>
          </a:xfrm>
          <a:prstGeom prst="rect">
            <a:avLst/>
          </a:prstGeom>
        </p:spPr>
        <p:txBody>
          <a:bodyPr wrap="square">
            <a:spAutoFit/>
          </a:bodyPr>
          <a:lstStyle/>
          <a:p>
            <a:pPr algn="ctr"/>
            <a:r>
              <a:rPr lang="fr-FR" sz="2800" b="1" dirty="0" smtClean="0">
                <a:solidFill>
                  <a:schemeClr val="tx1"/>
                </a:solidFill>
              </a:rPr>
              <a:t> République de Guinée</a:t>
            </a:r>
          </a:p>
          <a:p>
            <a:pPr algn="ctr"/>
            <a:r>
              <a:rPr lang="fr-FR" sz="1400" b="1" dirty="0" smtClean="0">
                <a:solidFill>
                  <a:schemeClr val="tx1"/>
                </a:solidFill>
              </a:rPr>
              <a:t>Ministère de plan et du Développement  Economique</a:t>
            </a:r>
          </a:p>
          <a:p>
            <a:pPr algn="ctr"/>
            <a:r>
              <a:rPr lang="fr-FR" sz="1400" b="1" dirty="0" smtClean="0">
                <a:solidFill>
                  <a:schemeClr val="tx1"/>
                </a:solidFill>
              </a:rPr>
              <a:t>     Institut National de la Statistique</a:t>
            </a:r>
            <a:endParaRPr lang="fr-FR" sz="1400" dirty="0">
              <a:solidFill>
                <a:schemeClr val="tx1"/>
              </a:solidFill>
            </a:endParaRPr>
          </a:p>
        </p:txBody>
      </p:sp>
      <p:pic>
        <p:nvPicPr>
          <p:cNvPr id="1600514" name="Picture 2" descr="Imag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18551" cy="146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 15" descr="http://www.stat-guinee.org/templates/malita-fjt/images/logo.png"/>
          <p:cNvPicPr/>
          <p:nvPr/>
        </p:nvPicPr>
        <p:blipFill rotWithShape="1">
          <a:blip r:embed="rId4">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sp>
        <p:nvSpPr>
          <p:cNvPr id="3" name="ZoneTexte 2"/>
          <p:cNvSpPr txBox="1"/>
          <p:nvPr/>
        </p:nvSpPr>
        <p:spPr bwMode="auto">
          <a:xfrm>
            <a:off x="1092760" y="3135888"/>
            <a:ext cx="6481390" cy="707886"/>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wrap="none" rtlCol="0">
            <a:spAutoFit/>
          </a:bodyPr>
          <a:lstStyle/>
          <a:p>
            <a:pPr algn="ctr"/>
            <a:r>
              <a:rPr lang="fr-FR" sz="4000" b="1" smtClean="0">
                <a:solidFill>
                  <a:srgbClr val="FF0000"/>
                </a:solidFill>
                <a:latin typeface="Arial Narrow" pitchFamily="34" charset="0"/>
              </a:rPr>
              <a:t>LA STATISTIQUE DESCRIPTIVE</a:t>
            </a:r>
          </a:p>
        </p:txBody>
      </p:sp>
      <p:pic>
        <p:nvPicPr>
          <p:cNvPr id="4" name="Image 3"/>
          <p:cNvPicPr>
            <a:picLocks noChangeAspect="1"/>
          </p:cNvPicPr>
          <p:nvPr/>
        </p:nvPicPr>
        <p:blipFill>
          <a:blip r:embed="rId5"/>
          <a:stretch>
            <a:fillRect/>
          </a:stretch>
        </p:blipFill>
        <p:spPr>
          <a:xfrm>
            <a:off x="8360824" y="-63389"/>
            <a:ext cx="800100" cy="1529895"/>
          </a:xfrm>
          <a:prstGeom prst="rect">
            <a:avLst/>
          </a:prstGeom>
        </p:spPr>
      </p:pic>
      <p:pic>
        <p:nvPicPr>
          <p:cNvPr id="15" name="Image 14"/>
          <p:cNvPicPr>
            <a:picLocks noChangeAspect="1"/>
          </p:cNvPicPr>
          <p:nvPr/>
        </p:nvPicPr>
        <p:blipFill>
          <a:blip r:embed="rId5"/>
          <a:stretch>
            <a:fillRect/>
          </a:stretch>
        </p:blipFill>
        <p:spPr>
          <a:xfrm>
            <a:off x="7558055" y="6487160"/>
            <a:ext cx="800100" cy="438538"/>
          </a:xfrm>
          <a:prstGeom prst="rect">
            <a:avLst/>
          </a:prstGeom>
        </p:spPr>
      </p:pic>
      <p:pic>
        <p:nvPicPr>
          <p:cNvPr id="5" name="Image 4"/>
          <p:cNvPicPr>
            <a:picLocks noChangeAspect="1"/>
          </p:cNvPicPr>
          <p:nvPr/>
        </p:nvPicPr>
        <p:blipFill>
          <a:blip r:embed="rId6"/>
          <a:stretch>
            <a:fillRect/>
          </a:stretch>
        </p:blipFill>
        <p:spPr>
          <a:xfrm>
            <a:off x="5940612" y="6463029"/>
            <a:ext cx="3267075" cy="46266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0652" y="438608"/>
            <a:ext cx="9211321" cy="1384995"/>
          </a:xfrm>
          <a:prstGeom prst="rect">
            <a:avLst/>
          </a:prstGeom>
        </p:spPr>
        <p:txBody>
          <a:bodyPr wrap="square">
            <a:spAutoFit/>
          </a:bodyPr>
          <a:lstStyle/>
          <a:p>
            <a:pPr fontAlgn="auto">
              <a:spcBef>
                <a:spcPts val="0"/>
              </a:spcBef>
              <a:spcAft>
                <a:spcPts val="0"/>
              </a:spcAft>
              <a:defRPr/>
            </a:pPr>
            <a:r>
              <a:rPr lang="fr-FR" sz="4000" b="1" smtClean="0">
                <a:solidFill>
                  <a:schemeClr val="tx1"/>
                </a:solidFill>
                <a:latin typeface="+mn-lt"/>
              </a:rPr>
              <a:t>LA </a:t>
            </a:r>
            <a:r>
              <a:rPr lang="fr-FR" sz="4000" b="1">
                <a:solidFill>
                  <a:schemeClr val="tx1"/>
                </a:solidFill>
                <a:latin typeface="+mn-lt"/>
              </a:rPr>
              <a:t>STATISTIQUE </a:t>
            </a:r>
            <a:r>
              <a:rPr lang="fr-FR" sz="4000" b="1" smtClean="0">
                <a:solidFill>
                  <a:schemeClr val="tx1"/>
                </a:solidFill>
                <a:latin typeface="+mn-lt"/>
              </a:rPr>
              <a:t>DESCRIPTIVE</a:t>
            </a:r>
            <a:endParaRPr lang="fr-FR" sz="4000">
              <a:solidFill>
                <a:schemeClr val="tx1"/>
              </a:solidFill>
              <a:latin typeface="+mn-lt"/>
            </a:endParaRPr>
          </a:p>
          <a:p>
            <a:pPr fontAlgn="auto">
              <a:spcBef>
                <a:spcPts val="0"/>
              </a:spcBef>
              <a:spcAft>
                <a:spcPts val="0"/>
              </a:spcAft>
              <a:defRPr/>
            </a:pPr>
            <a:endParaRPr lang="fr-FR" sz="4400" b="1" smtClean="0">
              <a:solidFill>
                <a:schemeClr val="tx1"/>
              </a:solidFill>
            </a:endParaRP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4" name="Rectangle 3"/>
          <p:cNvSpPr/>
          <p:nvPr/>
        </p:nvSpPr>
        <p:spPr>
          <a:xfrm>
            <a:off x="1297047" y="1466506"/>
            <a:ext cx="6552728" cy="707886"/>
          </a:xfrm>
          <a:prstGeom prst="rect">
            <a:avLst/>
          </a:prstGeom>
        </p:spPr>
        <p:txBody>
          <a:bodyPr wrap="square">
            <a:spAutoFit/>
          </a:bodyPr>
          <a:lstStyle/>
          <a:p>
            <a:pPr algn="ctr"/>
            <a:r>
              <a:rPr lang="fr-FR" b="1">
                <a:solidFill>
                  <a:schemeClr val="accent6">
                    <a:lumMod val="75000"/>
                  </a:schemeClr>
                </a:solidFill>
              </a:rPr>
              <a:t>Quelques indicateurs utilisés en statistiques </a:t>
            </a:r>
            <a:r>
              <a:rPr lang="fr-FR" b="1" smtClean="0">
                <a:solidFill>
                  <a:schemeClr val="accent6">
                    <a:lumMod val="75000"/>
                  </a:schemeClr>
                </a:solidFill>
              </a:rPr>
              <a:t>d’environnement</a:t>
            </a:r>
            <a:endParaRPr lang="fr-FR" b="1">
              <a:solidFill>
                <a:schemeClr val="accent6">
                  <a:lumMod val="75000"/>
                </a:schemeClr>
              </a:solidFill>
            </a:endParaRPr>
          </a:p>
        </p:txBody>
      </p:sp>
      <p:sp>
        <p:nvSpPr>
          <p:cNvPr id="13" name="Rectangle 12"/>
          <p:cNvSpPr/>
          <p:nvPr/>
        </p:nvSpPr>
        <p:spPr>
          <a:xfrm>
            <a:off x="72860" y="2153788"/>
            <a:ext cx="4889480" cy="400110"/>
          </a:xfrm>
          <a:prstGeom prst="rect">
            <a:avLst/>
          </a:prstGeom>
        </p:spPr>
        <p:txBody>
          <a:bodyPr wrap="non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superficie des forêts classées de l’Etat</a:t>
            </a:r>
          </a:p>
        </p:txBody>
      </p:sp>
      <p:sp>
        <p:nvSpPr>
          <p:cNvPr id="14" name="Rectangle 13"/>
          <p:cNvSpPr/>
          <p:nvPr/>
        </p:nvSpPr>
        <p:spPr>
          <a:xfrm>
            <a:off x="40055" y="2551464"/>
            <a:ext cx="8838752" cy="400110"/>
          </a:xfrm>
          <a:prstGeom prst="rect">
            <a:avLst/>
          </a:prstGeom>
        </p:spPr>
        <p:txBody>
          <a:bodyPr wrap="squar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Évolution du nombre et la superficie des forêts privées communautaires</a:t>
            </a:r>
          </a:p>
        </p:txBody>
      </p:sp>
      <p:sp>
        <p:nvSpPr>
          <p:cNvPr id="18" name="Rectangle 17"/>
          <p:cNvSpPr/>
          <p:nvPr/>
        </p:nvSpPr>
        <p:spPr>
          <a:xfrm>
            <a:off x="72860" y="2971549"/>
            <a:ext cx="9160924" cy="707886"/>
          </a:xfrm>
          <a:prstGeom prst="rect">
            <a:avLst/>
          </a:prstGeom>
        </p:spPr>
        <p:txBody>
          <a:bodyPr wrap="squar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Évolution du nombre et la superficie des plantations forestières de l’Etat (en ha)</a:t>
            </a:r>
          </a:p>
        </p:txBody>
      </p:sp>
      <p:sp>
        <p:nvSpPr>
          <p:cNvPr id="19" name="Rectangle 18"/>
          <p:cNvSpPr/>
          <p:nvPr/>
        </p:nvSpPr>
        <p:spPr>
          <a:xfrm>
            <a:off x="72860" y="3651316"/>
            <a:ext cx="6938212" cy="400110"/>
          </a:xfrm>
          <a:prstGeom prst="rect">
            <a:avLst/>
          </a:prstGeom>
        </p:spPr>
        <p:txBody>
          <a:bodyPr wrap="squar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Nombre et superficie des zones humide</a:t>
            </a:r>
          </a:p>
        </p:txBody>
      </p:sp>
      <p:sp>
        <p:nvSpPr>
          <p:cNvPr id="20" name="Rectangle 19"/>
          <p:cNvSpPr/>
          <p:nvPr/>
        </p:nvSpPr>
        <p:spPr>
          <a:xfrm>
            <a:off x="49822" y="4176294"/>
            <a:ext cx="9036496" cy="707886"/>
          </a:xfrm>
          <a:prstGeom prst="rect">
            <a:avLst/>
          </a:prstGeom>
        </p:spPr>
        <p:txBody>
          <a:bodyPr wrap="squar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Nombre et superficie des forêts classées de l’État disposant d’un plan d’aménagement</a:t>
            </a:r>
          </a:p>
        </p:txBody>
      </p:sp>
      <p:sp>
        <p:nvSpPr>
          <p:cNvPr id="21" name="Rectangle 20"/>
          <p:cNvSpPr/>
          <p:nvPr/>
        </p:nvSpPr>
        <p:spPr>
          <a:xfrm>
            <a:off x="72860" y="4884180"/>
            <a:ext cx="4078617" cy="400110"/>
          </a:xfrm>
          <a:prstGeom prst="rect">
            <a:avLst/>
          </a:prstGeom>
        </p:spPr>
        <p:txBody>
          <a:bodyPr wrap="non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Les Aires Protégées de Guinée</a:t>
            </a:r>
          </a:p>
        </p:txBody>
      </p:sp>
      <p:sp>
        <p:nvSpPr>
          <p:cNvPr id="22" name="Rectangle 21"/>
          <p:cNvSpPr/>
          <p:nvPr/>
        </p:nvSpPr>
        <p:spPr>
          <a:xfrm>
            <a:off x="72489" y="5351357"/>
            <a:ext cx="8854718" cy="400110"/>
          </a:xfrm>
          <a:prstGeom prst="rect">
            <a:avLst/>
          </a:prstGeom>
        </p:spPr>
        <p:txBody>
          <a:bodyPr wrap="squar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Superficies des plantations forestières de l’État entretenues (en hectare</a:t>
            </a:r>
            <a:r>
              <a:rPr lang="fr-FR" smtClean="0">
                <a:solidFill>
                  <a:srgbClr val="000514"/>
                </a:solidFill>
                <a:latin typeface="Arial" panose="020B0604020202020204" pitchFamily="34" charset="0"/>
              </a:rPr>
              <a:t>)</a:t>
            </a:r>
            <a:endParaRPr lang="fr-FR">
              <a:solidFill>
                <a:srgbClr val="000514"/>
              </a:solidFill>
              <a:latin typeface="Arial" panose="020B0604020202020204" pitchFamily="34" charset="0"/>
            </a:endParaRPr>
          </a:p>
        </p:txBody>
      </p:sp>
      <p:sp>
        <p:nvSpPr>
          <p:cNvPr id="23" name="Rectangle 22"/>
          <p:cNvSpPr/>
          <p:nvPr/>
        </p:nvSpPr>
        <p:spPr>
          <a:xfrm>
            <a:off x="101105" y="5792121"/>
            <a:ext cx="8797485" cy="400110"/>
          </a:xfrm>
          <a:prstGeom prst="rect">
            <a:avLst/>
          </a:prstGeom>
        </p:spPr>
        <p:txBody>
          <a:bodyPr wrap="square">
            <a:spAutoFit/>
          </a:bodyPr>
          <a:lstStyle/>
          <a:p>
            <a:pPr marL="342900" indent="-342900" fontAlgn="b">
              <a:buFont typeface="Wingdings" panose="05000000000000000000" pitchFamily="2" charset="2"/>
              <a:buChar char="v"/>
            </a:pPr>
            <a:r>
              <a:rPr lang="fr-FR">
                <a:solidFill>
                  <a:srgbClr val="000514"/>
                </a:solidFill>
                <a:latin typeface="Arial" panose="020B0604020202020204" pitchFamily="34" charset="0"/>
              </a:rPr>
              <a:t>Superficie des zones minière exploitées et </a:t>
            </a:r>
            <a:r>
              <a:rPr lang="fr-FR" smtClean="0">
                <a:solidFill>
                  <a:srgbClr val="000514"/>
                </a:solidFill>
                <a:latin typeface="Arial" panose="020B0604020202020204" pitchFamily="34" charset="0"/>
              </a:rPr>
              <a:t>reboisées</a:t>
            </a:r>
            <a:endParaRPr lang="fr-FR">
              <a:solidFill>
                <a:srgbClr val="000514"/>
              </a:solidFill>
              <a:latin typeface="Arial" panose="020B0604020202020204" pitchFamily="34" charset="0"/>
            </a:endParaRPr>
          </a:p>
        </p:txBody>
      </p:sp>
      <p:sp>
        <p:nvSpPr>
          <p:cNvPr id="24" name="ZoneTexte 23"/>
          <p:cNvSpPr txBox="1"/>
          <p:nvPr/>
        </p:nvSpPr>
        <p:spPr bwMode="auto">
          <a:xfrm>
            <a:off x="449594" y="6175511"/>
            <a:ext cx="397866" cy="307777"/>
          </a:xfrm>
          <a:prstGeom prst="rect">
            <a:avLst/>
          </a:prstGeom>
          <a:noFill/>
          <a:ln w="15875">
            <a:solidFill>
              <a:schemeClr val="tx1"/>
            </a:solidFill>
            <a:miter lim="800000"/>
            <a:headEnd/>
            <a:tailEnd/>
          </a:ln>
          <a:effectLst/>
        </p:spPr>
        <p:txBody>
          <a:bodyPr wrap="none" rtlCol="0">
            <a:spAutoFit/>
          </a:bodyPr>
          <a:lstStyle/>
          <a:p>
            <a:pPr algn="ctr"/>
            <a:r>
              <a:rPr lang="fr-FR" sz="1400" b="1" err="1" smtClean="0">
                <a:solidFill>
                  <a:srgbClr val="0033CC"/>
                </a:solidFill>
                <a:latin typeface="Arial Narrow" pitchFamily="34" charset="0"/>
              </a:rPr>
              <a:t>etc</a:t>
            </a:r>
            <a:endParaRPr lang="fr-FR" sz="1400" b="1" smtClean="0">
              <a:solidFill>
                <a:srgbClr val="0033CC"/>
              </a:solidFill>
              <a:latin typeface="Arial Narrow" pitchFamily="34" charset="0"/>
            </a:endParaRPr>
          </a:p>
        </p:txBody>
      </p:sp>
    </p:spTree>
    <p:extLst>
      <p:ext uri="{BB962C8B-B14F-4D97-AF65-F5344CB8AC3E}">
        <p14:creationId xmlns:p14="http://schemas.microsoft.com/office/powerpoint/2010/main" val="35193501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75656" y="332656"/>
            <a:ext cx="7900172" cy="1384995"/>
          </a:xfrm>
          <a:prstGeom prst="rect">
            <a:avLst/>
          </a:prstGeom>
        </p:spPr>
        <p:txBody>
          <a:bodyPr wrap="square">
            <a:spAutoFit/>
          </a:bodyPr>
          <a:lstStyle/>
          <a:p>
            <a:pPr fontAlgn="auto">
              <a:spcBef>
                <a:spcPts val="0"/>
              </a:spcBef>
              <a:spcAft>
                <a:spcPts val="0"/>
              </a:spcAft>
              <a:defRPr/>
            </a:pPr>
            <a:r>
              <a:rPr lang="fr-FR" sz="4000" b="1" smtClean="0">
                <a:solidFill>
                  <a:schemeClr val="tx1"/>
                </a:solidFill>
                <a:latin typeface="+mn-lt"/>
              </a:rPr>
              <a:t>EXPERIENCE DE L’INS</a:t>
            </a:r>
            <a:endParaRPr lang="fr-FR" sz="4000">
              <a:solidFill>
                <a:schemeClr val="tx1"/>
              </a:solidFill>
              <a:latin typeface="+mn-lt"/>
            </a:endParaRPr>
          </a:p>
          <a:p>
            <a:pPr fontAlgn="auto">
              <a:spcBef>
                <a:spcPts val="0"/>
              </a:spcBef>
              <a:spcAft>
                <a:spcPts val="0"/>
              </a:spcAft>
              <a:defRPr/>
            </a:pPr>
            <a:endParaRPr lang="fr-FR" sz="4400" b="1" smtClean="0">
              <a:solidFill>
                <a:schemeClr val="tx1"/>
              </a:solidFill>
            </a:endParaRP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5" name="Rectangle 4"/>
          <p:cNvSpPr/>
          <p:nvPr/>
        </p:nvSpPr>
        <p:spPr>
          <a:xfrm>
            <a:off x="827584" y="2636912"/>
            <a:ext cx="7080742" cy="2308324"/>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just">
              <a:spcBef>
                <a:spcPts val="0"/>
              </a:spcBef>
            </a:pPr>
            <a:r>
              <a:rPr lang="fr-FR" sz="3600" b="1" cap="none" spc="0" smtClean="0">
                <a:ln w="22225">
                  <a:solidFill>
                    <a:schemeClr val="accent2"/>
                  </a:solidFill>
                  <a:prstDash val="solid"/>
                </a:ln>
                <a:solidFill>
                  <a:srgbClr val="FF0000"/>
                </a:solidFill>
                <a:effectLst/>
                <a:latin typeface="Calibri" panose="020F0502020204030204" pitchFamily="34" charset="0"/>
                <a:ea typeface="Times New Roman" panose="02020603050405020304" pitchFamily="18" charset="0"/>
              </a:rPr>
              <a:t>Les expériences de l’INS dans les collectes, analyse </a:t>
            </a:r>
            <a:r>
              <a:rPr lang="fr-FR" sz="3600" b="1" cap="none" spc="0">
                <a:ln w="22225">
                  <a:solidFill>
                    <a:schemeClr val="accent2"/>
                  </a:solidFill>
                  <a:prstDash val="solid"/>
                </a:ln>
                <a:solidFill>
                  <a:srgbClr val="FF0000"/>
                </a:solidFill>
                <a:effectLst/>
                <a:latin typeface="Calibri" panose="020F0502020204030204" pitchFamily="34" charset="0"/>
                <a:ea typeface="Times New Roman" panose="02020603050405020304" pitchFamily="18" charset="0"/>
              </a:rPr>
              <a:t>des variables, </a:t>
            </a:r>
            <a:r>
              <a:rPr lang="fr-FR" sz="3600" b="1" cap="none" spc="0" smtClean="0">
                <a:ln w="22225">
                  <a:solidFill>
                    <a:schemeClr val="accent2"/>
                  </a:solidFill>
                  <a:prstDash val="solid"/>
                </a:ln>
                <a:solidFill>
                  <a:srgbClr val="FF0000"/>
                </a:solidFill>
                <a:effectLst/>
                <a:latin typeface="Calibri" panose="020F0502020204030204" pitchFamily="34" charset="0"/>
                <a:ea typeface="Times New Roman" panose="02020603050405020304" pitchFamily="18" charset="0"/>
              </a:rPr>
              <a:t>production et diffusion des données statistiques.</a:t>
            </a:r>
            <a:endParaRPr lang="fr-FR" sz="3600" b="1" cap="none" spc="0">
              <a:ln w="22225">
                <a:solidFill>
                  <a:schemeClr val="accent2"/>
                </a:solidFill>
                <a:prstDash val="solid"/>
              </a:ln>
              <a:solidFill>
                <a:srgbClr val="FF0000"/>
              </a:solidFill>
              <a:effectLst/>
            </a:endParaRPr>
          </a:p>
        </p:txBody>
      </p:sp>
    </p:spTree>
    <p:extLst>
      <p:ext uri="{BB962C8B-B14F-4D97-AF65-F5344CB8AC3E}">
        <p14:creationId xmlns:p14="http://schemas.microsoft.com/office/powerpoint/2010/main" val="7322516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p:cNvSpPr>
          <p:nvPr>
            <p:ph type="title"/>
          </p:nvPr>
        </p:nvSpPr>
        <p:spPr>
          <a:xfrm>
            <a:off x="1115616" y="476672"/>
            <a:ext cx="7286625" cy="571500"/>
          </a:xfrm>
        </p:spPr>
        <p:txBody>
          <a:bodyPr>
            <a:noAutofit/>
          </a:bodyPr>
          <a:lstStyle/>
          <a:p>
            <a:pPr algn="ctr">
              <a:defRPr/>
            </a:pPr>
            <a:r>
              <a:rPr lang="fr-FR" sz="3600">
                <a:latin typeface="Times New Roman" panose="02020603050405020304" pitchFamily="18" charset="0"/>
                <a:cs typeface="Times New Roman" panose="02020603050405020304" pitchFamily="18" charset="0"/>
              </a:rPr>
              <a:t>Vision de l’INS pour la collecte des données</a:t>
            </a:r>
            <a:endParaRPr lang="fr-FR" sz="3600" b="1" cap="small" smtClean="0"/>
          </a:p>
        </p:txBody>
      </p:sp>
      <p:sp>
        <p:nvSpPr>
          <p:cNvPr id="5" name="Espace réservé du contenu 2"/>
          <p:cNvSpPr>
            <a:spLocks noGrp="1"/>
          </p:cNvSpPr>
          <p:nvPr>
            <p:ph idx="1"/>
          </p:nvPr>
        </p:nvSpPr>
        <p:spPr>
          <a:xfrm>
            <a:off x="107504" y="1952836"/>
            <a:ext cx="8614729" cy="5357813"/>
          </a:xfrm>
        </p:spPr>
        <p:txBody>
          <a:bodyPr rtlCol="0">
            <a:noAutofit/>
          </a:bodyPr>
          <a:lstStyle/>
          <a:p>
            <a:pPr marL="0" indent="0" fontAlgn="auto">
              <a:spcAft>
                <a:spcPts val="0"/>
              </a:spcAft>
              <a:buFont typeface="Arial" panose="020B0604020202020204" pitchFamily="34" charset="0"/>
              <a:buNone/>
              <a:defRPr/>
            </a:pPr>
            <a:r>
              <a:rPr lang="fr-FR" sz="2000" dirty="0" smtClean="0">
                <a:latin typeface="Times New Roman" panose="02020603050405020304" pitchFamily="18" charset="0"/>
                <a:cs typeface="Times New Roman" panose="02020603050405020304" pitchFamily="18" charset="0"/>
              </a:rPr>
              <a:t>Le </a:t>
            </a:r>
            <a:r>
              <a:rPr lang="fr-FR" sz="2000" dirty="0">
                <a:latin typeface="Times New Roman" panose="02020603050405020304" pitchFamily="18" charset="0"/>
                <a:cs typeface="Times New Roman" panose="02020603050405020304" pitchFamily="18" charset="0"/>
              </a:rPr>
              <a:t>constat est le suivant </a:t>
            </a:r>
            <a:r>
              <a:rPr lang="fr-FR" sz="2000" dirty="0" smtClean="0">
                <a:latin typeface="Times New Roman" panose="02020603050405020304" pitchFamily="18" charset="0"/>
                <a:cs typeface="Times New Roman" panose="02020603050405020304" pitchFamily="18" charset="0"/>
              </a:rPr>
              <a:t>:</a:t>
            </a:r>
          </a:p>
          <a:p>
            <a:pPr marL="914400" lvl="1" indent="-457200" fontAlgn="auto">
              <a:spcAft>
                <a:spcPts val="0"/>
              </a:spcAft>
              <a:buFont typeface="Arial" panose="020B0604020202020204" pitchFamily="34" charset="0"/>
              <a:buAutoNum type="alphaLcPeriod"/>
              <a:defRPr/>
            </a:pPr>
            <a:r>
              <a:rPr lang="fr-FR" sz="2000" dirty="0" smtClean="0">
                <a:latin typeface="Times New Roman" panose="02020603050405020304" pitchFamily="18" charset="0"/>
                <a:cs typeface="Times New Roman" panose="02020603050405020304" pitchFamily="18" charset="0"/>
              </a:rPr>
              <a:t>Plusieurs </a:t>
            </a:r>
            <a:r>
              <a:rPr lang="fr-FR" sz="2000" dirty="0">
                <a:latin typeface="Times New Roman" panose="02020603050405020304" pitchFamily="18" charset="0"/>
                <a:cs typeface="Times New Roman" panose="02020603050405020304" pitchFamily="18" charset="0"/>
              </a:rPr>
              <a:t>enquêtes parallèles </a:t>
            </a:r>
            <a:r>
              <a:rPr lang="fr-FR" sz="2000" dirty="0" smtClean="0">
                <a:latin typeface="Times New Roman" panose="02020603050405020304" pitchFamily="18" charset="0"/>
                <a:cs typeface="Times New Roman" panose="02020603050405020304" pitchFamily="18" charset="0"/>
              </a:rPr>
              <a:t>avec les objectifs plus ou moins identiques sont réalisées par différentes structures </a:t>
            </a:r>
            <a:endParaRPr lang="fr-FR" sz="2000" dirty="0">
              <a:latin typeface="Times New Roman" panose="02020603050405020304" pitchFamily="18" charset="0"/>
              <a:cs typeface="Times New Roman" panose="02020603050405020304" pitchFamily="18" charset="0"/>
            </a:endParaRPr>
          </a:p>
          <a:p>
            <a:pPr marL="914400" lvl="1" indent="-457200" fontAlgn="auto">
              <a:spcAft>
                <a:spcPts val="0"/>
              </a:spcAft>
              <a:buFont typeface="Arial" panose="020B0604020202020204" pitchFamily="34" charset="0"/>
              <a:buAutoNum type="alphaLcPeriod"/>
              <a:defRPr/>
            </a:pPr>
            <a:r>
              <a:rPr lang="fr-FR" sz="2000" dirty="0" smtClean="0">
                <a:latin typeface="Times New Roman" panose="02020603050405020304" pitchFamily="18" charset="0"/>
                <a:cs typeface="Times New Roman" panose="02020603050405020304" pitchFamily="18" charset="0"/>
              </a:rPr>
              <a:t>Importantes informations statistiques sont fournies, mais:</a:t>
            </a:r>
          </a:p>
          <a:p>
            <a:pPr lvl="1" fontAlgn="auto">
              <a:spcAft>
                <a:spcPts val="0"/>
              </a:spcAft>
              <a:buFont typeface="Wingdings" panose="05000000000000000000" pitchFamily="2" charset="2"/>
              <a:buChar char="ü"/>
              <a:defRPr/>
            </a:pPr>
            <a:r>
              <a:rPr lang="fr-FR" sz="2000" dirty="0" smtClean="0">
                <a:latin typeface="Times New Roman" panose="02020603050405020304" pitchFamily="18" charset="0"/>
                <a:cs typeface="Times New Roman" panose="02020603050405020304" pitchFamily="18" charset="0"/>
              </a:rPr>
              <a:t>Avec des approches différentes </a:t>
            </a:r>
          </a:p>
          <a:p>
            <a:pPr lvl="1" fontAlgn="auto">
              <a:spcAft>
                <a:spcPts val="0"/>
              </a:spcAft>
              <a:buFont typeface="Wingdings" panose="05000000000000000000" pitchFamily="2" charset="2"/>
              <a:buChar char="ü"/>
              <a:defRPr/>
            </a:pPr>
            <a:r>
              <a:rPr lang="fr-FR" sz="2000" dirty="0" smtClean="0">
                <a:latin typeface="Times New Roman" panose="02020603050405020304" pitchFamily="18" charset="0"/>
                <a:cs typeface="Times New Roman" panose="02020603050405020304" pitchFamily="18" charset="0"/>
              </a:rPr>
              <a:t>Différence d’échantillonnage (très souvent pas avec une méthodologie cohérente de tirage de l’échantillon)</a:t>
            </a:r>
          </a:p>
          <a:p>
            <a:pPr lvl="1" fontAlgn="auto">
              <a:spcAft>
                <a:spcPts val="0"/>
              </a:spcAft>
              <a:buFont typeface="Wingdings" panose="05000000000000000000" pitchFamily="2" charset="2"/>
              <a:buChar char="ü"/>
              <a:defRPr/>
            </a:pPr>
            <a:r>
              <a:rPr lang="fr-FR" sz="2000" dirty="0" smtClean="0">
                <a:latin typeface="Times New Roman" panose="02020603050405020304" pitchFamily="18" charset="0"/>
                <a:cs typeface="Times New Roman" panose="02020603050405020304" pitchFamily="18" charset="0"/>
              </a:rPr>
              <a:t>Résultats sont souvent contradictoires </a:t>
            </a:r>
          </a:p>
          <a:p>
            <a:pPr lvl="1" fontAlgn="auto">
              <a:spcAft>
                <a:spcPts val="0"/>
              </a:spcAft>
              <a:buFont typeface="Wingdings" panose="05000000000000000000" pitchFamily="2" charset="2"/>
              <a:buChar char="ü"/>
              <a:defRPr/>
            </a:pPr>
            <a:r>
              <a:rPr lang="fr-FR" sz="2000" dirty="0" smtClean="0">
                <a:latin typeface="Times New Roman" panose="02020603050405020304" pitchFamily="18" charset="0"/>
                <a:cs typeface="Times New Roman" panose="02020603050405020304" pitchFamily="18" charset="0"/>
              </a:rPr>
              <a:t>Niveau de représentativité de l’échantillon est souvent national ou régional (pas d’analyse plus fine au niveau préfectorale)</a:t>
            </a:r>
          </a:p>
          <a:p>
            <a:pPr lvl="1" fontAlgn="auto">
              <a:spcAft>
                <a:spcPts val="0"/>
              </a:spcAft>
              <a:buFont typeface="Wingdings" panose="05000000000000000000" pitchFamily="2" charset="2"/>
              <a:buChar char="ü"/>
              <a:defRPr/>
            </a:pPr>
            <a:r>
              <a:rPr lang="fr-FR" sz="2000" dirty="0" smtClean="0">
                <a:latin typeface="Times New Roman" panose="02020603050405020304" pitchFamily="18" charset="0"/>
                <a:cs typeface="Times New Roman" panose="02020603050405020304" pitchFamily="18" charset="0"/>
              </a:rPr>
              <a:t>risques d’écarts importants sur le niveau des indicateurs</a:t>
            </a:r>
          </a:p>
        </p:txBody>
      </p:sp>
      <p:sp>
        <p:nvSpPr>
          <p:cNvPr id="3" name="Rectangle 2"/>
          <p:cNvSpPr/>
          <p:nvPr/>
        </p:nvSpPr>
        <p:spPr>
          <a:xfrm>
            <a:off x="5672" y="1412776"/>
            <a:ext cx="6942591" cy="400110"/>
          </a:xfrm>
          <a:prstGeom prst="rect">
            <a:avLst/>
          </a:prstGeom>
        </p:spPr>
        <p:txBody>
          <a:bodyPr wrap="square">
            <a:spAutoFit/>
          </a:bodyPr>
          <a:lstStyle/>
          <a:p>
            <a:r>
              <a:rPr lang="fr-FR" b="1">
                <a:solidFill>
                  <a:srgbClr val="FF0000"/>
                </a:solidFill>
                <a:latin typeface="Times New Roman" panose="02020603050405020304" pitchFamily="18" charset="0"/>
                <a:cs typeface="Times New Roman" panose="02020603050405020304" pitchFamily="18" charset="0"/>
              </a:rPr>
              <a:t>Constat sur le système de collecte des données</a:t>
            </a:r>
            <a:endParaRPr lang="fr-FR">
              <a:solidFill>
                <a:srgbClr val="FF0000"/>
              </a:solidFill>
            </a:endParaRPr>
          </a:p>
        </p:txBody>
      </p:sp>
      <p:pic>
        <p:nvPicPr>
          <p:cNvPr id="8" name="Image 7"/>
          <p:cNvPicPr>
            <a:picLocks noChangeAspect="1"/>
          </p:cNvPicPr>
          <p:nvPr/>
        </p:nvPicPr>
        <p:blipFill>
          <a:blip r:embed="rId3"/>
          <a:stretch>
            <a:fillRect/>
          </a:stretch>
        </p:blipFill>
        <p:spPr>
          <a:xfrm>
            <a:off x="5940612" y="6463029"/>
            <a:ext cx="3267075" cy="462669"/>
          </a:xfrm>
          <a:prstGeom prst="rect">
            <a:avLst/>
          </a:prstGeom>
        </p:spPr>
      </p:pic>
      <p:pic>
        <p:nvPicPr>
          <p:cNvPr id="9" name="Image 8"/>
          <p:cNvPicPr>
            <a:picLocks noChangeAspect="1"/>
          </p:cNvPicPr>
          <p:nvPr/>
        </p:nvPicPr>
        <p:blipFill>
          <a:blip r:embed="rId4"/>
          <a:stretch>
            <a:fillRect/>
          </a:stretch>
        </p:blipFill>
        <p:spPr>
          <a:xfrm>
            <a:off x="8360824" y="-63389"/>
            <a:ext cx="800100" cy="1529895"/>
          </a:xfrm>
          <a:prstGeom prst="rect">
            <a:avLst/>
          </a:prstGeom>
        </p:spPr>
      </p:pic>
    </p:spTree>
    <p:extLst>
      <p:ext uri="{BB962C8B-B14F-4D97-AF65-F5344CB8AC3E}">
        <p14:creationId xmlns:p14="http://schemas.microsoft.com/office/powerpoint/2010/main" val="158613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500"/>
                                        <p:tgtEl>
                                          <p:spTgt spid="5">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500"/>
                                        <p:tgtEl>
                                          <p:spTgt spid="5">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p:cNvSpPr>
          <p:nvPr>
            <p:ph type="title"/>
          </p:nvPr>
        </p:nvSpPr>
        <p:spPr>
          <a:xfrm>
            <a:off x="1115616" y="476672"/>
            <a:ext cx="7286625" cy="571500"/>
          </a:xfrm>
        </p:spPr>
        <p:txBody>
          <a:bodyPr>
            <a:noAutofit/>
          </a:bodyPr>
          <a:lstStyle/>
          <a:p>
            <a:pPr algn="ctr">
              <a:defRPr/>
            </a:pPr>
            <a:r>
              <a:rPr lang="fr-FR" sz="3600">
                <a:latin typeface="Times New Roman" panose="02020603050405020304" pitchFamily="18" charset="0"/>
                <a:cs typeface="Times New Roman" panose="02020603050405020304" pitchFamily="18" charset="0"/>
              </a:rPr>
              <a:t>Vision de l’INS pour la collecte des données</a:t>
            </a:r>
            <a:endParaRPr lang="fr-FR" sz="3600" b="1" cap="small" smtClean="0"/>
          </a:p>
        </p:txBody>
      </p:sp>
      <p:sp>
        <p:nvSpPr>
          <p:cNvPr id="3" name="Rectangle 2"/>
          <p:cNvSpPr/>
          <p:nvPr/>
        </p:nvSpPr>
        <p:spPr>
          <a:xfrm>
            <a:off x="5672" y="1412776"/>
            <a:ext cx="6942591" cy="400110"/>
          </a:xfrm>
          <a:prstGeom prst="rect">
            <a:avLst/>
          </a:prstGeom>
        </p:spPr>
        <p:txBody>
          <a:bodyPr wrap="square">
            <a:spAutoFit/>
          </a:bodyPr>
          <a:lstStyle/>
          <a:p>
            <a:r>
              <a:rPr lang="fr-FR" b="1">
                <a:solidFill>
                  <a:srgbClr val="FF0000"/>
                </a:solidFill>
                <a:latin typeface="Times New Roman" panose="02020603050405020304" pitchFamily="18" charset="0"/>
                <a:cs typeface="Times New Roman" panose="02020603050405020304" pitchFamily="18" charset="0"/>
              </a:rPr>
              <a:t>Constat sur le système de collecte des données</a:t>
            </a:r>
            <a:endParaRPr lang="fr-FR">
              <a:solidFill>
                <a:srgbClr val="FF0000"/>
              </a:solidFill>
            </a:endParaRPr>
          </a:p>
        </p:txBody>
      </p:sp>
      <p:sp>
        <p:nvSpPr>
          <p:cNvPr id="6" name="Espace réservé du contenu 2"/>
          <p:cNvSpPr>
            <a:spLocks noGrp="1"/>
          </p:cNvSpPr>
          <p:nvPr>
            <p:ph idx="1"/>
          </p:nvPr>
        </p:nvSpPr>
        <p:spPr>
          <a:xfrm>
            <a:off x="107504" y="1916832"/>
            <a:ext cx="8964996" cy="5661025"/>
          </a:xfrm>
        </p:spPr>
        <p:txBody>
          <a:bodyPr/>
          <a:lstStyle/>
          <a:p>
            <a:pPr marL="914400" lvl="1" indent="-457200">
              <a:buFont typeface="Arial" panose="020B0604020202020204" pitchFamily="34" charset="0"/>
              <a:buAutoNum type="alphaLcPeriod"/>
            </a:pPr>
            <a:r>
              <a:rPr lang="fr-FR" sz="2400" dirty="0" smtClean="0">
                <a:latin typeface="Times New Roman" panose="02020603050405020304" pitchFamily="18" charset="0"/>
                <a:cs typeface="Times New Roman" panose="02020603050405020304" pitchFamily="18" charset="0"/>
              </a:rPr>
              <a:t>Coûts élevés des collectes des données avec des ressources limitées</a:t>
            </a:r>
          </a:p>
          <a:p>
            <a:pPr marL="914400" lvl="1" indent="-457200">
              <a:buFont typeface="Arial" panose="020B0604020202020204" pitchFamily="34" charset="0"/>
              <a:buAutoNum type="alphaLcPeriod"/>
            </a:pPr>
            <a:r>
              <a:rPr lang="fr-FR" sz="2400" dirty="0" smtClean="0">
                <a:latin typeface="Times New Roman" panose="02020603050405020304" pitchFamily="18" charset="0"/>
                <a:cs typeface="Times New Roman" panose="02020603050405020304" pitchFamily="18" charset="0"/>
              </a:rPr>
              <a:t>Délais assez long pour avoir les résultats</a:t>
            </a:r>
          </a:p>
          <a:p>
            <a:pPr marL="0" indent="0">
              <a:buFont typeface="Arial" panose="020B0604020202020204" pitchFamily="34" charset="0"/>
              <a:buNone/>
            </a:pPr>
            <a:r>
              <a:rPr lang="fr-FR" sz="2400" b="0" dirty="0" smtClean="0">
                <a:latin typeface="Times New Roman" panose="02020603050405020304" pitchFamily="18" charset="0"/>
                <a:cs typeface="Times New Roman" panose="02020603050405020304" pitchFamily="18" charset="0"/>
              </a:rPr>
              <a:t>Finalement, des résultats contradictoires avec des écarts considérables sur les indicateurs</a:t>
            </a:r>
          </a:p>
          <a:p>
            <a:pPr marL="0" indent="0">
              <a:buFont typeface="Arial" panose="020B0604020202020204" pitchFamily="34" charset="0"/>
              <a:buNone/>
            </a:pPr>
            <a:r>
              <a:rPr lang="fr-FR" sz="2400" b="0" dirty="0" smtClean="0">
                <a:latin typeface="Times New Roman" panose="02020603050405020304" pitchFamily="18" charset="0"/>
                <a:cs typeface="Times New Roman" panose="02020603050405020304" pitchFamily="18" charset="0"/>
              </a:rPr>
              <a:t>C’est pourquoi, avec des ressources limitées, il est donc important que des enquêtes soient mises en commun pour une meilleure qualité et pour plus d’efficacité. </a:t>
            </a:r>
          </a:p>
          <a:p>
            <a:pPr marL="0" indent="0">
              <a:buFont typeface="Arial" panose="020B0604020202020204" pitchFamily="34" charset="0"/>
              <a:buNone/>
            </a:pPr>
            <a:r>
              <a:rPr lang="fr-FR" sz="2400" b="0" dirty="0" smtClean="0">
                <a:latin typeface="Times New Roman" panose="02020603050405020304" pitchFamily="18" charset="0"/>
                <a:cs typeface="Times New Roman" panose="02020603050405020304" pitchFamily="18" charset="0"/>
              </a:rPr>
              <a:t>C’est pour cette raison, que l’INS est dans la dynamique de mettre en place le système </a:t>
            </a:r>
            <a:r>
              <a:rPr lang="fr-FR" sz="2400" dirty="0" smtClean="0">
                <a:latin typeface="Times New Roman" panose="02020603050405020304" pitchFamily="18" charset="0"/>
                <a:cs typeface="Times New Roman" panose="02020603050405020304" pitchFamily="18" charset="0"/>
              </a:rPr>
              <a:t>Enquête Multisectorielle Continue (EMC) </a:t>
            </a:r>
            <a:r>
              <a:rPr lang="fr-FR" sz="2400" b="0" dirty="0" smtClean="0">
                <a:latin typeface="Times New Roman" panose="02020603050405020304" pitchFamily="18" charset="0"/>
                <a:cs typeface="Times New Roman" panose="02020603050405020304" pitchFamily="18" charset="0"/>
              </a:rPr>
              <a:t>à l’image de certains pays africains (Mali, Burkina </a:t>
            </a:r>
            <a:r>
              <a:rPr lang="fr-FR" sz="2400" b="0" dirty="0" err="1" smtClean="0">
                <a:latin typeface="Times New Roman" panose="02020603050405020304" pitchFamily="18" charset="0"/>
                <a:cs typeface="Times New Roman" panose="02020603050405020304" pitchFamily="18" charset="0"/>
              </a:rPr>
              <a:t>Fasso</a:t>
            </a:r>
            <a:r>
              <a:rPr lang="fr-FR" sz="2400" b="0" dirty="0" smtClean="0">
                <a:latin typeface="Times New Roman" panose="02020603050405020304" pitchFamily="18" charset="0"/>
                <a:cs typeface="Times New Roman" panose="02020603050405020304" pitchFamily="18" charset="0"/>
              </a:rPr>
              <a:t>)</a:t>
            </a:r>
          </a:p>
          <a:p>
            <a:pPr marL="0" indent="0">
              <a:buFont typeface="Arial" panose="020B0604020202020204" pitchFamily="34" charset="0"/>
              <a:buNone/>
            </a:pPr>
            <a:endParaRPr lang="fr-FR"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fr-FR" dirty="0" smtClean="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fr-FR" dirty="0" smtClean="0">
              <a:latin typeface="Times New Roman" panose="02020603050405020304" pitchFamily="18" charset="0"/>
              <a:cs typeface="Times New Roman" panose="02020603050405020304" pitchFamily="18" charset="0"/>
            </a:endParaRPr>
          </a:p>
        </p:txBody>
      </p:sp>
      <p:pic>
        <p:nvPicPr>
          <p:cNvPr id="8" name="Image 7"/>
          <p:cNvPicPr>
            <a:picLocks noChangeAspect="1"/>
          </p:cNvPicPr>
          <p:nvPr/>
        </p:nvPicPr>
        <p:blipFill>
          <a:blip r:embed="rId3"/>
          <a:stretch>
            <a:fillRect/>
          </a:stretch>
        </p:blipFill>
        <p:spPr>
          <a:xfrm>
            <a:off x="5940612" y="6463029"/>
            <a:ext cx="3267075" cy="462669"/>
          </a:xfrm>
          <a:prstGeom prst="rect">
            <a:avLst/>
          </a:prstGeom>
        </p:spPr>
      </p:pic>
      <p:pic>
        <p:nvPicPr>
          <p:cNvPr id="9" name="Image 8"/>
          <p:cNvPicPr>
            <a:picLocks noChangeAspect="1"/>
          </p:cNvPicPr>
          <p:nvPr/>
        </p:nvPicPr>
        <p:blipFill>
          <a:blip r:embed="rId4"/>
          <a:stretch>
            <a:fillRect/>
          </a:stretch>
        </p:blipFill>
        <p:spPr>
          <a:xfrm>
            <a:off x="8360824" y="-63389"/>
            <a:ext cx="800100" cy="1529895"/>
          </a:xfrm>
          <a:prstGeom prst="rect">
            <a:avLst/>
          </a:prstGeom>
        </p:spPr>
      </p:pic>
    </p:spTree>
    <p:extLst>
      <p:ext uri="{BB962C8B-B14F-4D97-AF65-F5344CB8AC3E}">
        <p14:creationId xmlns:p14="http://schemas.microsoft.com/office/powerpoint/2010/main" val="25457546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557808" y="332656"/>
            <a:ext cx="7886700" cy="691754"/>
          </a:xfrm>
        </p:spPr>
        <p:txBody>
          <a:bodyPr/>
          <a:lstStyle/>
          <a:p>
            <a:pPr algn="ctr"/>
            <a:r>
              <a:rPr lang="fr-FR" b="1" smtClean="0">
                <a:latin typeface="Times New Roman" panose="02020603050405020304" pitchFamily="18" charset="0"/>
                <a:cs typeface="Times New Roman" panose="02020603050405020304" pitchFamily="18" charset="0"/>
              </a:rPr>
              <a:t>C’est quoi EMC?</a:t>
            </a:r>
          </a:p>
        </p:txBody>
      </p:sp>
      <p:sp>
        <p:nvSpPr>
          <p:cNvPr id="8195" name="Espace réservé du contenu 2"/>
          <p:cNvSpPr>
            <a:spLocks noGrp="1"/>
          </p:cNvSpPr>
          <p:nvPr>
            <p:ph idx="1"/>
          </p:nvPr>
        </p:nvSpPr>
        <p:spPr>
          <a:xfrm>
            <a:off x="107504" y="1592796"/>
            <a:ext cx="8928992" cy="3989785"/>
          </a:xfrm>
        </p:spPr>
        <p:txBody>
          <a:bodyPr/>
          <a:lstStyle/>
          <a:p>
            <a:pPr lvl="1">
              <a:buFont typeface="Wingdings" panose="05000000000000000000" pitchFamily="2" charset="2"/>
              <a:buChar char="ü"/>
            </a:pPr>
            <a:r>
              <a:rPr lang="fr-FR" sz="2100">
                <a:latin typeface="Times New Roman" panose="02020603050405020304" pitchFamily="18" charset="0"/>
                <a:cs typeface="Times New Roman" panose="02020603050405020304" pitchFamily="18" charset="0"/>
              </a:rPr>
              <a:t>c’est un système permanent et fédérateur de collecte de données pour alimenter les principaux indicateurs de suivi des programmes de développement du Gouvernement, des partenaires au développement et des </a:t>
            </a:r>
            <a:r>
              <a:rPr lang="fr-FR" sz="2100" smtClean="0">
                <a:latin typeface="Times New Roman" panose="02020603050405020304" pitchFamily="18" charset="0"/>
                <a:cs typeface="Times New Roman" panose="02020603050405020304" pitchFamily="18" charset="0"/>
              </a:rPr>
              <a:t>ODD </a:t>
            </a:r>
            <a:r>
              <a:rPr lang="fr-FR" sz="2100">
                <a:latin typeface="Times New Roman" panose="02020603050405020304" pitchFamily="18" charset="0"/>
                <a:cs typeface="Times New Roman" panose="02020603050405020304" pitchFamily="18" charset="0"/>
              </a:rPr>
              <a:t>et de la Stratégie de Réduction de la Pauvreté (SRP).</a:t>
            </a:r>
          </a:p>
          <a:p>
            <a:pPr lvl="1">
              <a:buFont typeface="Wingdings" panose="05000000000000000000" pitchFamily="2" charset="2"/>
              <a:buChar char="ü"/>
            </a:pPr>
            <a:r>
              <a:rPr lang="fr-FR" sz="2100">
                <a:latin typeface="Times New Roman" panose="02020603050405020304" pitchFamily="18" charset="0"/>
                <a:cs typeface="Times New Roman" panose="02020603050405020304" pitchFamily="18" charset="0"/>
              </a:rPr>
              <a:t>C’est une enquête annuelle ayant un questionnaire principal avec des modules de rotation en annexe.</a:t>
            </a:r>
          </a:p>
          <a:p>
            <a:pPr lvl="1">
              <a:buFont typeface="Wingdings" panose="05000000000000000000" pitchFamily="2" charset="2"/>
              <a:buChar char="ü"/>
            </a:pPr>
            <a:r>
              <a:rPr lang="fr-FR" sz="2100">
                <a:latin typeface="Times New Roman" panose="02020603050405020304" pitchFamily="18" charset="0"/>
                <a:cs typeface="Times New Roman" panose="02020603050405020304" pitchFamily="18" charset="0"/>
              </a:rPr>
              <a:t>Le noyau de  l’EMC se limite aux données essentielles dont le suivi annuel est indispensable. Les autres données seront recueillies à travers des modules complémentaires de rotation au fil du temps, avec des sous-échantillons</a:t>
            </a:r>
          </a:p>
          <a:p>
            <a:pPr lvl="1">
              <a:buFont typeface="Wingdings" panose="05000000000000000000" pitchFamily="2" charset="2"/>
              <a:buChar char="ü"/>
            </a:pPr>
            <a:r>
              <a:rPr lang="fr-FR" sz="2100">
                <a:latin typeface="Times New Roman" panose="02020603050405020304" pitchFamily="18" charset="0"/>
                <a:cs typeface="Times New Roman" panose="02020603050405020304" pitchFamily="18" charset="0"/>
              </a:rPr>
              <a:t>Ce sont quatre passages qui sont prévus par an auprès des ménages, structures administratives, entreprises, structures de santé etc.</a:t>
            </a:r>
          </a:p>
          <a:p>
            <a:pPr marL="0" indent="0">
              <a:buNone/>
            </a:pPr>
            <a:endParaRPr lang="fr-FR" sz="2400">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2124313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contenu 2"/>
          <p:cNvSpPr>
            <a:spLocks noGrp="1"/>
          </p:cNvSpPr>
          <p:nvPr>
            <p:ph idx="1"/>
          </p:nvPr>
        </p:nvSpPr>
        <p:spPr>
          <a:xfrm>
            <a:off x="251520" y="1592796"/>
            <a:ext cx="8604956" cy="4371975"/>
          </a:xfrm>
        </p:spPr>
        <p:txBody>
          <a:bodyPr/>
          <a:lstStyle/>
          <a:p>
            <a:pPr marL="0" indent="0">
              <a:buNone/>
            </a:pPr>
            <a:r>
              <a:rPr lang="fr-FR" sz="2400" b="0" dirty="0" smtClean="0">
                <a:latin typeface="Times New Roman" panose="02020603050405020304" pitchFamily="18" charset="0"/>
                <a:cs typeface="Times New Roman" panose="02020603050405020304" pitchFamily="18" charset="0"/>
              </a:rPr>
              <a:t>Sachant que plusieurs programmes de développement  prévoient des revues annuelles. Ces revues doivent être alimentées par des statistiques fiables et à jour.</a:t>
            </a:r>
          </a:p>
          <a:p>
            <a:pPr marL="0" indent="0">
              <a:buNone/>
            </a:pPr>
            <a:r>
              <a:rPr lang="fr-FR" sz="2400" b="0" dirty="0" smtClean="0">
                <a:latin typeface="Times New Roman" panose="02020603050405020304" pitchFamily="18" charset="0"/>
                <a:cs typeface="Times New Roman" panose="02020603050405020304" pitchFamily="18" charset="0"/>
              </a:rPr>
              <a:t>C’est pourquoi, il est nécessaire de mettre en œuvre le système EMC </a:t>
            </a:r>
          </a:p>
          <a:p>
            <a:pPr lvl="1">
              <a:buFont typeface="Wingdings" panose="05000000000000000000" pitchFamily="2" charset="2"/>
              <a:buChar char="ü"/>
            </a:pPr>
            <a:r>
              <a:rPr lang="fr-FR" sz="2400" dirty="0">
                <a:latin typeface="Times New Roman" panose="02020603050405020304" pitchFamily="18" charset="0"/>
                <a:cs typeface="Times New Roman" panose="02020603050405020304" pitchFamily="18" charset="0"/>
              </a:rPr>
              <a:t>Système de production statistique  fédérateur </a:t>
            </a:r>
          </a:p>
          <a:p>
            <a:pPr lvl="1">
              <a:buFont typeface="Wingdings" panose="05000000000000000000" pitchFamily="2" charset="2"/>
              <a:buChar char="ü"/>
            </a:pPr>
            <a:r>
              <a:rPr lang="fr-FR" sz="2400" dirty="0">
                <a:latin typeface="Times New Roman" panose="02020603050405020304" pitchFamily="18" charset="0"/>
                <a:cs typeface="Times New Roman" panose="02020603050405020304" pitchFamily="18" charset="0"/>
              </a:rPr>
              <a:t>Leger des différentes enquêtes</a:t>
            </a:r>
          </a:p>
          <a:p>
            <a:pPr lvl="1">
              <a:buFont typeface="Wingdings" panose="05000000000000000000" pitchFamily="2" charset="2"/>
              <a:buChar char="ü"/>
            </a:pPr>
            <a:r>
              <a:rPr lang="fr-FR" sz="2400" dirty="0">
                <a:latin typeface="Times New Roman" panose="02020603050405020304" pitchFamily="18" charset="0"/>
                <a:cs typeface="Times New Roman" panose="02020603050405020304" pitchFamily="18" charset="0"/>
              </a:rPr>
              <a:t>Assure la pérennité et la conciliation des différentes opérations</a:t>
            </a:r>
          </a:p>
          <a:p>
            <a:pPr lvl="1">
              <a:buFont typeface="Wingdings" panose="05000000000000000000" pitchFamily="2" charset="2"/>
              <a:buChar char="ü"/>
            </a:pPr>
            <a:r>
              <a:rPr lang="fr-FR" sz="2400" dirty="0">
                <a:latin typeface="Times New Roman" panose="02020603050405020304" pitchFamily="18" charset="0"/>
                <a:cs typeface="Times New Roman" panose="02020603050405020304" pitchFamily="18" charset="0"/>
              </a:rPr>
              <a:t>souvent annuelles</a:t>
            </a:r>
          </a:p>
          <a:p>
            <a:pPr lvl="1">
              <a:buFont typeface="Wingdings" panose="05000000000000000000" pitchFamily="2" charset="2"/>
              <a:buChar char="ü"/>
            </a:pPr>
            <a:r>
              <a:rPr lang="fr-FR" sz="2400" dirty="0">
                <a:latin typeface="Times New Roman" panose="02020603050405020304" pitchFamily="18" charset="0"/>
                <a:cs typeface="Times New Roman" panose="02020603050405020304" pitchFamily="18" charset="0"/>
              </a:rPr>
              <a:t>Avoir la cartographie des interventions des programmes de développement</a:t>
            </a:r>
          </a:p>
        </p:txBody>
      </p:sp>
      <p:sp>
        <p:nvSpPr>
          <p:cNvPr id="3" name="Titre 1"/>
          <p:cNvSpPr>
            <a:spLocks noGrp="1"/>
          </p:cNvSpPr>
          <p:nvPr>
            <p:ph type="title"/>
          </p:nvPr>
        </p:nvSpPr>
        <p:spPr>
          <a:xfrm>
            <a:off x="557808" y="332656"/>
            <a:ext cx="7886700" cy="691754"/>
          </a:xfrm>
        </p:spPr>
        <p:txBody>
          <a:bodyPr/>
          <a:lstStyle/>
          <a:p>
            <a:pPr algn="ctr"/>
            <a:r>
              <a:rPr lang="fr-FR" b="1" smtClean="0">
                <a:latin typeface="Times New Roman" panose="02020603050405020304" pitchFamily="18" charset="0"/>
                <a:cs typeface="Times New Roman" panose="02020603050405020304" pitchFamily="18" charset="0"/>
              </a:rPr>
              <a:t>C’est quoi EMC?</a:t>
            </a: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1677357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628650" y="260648"/>
            <a:ext cx="7886700" cy="691754"/>
          </a:xfrm>
        </p:spPr>
        <p:txBody>
          <a:bodyPr/>
          <a:lstStyle/>
          <a:p>
            <a:r>
              <a:rPr lang="fr-FR" sz="4000">
                <a:latin typeface="Times New Roman" panose="02020603050405020304" pitchFamily="18" charset="0"/>
                <a:cs typeface="Times New Roman" panose="02020603050405020304" pitchFamily="18" charset="0"/>
              </a:rPr>
              <a:t>Objectifs de EMC</a:t>
            </a:r>
          </a:p>
        </p:txBody>
      </p:sp>
      <p:sp>
        <p:nvSpPr>
          <p:cNvPr id="10243" name="Espace réservé du contenu 2"/>
          <p:cNvSpPr>
            <a:spLocks noGrp="1"/>
          </p:cNvSpPr>
          <p:nvPr>
            <p:ph idx="1"/>
          </p:nvPr>
        </p:nvSpPr>
        <p:spPr>
          <a:xfrm>
            <a:off x="628650" y="1668067"/>
            <a:ext cx="7886700" cy="4201715"/>
          </a:xfrm>
        </p:spPr>
        <p:txBody>
          <a:bodyPr/>
          <a:lstStyle/>
          <a:p>
            <a:pPr lvl="1" algn="just">
              <a:buFont typeface="Wingdings" panose="05000000000000000000" pitchFamily="2" charset="2"/>
              <a:buChar char="ü"/>
            </a:pPr>
            <a:r>
              <a:rPr lang="fr-CA" sz="2100">
                <a:latin typeface="Times New Roman" panose="02020603050405020304" pitchFamily="18" charset="0"/>
                <a:cs typeface="Times New Roman" panose="02020603050405020304" pitchFamily="18" charset="0"/>
              </a:rPr>
              <a:t>Fournir les principaux indicateurs d’effet des programmes de développement </a:t>
            </a:r>
          </a:p>
          <a:p>
            <a:pPr lvl="1" algn="just">
              <a:buFont typeface="Wingdings" panose="05000000000000000000" pitchFamily="2" charset="2"/>
              <a:buChar char="ü"/>
            </a:pPr>
            <a:r>
              <a:rPr lang="fr-FR" sz="2100">
                <a:latin typeface="Times New Roman" panose="02020603050405020304" pitchFamily="18" charset="0"/>
                <a:cs typeface="Times New Roman" panose="02020603050405020304" pitchFamily="18" charset="0"/>
              </a:rPr>
              <a:t>Optimiser la réalisation des activités de collecte des données auprès des ménages à travers une harmonisation et une fédération des enquêtes existantes (Emploi, Alimentation, secteur informel, Justice/Sécurité des personnes et des biens, corruption, agricole, etc.)</a:t>
            </a:r>
            <a:endParaRPr lang="fr-CA" sz="210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ü"/>
            </a:pPr>
            <a:r>
              <a:rPr lang="fr-CA" sz="2100">
                <a:latin typeface="Times New Roman" panose="02020603050405020304" pitchFamily="18" charset="0"/>
                <a:cs typeface="Times New Roman" panose="02020603050405020304" pitchFamily="18" charset="0"/>
              </a:rPr>
              <a:t>Actualiser les indicateurs de niveaux de vie de la population (Emploi, Santé, Éducation, Énergie, Efficacité du Gouvernement, Habitat, Croissance, Agriculture, etc.)</a:t>
            </a:r>
          </a:p>
          <a:p>
            <a:pPr lvl="1" algn="just">
              <a:buFont typeface="Wingdings" panose="05000000000000000000" pitchFamily="2" charset="2"/>
              <a:buChar char="ü"/>
            </a:pPr>
            <a:endParaRPr lang="fr-FR" sz="210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ü"/>
            </a:pPr>
            <a:endParaRPr lang="fr-FR" sz="2100">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4209060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u contenu 2"/>
          <p:cNvSpPr>
            <a:spLocks noGrp="1"/>
          </p:cNvSpPr>
          <p:nvPr>
            <p:ph idx="1"/>
          </p:nvPr>
        </p:nvSpPr>
        <p:spPr>
          <a:xfrm>
            <a:off x="-216532" y="1664804"/>
            <a:ext cx="9036496" cy="4062413"/>
          </a:xfrm>
        </p:spPr>
        <p:txBody>
          <a:bodyPr/>
          <a:lstStyle/>
          <a:p>
            <a:pPr lvl="1">
              <a:buFont typeface="Wingdings" panose="05000000000000000000" pitchFamily="2" charset="2"/>
              <a:buChar char="ü"/>
            </a:pPr>
            <a:r>
              <a:rPr lang="fr-FR" sz="2400">
                <a:latin typeface="Times New Roman" panose="02020603050405020304" pitchFamily="18" charset="0"/>
                <a:cs typeface="Times New Roman" panose="02020603050405020304" pitchFamily="18" charset="0"/>
              </a:rPr>
              <a:t>Réduire à moyen et long terme les coûts financiers et matériels de réalisation des enquêtes auprès des ménages ;</a:t>
            </a:r>
          </a:p>
          <a:p>
            <a:pPr lvl="1">
              <a:buFont typeface="Wingdings" panose="05000000000000000000" pitchFamily="2" charset="2"/>
              <a:buChar char="ü"/>
            </a:pPr>
            <a:r>
              <a:rPr lang="fr-FR" sz="2400">
                <a:latin typeface="Times New Roman" panose="02020603050405020304" pitchFamily="18" charset="0"/>
                <a:cs typeface="Times New Roman" panose="02020603050405020304" pitchFamily="18" charset="0"/>
              </a:rPr>
              <a:t>Fournir des informations nécessaires au renseignement trimestriel de la base de données </a:t>
            </a:r>
            <a:r>
              <a:rPr lang="fr-FR" sz="2400" err="1">
                <a:latin typeface="Times New Roman" panose="02020603050405020304" pitchFamily="18" charset="0"/>
                <a:cs typeface="Times New Roman" panose="02020603050405020304" pitchFamily="18" charset="0"/>
              </a:rPr>
              <a:t>Dev</a:t>
            </a:r>
            <a:r>
              <a:rPr lang="fr-FR" sz="2400">
                <a:latin typeface="Times New Roman" panose="02020603050405020304" pitchFamily="18" charset="0"/>
                <a:cs typeface="Times New Roman" panose="02020603050405020304" pitchFamily="18" charset="0"/>
              </a:rPr>
              <a:t>-Info de la Guinée;</a:t>
            </a:r>
          </a:p>
          <a:p>
            <a:pPr lvl="1">
              <a:buFont typeface="Wingdings" panose="05000000000000000000" pitchFamily="2" charset="2"/>
              <a:buChar char="ü"/>
            </a:pPr>
            <a:r>
              <a:rPr lang="fr-FR" sz="2400">
                <a:latin typeface="Times New Roman" panose="02020603050405020304" pitchFamily="18" charset="0"/>
                <a:cs typeface="Times New Roman" panose="02020603050405020304" pitchFamily="18" charset="0"/>
              </a:rPr>
              <a:t>Disposer d’un échantillon de panel (ménages, entreprises) sur lesquels pourront être réalisées des analyses dynamiques de la structure de consommation, de la nutrition, de la pauvreté, etc.</a:t>
            </a:r>
          </a:p>
          <a:p>
            <a:pPr lvl="1">
              <a:buFont typeface="Wingdings" panose="05000000000000000000" pitchFamily="2" charset="2"/>
              <a:buChar char="ü"/>
            </a:pPr>
            <a:r>
              <a:rPr lang="fr-FR" sz="2400">
                <a:latin typeface="Times New Roman" panose="02020603050405020304" pitchFamily="18" charset="0"/>
                <a:cs typeface="Times New Roman" panose="02020603050405020304" pitchFamily="18" charset="0"/>
              </a:rPr>
              <a:t>Mettre en place un réseau d’agents de terrain permanent chargés de la collecte des données sur toute l’étendue du territoire.</a:t>
            </a:r>
          </a:p>
          <a:p>
            <a:pPr marL="0" indent="0">
              <a:buNone/>
            </a:pPr>
            <a:endParaRPr lang="fr-FR" sz="2400">
              <a:latin typeface="Times New Roman" panose="02020603050405020304" pitchFamily="18" charset="0"/>
              <a:cs typeface="Times New Roman" panose="02020603050405020304" pitchFamily="18" charset="0"/>
            </a:endParaRPr>
          </a:p>
        </p:txBody>
      </p:sp>
      <p:sp>
        <p:nvSpPr>
          <p:cNvPr id="3" name="Titre 1"/>
          <p:cNvSpPr>
            <a:spLocks noGrp="1"/>
          </p:cNvSpPr>
          <p:nvPr>
            <p:ph type="title"/>
          </p:nvPr>
        </p:nvSpPr>
        <p:spPr>
          <a:xfrm>
            <a:off x="628650" y="260648"/>
            <a:ext cx="7886700" cy="691754"/>
          </a:xfrm>
        </p:spPr>
        <p:txBody>
          <a:bodyPr/>
          <a:lstStyle/>
          <a:p>
            <a:r>
              <a:rPr lang="fr-FR" sz="4000">
                <a:latin typeface="Times New Roman" panose="02020603050405020304" pitchFamily="18" charset="0"/>
                <a:cs typeface="Times New Roman" panose="02020603050405020304" pitchFamily="18" charset="0"/>
              </a:rPr>
              <a:t>Objectifs de EMC</a:t>
            </a: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729171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450004" y="224644"/>
            <a:ext cx="8191500" cy="884238"/>
          </a:xfrm>
        </p:spPr>
        <p:txBody>
          <a:bodyPr/>
          <a:lstStyle/>
          <a:p>
            <a:r>
              <a:rPr lang="fr-FR" b="1" smtClean="0">
                <a:latin typeface="Times New Roman" panose="02020603050405020304" pitchFamily="18" charset="0"/>
                <a:cs typeface="Times New Roman" panose="02020603050405020304" pitchFamily="18" charset="0"/>
              </a:rPr>
              <a:t>La plus value</a:t>
            </a:r>
          </a:p>
        </p:txBody>
      </p:sp>
      <p:sp>
        <p:nvSpPr>
          <p:cNvPr id="12291" name="Espace réservé du contenu 2"/>
          <p:cNvSpPr>
            <a:spLocks noGrp="1"/>
          </p:cNvSpPr>
          <p:nvPr>
            <p:ph idx="1"/>
          </p:nvPr>
        </p:nvSpPr>
        <p:spPr>
          <a:xfrm>
            <a:off x="243276" y="1736812"/>
            <a:ext cx="8604956" cy="3263504"/>
          </a:xfrm>
        </p:spPr>
        <p:txBody>
          <a:bodyPr/>
          <a:lstStyle/>
          <a:p>
            <a:pPr algn="just">
              <a:buFontTx/>
              <a:buChar char="-"/>
            </a:pPr>
            <a:r>
              <a:rPr lang="fr-FR" sz="2800" b="0" smtClean="0">
                <a:latin typeface="Times New Roman" panose="02020603050405020304" pitchFamily="18" charset="0"/>
                <a:cs typeface="Times New Roman" panose="02020603050405020304" pitchFamily="18" charset="0"/>
              </a:rPr>
              <a:t>Fédération des enquêtes sous une méthodologie cohérente</a:t>
            </a:r>
          </a:p>
          <a:p>
            <a:pPr algn="just">
              <a:buFontTx/>
              <a:buChar char="-"/>
            </a:pPr>
            <a:r>
              <a:rPr lang="fr-FR" sz="2800" b="0" smtClean="0">
                <a:latin typeface="Times New Roman" panose="02020603050405020304" pitchFamily="18" charset="0"/>
                <a:cs typeface="Times New Roman" panose="02020603050405020304" pitchFamily="18" charset="0"/>
              </a:rPr>
              <a:t>Possession d’une base de données des indicateurs sur un échantillon représentatif au niveau préfectoral voir sous préfectoral</a:t>
            </a:r>
          </a:p>
          <a:p>
            <a:pPr algn="just">
              <a:buFontTx/>
              <a:buChar char="-"/>
            </a:pPr>
            <a:r>
              <a:rPr lang="fr-FR" sz="2800" b="0" smtClean="0">
                <a:latin typeface="Times New Roman" panose="02020603050405020304" pitchFamily="18" charset="0"/>
                <a:cs typeface="Times New Roman" panose="02020603050405020304" pitchFamily="18" charset="0"/>
              </a:rPr>
              <a:t>Utilisation des NTIC (tablettes et smartphones) pour la collecte des données</a:t>
            </a:r>
          </a:p>
          <a:p>
            <a:pPr algn="just">
              <a:buFontTx/>
              <a:buChar char="-"/>
            </a:pPr>
            <a:r>
              <a:rPr lang="fr-FR" sz="2800" b="0" smtClean="0">
                <a:latin typeface="Times New Roman" panose="02020603050405020304" pitchFamily="18" charset="0"/>
                <a:cs typeface="Times New Roman" panose="02020603050405020304" pitchFamily="18" charset="0"/>
              </a:rPr>
              <a:t>Réduction de la durée et du coût des enquêtes</a:t>
            </a: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1429843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223838"/>
            <a:ext cx="7886700" cy="857250"/>
          </a:xfrm>
        </p:spPr>
        <p:txBody>
          <a:bodyPr>
            <a:normAutofit fontScale="90000"/>
          </a:bodyPr>
          <a:lstStyle/>
          <a:p>
            <a:pPr>
              <a:defRPr/>
            </a:pPr>
            <a:r>
              <a:rPr lang="fr-FR" sz="4000" b="1" smtClean="0">
                <a:solidFill>
                  <a:schemeClr val="tx1"/>
                </a:solidFill>
                <a:latin typeface="Times New Roman" panose="02020603050405020304" pitchFamily="18" charset="0"/>
                <a:cs typeface="Times New Roman" panose="02020603050405020304" pitchFamily="18" charset="0"/>
              </a:rPr>
              <a:t>Quels types d’indicateurs faut il produire?</a:t>
            </a:r>
            <a:endParaRPr lang="fr-FR" sz="4000" b="1">
              <a:solidFill>
                <a:schemeClr val="tx1"/>
              </a:solidFill>
              <a:latin typeface="Times New Roman" panose="02020603050405020304" pitchFamily="18" charset="0"/>
              <a:cs typeface="Times New Roman" panose="02020603050405020304" pitchFamily="18" charset="0"/>
            </a:endParaRPr>
          </a:p>
        </p:txBody>
      </p:sp>
      <p:sp>
        <p:nvSpPr>
          <p:cNvPr id="13315" name="Espace réservé du contenu 2"/>
          <p:cNvSpPr>
            <a:spLocks noGrp="1"/>
          </p:cNvSpPr>
          <p:nvPr>
            <p:ph idx="1"/>
          </p:nvPr>
        </p:nvSpPr>
        <p:spPr>
          <a:xfrm>
            <a:off x="143508" y="1520788"/>
            <a:ext cx="8928992" cy="5095875"/>
          </a:xfrm>
        </p:spPr>
        <p:txBody>
          <a:bodyPr/>
          <a:lstStyle/>
          <a:p>
            <a:pPr marL="0" indent="0">
              <a:buFont typeface="Wingdings" panose="05000000000000000000" pitchFamily="2" charset="2"/>
              <a:buNone/>
            </a:pPr>
            <a:r>
              <a:rPr lang="fr-FR" sz="2400" b="1" u="sng" smtClean="0">
                <a:solidFill>
                  <a:srgbClr val="FF0000"/>
                </a:solidFill>
                <a:latin typeface="Times New Roman" panose="02020603050405020304" pitchFamily="18" charset="0"/>
                <a:cs typeface="Times New Roman" panose="02020603050405020304" pitchFamily="18" charset="0"/>
              </a:rPr>
              <a:t>Les indicateurs de processus: </a:t>
            </a:r>
            <a:r>
              <a:rPr lang="fr-FR" sz="2400" smtClean="0">
                <a:latin typeface="Times New Roman" panose="02020603050405020304" pitchFamily="18" charset="0"/>
                <a:cs typeface="Times New Roman" panose="02020603050405020304" pitchFamily="18" charset="0"/>
              </a:rPr>
              <a:t>collectés par les services sectoriels (ministères et direction «BSD ») pour le suivi des activités des projets réalisés au niveau des départements.</a:t>
            </a:r>
          </a:p>
          <a:p>
            <a:pPr marL="0" indent="0">
              <a:buFont typeface="Wingdings" panose="05000000000000000000" pitchFamily="2" charset="2"/>
              <a:buNone/>
            </a:pPr>
            <a:endParaRPr lang="fr-FR" sz="240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fr-FR" sz="2400" b="1" i="1" u="sng" smtClean="0">
                <a:latin typeface="Times New Roman" panose="02020603050405020304" pitchFamily="18" charset="0"/>
                <a:cs typeface="Times New Roman" panose="02020603050405020304" pitchFamily="18" charset="0"/>
              </a:rPr>
              <a:t>Exemple: </a:t>
            </a:r>
            <a:r>
              <a:rPr lang="fr-FR" sz="2400" smtClean="0">
                <a:latin typeface="Times New Roman" panose="02020603050405020304" pitchFamily="18" charset="0"/>
                <a:cs typeface="Times New Roman" panose="02020603050405020304" pitchFamily="18" charset="0"/>
              </a:rPr>
              <a:t>le nombre de salles de classe construit; le nombre d ’école rénovés, etc.</a:t>
            </a:r>
          </a:p>
          <a:p>
            <a:pPr marL="0" indent="0">
              <a:buFont typeface="Wingdings" panose="05000000000000000000" pitchFamily="2" charset="2"/>
              <a:buNone/>
            </a:pPr>
            <a:r>
              <a:rPr lang="fr-FR" sz="2400" b="1" smtClean="0">
                <a:latin typeface="Times New Roman" panose="02020603050405020304" pitchFamily="18" charset="0"/>
                <a:cs typeface="Times New Roman" panose="02020603050405020304" pitchFamily="18" charset="0"/>
              </a:rPr>
              <a:t>Source: </a:t>
            </a:r>
            <a:r>
              <a:rPr lang="fr-FR" sz="2400" smtClean="0">
                <a:latin typeface="Times New Roman" panose="02020603050405020304" pitchFamily="18" charset="0"/>
                <a:cs typeface="Times New Roman" panose="02020603050405020304" pitchFamily="18" charset="0"/>
              </a:rPr>
              <a:t>collecte de données de routines au niveau des BSD</a:t>
            </a:r>
          </a:p>
          <a:p>
            <a:pPr marL="0" indent="0">
              <a:buFont typeface="Wingdings" panose="05000000000000000000" pitchFamily="2" charset="2"/>
              <a:buNone/>
            </a:pPr>
            <a:r>
              <a:rPr lang="fr-FR" sz="2400" b="1" i="1" u="sng" smtClean="0">
                <a:latin typeface="Times New Roman" panose="02020603050405020304" pitchFamily="18" charset="0"/>
                <a:cs typeface="Times New Roman" panose="02020603050405020304" pitchFamily="18" charset="0"/>
              </a:rPr>
              <a:t>Périodicité: </a:t>
            </a:r>
            <a:r>
              <a:rPr lang="fr-FR" sz="2400" smtClean="0">
                <a:latin typeface="Times New Roman" panose="02020603050405020304" pitchFamily="18" charset="0"/>
                <a:cs typeface="Times New Roman" panose="02020603050405020304" pitchFamily="18" charset="0"/>
              </a:rPr>
              <a:t>toute l’année</a:t>
            </a:r>
          </a:p>
          <a:p>
            <a:pPr marL="0" indent="0">
              <a:buFont typeface="Wingdings" panose="05000000000000000000" pitchFamily="2" charset="2"/>
              <a:buNone/>
            </a:pPr>
            <a:r>
              <a:rPr lang="fr-FR" sz="2400" b="1" i="1" u="sng" smtClean="0">
                <a:latin typeface="Times New Roman" panose="02020603050405020304" pitchFamily="18" charset="0"/>
                <a:cs typeface="Times New Roman" panose="02020603050405020304" pitchFamily="18" charset="0"/>
              </a:rPr>
              <a:t>Gestion des indicateurs:</a:t>
            </a:r>
            <a:r>
              <a:rPr lang="fr-FR" sz="2400" smtClean="0">
                <a:latin typeface="Times New Roman" panose="02020603050405020304" pitchFamily="18" charset="0"/>
                <a:cs typeface="Times New Roman" panose="02020603050405020304" pitchFamily="18" charset="0"/>
              </a:rPr>
              <a:t> BDD au niveau des BSD</a:t>
            </a:r>
          </a:p>
          <a:p>
            <a:pPr marL="0" indent="0">
              <a:buFont typeface="Wingdings" panose="05000000000000000000" pitchFamily="2" charset="2"/>
              <a:buNone/>
            </a:pPr>
            <a:r>
              <a:rPr lang="fr-FR" sz="2400" smtClean="0">
                <a:latin typeface="Times New Roman" panose="02020603050405020304" pitchFamily="18" charset="0"/>
                <a:cs typeface="Times New Roman" panose="02020603050405020304" pitchFamily="18" charset="0"/>
              </a:rPr>
              <a:t>Ces indicateurs: sont gérés à partir d’une base de données conçus par l’INS sous Accès et disponibles au niveau des BSD des départements.</a:t>
            </a: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1127016287"/>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2386" name="Rectangle 2"/>
          <p:cNvSpPr>
            <a:spLocks noGrp="1" noRot="1" noChangeArrowheads="1"/>
          </p:cNvSpPr>
          <p:nvPr>
            <p:ph type="title"/>
          </p:nvPr>
        </p:nvSpPr>
        <p:spPr/>
        <p:txBody>
          <a:bodyPr/>
          <a:lstStyle/>
          <a:p>
            <a:pPr algn="ctr"/>
            <a:r>
              <a:rPr lang="fr-BE" dirty="0" smtClean="0"/>
              <a:t>PLAN DE LA PR</a:t>
            </a:r>
            <a:r>
              <a:rPr lang="en-US" dirty="0" smtClean="0"/>
              <a:t>ÉSENTATION</a:t>
            </a:r>
            <a:endParaRPr lang="fr-BE" dirty="0"/>
          </a:p>
        </p:txBody>
      </p:sp>
      <p:sp>
        <p:nvSpPr>
          <p:cNvPr id="6" name="Rectangle 5"/>
          <p:cNvSpPr/>
          <p:nvPr/>
        </p:nvSpPr>
        <p:spPr>
          <a:xfrm>
            <a:off x="575555" y="1664804"/>
            <a:ext cx="7339113" cy="5078313"/>
          </a:xfrm>
          <a:prstGeom prst="rect">
            <a:avLst/>
          </a:prstGeom>
        </p:spPr>
        <p:txBody>
          <a:bodyPr wrap="square">
            <a:spAutoFit/>
          </a:bodyPr>
          <a:lstStyle/>
          <a:p>
            <a:pPr marL="457200" indent="-457200" fontAlgn="auto">
              <a:spcBef>
                <a:spcPts val="0"/>
              </a:spcBef>
              <a:spcAft>
                <a:spcPts val="0"/>
              </a:spcAft>
              <a:buAutoNum type="arabicPeriod"/>
              <a:defRPr/>
            </a:pPr>
            <a:r>
              <a:rPr lang="fr-FR" sz="2400" b="1" dirty="0" smtClean="0"/>
              <a:t>Généralités</a:t>
            </a:r>
          </a:p>
          <a:p>
            <a:pPr fontAlgn="auto">
              <a:spcBef>
                <a:spcPts val="0"/>
              </a:spcBef>
              <a:spcAft>
                <a:spcPts val="0"/>
              </a:spcAft>
              <a:defRPr/>
            </a:pPr>
            <a:r>
              <a:rPr lang="fr-FR" sz="2400" b="1" dirty="0"/>
              <a:t> </a:t>
            </a:r>
            <a:r>
              <a:rPr lang="fr-FR" sz="2400" b="1" dirty="0" smtClean="0"/>
              <a:t>  1.1 Objet de la Statistique</a:t>
            </a:r>
          </a:p>
          <a:p>
            <a:pPr fontAlgn="auto">
              <a:spcBef>
                <a:spcPts val="0"/>
              </a:spcBef>
              <a:spcAft>
                <a:spcPts val="0"/>
              </a:spcAft>
              <a:defRPr/>
            </a:pPr>
            <a:r>
              <a:rPr lang="fr-FR" sz="2400" b="1" dirty="0"/>
              <a:t> </a:t>
            </a:r>
            <a:r>
              <a:rPr lang="fr-FR" sz="2400" b="1" dirty="0" smtClean="0"/>
              <a:t>  1.2 Vocabulaire statistique</a:t>
            </a:r>
          </a:p>
          <a:p>
            <a:pPr marL="457200" indent="-457200" fontAlgn="auto">
              <a:spcBef>
                <a:spcPts val="0"/>
              </a:spcBef>
              <a:spcAft>
                <a:spcPts val="0"/>
              </a:spcAft>
              <a:buAutoNum type="arabicPeriod" startAt="2"/>
              <a:defRPr/>
            </a:pPr>
            <a:r>
              <a:rPr lang="fr-FR" sz="2400" b="1" dirty="0" smtClean="0"/>
              <a:t>Statistique descriptive</a:t>
            </a:r>
          </a:p>
          <a:p>
            <a:pPr fontAlgn="auto">
              <a:spcBef>
                <a:spcPts val="0"/>
              </a:spcBef>
              <a:spcAft>
                <a:spcPts val="0"/>
              </a:spcAft>
              <a:defRPr/>
            </a:pPr>
            <a:r>
              <a:rPr lang="fr-FR" sz="2400" b="1" dirty="0" smtClean="0"/>
              <a:t>3.   Vision et expériences de l’Institut National de la Statistique (INS)</a:t>
            </a:r>
          </a:p>
          <a:p>
            <a:pPr fontAlgn="auto">
              <a:spcBef>
                <a:spcPts val="0"/>
              </a:spcBef>
              <a:spcAft>
                <a:spcPts val="0"/>
              </a:spcAft>
              <a:defRPr/>
            </a:pPr>
            <a:endParaRPr lang="fr-FR" sz="2400" b="1" dirty="0" smtClean="0"/>
          </a:p>
          <a:p>
            <a:pPr fontAlgn="auto">
              <a:spcBef>
                <a:spcPts val="0"/>
              </a:spcBef>
              <a:spcAft>
                <a:spcPts val="0"/>
              </a:spcAft>
              <a:defRPr/>
            </a:pPr>
            <a:endParaRPr lang="fr-FR" sz="2400" b="1" dirty="0" smtClean="0"/>
          </a:p>
          <a:p>
            <a:pPr algn="ctr" fontAlgn="auto">
              <a:spcBef>
                <a:spcPts val="0"/>
              </a:spcBef>
              <a:spcAft>
                <a:spcPts val="0"/>
              </a:spcAft>
              <a:defRPr/>
            </a:pPr>
            <a:endParaRPr lang="fr-FR" sz="2400" b="1" dirty="0" smtClean="0"/>
          </a:p>
          <a:p>
            <a:pPr algn="ctr" fontAlgn="auto">
              <a:spcBef>
                <a:spcPts val="0"/>
              </a:spcBef>
              <a:spcAft>
                <a:spcPts val="0"/>
              </a:spcAft>
              <a:defRPr/>
            </a:pPr>
            <a:endParaRPr lang="fr-FR" sz="2400" b="1" dirty="0"/>
          </a:p>
          <a:p>
            <a:pPr fontAlgn="auto">
              <a:spcBef>
                <a:spcPts val="0"/>
              </a:spcBef>
              <a:spcAft>
                <a:spcPts val="0"/>
              </a:spcAft>
              <a:defRPr/>
            </a:pPr>
            <a:r>
              <a:rPr lang="fr-FR" sz="2400" b="1" dirty="0"/>
              <a:t>     </a:t>
            </a:r>
          </a:p>
          <a:p>
            <a:pPr fontAlgn="auto">
              <a:spcBef>
                <a:spcPts val="0"/>
              </a:spcBef>
              <a:spcAft>
                <a:spcPts val="0"/>
              </a:spcAft>
              <a:defRPr/>
            </a:pPr>
            <a:endParaRPr lang="en-US" sz="2400" b="1" dirty="0" smtClean="0">
              <a:solidFill>
                <a:schemeClr val="dk1"/>
              </a:solidFill>
              <a:latin typeface="Segoe UI" pitchFamily="34" charset="0"/>
              <a:ea typeface="Segoe UI" pitchFamily="34" charset="0"/>
              <a:cs typeface="Segoe UI" pitchFamily="34" charset="0"/>
            </a:endParaRPr>
          </a:p>
          <a:p>
            <a:pPr marL="342900" indent="-342900" fontAlgn="auto">
              <a:lnSpc>
                <a:spcPct val="150000"/>
              </a:lnSpc>
              <a:spcBef>
                <a:spcPts val="0"/>
              </a:spcBef>
              <a:spcAft>
                <a:spcPts val="600"/>
              </a:spcAft>
              <a:buFont typeface="+mj-lt"/>
              <a:buAutoNum type="arabicPeriod"/>
              <a:defRPr/>
            </a:pPr>
            <a:endParaRPr lang="fr-BE" sz="2400" b="1" dirty="0" smtClean="0">
              <a:solidFill>
                <a:schemeClr val="dk1"/>
              </a:solidFill>
              <a:latin typeface="Segoe UI" pitchFamily="34" charset="0"/>
              <a:ea typeface="Segoe UI" pitchFamily="34" charset="0"/>
              <a:cs typeface="Segoe UI" pitchFamily="34" charset="0"/>
            </a:endParaRP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22" name="ZoneTexte 21"/>
          <p:cNvSpPr txBox="1"/>
          <p:nvPr/>
        </p:nvSpPr>
        <p:spPr bwMode="auto">
          <a:xfrm>
            <a:off x="3869436" y="6550223"/>
            <a:ext cx="1273105" cy="307777"/>
          </a:xfrm>
          <a:prstGeom prst="rect">
            <a:avLst/>
          </a:prstGeom>
          <a:noFill/>
          <a:ln w="15875">
            <a:noFill/>
            <a:miter lim="800000"/>
            <a:headEnd/>
            <a:tailEnd/>
          </a:ln>
          <a:effectLst/>
        </p:spPr>
        <p:txBody>
          <a:bodyPr wrap="none" rtlCol="0">
            <a:spAutoFit/>
          </a:bodyPr>
          <a:lstStyle/>
          <a:p>
            <a:pPr algn="ctr"/>
            <a:r>
              <a:rPr lang="fr-FR" sz="1400" b="1" smtClean="0">
                <a:solidFill>
                  <a:schemeClr val="tx1"/>
                </a:solidFill>
                <a:latin typeface="Arial Narrow" pitchFamily="34" charset="0"/>
              </a:rPr>
              <a:t>Novembre 2018</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contenu 2"/>
          <p:cNvSpPr>
            <a:spLocks noGrp="1"/>
          </p:cNvSpPr>
          <p:nvPr>
            <p:ph idx="1"/>
          </p:nvPr>
        </p:nvSpPr>
        <p:spPr>
          <a:xfrm>
            <a:off x="287524" y="1700808"/>
            <a:ext cx="7886700" cy="5688013"/>
          </a:xfrm>
        </p:spPr>
        <p:txBody>
          <a:bodyPr/>
          <a:lstStyle/>
          <a:p>
            <a:pPr marL="0" indent="0" algn="just">
              <a:buFont typeface="Wingdings" panose="05000000000000000000" pitchFamily="2" charset="2"/>
              <a:buNone/>
            </a:pPr>
            <a:r>
              <a:rPr lang="fr-FR" sz="2000" b="1" u="sng" smtClean="0">
                <a:solidFill>
                  <a:srgbClr val="FF0000"/>
                </a:solidFill>
                <a:latin typeface="Times New Roman" panose="02020603050405020304" pitchFamily="18" charset="0"/>
                <a:cs typeface="Times New Roman" panose="02020603050405020304" pitchFamily="18" charset="0"/>
              </a:rPr>
              <a:t>Les indicateurs d’effet: </a:t>
            </a:r>
            <a:r>
              <a:rPr lang="fr-FR" sz="2000" smtClean="0">
                <a:latin typeface="Times New Roman" panose="02020603050405020304" pitchFamily="18" charset="0"/>
                <a:cs typeface="Times New Roman" panose="02020603050405020304" pitchFamily="18" charset="0"/>
              </a:rPr>
              <a:t>sont produits à partir des données des enquêtes permanentes auprès des ménages, des entreprises, des structures sanitaires, etc. ils fournissent des informations de l’effet des programmes du Gouvernement, des partenaires au développement sur la population.</a:t>
            </a:r>
          </a:p>
          <a:p>
            <a:pPr marL="0" indent="0">
              <a:buFont typeface="Wingdings" panose="05000000000000000000" pitchFamily="2" charset="2"/>
              <a:buNone/>
            </a:pPr>
            <a:endParaRPr lang="fr-FR" sz="2000" smtClean="0">
              <a:latin typeface="Times New Roman" panose="02020603050405020304" pitchFamily="18" charset="0"/>
              <a:cs typeface="Times New Roman" panose="02020603050405020304" pitchFamily="18" charset="0"/>
            </a:endParaRPr>
          </a:p>
          <a:p>
            <a:pPr marL="0" indent="0">
              <a:buFont typeface="Wingdings" panose="05000000000000000000" pitchFamily="2" charset="2"/>
              <a:buNone/>
            </a:pPr>
            <a:r>
              <a:rPr lang="fr-FR" sz="2000" b="1" i="1" u="sng" smtClean="0">
                <a:latin typeface="Times New Roman" panose="02020603050405020304" pitchFamily="18" charset="0"/>
                <a:cs typeface="Times New Roman" panose="02020603050405020304" pitchFamily="18" charset="0"/>
              </a:rPr>
              <a:t>Exemple: </a:t>
            </a:r>
            <a:r>
              <a:rPr lang="fr-FR" sz="2000" smtClean="0">
                <a:latin typeface="Times New Roman" panose="02020603050405020304" pitchFamily="18" charset="0"/>
                <a:cs typeface="Times New Roman" panose="02020603050405020304" pitchFamily="18" charset="0"/>
              </a:rPr>
              <a:t>Taux d’emploi des jeunes, proportion des enfants vaccinés contre la rougeole; </a:t>
            </a:r>
          </a:p>
          <a:p>
            <a:pPr marL="0" indent="0">
              <a:buFont typeface="Wingdings" panose="05000000000000000000" pitchFamily="2" charset="2"/>
              <a:buNone/>
            </a:pPr>
            <a:r>
              <a:rPr lang="fr-FR" sz="2000" b="1" i="1" u="sng" smtClean="0">
                <a:latin typeface="Times New Roman" panose="02020603050405020304" pitchFamily="18" charset="0"/>
                <a:cs typeface="Times New Roman" panose="02020603050405020304" pitchFamily="18" charset="0"/>
              </a:rPr>
              <a:t>Source: </a:t>
            </a:r>
            <a:r>
              <a:rPr lang="fr-FR" sz="2000" smtClean="0">
                <a:latin typeface="Times New Roman" panose="02020603050405020304" pitchFamily="18" charset="0"/>
                <a:cs typeface="Times New Roman" panose="02020603050405020304" pitchFamily="18" charset="0"/>
              </a:rPr>
              <a:t>Enquête multi sectorielle Continue (EMC)</a:t>
            </a:r>
          </a:p>
          <a:p>
            <a:pPr marL="0" indent="0">
              <a:buFont typeface="Wingdings" panose="05000000000000000000" pitchFamily="2" charset="2"/>
              <a:buNone/>
            </a:pPr>
            <a:r>
              <a:rPr lang="fr-FR" sz="2000" b="1" i="1" u="sng" smtClean="0">
                <a:latin typeface="Times New Roman" panose="02020603050405020304" pitchFamily="18" charset="0"/>
                <a:cs typeface="Times New Roman" panose="02020603050405020304" pitchFamily="18" charset="0"/>
              </a:rPr>
              <a:t>Périodicité: </a:t>
            </a:r>
            <a:r>
              <a:rPr lang="fr-FR" sz="2000" smtClean="0">
                <a:latin typeface="Times New Roman" panose="02020603050405020304" pitchFamily="18" charset="0"/>
                <a:cs typeface="Times New Roman" panose="02020603050405020304" pitchFamily="18" charset="0"/>
              </a:rPr>
              <a:t>chaque année</a:t>
            </a:r>
          </a:p>
          <a:p>
            <a:pPr marL="0" indent="0" algn="just">
              <a:buFont typeface="Wingdings" panose="05000000000000000000" pitchFamily="2" charset="2"/>
              <a:buNone/>
            </a:pPr>
            <a:r>
              <a:rPr lang="fr-FR" sz="2000" b="1" i="1" u="sng" smtClean="0">
                <a:latin typeface="Times New Roman" panose="02020603050405020304" pitchFamily="18" charset="0"/>
                <a:cs typeface="Times New Roman" panose="02020603050405020304" pitchFamily="18" charset="0"/>
              </a:rPr>
              <a:t>Gestion des indicateurs </a:t>
            </a:r>
            <a:r>
              <a:rPr lang="fr-FR" sz="2000" smtClean="0">
                <a:latin typeface="Times New Roman" panose="02020603050405020304" pitchFamily="18" charset="0"/>
                <a:cs typeface="Times New Roman" panose="02020603050405020304" pitchFamily="18" charset="0"/>
              </a:rPr>
              <a:t>: Base de données DEV INFO. Les indicateurs d’effet obtenu à partir des EMC serviront à mettre à jour de façon semestrielle la base de données </a:t>
            </a:r>
            <a:r>
              <a:rPr lang="fr-FR" sz="2000" err="1" smtClean="0">
                <a:latin typeface="Times New Roman" panose="02020603050405020304" pitchFamily="18" charset="0"/>
                <a:cs typeface="Times New Roman" panose="02020603050405020304" pitchFamily="18" charset="0"/>
              </a:rPr>
              <a:t>Dev</a:t>
            </a:r>
            <a:r>
              <a:rPr lang="fr-FR" sz="2000" smtClean="0">
                <a:latin typeface="Times New Roman" panose="02020603050405020304" pitchFamily="18" charset="0"/>
                <a:cs typeface="Times New Roman" panose="02020603050405020304" pitchFamily="18" charset="0"/>
              </a:rPr>
              <a:t> Info de la Guinée (</a:t>
            </a:r>
            <a:r>
              <a:rPr lang="fr-FR" sz="2000" err="1" smtClean="0">
                <a:latin typeface="Times New Roman" panose="02020603050405020304" pitchFamily="18" charset="0"/>
                <a:cs typeface="Times New Roman" panose="02020603050405020304" pitchFamily="18" charset="0"/>
              </a:rPr>
              <a:t>StatGuineeInfo</a:t>
            </a:r>
            <a:r>
              <a:rPr lang="fr-FR" sz="2000" smtClean="0">
                <a:latin typeface="Times New Roman" panose="02020603050405020304" pitchFamily="18" charset="0"/>
                <a:cs typeface="Times New Roman" panose="02020603050405020304" pitchFamily="18" charset="0"/>
              </a:rPr>
              <a:t>).</a:t>
            </a:r>
          </a:p>
        </p:txBody>
      </p:sp>
      <p:sp>
        <p:nvSpPr>
          <p:cNvPr id="3" name="Titre 1"/>
          <p:cNvSpPr>
            <a:spLocks noGrp="1"/>
          </p:cNvSpPr>
          <p:nvPr>
            <p:ph type="title"/>
          </p:nvPr>
        </p:nvSpPr>
        <p:spPr>
          <a:xfrm>
            <a:off x="628650" y="223838"/>
            <a:ext cx="7886700" cy="857250"/>
          </a:xfrm>
        </p:spPr>
        <p:txBody>
          <a:bodyPr>
            <a:normAutofit fontScale="90000"/>
          </a:bodyPr>
          <a:lstStyle/>
          <a:p>
            <a:pPr algn="ctr">
              <a:defRPr/>
            </a:pPr>
            <a:r>
              <a:rPr lang="fr-FR" sz="4000" b="1" smtClean="0">
                <a:solidFill>
                  <a:schemeClr val="tx1"/>
                </a:solidFill>
                <a:latin typeface="Times New Roman" panose="02020603050405020304" pitchFamily="18" charset="0"/>
                <a:cs typeface="Times New Roman" panose="02020603050405020304" pitchFamily="18" charset="0"/>
              </a:rPr>
              <a:t>Quels types d’indicateurs faut il produire?</a:t>
            </a:r>
            <a:endParaRPr lang="fr-FR" sz="4000" b="1">
              <a:solidFill>
                <a:schemeClr val="tx1"/>
              </a:solidFill>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1968300212"/>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u contenu 2"/>
          <p:cNvSpPr>
            <a:spLocks noGrp="1"/>
          </p:cNvSpPr>
          <p:nvPr>
            <p:ph idx="1"/>
          </p:nvPr>
        </p:nvSpPr>
        <p:spPr>
          <a:xfrm>
            <a:off x="7033" y="1664804"/>
            <a:ext cx="9036496" cy="5661025"/>
          </a:xfrm>
        </p:spPr>
        <p:txBody>
          <a:bodyPr/>
          <a:lstStyle/>
          <a:p>
            <a:pPr marL="0" indent="0" algn="just">
              <a:buFont typeface="Wingdings" panose="05000000000000000000" pitchFamily="2" charset="2"/>
              <a:buNone/>
            </a:pPr>
            <a:r>
              <a:rPr lang="fr-FR" sz="2400" b="1" dirty="0" smtClean="0">
                <a:solidFill>
                  <a:srgbClr val="FF0000"/>
                </a:solidFill>
                <a:latin typeface="Times New Roman" panose="02020603050405020304" pitchFamily="18" charset="0"/>
                <a:cs typeface="Times New Roman" panose="02020603050405020304" pitchFamily="18" charset="0"/>
              </a:rPr>
              <a:t>Les indicateurs d’impact: </a:t>
            </a:r>
            <a:r>
              <a:rPr lang="fr-FR" sz="2400" dirty="0" smtClean="0">
                <a:latin typeface="Times New Roman" panose="02020603050405020304" pitchFamily="18" charset="0"/>
                <a:cs typeface="Times New Roman" panose="02020603050405020304" pitchFamily="18" charset="0"/>
              </a:rPr>
              <a:t>sont produits à partir des enquêtes quinquennales pour mesurer l’impact des programmes de développement sur la population.</a:t>
            </a:r>
          </a:p>
          <a:p>
            <a:pPr marL="0" indent="0" algn="just">
              <a:buFont typeface="Wingdings" panose="05000000000000000000" pitchFamily="2" charset="2"/>
              <a:buNone/>
            </a:pPr>
            <a:endParaRPr lang="fr-FR" sz="2400" dirty="0" smtClean="0">
              <a:latin typeface="Times New Roman" panose="02020603050405020304" pitchFamily="18" charset="0"/>
              <a:cs typeface="Times New Roman" panose="02020603050405020304" pitchFamily="18" charset="0"/>
            </a:endParaRPr>
          </a:p>
          <a:p>
            <a:pPr marL="0" indent="0" algn="just">
              <a:buFont typeface="Wingdings" panose="05000000000000000000" pitchFamily="2" charset="2"/>
              <a:buNone/>
            </a:pPr>
            <a:r>
              <a:rPr lang="fr-FR" sz="2400" b="1" i="1" u="sng" dirty="0" smtClean="0">
                <a:latin typeface="Times New Roman" panose="02020603050405020304" pitchFamily="18" charset="0"/>
                <a:cs typeface="Times New Roman" panose="02020603050405020304" pitchFamily="18" charset="0"/>
              </a:rPr>
              <a:t>Sources des indicateurs </a:t>
            </a:r>
            <a:r>
              <a:rPr lang="fr-FR" sz="2400" dirty="0" smtClean="0">
                <a:latin typeface="Times New Roman" panose="02020603050405020304" pitchFamily="18" charset="0"/>
                <a:cs typeface="Times New Roman" panose="02020603050405020304" pitchFamily="18" charset="0"/>
              </a:rPr>
              <a:t>: EDS, MICS</a:t>
            </a:r>
          </a:p>
          <a:p>
            <a:pPr marL="0" indent="0" algn="just">
              <a:buFont typeface="Wingdings" panose="05000000000000000000" pitchFamily="2" charset="2"/>
              <a:buNone/>
            </a:pPr>
            <a:r>
              <a:rPr lang="fr-FR" sz="2400" b="1" i="1" u="sng" dirty="0" smtClean="0">
                <a:latin typeface="Times New Roman" panose="02020603050405020304" pitchFamily="18" charset="0"/>
                <a:cs typeface="Times New Roman" panose="02020603050405020304" pitchFamily="18" charset="0"/>
              </a:rPr>
              <a:t>Périodicité:</a:t>
            </a:r>
            <a:r>
              <a:rPr lang="fr-FR" sz="2400" dirty="0" smtClean="0">
                <a:latin typeface="Times New Roman" panose="02020603050405020304" pitchFamily="18" charset="0"/>
                <a:cs typeface="Times New Roman" panose="02020603050405020304" pitchFamily="18" charset="0"/>
              </a:rPr>
              <a:t> chaque 5 ans</a:t>
            </a:r>
          </a:p>
          <a:p>
            <a:pPr marL="0" indent="0" algn="just">
              <a:buFont typeface="Wingdings" panose="05000000000000000000" pitchFamily="2" charset="2"/>
              <a:buNone/>
            </a:pPr>
            <a:r>
              <a:rPr lang="fr-FR" sz="2400" b="1" i="1" u="sng" dirty="0" smtClean="0">
                <a:latin typeface="Times New Roman" panose="02020603050405020304" pitchFamily="18" charset="0"/>
                <a:cs typeface="Times New Roman" panose="02020603050405020304" pitchFamily="18" charset="0"/>
              </a:rPr>
              <a:t>Exemple: </a:t>
            </a:r>
            <a:r>
              <a:rPr lang="fr-FR" sz="2400" dirty="0" smtClean="0">
                <a:latin typeface="Times New Roman" panose="02020603050405020304" pitchFamily="18" charset="0"/>
                <a:cs typeface="Times New Roman" panose="02020603050405020304" pitchFamily="18" charset="0"/>
              </a:rPr>
              <a:t>taux de mortalité infantile, taux d’alphabétisation des femmes, taux de mortalité maternelle, etc.</a:t>
            </a:r>
          </a:p>
        </p:txBody>
      </p:sp>
      <p:sp>
        <p:nvSpPr>
          <p:cNvPr id="3" name="Titre 1"/>
          <p:cNvSpPr>
            <a:spLocks noGrp="1"/>
          </p:cNvSpPr>
          <p:nvPr>
            <p:ph type="title"/>
          </p:nvPr>
        </p:nvSpPr>
        <p:spPr>
          <a:xfrm>
            <a:off x="628650" y="223838"/>
            <a:ext cx="7886700" cy="857250"/>
          </a:xfrm>
        </p:spPr>
        <p:txBody>
          <a:bodyPr>
            <a:normAutofit fontScale="90000"/>
          </a:bodyPr>
          <a:lstStyle/>
          <a:p>
            <a:pPr algn="ctr">
              <a:defRPr/>
            </a:pPr>
            <a:r>
              <a:rPr lang="fr-FR" sz="4000" b="1" smtClean="0">
                <a:solidFill>
                  <a:schemeClr val="tx1"/>
                </a:solidFill>
                <a:latin typeface="Times New Roman" panose="02020603050405020304" pitchFamily="18" charset="0"/>
                <a:cs typeface="Times New Roman" panose="02020603050405020304" pitchFamily="18" charset="0"/>
              </a:rPr>
              <a:t>Quels types d’indicateurs faut il produire?</a:t>
            </a:r>
            <a:endParaRPr lang="fr-FR" sz="4000" b="1">
              <a:solidFill>
                <a:schemeClr val="tx1"/>
              </a:solidFill>
              <a:latin typeface="Times New Roman" panose="02020603050405020304" pitchFamily="18" charset="0"/>
              <a:cs typeface="Times New Roman" panose="02020603050405020304" pitchFamily="18" charset="0"/>
            </a:endParaRPr>
          </a:p>
        </p:txBody>
      </p:sp>
      <p:pic>
        <p:nvPicPr>
          <p:cNvPr id="5" name="Image 4"/>
          <p:cNvPicPr>
            <a:picLocks noChangeAspect="1"/>
          </p:cNvPicPr>
          <p:nvPr/>
        </p:nvPicPr>
        <p:blipFill>
          <a:blip r:embed="rId2"/>
          <a:stretch>
            <a:fillRect/>
          </a:stretch>
        </p:blipFill>
        <p:spPr>
          <a:xfrm>
            <a:off x="5940612" y="6463029"/>
            <a:ext cx="3267075" cy="462669"/>
          </a:xfrm>
          <a:prstGeom prst="rect">
            <a:avLst/>
          </a:prstGeom>
        </p:spPr>
      </p:pic>
      <p:pic>
        <p:nvPicPr>
          <p:cNvPr id="6" name="Image 5"/>
          <p:cNvPicPr>
            <a:picLocks noChangeAspect="1"/>
          </p:cNvPicPr>
          <p:nvPr/>
        </p:nvPicPr>
        <p:blipFill>
          <a:blip r:embed="rId3"/>
          <a:stretch>
            <a:fillRect/>
          </a:stretch>
        </p:blipFill>
        <p:spPr>
          <a:xfrm>
            <a:off x="8360824" y="-63389"/>
            <a:ext cx="800100" cy="1529895"/>
          </a:xfrm>
          <a:prstGeom prst="rect">
            <a:avLst/>
          </a:prstGeom>
        </p:spPr>
      </p:pic>
    </p:spTree>
    <p:extLst>
      <p:ext uri="{BB962C8B-B14F-4D97-AF65-F5344CB8AC3E}">
        <p14:creationId xmlns:p14="http://schemas.microsoft.com/office/powerpoint/2010/main" val="2789858654"/>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628650" y="223838"/>
            <a:ext cx="7886700" cy="857250"/>
          </a:xfrm>
        </p:spPr>
        <p:txBody>
          <a:bodyPr>
            <a:noAutofit/>
          </a:bodyPr>
          <a:lstStyle/>
          <a:p>
            <a:pPr algn="ctr"/>
            <a:r>
              <a:rPr lang="fr-FR" sz="2800" smtClean="0">
                <a:solidFill>
                  <a:schemeClr val="tx1"/>
                </a:solidFill>
                <a:latin typeface="Times New Roman" panose="02020603050405020304" pitchFamily="18" charset="0"/>
                <a:cs typeface="Times New Roman" panose="02020603050405020304" pitchFamily="18" charset="0"/>
              </a:rPr>
              <a:t>LES EXEMPLES D’ENQUETE REALISEES PAR L’INS</a:t>
            </a:r>
            <a:endParaRPr lang="fr-FR" sz="2800">
              <a:solidFill>
                <a:schemeClr val="tx1"/>
              </a:solidFill>
              <a:latin typeface="Times New Roman" panose="02020603050405020304" pitchFamily="18" charset="0"/>
              <a:cs typeface="Times New Roman" panose="02020603050405020304" pitchFamily="18" charset="0"/>
            </a:endParaRPr>
          </a:p>
        </p:txBody>
      </p:sp>
      <p:sp>
        <p:nvSpPr>
          <p:cNvPr id="5" name="Rectangle 4"/>
          <p:cNvSpPr/>
          <p:nvPr/>
        </p:nvSpPr>
        <p:spPr>
          <a:xfrm>
            <a:off x="11443" y="1556792"/>
            <a:ext cx="5421426" cy="400110"/>
          </a:xfrm>
          <a:prstGeom prst="rect">
            <a:avLst/>
          </a:prstGeom>
        </p:spPr>
        <p:txBody>
          <a:bodyPr wrap="square">
            <a:spAutoFit/>
          </a:bodyPr>
          <a:lstStyle/>
          <a:p>
            <a:pPr marL="342900" indent="-342900">
              <a:buFont typeface="Wingdings" panose="05000000000000000000" pitchFamily="2" charset="2"/>
              <a:buChar char="q"/>
            </a:pPr>
            <a:r>
              <a:rPr lang="fr-FR" b="1">
                <a:solidFill>
                  <a:srgbClr val="0033CC"/>
                </a:solidFill>
                <a:latin typeface="Times New Roman" panose="02020603050405020304" pitchFamily="18" charset="0"/>
                <a:cs typeface="Times New Roman" panose="02020603050405020304" pitchFamily="18" charset="0"/>
              </a:rPr>
              <a:t>Cartographie des Infrastructures </a:t>
            </a:r>
            <a:r>
              <a:rPr lang="fr-FR" b="1" smtClean="0">
                <a:solidFill>
                  <a:srgbClr val="0033CC"/>
                </a:solidFill>
                <a:latin typeface="Times New Roman" panose="02020603050405020304" pitchFamily="18" charset="0"/>
                <a:cs typeface="Times New Roman" panose="02020603050405020304" pitchFamily="18" charset="0"/>
              </a:rPr>
              <a:t>de l’Etat</a:t>
            </a:r>
            <a:endParaRPr lang="fr-FR" b="1">
              <a:solidFill>
                <a:srgbClr val="FF0000"/>
              </a:solidFill>
            </a:endParaRPr>
          </a:p>
        </p:txBody>
      </p:sp>
      <p:pic>
        <p:nvPicPr>
          <p:cNvPr id="7" name="Image 6"/>
          <p:cNvPicPr>
            <a:picLocks noChangeAspect="1"/>
          </p:cNvPicPr>
          <p:nvPr/>
        </p:nvPicPr>
        <p:blipFill>
          <a:blip r:embed="rId2"/>
          <a:stretch>
            <a:fillRect/>
          </a:stretch>
        </p:blipFill>
        <p:spPr>
          <a:xfrm>
            <a:off x="5940612" y="6427026"/>
            <a:ext cx="3267075" cy="462669"/>
          </a:xfrm>
          <a:prstGeom prst="rect">
            <a:avLst/>
          </a:prstGeom>
        </p:spPr>
      </p:pic>
      <p:pic>
        <p:nvPicPr>
          <p:cNvPr id="8" name="Image 7"/>
          <p:cNvPicPr>
            <a:picLocks noChangeAspect="1"/>
          </p:cNvPicPr>
          <p:nvPr/>
        </p:nvPicPr>
        <p:blipFill>
          <a:blip r:embed="rId3"/>
          <a:stretch>
            <a:fillRect/>
          </a:stretch>
        </p:blipFill>
        <p:spPr>
          <a:xfrm>
            <a:off x="8360824" y="-99392"/>
            <a:ext cx="800100" cy="1529895"/>
          </a:xfrm>
          <a:prstGeom prst="rect">
            <a:avLst/>
          </a:prstGeom>
        </p:spPr>
      </p:pic>
      <p:sp>
        <p:nvSpPr>
          <p:cNvPr id="2" name="Rectangle 1"/>
          <p:cNvSpPr/>
          <p:nvPr/>
        </p:nvSpPr>
        <p:spPr>
          <a:xfrm>
            <a:off x="119599" y="1915970"/>
            <a:ext cx="8904801" cy="4344138"/>
          </a:xfrm>
          <a:prstGeom prst="rect">
            <a:avLst/>
          </a:prstGeom>
        </p:spPr>
        <p:txBody>
          <a:bodyPr wrap="square">
            <a:spAutoFit/>
          </a:bodyPr>
          <a:lstStyle/>
          <a:p>
            <a:pPr algn="just">
              <a:lnSpc>
                <a:spcPct val="107000"/>
              </a:lnSpc>
              <a:spcAft>
                <a:spcPts val="0"/>
              </a:spcAft>
            </a:pPr>
            <a:r>
              <a:rPr lang="fr-FR" sz="1800">
                <a:latin typeface="Times New Roman" panose="02020603050405020304" pitchFamily="18" charset="0"/>
                <a:ea typeface="Times New Roman" panose="02020603050405020304" pitchFamily="18" charset="0"/>
                <a:cs typeface="Times New Roman" panose="02020603050405020304" pitchFamily="18" charset="0"/>
              </a:rPr>
              <a:t>Elle a été réalisée auprès des infrastructures socio-économiques de base. C’est un recensement. Elle a utilisé un questionnaire infrastructure. </a:t>
            </a:r>
          </a:p>
          <a:p>
            <a:pPr algn="just">
              <a:lnSpc>
                <a:spcPct val="107000"/>
              </a:lnSpc>
              <a:spcAft>
                <a:spcPts val="0"/>
              </a:spcAft>
            </a:pPr>
            <a:r>
              <a:rPr lang="fr-FR" sz="1800">
                <a:latin typeface="Times New Roman" panose="02020603050405020304" pitchFamily="18" charset="0"/>
                <a:ea typeface="Times New Roman" panose="02020603050405020304" pitchFamily="18" charset="0"/>
                <a:cs typeface="Times New Roman" panose="02020603050405020304" pitchFamily="18" charset="0"/>
              </a:rPr>
              <a:t>L’unité statistique est l’infrastructure socio-économique. La collecte des données a été faite auprès des gestionnaires de l’infrastructure ou un répondant bien informé. . Les principales infrastructures concernées pour cette opération sont :</a:t>
            </a:r>
          </a:p>
          <a:p>
            <a:pPr>
              <a:spcAft>
                <a:spcPts val="0"/>
              </a:spcAft>
            </a:pPr>
            <a:r>
              <a:rPr lang="fr-FR" sz="1800" b="1" i="1">
                <a:latin typeface="Times New Roman" panose="02020603050405020304" pitchFamily="18" charset="0"/>
                <a:ea typeface="MS Mincho"/>
                <a:cs typeface="Times New Roman" panose="02020603050405020304" pitchFamily="18" charset="0"/>
              </a:rPr>
              <a:t> </a:t>
            </a:r>
            <a:r>
              <a:rPr lang="fr-FR" sz="1800" b="1" i="1" smtClean="0">
                <a:latin typeface="Times New Roman" panose="02020603050405020304" pitchFamily="18" charset="0"/>
                <a:ea typeface="MS Mincho"/>
                <a:cs typeface="Times New Roman" panose="02020603050405020304" pitchFamily="18" charset="0"/>
              </a:rPr>
              <a:t>Infrastructures </a:t>
            </a:r>
            <a:r>
              <a:rPr lang="fr-FR" sz="1800" b="1" i="1">
                <a:latin typeface="Times New Roman" panose="02020603050405020304" pitchFamily="18" charset="0"/>
                <a:ea typeface="MS Mincho"/>
                <a:cs typeface="Times New Roman" panose="02020603050405020304" pitchFamily="18" charset="0"/>
              </a:rPr>
              <a:t>économiques</a:t>
            </a: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Boulangeries  </a:t>
            </a:r>
            <a:endParaRPr lang="fr-FR" sz="180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Gares routières</a:t>
            </a:r>
            <a:endParaRPr lang="fr-FR" sz="180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Hôtel/Motel</a:t>
            </a:r>
            <a:endParaRPr lang="fr-FR" sz="180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Médias </a:t>
            </a:r>
            <a:endParaRPr lang="fr-FR" sz="180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Pharmacies</a:t>
            </a:r>
            <a:endParaRPr lang="fr-FR" sz="180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Laboratoires,</a:t>
            </a:r>
            <a:endParaRPr lang="fr-FR" sz="180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Marchés </a:t>
            </a:r>
            <a:endParaRPr lang="fr-FR" sz="180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Stations-service</a:t>
            </a:r>
            <a:endParaRPr lang="fr-FR" sz="180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Rectangle 8"/>
          <p:cNvSpPr/>
          <p:nvPr/>
        </p:nvSpPr>
        <p:spPr>
          <a:xfrm>
            <a:off x="3563888" y="3674785"/>
            <a:ext cx="4572000" cy="2585323"/>
          </a:xfrm>
          <a:prstGeom prst="rect">
            <a:avLst/>
          </a:prstGeom>
        </p:spPr>
        <p:txBody>
          <a:bodyPr>
            <a:spAutoFit/>
          </a:bodyPr>
          <a:lstStyle/>
          <a:p>
            <a:pPr>
              <a:spcBef>
                <a:spcPts val="0"/>
              </a:spcBef>
              <a:spcAft>
                <a:spcPts val="0"/>
              </a:spcAft>
            </a:pPr>
            <a:r>
              <a:rPr lang="fr-FR" sz="1800" b="1" i="1">
                <a:latin typeface="Times New Roman" panose="02020603050405020304" pitchFamily="18" charset="0"/>
                <a:ea typeface="MS Mincho"/>
              </a:rPr>
              <a:t>Infrastructures sociales</a:t>
            </a: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Cimetières</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Dépôts d’ordures</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Forage/borne fontaine</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Lieux de culte</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Maisons des jeunes</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Magasins agricoles</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NAFA/CAAF</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Palais de </a:t>
            </a:r>
            <a:r>
              <a:rPr lang="fr-FR" sz="1800" smtClean="0">
                <a:solidFill>
                  <a:srgbClr val="222222"/>
                </a:solidFill>
                <a:latin typeface="Times New Roman" panose="02020603050405020304" pitchFamily="18" charset="0"/>
                <a:ea typeface="Times New Roman" panose="02020603050405020304" pitchFamily="18" charset="0"/>
              </a:rPr>
              <a:t>justice</a:t>
            </a:r>
            <a:endParaRPr lang="fr-FR" sz="1800">
              <a:latin typeface="Times New Roman" panose="02020603050405020304" pitchFamily="18" charset="0"/>
              <a:ea typeface="Times New Roman" panose="02020603050405020304" pitchFamily="18" charset="0"/>
            </a:endParaRPr>
          </a:p>
        </p:txBody>
      </p:sp>
      <p:sp>
        <p:nvSpPr>
          <p:cNvPr id="10" name="Rectangle 9"/>
          <p:cNvSpPr/>
          <p:nvPr/>
        </p:nvSpPr>
        <p:spPr>
          <a:xfrm>
            <a:off x="6074824" y="3969060"/>
            <a:ext cx="4572000" cy="646331"/>
          </a:xfrm>
          <a:prstGeom prst="rect">
            <a:avLst/>
          </a:prstGeom>
        </p:spPr>
        <p:txBody>
          <a:bodyPr>
            <a:spAutoFit/>
          </a:bodyPr>
          <a:lstStyle/>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Structures scolaires</a:t>
            </a:r>
            <a:endParaRPr lang="fr-FR" sz="1800">
              <a:latin typeface="Times New Roman" panose="02020603050405020304" pitchFamily="18" charset="0"/>
              <a:ea typeface="Times New Roman" panose="02020603050405020304" pitchFamily="18" charset="0"/>
            </a:endParaRPr>
          </a:p>
          <a:p>
            <a:pPr marL="742950" lvl="1" indent="-285750">
              <a:spcBef>
                <a:spcPts val="0"/>
              </a:spcBef>
              <a:spcAft>
                <a:spcPts val="0"/>
              </a:spcAft>
              <a:buFont typeface="Courier New" panose="02070309020205020404" pitchFamily="49" charset="0"/>
              <a:buChar char="o"/>
            </a:pPr>
            <a:r>
              <a:rPr lang="fr-FR" sz="1800">
                <a:solidFill>
                  <a:srgbClr val="222222"/>
                </a:solidFill>
                <a:latin typeface="Times New Roman" panose="02020603050405020304" pitchFamily="18" charset="0"/>
                <a:ea typeface="Times New Roman" panose="02020603050405020304" pitchFamily="18" charset="0"/>
              </a:rPr>
              <a:t>Structures sanitaires</a:t>
            </a:r>
            <a:endParaRPr lang="fr-FR" sz="180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72090054"/>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628650" y="223838"/>
            <a:ext cx="7886700" cy="857250"/>
          </a:xfrm>
        </p:spPr>
        <p:txBody>
          <a:bodyPr>
            <a:noAutofit/>
          </a:bodyPr>
          <a:lstStyle/>
          <a:p>
            <a:pPr algn="ctr"/>
            <a:r>
              <a:rPr lang="fr-FR" sz="2800" smtClean="0">
                <a:solidFill>
                  <a:schemeClr val="tx1"/>
                </a:solidFill>
                <a:latin typeface="Times New Roman" panose="02020603050405020304" pitchFamily="18" charset="0"/>
                <a:cs typeface="Times New Roman" panose="02020603050405020304" pitchFamily="18" charset="0"/>
              </a:rPr>
              <a:t>LES EXEMPLES D’ENQUETE REALISEES PAR L’INS</a:t>
            </a:r>
            <a:endParaRPr lang="fr-FR" sz="280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11910" y="1397947"/>
            <a:ext cx="5421426" cy="400110"/>
          </a:xfrm>
          <a:prstGeom prst="rect">
            <a:avLst/>
          </a:prstGeom>
        </p:spPr>
        <p:txBody>
          <a:bodyPr wrap="square">
            <a:spAutoFit/>
          </a:bodyPr>
          <a:lstStyle/>
          <a:p>
            <a:pPr marL="342900" indent="-342900">
              <a:buFont typeface="Wingdings" panose="05000000000000000000" pitchFamily="2" charset="2"/>
              <a:buChar char="q"/>
            </a:pPr>
            <a:r>
              <a:rPr lang="fr-FR" b="1">
                <a:solidFill>
                  <a:srgbClr val="0033CC"/>
                </a:solidFill>
                <a:latin typeface="Times New Roman" panose="02020603050405020304" pitchFamily="18" charset="0"/>
                <a:cs typeface="Times New Roman" panose="02020603050405020304" pitchFamily="18" charset="0"/>
              </a:rPr>
              <a:t>Cartographie des Infrastructures </a:t>
            </a:r>
            <a:r>
              <a:rPr lang="fr-FR" b="1" smtClean="0">
                <a:solidFill>
                  <a:srgbClr val="0033CC"/>
                </a:solidFill>
                <a:latin typeface="Times New Roman" panose="02020603050405020304" pitchFamily="18" charset="0"/>
                <a:cs typeface="Times New Roman" panose="02020603050405020304" pitchFamily="18" charset="0"/>
              </a:rPr>
              <a:t>de l’Etat</a:t>
            </a:r>
            <a:endParaRPr lang="fr-FR" b="1">
              <a:solidFill>
                <a:srgbClr val="FF0000"/>
              </a:solidFill>
            </a:endParaRPr>
          </a:p>
        </p:txBody>
      </p:sp>
      <p:pic>
        <p:nvPicPr>
          <p:cNvPr id="7" name="Image 6"/>
          <p:cNvPicPr>
            <a:picLocks noChangeAspect="1"/>
          </p:cNvPicPr>
          <p:nvPr/>
        </p:nvPicPr>
        <p:blipFill>
          <a:blip r:embed="rId2"/>
          <a:stretch>
            <a:fillRect/>
          </a:stretch>
        </p:blipFill>
        <p:spPr>
          <a:xfrm>
            <a:off x="5940612" y="6463029"/>
            <a:ext cx="3267075" cy="462669"/>
          </a:xfrm>
          <a:prstGeom prst="rect">
            <a:avLst/>
          </a:prstGeom>
        </p:spPr>
      </p:pic>
      <p:pic>
        <p:nvPicPr>
          <p:cNvPr id="8" name="Image 7"/>
          <p:cNvPicPr>
            <a:picLocks noChangeAspect="1"/>
          </p:cNvPicPr>
          <p:nvPr/>
        </p:nvPicPr>
        <p:blipFill>
          <a:blip r:embed="rId3"/>
          <a:stretch>
            <a:fillRect/>
          </a:stretch>
        </p:blipFill>
        <p:spPr>
          <a:xfrm>
            <a:off x="8360824" y="-63389"/>
            <a:ext cx="800100" cy="1529895"/>
          </a:xfrm>
          <a:prstGeom prst="rect">
            <a:avLst/>
          </a:prstGeom>
        </p:spPr>
      </p:pic>
      <p:pic>
        <p:nvPicPr>
          <p:cNvPr id="1642497" name="Image 311" descr="Guinee boulangerie_période Posi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457" y="2092399"/>
            <a:ext cx="8001893" cy="4417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a:spLocks noChangeArrowheads="1"/>
          </p:cNvSpPr>
          <p:nvPr/>
        </p:nvSpPr>
        <p:spPr bwMode="auto">
          <a:xfrm>
            <a:off x="1403648" y="581458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10" name="Rectangle 9"/>
          <p:cNvSpPr/>
          <p:nvPr/>
        </p:nvSpPr>
        <p:spPr>
          <a:xfrm>
            <a:off x="791580" y="1798057"/>
            <a:ext cx="8185372" cy="400110"/>
          </a:xfrm>
          <a:prstGeom prst="rect">
            <a:avLst/>
          </a:prstGeom>
        </p:spPr>
        <p:txBody>
          <a:bodyPr wrap="square">
            <a:spAutoFit/>
          </a:bodyPr>
          <a:lstStyle/>
          <a:p>
            <a:pPr marL="342900" indent="-342900" algn="just">
              <a:spcAft>
                <a:spcPts val="0"/>
              </a:spcAft>
              <a:buFont typeface="Wingdings" panose="05000000000000000000" pitchFamily="2" charset="2"/>
              <a:buChar char="v"/>
            </a:pPr>
            <a:r>
              <a:rPr lang="fr-FR" b="1" smtClean="0">
                <a:latin typeface="Times New Roman" panose="02020603050405020304" pitchFamily="18" charset="0"/>
                <a:ea typeface="Times New Roman" panose="02020603050405020304" pitchFamily="18" charset="0"/>
              </a:rPr>
              <a:t>Couverture </a:t>
            </a:r>
            <a:r>
              <a:rPr lang="fr-FR" b="1">
                <a:latin typeface="Times New Roman" panose="02020603050405020304" pitchFamily="18" charset="0"/>
                <a:ea typeface="Times New Roman" panose="02020603050405020304" pitchFamily="18" charset="0"/>
              </a:rPr>
              <a:t>des boulangeries par période d’implantation</a:t>
            </a:r>
            <a:endParaRPr lang="fr-FR" b="1">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20832891"/>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628650" y="223838"/>
            <a:ext cx="7886700" cy="857250"/>
          </a:xfrm>
        </p:spPr>
        <p:txBody>
          <a:bodyPr>
            <a:noAutofit/>
          </a:bodyPr>
          <a:lstStyle/>
          <a:p>
            <a:pPr algn="ctr"/>
            <a:r>
              <a:rPr lang="fr-FR" sz="2800" smtClean="0">
                <a:solidFill>
                  <a:schemeClr val="tx1"/>
                </a:solidFill>
                <a:latin typeface="Times New Roman" panose="02020603050405020304" pitchFamily="18" charset="0"/>
                <a:cs typeface="Times New Roman" panose="02020603050405020304" pitchFamily="18" charset="0"/>
              </a:rPr>
              <a:t>LES EXEMPLES D’ENQUETE REALISEES PAR L’INS</a:t>
            </a:r>
            <a:endParaRPr lang="fr-FR" sz="280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14670" y="1484784"/>
            <a:ext cx="7869698" cy="707886"/>
          </a:xfrm>
          <a:prstGeom prst="rect">
            <a:avLst/>
          </a:prstGeom>
        </p:spPr>
        <p:txBody>
          <a:bodyPr wrap="square">
            <a:spAutoFit/>
          </a:bodyPr>
          <a:lstStyle/>
          <a:p>
            <a:pPr marL="342900" indent="-342900">
              <a:buFont typeface="Wingdings" panose="05000000000000000000" pitchFamily="2" charset="2"/>
              <a:buChar char="q"/>
            </a:pPr>
            <a:r>
              <a:rPr lang="fr-FR" b="1">
                <a:solidFill>
                  <a:srgbClr val="0033CC"/>
                </a:solidFill>
                <a:latin typeface="Times New Roman" panose="02020603050405020304" pitchFamily="18" charset="0"/>
                <a:cs typeface="Times New Roman" panose="02020603050405020304" pitchFamily="18" charset="0"/>
              </a:rPr>
              <a:t>Cartographie des </a:t>
            </a:r>
            <a:r>
              <a:rPr lang="fr-FR" b="1" smtClean="0">
                <a:solidFill>
                  <a:srgbClr val="0033CC"/>
                </a:solidFill>
                <a:latin typeface="Times New Roman" panose="02020603050405020304" pitchFamily="18" charset="0"/>
                <a:cs typeface="Times New Roman" panose="02020603050405020304" pitchFamily="18" charset="0"/>
              </a:rPr>
              <a:t>domaines Agricoles de l’Etat dans la région de Boké</a:t>
            </a:r>
            <a:endParaRPr lang="fr-FR" b="1">
              <a:solidFill>
                <a:srgbClr val="FF0000"/>
              </a:solidFill>
            </a:endParaRPr>
          </a:p>
        </p:txBody>
      </p:sp>
      <p:sp>
        <p:nvSpPr>
          <p:cNvPr id="6" name="Rectangle 2"/>
          <p:cNvSpPr>
            <a:spLocks noChangeArrowheads="1"/>
          </p:cNvSpPr>
          <p:nvPr/>
        </p:nvSpPr>
        <p:spPr bwMode="auto">
          <a:xfrm>
            <a:off x="1007604" y="2192670"/>
            <a:ext cx="102830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fr-FR" sz="1600" b="0" i="0" u="none" strike="noStrike" cap="none" normalizeH="0" baseline="0" smtClean="0">
                <a:ln>
                  <a:noFill/>
                </a:ln>
                <a:effectLst/>
                <a:latin typeface="Times New Roman" panose="02020603050405020304" pitchFamily="18" charset="0"/>
                <a:ea typeface="Calibri" panose="020F0502020204030204" pitchFamily="34" charset="0"/>
                <a:cs typeface="Times New Roman" panose="02020603050405020304" pitchFamily="18" charset="0"/>
              </a:rPr>
              <a:t>Superficie (en ha) des domaines agricoles lors de l’enquête</a:t>
            </a:r>
            <a:endParaRPr kumimoji="0" lang="fr-FR" sz="1600" b="0" i="0" u="none" strike="noStrike" cap="none" normalizeH="0" baseline="0" smtClean="0">
              <a:ln>
                <a:noFill/>
              </a:ln>
              <a:effectLst/>
              <a:latin typeface="Arial" panose="020B0604020202020204" pitchFamily="34" charset="0"/>
            </a:endParaRPr>
          </a:p>
        </p:txBody>
      </p:sp>
      <p:pic>
        <p:nvPicPr>
          <p:cNvPr id="163328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604" y="2642533"/>
            <a:ext cx="6876764" cy="383969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a:picLocks noChangeAspect="1"/>
          </p:cNvPicPr>
          <p:nvPr/>
        </p:nvPicPr>
        <p:blipFill>
          <a:blip r:embed="rId3"/>
          <a:stretch>
            <a:fillRect/>
          </a:stretch>
        </p:blipFill>
        <p:spPr>
          <a:xfrm>
            <a:off x="5940612" y="6463029"/>
            <a:ext cx="3267075" cy="462669"/>
          </a:xfrm>
          <a:prstGeom prst="rect">
            <a:avLst/>
          </a:prstGeom>
        </p:spPr>
      </p:pic>
      <p:pic>
        <p:nvPicPr>
          <p:cNvPr id="10" name="Image 9"/>
          <p:cNvPicPr>
            <a:picLocks noChangeAspect="1"/>
          </p:cNvPicPr>
          <p:nvPr/>
        </p:nvPicPr>
        <p:blipFill>
          <a:blip r:embed="rId4"/>
          <a:stretch>
            <a:fillRect/>
          </a:stretch>
        </p:blipFill>
        <p:spPr>
          <a:xfrm>
            <a:off x="8360824" y="-63389"/>
            <a:ext cx="800100" cy="1529895"/>
          </a:xfrm>
          <a:prstGeom prst="rect">
            <a:avLst/>
          </a:prstGeom>
        </p:spPr>
      </p:pic>
    </p:spTree>
    <p:extLst>
      <p:ext uri="{BB962C8B-B14F-4D97-AF65-F5344CB8AC3E}">
        <p14:creationId xmlns:p14="http://schemas.microsoft.com/office/powerpoint/2010/main" val="3021377109"/>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628650" y="223838"/>
            <a:ext cx="7886700" cy="857250"/>
          </a:xfrm>
        </p:spPr>
        <p:txBody>
          <a:bodyPr>
            <a:noAutofit/>
          </a:bodyPr>
          <a:lstStyle/>
          <a:p>
            <a:pPr algn="ctr"/>
            <a:r>
              <a:rPr lang="fr-FR" sz="2800" smtClean="0">
                <a:solidFill>
                  <a:schemeClr val="tx1"/>
                </a:solidFill>
                <a:latin typeface="Times New Roman" panose="02020603050405020304" pitchFamily="18" charset="0"/>
                <a:cs typeface="Times New Roman" panose="02020603050405020304" pitchFamily="18" charset="0"/>
              </a:rPr>
              <a:t>LES EXEMPLES D’ENQUETE REALISEES PAR L’INS</a:t>
            </a:r>
            <a:endParaRPr lang="fr-FR" sz="280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107504" y="1359440"/>
            <a:ext cx="7869698" cy="707886"/>
          </a:xfrm>
          <a:prstGeom prst="rect">
            <a:avLst/>
          </a:prstGeom>
        </p:spPr>
        <p:txBody>
          <a:bodyPr wrap="square">
            <a:spAutoFit/>
          </a:bodyPr>
          <a:lstStyle/>
          <a:p>
            <a:pPr marL="342900" indent="-342900">
              <a:buFont typeface="Wingdings" panose="05000000000000000000" pitchFamily="2" charset="2"/>
              <a:buChar char="q"/>
            </a:pPr>
            <a:r>
              <a:rPr lang="fr-FR" b="1">
                <a:solidFill>
                  <a:srgbClr val="0033CC"/>
                </a:solidFill>
                <a:latin typeface="Times New Roman" panose="02020603050405020304" pitchFamily="18" charset="0"/>
                <a:cs typeface="Times New Roman" panose="02020603050405020304" pitchFamily="18" charset="0"/>
              </a:rPr>
              <a:t>Cartographie des </a:t>
            </a:r>
            <a:r>
              <a:rPr lang="fr-FR" b="1" smtClean="0">
                <a:solidFill>
                  <a:srgbClr val="0033CC"/>
                </a:solidFill>
                <a:latin typeface="Times New Roman" panose="02020603050405020304" pitchFamily="18" charset="0"/>
                <a:cs typeface="Times New Roman" panose="02020603050405020304" pitchFamily="18" charset="0"/>
              </a:rPr>
              <a:t>domaines Agricoles de l’Etat dans la région de Boké</a:t>
            </a:r>
            <a:endParaRPr lang="fr-FR" b="1">
              <a:solidFill>
                <a:srgbClr val="FF0000"/>
              </a:solidFill>
            </a:endParaRPr>
          </a:p>
        </p:txBody>
      </p:sp>
      <p:sp>
        <p:nvSpPr>
          <p:cNvPr id="2" name="Rectangle 2"/>
          <p:cNvSpPr>
            <a:spLocks noChangeArrowheads="1"/>
          </p:cNvSpPr>
          <p:nvPr/>
        </p:nvSpPr>
        <p:spPr bwMode="auto">
          <a:xfrm>
            <a:off x="1088072" y="2011591"/>
            <a:ext cx="73308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171450" marR="0" lvl="0" indent="-171450" algn="just"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fr-FR" sz="1600" b="0" i="0" u="none" strike="noStrike" cap="none" normalizeH="0" baseline="0" smtClean="0">
                <a:ln>
                  <a:noFill/>
                </a:ln>
                <a:effectLst/>
                <a:latin typeface="Times New Roman" panose="02020603050405020304" pitchFamily="18" charset="0"/>
                <a:ea typeface="Calibri" panose="020F0502020204030204" pitchFamily="34" charset="0"/>
                <a:cs typeface="Times New Roman" panose="02020603050405020304" pitchFamily="18" charset="0"/>
              </a:rPr>
              <a:t>Superficie (en ha) des domaines agricoles lors de l’enquête par sous-préfecture dans </a:t>
            </a:r>
          </a:p>
          <a:p>
            <a:pPr marR="0" lvl="0" algn="just" defTabSz="914400" rtl="0" eaLnBrk="0" fontAlgn="base" latinLnBrk="0" hangingPunct="0">
              <a:lnSpc>
                <a:spcPct val="100000"/>
              </a:lnSpc>
              <a:spcBef>
                <a:spcPct val="0"/>
              </a:spcBef>
              <a:spcAft>
                <a:spcPct val="0"/>
              </a:spcAft>
              <a:buClrTx/>
              <a:buSzTx/>
              <a:tabLst/>
            </a:pPr>
            <a:r>
              <a:rPr lang="fr-FR" sz="1600">
                <a:latin typeface="Times New Roman" panose="02020603050405020304" pitchFamily="18" charset="0"/>
                <a:ea typeface="Calibri" panose="020F0502020204030204" pitchFamily="34" charset="0"/>
                <a:cs typeface="Times New Roman" panose="02020603050405020304" pitchFamily="18" charset="0"/>
              </a:rPr>
              <a:t> </a:t>
            </a:r>
            <a:r>
              <a:rPr lang="fr-FR" sz="1600" smtClean="0">
                <a:latin typeface="Times New Roman" panose="02020603050405020304" pitchFamily="18" charset="0"/>
                <a:ea typeface="Calibri" panose="020F0502020204030204" pitchFamily="34" charset="0"/>
                <a:cs typeface="Times New Roman" panose="02020603050405020304" pitchFamily="18" charset="0"/>
              </a:rPr>
              <a:t>  </a:t>
            </a:r>
            <a:r>
              <a:rPr kumimoji="0" lang="fr-FR" sz="1600" b="0" i="0" u="none" strike="noStrike" cap="none" normalizeH="0" baseline="0" smtClean="0">
                <a:ln>
                  <a:noFill/>
                </a:ln>
                <a:effectLst/>
                <a:latin typeface="Times New Roman" panose="02020603050405020304" pitchFamily="18" charset="0"/>
                <a:ea typeface="Calibri" panose="020F0502020204030204" pitchFamily="34" charset="0"/>
                <a:cs typeface="Times New Roman" panose="02020603050405020304" pitchFamily="18" charset="0"/>
              </a:rPr>
              <a:t>la préfecture de Boké.</a:t>
            </a:r>
            <a:endParaRPr kumimoji="0" lang="fr-FR" sz="1600" b="0" i="0" u="none" strike="noStrike" cap="none" normalizeH="0" baseline="0" smtClean="0">
              <a:ln>
                <a:noFill/>
              </a:ln>
              <a:effectLst/>
              <a:latin typeface="Arial" panose="020B0604020202020204" pitchFamily="34" charset="0"/>
            </a:endParaRPr>
          </a:p>
        </p:txBody>
      </p:sp>
      <p:pic>
        <p:nvPicPr>
          <p:cNvPr id="16414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596366"/>
            <a:ext cx="6696744" cy="3886108"/>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p:cNvPicPr>
            <a:picLocks noChangeAspect="1"/>
          </p:cNvPicPr>
          <p:nvPr/>
        </p:nvPicPr>
        <p:blipFill>
          <a:blip r:embed="rId3"/>
          <a:stretch>
            <a:fillRect/>
          </a:stretch>
        </p:blipFill>
        <p:spPr>
          <a:xfrm>
            <a:off x="5940612" y="6463029"/>
            <a:ext cx="3267075" cy="462669"/>
          </a:xfrm>
          <a:prstGeom prst="rect">
            <a:avLst/>
          </a:prstGeom>
        </p:spPr>
      </p:pic>
      <p:pic>
        <p:nvPicPr>
          <p:cNvPr id="10" name="Image 9"/>
          <p:cNvPicPr>
            <a:picLocks noChangeAspect="1"/>
          </p:cNvPicPr>
          <p:nvPr/>
        </p:nvPicPr>
        <p:blipFill>
          <a:blip r:embed="rId4"/>
          <a:stretch>
            <a:fillRect/>
          </a:stretch>
        </p:blipFill>
        <p:spPr>
          <a:xfrm>
            <a:off x="8360824" y="-63389"/>
            <a:ext cx="800100" cy="1529895"/>
          </a:xfrm>
          <a:prstGeom prst="rect">
            <a:avLst/>
          </a:prstGeom>
        </p:spPr>
      </p:pic>
    </p:spTree>
    <p:extLst>
      <p:ext uri="{BB962C8B-B14F-4D97-AF65-F5344CB8AC3E}">
        <p14:creationId xmlns:p14="http://schemas.microsoft.com/office/powerpoint/2010/main" val="2573208422"/>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55776" y="296652"/>
            <a:ext cx="7900172" cy="1384995"/>
          </a:xfrm>
          <a:prstGeom prst="rect">
            <a:avLst/>
          </a:prstGeom>
        </p:spPr>
        <p:txBody>
          <a:bodyPr wrap="square">
            <a:spAutoFit/>
          </a:bodyPr>
          <a:lstStyle/>
          <a:p>
            <a:pPr fontAlgn="auto">
              <a:spcBef>
                <a:spcPts val="0"/>
              </a:spcBef>
              <a:spcAft>
                <a:spcPts val="0"/>
              </a:spcAft>
              <a:defRPr/>
            </a:pPr>
            <a:r>
              <a:rPr lang="fr-FR" sz="4000" b="1" smtClean="0">
                <a:solidFill>
                  <a:schemeClr val="tx1"/>
                </a:solidFill>
                <a:latin typeface="+mn-lt"/>
              </a:rPr>
              <a:t>CONLUSION</a:t>
            </a:r>
            <a:endParaRPr lang="fr-FR" sz="4000">
              <a:solidFill>
                <a:schemeClr val="tx1"/>
              </a:solidFill>
              <a:latin typeface="+mn-lt"/>
            </a:endParaRPr>
          </a:p>
          <a:p>
            <a:pPr fontAlgn="auto">
              <a:spcBef>
                <a:spcPts val="0"/>
              </a:spcBef>
              <a:spcAft>
                <a:spcPts val="0"/>
              </a:spcAft>
              <a:defRPr/>
            </a:pPr>
            <a:endParaRPr lang="fr-FR" sz="4400" b="1" smtClean="0">
              <a:solidFill>
                <a:schemeClr val="tx1"/>
              </a:solidFill>
            </a:endParaRP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9" name="Espace réservé du contenu 2"/>
          <p:cNvSpPr>
            <a:spLocks noGrp="1"/>
          </p:cNvSpPr>
          <p:nvPr>
            <p:ph sz="quarter" idx="1"/>
          </p:nvPr>
        </p:nvSpPr>
        <p:spPr>
          <a:xfrm>
            <a:off x="214313" y="1600200"/>
            <a:ext cx="8551862" cy="3757613"/>
          </a:xfrm>
        </p:spPr>
        <p:txBody>
          <a:bodyPr/>
          <a:lstStyle/>
          <a:p>
            <a:pPr lvl="1" eaLnBrk="1" hangingPunct="1">
              <a:buFont typeface="Arial" panose="020B0604020202020204" pitchFamily="34" charset="0"/>
              <a:buChar char="•"/>
            </a:pPr>
            <a:endParaRPr lang="fr-FR" sz="2400" smtClean="0">
              <a:solidFill>
                <a:srgbClr val="000000"/>
              </a:solidFill>
            </a:endParaRPr>
          </a:p>
          <a:p>
            <a:pPr lvl="1" eaLnBrk="1" hangingPunct="1">
              <a:buFont typeface="Arial" panose="020B0604020202020204" pitchFamily="34" charset="0"/>
              <a:buChar char="•"/>
            </a:pPr>
            <a:endParaRPr lang="fr-FR" sz="2400" smtClean="0">
              <a:solidFill>
                <a:srgbClr val="000000"/>
              </a:solidFill>
            </a:endParaRPr>
          </a:p>
          <a:p>
            <a:pPr lvl="1" eaLnBrk="1" hangingPunct="1">
              <a:buFont typeface="Arial" panose="020B0604020202020204" pitchFamily="34" charset="0"/>
              <a:buChar char="•"/>
            </a:pPr>
            <a:r>
              <a:rPr lang="fr-FR" sz="2400" b="1" smtClean="0"/>
              <a:t>Leadership national  : </a:t>
            </a:r>
          </a:p>
          <a:p>
            <a:pPr lvl="1" eaLnBrk="1" hangingPunct="1">
              <a:buFont typeface="Arial" panose="020B0604020202020204" pitchFamily="34" charset="0"/>
              <a:buChar char="•"/>
            </a:pPr>
            <a:r>
              <a:rPr lang="fr-FR" sz="2400" b="1" smtClean="0">
                <a:solidFill>
                  <a:srgbClr val="000000"/>
                </a:solidFill>
              </a:rPr>
              <a:t>Déclaration de paris : priorité nationale, harmonisation, alignement </a:t>
            </a:r>
            <a:endParaRPr lang="fr-FR" sz="2400" smtClean="0">
              <a:solidFill>
                <a:srgbClr val="000000"/>
              </a:solidFill>
            </a:endParaRPr>
          </a:p>
        </p:txBody>
      </p:sp>
    </p:spTree>
    <p:extLst>
      <p:ext uri="{BB962C8B-B14F-4D97-AF65-F5344CB8AC3E}">
        <p14:creationId xmlns:p14="http://schemas.microsoft.com/office/powerpoint/2010/main" val="26588915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4756" y="2924944"/>
            <a:ext cx="7994497" cy="923330"/>
          </a:xfrm>
          <a:prstGeom prst="rect">
            <a:avLst/>
          </a:prstGeom>
          <a:noFill/>
        </p:spPr>
        <p:txBody>
          <a:bodyPr wrap="none" lIns="91440" tIns="45720" rIns="91440" bIns="45720">
            <a:spAutoFit/>
          </a:bodyPr>
          <a:lstStyle/>
          <a:p>
            <a:pPr algn="ctr"/>
            <a:r>
              <a:rPr lang="fr-FR" sz="5400" b="1" cap="none" spc="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Merci de votre attention</a:t>
            </a:r>
            <a:endParaRPr lang="fr-FR" sz="5400" b="1" cap="none" spc="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7" name="Image 6"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2" name="Image 11"/>
          <p:cNvPicPr>
            <a:picLocks noChangeAspect="1"/>
          </p:cNvPicPr>
          <p:nvPr/>
        </p:nvPicPr>
        <p:blipFill>
          <a:blip r:embed="rId4"/>
          <a:stretch>
            <a:fillRect/>
          </a:stretch>
        </p:blipFill>
        <p:spPr>
          <a:xfrm>
            <a:off x="5940612" y="6463029"/>
            <a:ext cx="3267075" cy="462669"/>
          </a:xfrm>
          <a:prstGeom prst="rect">
            <a:avLst/>
          </a:prstGeom>
        </p:spPr>
      </p:pic>
      <p:pic>
        <p:nvPicPr>
          <p:cNvPr id="13" name="Image 12"/>
          <p:cNvPicPr>
            <a:picLocks noChangeAspect="1"/>
          </p:cNvPicPr>
          <p:nvPr/>
        </p:nvPicPr>
        <p:blipFill>
          <a:blip r:embed="rId5"/>
          <a:stretch>
            <a:fillRect/>
          </a:stretch>
        </p:blipFill>
        <p:spPr>
          <a:xfrm>
            <a:off x="8360824" y="-63389"/>
            <a:ext cx="800100" cy="1529895"/>
          </a:xfrm>
          <a:prstGeom prst="rect">
            <a:avLst/>
          </a:prstGeom>
        </p:spPr>
      </p:pic>
      <p:sp>
        <p:nvSpPr>
          <p:cNvPr id="14" name="ZoneTexte 13"/>
          <p:cNvSpPr txBox="1"/>
          <p:nvPr/>
        </p:nvSpPr>
        <p:spPr bwMode="auto">
          <a:xfrm>
            <a:off x="3869436" y="6550223"/>
            <a:ext cx="1273105" cy="307777"/>
          </a:xfrm>
          <a:prstGeom prst="rect">
            <a:avLst/>
          </a:prstGeom>
          <a:noFill/>
          <a:ln w="15875">
            <a:noFill/>
            <a:miter lim="800000"/>
            <a:headEnd/>
            <a:tailEnd/>
          </a:ln>
          <a:effectLst/>
        </p:spPr>
        <p:txBody>
          <a:bodyPr wrap="none" rtlCol="0">
            <a:spAutoFit/>
          </a:bodyPr>
          <a:lstStyle/>
          <a:p>
            <a:pPr algn="ctr"/>
            <a:r>
              <a:rPr lang="fr-FR" sz="1400" b="1" smtClean="0">
                <a:solidFill>
                  <a:schemeClr val="tx1"/>
                </a:solidFill>
                <a:latin typeface="Arial Narrow" pitchFamily="34" charset="0"/>
              </a:rPr>
              <a:t>Novembre 2018</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79712" y="346194"/>
            <a:ext cx="7339113" cy="769441"/>
          </a:xfrm>
          <a:prstGeom prst="rect">
            <a:avLst/>
          </a:prstGeom>
        </p:spPr>
        <p:txBody>
          <a:bodyPr wrap="square">
            <a:spAutoFit/>
          </a:bodyPr>
          <a:lstStyle/>
          <a:p>
            <a:pPr fontAlgn="auto">
              <a:spcBef>
                <a:spcPts val="0"/>
              </a:spcBef>
              <a:spcAft>
                <a:spcPts val="0"/>
              </a:spcAft>
              <a:defRPr/>
            </a:pPr>
            <a:r>
              <a:rPr lang="fr-FR" sz="4400" b="1" smtClean="0">
                <a:solidFill>
                  <a:schemeClr val="tx1"/>
                </a:solidFill>
              </a:rPr>
              <a:t>GENERALITES</a:t>
            </a: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11" name="Rectangle 10"/>
          <p:cNvSpPr/>
          <p:nvPr/>
        </p:nvSpPr>
        <p:spPr>
          <a:xfrm>
            <a:off x="14502" y="1473574"/>
            <a:ext cx="3874009" cy="400110"/>
          </a:xfrm>
          <a:prstGeom prst="rect">
            <a:avLst/>
          </a:prstGeom>
        </p:spPr>
        <p:txBody>
          <a:bodyPr wrap="none">
            <a:spAutoFit/>
          </a:bodyPr>
          <a:lstStyle/>
          <a:p>
            <a:r>
              <a:rPr lang="fr-FR" b="1">
                <a:latin typeface="Times New Roman" panose="02020603050405020304" pitchFamily="18" charset="0"/>
              </a:rPr>
              <a:t>1. OBJET DE LA STATISTIQUE</a:t>
            </a:r>
            <a:endParaRPr lang="fr-FR"/>
          </a:p>
        </p:txBody>
      </p:sp>
      <p:sp>
        <p:nvSpPr>
          <p:cNvPr id="13" name="Rectangle 12"/>
          <p:cNvSpPr/>
          <p:nvPr/>
        </p:nvSpPr>
        <p:spPr>
          <a:xfrm>
            <a:off x="14172" y="1988840"/>
            <a:ext cx="8784468" cy="5201424"/>
          </a:xfrm>
          <a:prstGeom prst="rect">
            <a:avLst/>
          </a:prstGeom>
        </p:spPr>
        <p:txBody>
          <a:bodyPr wrap="square">
            <a:spAutoFit/>
          </a:bodyPr>
          <a:lstStyle/>
          <a:p>
            <a:pPr algn="just"/>
            <a:r>
              <a:rPr lang="fr-FR" sz="1600" dirty="0" smtClean="0">
                <a:latin typeface="Times New Roman" panose="02020603050405020304" pitchFamily="18" charset="0"/>
              </a:rPr>
              <a:t>Il faut distinguer les statistiques de la statistique.</a:t>
            </a:r>
          </a:p>
          <a:p>
            <a:pPr marL="342900" indent="-342900" algn="just">
              <a:buFont typeface="Wingdings" panose="05000000000000000000" pitchFamily="2" charset="2"/>
              <a:buChar char="ü"/>
            </a:pPr>
            <a:r>
              <a:rPr lang="fr-FR" sz="1600" dirty="0" smtClean="0">
                <a:latin typeface="Times New Roman" panose="02020603050405020304" pitchFamily="18" charset="0"/>
              </a:rPr>
              <a:t>Les statistiques</a:t>
            </a:r>
          </a:p>
          <a:p>
            <a:pPr algn="just"/>
            <a:r>
              <a:rPr lang="fr-FR" sz="1600" dirty="0" smtClean="0">
                <a:latin typeface="Times New Roman" panose="02020603050405020304" pitchFamily="18" charset="0"/>
              </a:rPr>
              <a:t>Provenant du mot latin </a:t>
            </a:r>
            <a:r>
              <a:rPr lang="fr-FR" sz="1600" dirty="0" err="1" smtClean="0">
                <a:latin typeface="Times New Roman" panose="02020603050405020304" pitchFamily="18" charset="0"/>
              </a:rPr>
              <a:t>status</a:t>
            </a:r>
            <a:r>
              <a:rPr lang="fr-FR" sz="1600" dirty="0" smtClean="0">
                <a:latin typeface="Times New Roman" panose="02020603050405020304" pitchFamily="18" charset="0"/>
              </a:rPr>
              <a:t> qui signifie Etat, le terme statistiques est employé depuis le XVIIIe siècle pour désigner les données chiffrées que les Etats ont coutume de rassembler, depuis la plus haute antiquité , afin de connaitre leurs richesses en biens et en hommes, renseignements utiles à la perception d’impôts et à la levée d’armées. C’est un ensemble de données chiffrées sur un sujet précis.</a:t>
            </a:r>
          </a:p>
          <a:p>
            <a:pPr marL="342900" indent="-342900" algn="just">
              <a:buFont typeface="Wingdings" panose="05000000000000000000" pitchFamily="2" charset="2"/>
              <a:buChar char="ü"/>
            </a:pPr>
            <a:r>
              <a:rPr lang="fr-FR" sz="1600" dirty="0" smtClean="0">
                <a:latin typeface="Times New Roman" panose="02020603050405020304" pitchFamily="18" charset="0"/>
              </a:rPr>
              <a:t>La statistique</a:t>
            </a:r>
          </a:p>
          <a:p>
            <a:pPr algn="just"/>
            <a:r>
              <a:rPr lang="fr-FR" sz="1600" dirty="0" smtClean="0">
                <a:latin typeface="Times New Roman" panose="02020603050405020304" pitchFamily="18" charset="0"/>
              </a:rPr>
              <a:t>La statistique est une méthode scientifique qui a pour objet la présentation, l’analyse et l’interprétation des données chiffrées que sont les statistiques.</a:t>
            </a:r>
          </a:p>
          <a:p>
            <a:pPr algn="just"/>
            <a:r>
              <a:rPr lang="fr-FR" sz="1600" dirty="0" smtClean="0">
                <a:latin typeface="Times New Roman" panose="02020603050405020304" pitchFamily="18" charset="0"/>
              </a:rPr>
              <a:t> La présentation des données statistiques sous forme de tableaux, sous forme de graphique et l’analyse des données qui consiste à résumer un tableau à l’aide d’un petit nombre de valeurs typiques (mode, médiane, moyenne, variance, écart-type, …) sont du domaine de la statistique descriptive.</a:t>
            </a:r>
          </a:p>
          <a:p>
            <a:pPr algn="just"/>
            <a:r>
              <a:rPr lang="fr-FR" sz="1600" dirty="0" smtClean="0">
                <a:latin typeface="Times New Roman" panose="02020603050405020304" pitchFamily="18" charset="0"/>
              </a:rPr>
              <a:t>L’interprétation des données, afin de décider d’une action ou d’effectuer des prévisions est du domaine de la statistique mathématique  </a:t>
            </a:r>
          </a:p>
          <a:p>
            <a:pPr marL="342900" indent="-342900" algn="just">
              <a:buFont typeface="Wingdings" panose="05000000000000000000" pitchFamily="2" charset="2"/>
              <a:buChar char="ü"/>
            </a:pPr>
            <a:endParaRPr lang="fr-FR" dirty="0">
              <a:latin typeface="Times New Roman" panose="02020603050405020304" pitchFamily="18" charset="0"/>
            </a:endParaRPr>
          </a:p>
          <a:p>
            <a:r>
              <a:rPr lang="fr-FR" dirty="0">
                <a:latin typeface="Times New Roman" panose="02020603050405020304" pitchFamily="18" charset="0"/>
              </a:rPr>
              <a:t>La méthode statistique comporte plusieurs étapes.</a:t>
            </a:r>
            <a:endParaRPr lang="fr-FR" dirty="0"/>
          </a:p>
        </p:txBody>
      </p:sp>
    </p:spTree>
    <p:extLst>
      <p:ext uri="{BB962C8B-B14F-4D97-AF65-F5344CB8AC3E}">
        <p14:creationId xmlns:p14="http://schemas.microsoft.com/office/powerpoint/2010/main" val="3123376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79712" y="346194"/>
            <a:ext cx="7339113" cy="769441"/>
          </a:xfrm>
          <a:prstGeom prst="rect">
            <a:avLst/>
          </a:prstGeom>
        </p:spPr>
        <p:txBody>
          <a:bodyPr wrap="square">
            <a:spAutoFit/>
          </a:bodyPr>
          <a:lstStyle/>
          <a:p>
            <a:pPr fontAlgn="auto">
              <a:spcBef>
                <a:spcPts val="0"/>
              </a:spcBef>
              <a:spcAft>
                <a:spcPts val="0"/>
              </a:spcAft>
              <a:defRPr/>
            </a:pPr>
            <a:r>
              <a:rPr lang="fr-FR" sz="4400" b="1" smtClean="0">
                <a:solidFill>
                  <a:schemeClr val="tx1"/>
                </a:solidFill>
              </a:rPr>
              <a:t>GENERALITES</a:t>
            </a: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4" name="Rectangle 3"/>
          <p:cNvSpPr/>
          <p:nvPr/>
        </p:nvSpPr>
        <p:spPr>
          <a:xfrm>
            <a:off x="204063" y="1466506"/>
            <a:ext cx="3818096" cy="369332"/>
          </a:xfrm>
          <a:prstGeom prst="rect">
            <a:avLst/>
          </a:prstGeom>
        </p:spPr>
        <p:txBody>
          <a:bodyPr wrap="none">
            <a:spAutoFit/>
          </a:bodyPr>
          <a:lstStyle/>
          <a:p>
            <a:pPr algn="ctr" fontAlgn="auto">
              <a:spcBef>
                <a:spcPts val="0"/>
              </a:spcBef>
              <a:spcAft>
                <a:spcPts val="0"/>
              </a:spcAft>
              <a:defRPr/>
            </a:pPr>
            <a:r>
              <a:rPr lang="fr-FR" sz="1800" b="1" dirty="0"/>
              <a:t>1.2 VOCABULAIRE STATISTIQUE</a:t>
            </a:r>
          </a:p>
        </p:txBody>
      </p:sp>
      <p:sp>
        <p:nvSpPr>
          <p:cNvPr id="7" name="Rectangle 6"/>
          <p:cNvSpPr/>
          <p:nvPr/>
        </p:nvSpPr>
        <p:spPr>
          <a:xfrm>
            <a:off x="76105" y="1988840"/>
            <a:ext cx="9242720" cy="4893647"/>
          </a:xfrm>
          <a:prstGeom prst="rect">
            <a:avLst/>
          </a:prstGeom>
        </p:spPr>
        <p:txBody>
          <a:bodyPr wrap="square">
            <a:spAutoFit/>
          </a:bodyPr>
          <a:lstStyle/>
          <a:p>
            <a:pPr marL="342900" indent="-342900">
              <a:buFont typeface="Wingdings" pitchFamily="2" charset="2"/>
              <a:buChar char="q"/>
            </a:pPr>
            <a:r>
              <a:rPr lang="fr-FR" sz="1600" b="1" dirty="0" smtClean="0">
                <a:latin typeface="Times New Roman" panose="02020603050405020304" pitchFamily="18" charset="0"/>
              </a:rPr>
              <a:t>Population</a:t>
            </a:r>
          </a:p>
          <a:p>
            <a:r>
              <a:rPr lang="fr-FR" sz="1600" dirty="0" smtClean="0">
                <a:latin typeface="Times New Roman" panose="02020603050405020304" pitchFamily="18" charset="0"/>
              </a:rPr>
              <a:t>Lorsqu'on effectue une recherche, on s’intéresse à un ensemble de faits, d’objets ou de personnes sur lesquels on veut obtenir des informations précises pour valider les hypothèse de la recherche. Cet ensemble de faits, d’objets ou de personnes portent le nom de population. En tant qu’ensemble, une population statistique doit être clairement définie.</a:t>
            </a:r>
          </a:p>
          <a:p>
            <a:r>
              <a:rPr lang="fr-FR" sz="1600" dirty="0" smtClean="0">
                <a:latin typeface="Times New Roman" panose="02020603050405020304" pitchFamily="18" charset="0"/>
              </a:rPr>
              <a:t>Exemple: la population des nouveau-nés à la maternité de </a:t>
            </a:r>
            <a:r>
              <a:rPr lang="fr-FR" sz="1600" dirty="0" err="1" smtClean="0">
                <a:latin typeface="Times New Roman" panose="02020603050405020304" pitchFamily="18" charset="0"/>
              </a:rPr>
              <a:t>Donka</a:t>
            </a:r>
            <a:r>
              <a:rPr lang="fr-FR" sz="1600" dirty="0" smtClean="0">
                <a:latin typeface="Times New Roman" panose="02020603050405020304" pitchFamily="18" charset="0"/>
              </a:rPr>
              <a:t> pendant le mois de février 2014. Il faut préciser le sexe, l’âge, le poids, la taille, etc.</a:t>
            </a:r>
          </a:p>
          <a:p>
            <a:pPr marL="342900" indent="-342900">
              <a:buFont typeface="Wingdings" pitchFamily="2" charset="2"/>
              <a:buChar char="q"/>
            </a:pPr>
            <a:r>
              <a:rPr lang="fr-FR" sz="1600" b="1" dirty="0">
                <a:latin typeface="Times New Roman" panose="02020603050405020304" pitchFamily="18" charset="0"/>
              </a:rPr>
              <a:t>Unité statistique</a:t>
            </a:r>
          </a:p>
          <a:p>
            <a:r>
              <a:rPr lang="fr-FR" sz="1600" dirty="0">
                <a:latin typeface="Times New Roman" panose="02020603050405020304" pitchFamily="18" charset="0"/>
              </a:rPr>
              <a:t>Les éléments de la population sont appelés unités statistiques ou individus.</a:t>
            </a:r>
          </a:p>
          <a:p>
            <a:pPr marL="285750" indent="-285750">
              <a:buFont typeface="Wingdings" pitchFamily="2" charset="2"/>
              <a:buChar char="q"/>
            </a:pPr>
            <a:r>
              <a:rPr lang="fr-FR" sz="1600" b="1" dirty="0">
                <a:latin typeface="Times New Roman" panose="02020603050405020304" pitchFamily="18" charset="0"/>
              </a:rPr>
              <a:t>Caractères ou variables</a:t>
            </a:r>
          </a:p>
          <a:p>
            <a:r>
              <a:rPr lang="fr-FR" sz="1600" dirty="0">
                <a:latin typeface="Times New Roman" panose="02020603050405020304" pitchFamily="18" charset="0"/>
              </a:rPr>
              <a:t>Ce sont les renseignements qu’on veut obtenir auprès des éléments de la population. Dans l’exemple ci-dessus on s’intéresse aux variables sexe, âge, poids, taille, …</a:t>
            </a:r>
          </a:p>
          <a:p>
            <a:pPr marL="285750" indent="-285750">
              <a:buFont typeface="Wingdings" pitchFamily="2" charset="2"/>
              <a:buChar char="q"/>
            </a:pPr>
            <a:r>
              <a:rPr lang="fr-FR" sz="1600" b="1" dirty="0">
                <a:latin typeface="Times New Roman" panose="02020603050405020304" pitchFamily="18" charset="0"/>
              </a:rPr>
              <a:t>Modalités</a:t>
            </a:r>
          </a:p>
          <a:p>
            <a:r>
              <a:rPr lang="fr-FR" sz="1600" dirty="0">
                <a:latin typeface="Times New Roman" panose="02020603050405020304" pitchFamily="18" charset="0"/>
              </a:rPr>
              <a:t>Ce sont les valeurs prises par une variable. Ainsi, le sexe est une variable a deux </a:t>
            </a:r>
            <a:r>
              <a:rPr lang="fr-FR" sz="1600" dirty="0" err="1" smtClean="0">
                <a:latin typeface="Times New Roman" panose="02020603050405020304" pitchFamily="18" charset="0"/>
              </a:rPr>
              <a:t>modalités:masculin</a:t>
            </a:r>
            <a:r>
              <a:rPr lang="fr-FR" sz="1600" dirty="0" smtClean="0">
                <a:latin typeface="Times New Roman" panose="02020603050405020304" pitchFamily="18" charset="0"/>
              </a:rPr>
              <a:t> et féminin</a:t>
            </a:r>
            <a:endParaRPr lang="fr-FR" sz="1600" dirty="0">
              <a:latin typeface="Times New Roman" panose="02020603050405020304" pitchFamily="18" charset="0"/>
            </a:endParaRPr>
          </a:p>
          <a:p>
            <a:endParaRPr lang="fr-FR" sz="1600" dirty="0"/>
          </a:p>
        </p:txBody>
      </p:sp>
    </p:spTree>
    <p:extLst>
      <p:ext uri="{BB962C8B-B14F-4D97-AF65-F5344CB8AC3E}">
        <p14:creationId xmlns:p14="http://schemas.microsoft.com/office/powerpoint/2010/main" val="3173792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79712" y="346194"/>
            <a:ext cx="7339113" cy="769441"/>
          </a:xfrm>
          <a:prstGeom prst="rect">
            <a:avLst/>
          </a:prstGeom>
        </p:spPr>
        <p:txBody>
          <a:bodyPr wrap="square">
            <a:spAutoFit/>
          </a:bodyPr>
          <a:lstStyle/>
          <a:p>
            <a:pPr fontAlgn="auto">
              <a:spcBef>
                <a:spcPts val="0"/>
              </a:spcBef>
              <a:spcAft>
                <a:spcPts val="0"/>
              </a:spcAft>
              <a:defRPr/>
            </a:pPr>
            <a:r>
              <a:rPr lang="fr-FR" sz="4400" b="1" smtClean="0">
                <a:solidFill>
                  <a:schemeClr val="tx1"/>
                </a:solidFill>
              </a:rPr>
              <a:t>GENERALITES</a:t>
            </a: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4" name="Rectangle 3"/>
          <p:cNvSpPr/>
          <p:nvPr/>
        </p:nvSpPr>
        <p:spPr>
          <a:xfrm>
            <a:off x="0" y="1466506"/>
            <a:ext cx="4226222" cy="400110"/>
          </a:xfrm>
          <a:prstGeom prst="rect">
            <a:avLst/>
          </a:prstGeom>
        </p:spPr>
        <p:txBody>
          <a:bodyPr wrap="none">
            <a:spAutoFit/>
          </a:bodyPr>
          <a:lstStyle/>
          <a:p>
            <a:pPr algn="ctr" fontAlgn="auto">
              <a:spcBef>
                <a:spcPts val="0"/>
              </a:spcBef>
              <a:spcAft>
                <a:spcPts val="0"/>
              </a:spcAft>
              <a:defRPr/>
            </a:pPr>
            <a:r>
              <a:rPr lang="fr-FR" b="1"/>
              <a:t>1.2 VOCABULAIRE STATISTIQUE</a:t>
            </a:r>
          </a:p>
        </p:txBody>
      </p:sp>
      <p:sp>
        <p:nvSpPr>
          <p:cNvPr id="3" name="Rectangle 2"/>
          <p:cNvSpPr/>
          <p:nvPr/>
        </p:nvSpPr>
        <p:spPr>
          <a:xfrm>
            <a:off x="14173" y="1923217"/>
            <a:ext cx="8964488" cy="5324535"/>
          </a:xfrm>
          <a:prstGeom prst="rect">
            <a:avLst/>
          </a:prstGeom>
        </p:spPr>
        <p:txBody>
          <a:bodyPr wrap="square">
            <a:spAutoFit/>
          </a:bodyPr>
          <a:lstStyle/>
          <a:p>
            <a:r>
              <a:rPr lang="fr-FR" dirty="0" smtClean="0">
                <a:latin typeface="Times New Roman" panose="02020603050405020304" pitchFamily="18" charset="0"/>
              </a:rPr>
              <a:t>Le poids et l’âge sont des variables dont le nombre de modalités dépend de la population et surtout de la précision cherchée.</a:t>
            </a:r>
          </a:p>
          <a:p>
            <a:pPr marL="342900" indent="-342900">
              <a:buFont typeface="Wingdings" pitchFamily="2" charset="2"/>
              <a:buChar char="q"/>
            </a:pPr>
            <a:r>
              <a:rPr lang="fr-FR" b="1" dirty="0" smtClean="0">
                <a:latin typeface="Times New Roman" panose="02020603050405020304" pitchFamily="18" charset="0"/>
              </a:rPr>
              <a:t>Variable quantitative</a:t>
            </a:r>
          </a:p>
          <a:p>
            <a:r>
              <a:rPr lang="fr-FR" dirty="0" smtClean="0">
                <a:latin typeface="Times New Roman" panose="02020603050405020304" pitchFamily="18" charset="0"/>
              </a:rPr>
              <a:t>Lorsque les modalités de la variable sont des nombres, elle est dite quantitative. Une variable quantitative peut être discrète si elle ne dépend que des valeurs isolées, ou continue si elle prend toute valeur intermédiaire entre deux valeurs données.</a:t>
            </a:r>
          </a:p>
          <a:p>
            <a:r>
              <a:rPr lang="fr-FR" dirty="0" smtClean="0">
                <a:latin typeface="Times New Roman" panose="02020603050405020304" pitchFamily="18" charset="0"/>
              </a:rPr>
              <a:t>Exemple: Le poids est une variable continue. Le nombre de nouveau-nés est une variable discrète.</a:t>
            </a:r>
          </a:p>
          <a:p>
            <a:pPr marL="342900" indent="-342900">
              <a:buFont typeface="Wingdings" pitchFamily="2" charset="2"/>
              <a:buChar char="q"/>
            </a:pPr>
            <a:r>
              <a:rPr lang="fr-FR" b="1" dirty="0" smtClean="0">
                <a:latin typeface="Times New Roman" panose="02020603050405020304" pitchFamily="18" charset="0"/>
              </a:rPr>
              <a:t>Variable qualitative</a:t>
            </a:r>
          </a:p>
          <a:p>
            <a:r>
              <a:rPr lang="fr-FR" dirty="0" smtClean="0">
                <a:latin typeface="Times New Roman" panose="02020603050405020304" pitchFamily="18" charset="0"/>
              </a:rPr>
              <a:t>Lorsque les modalités de la variable ne sont pas mesurables, elle est dite qualitative.</a:t>
            </a:r>
          </a:p>
          <a:p>
            <a:r>
              <a:rPr lang="fr-FR" dirty="0" smtClean="0">
                <a:latin typeface="Times New Roman" panose="02020603050405020304" pitchFamily="18" charset="0"/>
              </a:rPr>
              <a:t>Exemple: Le sexe est une variable qualitative</a:t>
            </a:r>
          </a:p>
          <a:p>
            <a:pPr marL="342900" indent="-342900">
              <a:buFont typeface="Wingdings" pitchFamily="2" charset="2"/>
              <a:buChar char="q"/>
            </a:pPr>
            <a:endParaRPr lang="fr-FR" dirty="0" smtClean="0">
              <a:latin typeface="Times New Roman" panose="02020603050405020304" pitchFamily="18" charset="0"/>
            </a:endParaRPr>
          </a:p>
          <a:p>
            <a:endParaRPr lang="fr-FR" dirty="0"/>
          </a:p>
        </p:txBody>
      </p:sp>
    </p:spTree>
    <p:extLst>
      <p:ext uri="{BB962C8B-B14F-4D97-AF65-F5344CB8AC3E}">
        <p14:creationId xmlns:p14="http://schemas.microsoft.com/office/powerpoint/2010/main" val="2997382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79712" y="346194"/>
            <a:ext cx="7339113" cy="769441"/>
          </a:xfrm>
          <a:prstGeom prst="rect">
            <a:avLst/>
          </a:prstGeom>
        </p:spPr>
        <p:txBody>
          <a:bodyPr wrap="square">
            <a:spAutoFit/>
          </a:bodyPr>
          <a:lstStyle/>
          <a:p>
            <a:pPr fontAlgn="auto">
              <a:spcBef>
                <a:spcPts val="0"/>
              </a:spcBef>
              <a:spcAft>
                <a:spcPts val="0"/>
              </a:spcAft>
              <a:defRPr/>
            </a:pPr>
            <a:r>
              <a:rPr lang="fr-FR" sz="4400" b="1" smtClean="0">
                <a:solidFill>
                  <a:schemeClr val="tx1"/>
                </a:solidFill>
              </a:rPr>
              <a:t>GENERALITES</a:t>
            </a: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4" name="Rectangle 3"/>
          <p:cNvSpPr/>
          <p:nvPr/>
        </p:nvSpPr>
        <p:spPr>
          <a:xfrm>
            <a:off x="0" y="1466506"/>
            <a:ext cx="7920372" cy="3477875"/>
          </a:xfrm>
          <a:prstGeom prst="rect">
            <a:avLst/>
          </a:prstGeom>
        </p:spPr>
        <p:txBody>
          <a:bodyPr wrap="square">
            <a:spAutoFit/>
          </a:bodyPr>
          <a:lstStyle/>
          <a:p>
            <a:pPr fontAlgn="auto">
              <a:spcBef>
                <a:spcPts val="0"/>
              </a:spcBef>
              <a:spcAft>
                <a:spcPts val="0"/>
              </a:spcAft>
              <a:defRPr/>
            </a:pPr>
            <a:r>
              <a:rPr lang="fr-FR" b="1" dirty="0"/>
              <a:t>1.2 VOCABULAIRE </a:t>
            </a:r>
            <a:r>
              <a:rPr lang="fr-FR" b="1" dirty="0" smtClean="0"/>
              <a:t>STATISTIQUE</a:t>
            </a:r>
          </a:p>
          <a:p>
            <a:pPr fontAlgn="auto">
              <a:spcBef>
                <a:spcPts val="0"/>
              </a:spcBef>
              <a:spcAft>
                <a:spcPts val="0"/>
              </a:spcAft>
              <a:defRPr/>
            </a:pPr>
            <a:endParaRPr lang="fr-FR" b="1" dirty="0" smtClean="0"/>
          </a:p>
          <a:p>
            <a:pPr fontAlgn="auto">
              <a:spcBef>
                <a:spcPts val="0"/>
              </a:spcBef>
              <a:spcAft>
                <a:spcPts val="0"/>
              </a:spcAft>
              <a:defRPr/>
            </a:pPr>
            <a:r>
              <a:rPr lang="fr-FR" b="1" dirty="0" smtClean="0"/>
              <a:t>Une statistique peut concerner:</a:t>
            </a:r>
          </a:p>
          <a:p>
            <a:pPr marL="342900" indent="-342900" fontAlgn="auto">
              <a:spcBef>
                <a:spcPts val="0"/>
              </a:spcBef>
              <a:spcAft>
                <a:spcPts val="0"/>
              </a:spcAft>
              <a:buFont typeface="Wingdings" pitchFamily="2" charset="2"/>
              <a:buChar char="q"/>
              <a:defRPr/>
            </a:pPr>
            <a:r>
              <a:rPr lang="fr-FR" b="1" dirty="0" smtClean="0"/>
              <a:t>une </a:t>
            </a:r>
            <a:r>
              <a:rPr lang="fr-FR" b="1" dirty="0"/>
              <a:t>variable à la fois : statistique à une </a:t>
            </a:r>
            <a:r>
              <a:rPr lang="fr-FR" b="1" dirty="0" smtClean="0"/>
              <a:t>dimension</a:t>
            </a:r>
          </a:p>
          <a:p>
            <a:pPr fontAlgn="auto">
              <a:spcBef>
                <a:spcPts val="0"/>
              </a:spcBef>
              <a:spcAft>
                <a:spcPts val="0"/>
              </a:spcAft>
              <a:defRPr/>
            </a:pPr>
            <a:r>
              <a:rPr lang="fr-FR" dirty="0" smtClean="0"/>
              <a:t>    Les tris à plat ou tableaux à entrée unique</a:t>
            </a:r>
            <a:endParaRPr lang="fr-FR" dirty="0"/>
          </a:p>
          <a:p>
            <a:pPr marL="342900" indent="-342900" fontAlgn="auto">
              <a:spcBef>
                <a:spcPts val="0"/>
              </a:spcBef>
              <a:spcAft>
                <a:spcPts val="0"/>
              </a:spcAft>
              <a:buFont typeface="Wingdings" pitchFamily="2" charset="2"/>
              <a:buChar char="q"/>
              <a:defRPr/>
            </a:pPr>
            <a:r>
              <a:rPr lang="fr-FR" b="1" dirty="0"/>
              <a:t>deux variables à la fois : statistique à deux </a:t>
            </a:r>
            <a:r>
              <a:rPr lang="fr-FR" b="1" dirty="0" smtClean="0"/>
              <a:t>dimensions</a:t>
            </a:r>
          </a:p>
          <a:p>
            <a:pPr fontAlgn="auto">
              <a:spcBef>
                <a:spcPts val="0"/>
              </a:spcBef>
              <a:spcAft>
                <a:spcPts val="0"/>
              </a:spcAft>
              <a:defRPr/>
            </a:pPr>
            <a:r>
              <a:rPr lang="fr-FR" b="1" dirty="0" smtClean="0"/>
              <a:t>     </a:t>
            </a:r>
            <a:r>
              <a:rPr lang="fr-FR" dirty="0" smtClean="0"/>
              <a:t>Les tris croisés ou tableaux à double entrée (ligne et   colonne)</a:t>
            </a:r>
            <a:endParaRPr lang="fr-FR" dirty="0"/>
          </a:p>
          <a:p>
            <a:pPr marL="342900" indent="-342900" fontAlgn="auto">
              <a:spcBef>
                <a:spcPts val="0"/>
              </a:spcBef>
              <a:spcAft>
                <a:spcPts val="0"/>
              </a:spcAft>
              <a:buFont typeface="Wingdings" pitchFamily="2" charset="2"/>
              <a:buChar char="q"/>
              <a:defRPr/>
            </a:pPr>
            <a:r>
              <a:rPr lang="fr-FR" b="1" dirty="0"/>
              <a:t>plus de deux variables à la fois : statistique </a:t>
            </a:r>
            <a:r>
              <a:rPr lang="fr-FR" b="1" dirty="0" smtClean="0"/>
              <a:t>multidimensionnelle</a:t>
            </a:r>
          </a:p>
          <a:p>
            <a:pPr fontAlgn="auto">
              <a:spcBef>
                <a:spcPts val="0"/>
              </a:spcBef>
              <a:spcAft>
                <a:spcPts val="0"/>
              </a:spcAft>
              <a:defRPr/>
            </a:pPr>
            <a:r>
              <a:rPr lang="fr-FR" b="1" dirty="0"/>
              <a:t> </a:t>
            </a:r>
            <a:r>
              <a:rPr lang="fr-FR" b="1" dirty="0" smtClean="0"/>
              <a:t>   </a:t>
            </a:r>
            <a:r>
              <a:rPr lang="fr-FR" dirty="0" smtClean="0"/>
              <a:t>Analyse factorielle</a:t>
            </a:r>
            <a:endParaRPr lang="fr-FR" dirty="0"/>
          </a:p>
          <a:p>
            <a:pPr fontAlgn="auto">
              <a:spcBef>
                <a:spcPts val="0"/>
              </a:spcBef>
              <a:spcAft>
                <a:spcPts val="0"/>
              </a:spcAft>
              <a:defRPr/>
            </a:pPr>
            <a:endParaRPr lang="fr-FR" b="1" dirty="0"/>
          </a:p>
        </p:txBody>
      </p:sp>
      <p:sp>
        <p:nvSpPr>
          <p:cNvPr id="3" name="Rectangle 2"/>
          <p:cNvSpPr/>
          <p:nvPr/>
        </p:nvSpPr>
        <p:spPr>
          <a:xfrm>
            <a:off x="14173" y="1923217"/>
            <a:ext cx="8964488" cy="861774"/>
          </a:xfrm>
          <a:prstGeom prst="rect">
            <a:avLst/>
          </a:prstGeom>
        </p:spPr>
        <p:txBody>
          <a:bodyPr wrap="square">
            <a:spAutoFit/>
          </a:bodyPr>
          <a:lstStyle/>
          <a:p>
            <a:pPr marL="342900" indent="-342900">
              <a:buFont typeface="Wingdings" pitchFamily="2" charset="2"/>
              <a:buChar char="q"/>
            </a:pPr>
            <a:endParaRPr lang="fr-FR" dirty="0" smtClean="0">
              <a:latin typeface="Times New Roman" panose="02020603050405020304" pitchFamily="18" charset="0"/>
            </a:endParaRPr>
          </a:p>
          <a:p>
            <a:endParaRPr lang="fr-FR" dirty="0"/>
          </a:p>
        </p:txBody>
      </p:sp>
    </p:spTree>
    <p:extLst>
      <p:ext uri="{BB962C8B-B14F-4D97-AF65-F5344CB8AC3E}">
        <p14:creationId xmlns:p14="http://schemas.microsoft.com/office/powerpoint/2010/main" val="2694095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0652" y="438608"/>
            <a:ext cx="9211321" cy="1384995"/>
          </a:xfrm>
          <a:prstGeom prst="rect">
            <a:avLst/>
          </a:prstGeom>
        </p:spPr>
        <p:txBody>
          <a:bodyPr wrap="square">
            <a:spAutoFit/>
          </a:bodyPr>
          <a:lstStyle/>
          <a:p>
            <a:pPr fontAlgn="auto">
              <a:spcBef>
                <a:spcPts val="0"/>
              </a:spcBef>
              <a:spcAft>
                <a:spcPts val="0"/>
              </a:spcAft>
              <a:defRPr/>
            </a:pPr>
            <a:r>
              <a:rPr lang="fr-FR" sz="4000" b="1" dirty="0" smtClean="0">
                <a:solidFill>
                  <a:schemeClr val="tx1"/>
                </a:solidFill>
                <a:latin typeface="+mn-lt"/>
              </a:rPr>
              <a:t>LA </a:t>
            </a:r>
            <a:r>
              <a:rPr lang="fr-FR" sz="4000" b="1" dirty="0">
                <a:solidFill>
                  <a:schemeClr val="tx1"/>
                </a:solidFill>
                <a:latin typeface="+mn-lt"/>
              </a:rPr>
              <a:t>STATISTIQUE </a:t>
            </a:r>
            <a:r>
              <a:rPr lang="fr-FR" sz="4000" b="1" dirty="0" smtClean="0">
                <a:solidFill>
                  <a:schemeClr val="tx1"/>
                </a:solidFill>
                <a:latin typeface="+mn-lt"/>
              </a:rPr>
              <a:t>DESCRIPTIVE</a:t>
            </a:r>
            <a:endParaRPr lang="fr-FR" sz="4000" dirty="0">
              <a:solidFill>
                <a:schemeClr val="tx1"/>
              </a:solidFill>
              <a:latin typeface="+mn-lt"/>
            </a:endParaRPr>
          </a:p>
          <a:p>
            <a:pPr fontAlgn="auto">
              <a:spcBef>
                <a:spcPts val="0"/>
              </a:spcBef>
              <a:spcAft>
                <a:spcPts val="0"/>
              </a:spcAft>
              <a:defRPr/>
            </a:pPr>
            <a:endParaRPr lang="fr-FR" sz="4400" b="1" dirty="0" smtClean="0">
              <a:solidFill>
                <a:schemeClr val="tx1"/>
              </a:solidFill>
            </a:endParaRP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52" name="Espace réservé du texte 2"/>
          <p:cNvSpPr txBox="1">
            <a:spLocks/>
          </p:cNvSpPr>
          <p:nvPr/>
        </p:nvSpPr>
        <p:spPr bwMode="auto">
          <a:xfrm>
            <a:off x="29800" y="1131105"/>
            <a:ext cx="8658225" cy="5165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SzPct val="70000"/>
              <a:buFont typeface="Wingdings" pitchFamily="2" charset="2"/>
              <a:buChar char="n"/>
              <a:defRPr sz="3200" b="1">
                <a:solidFill>
                  <a:schemeClr val="bg2"/>
                </a:solidFill>
                <a:latin typeface="+mn-lt"/>
                <a:ea typeface="+mn-ea"/>
                <a:cs typeface="+mn-cs"/>
              </a:defRPr>
            </a:lvl1pPr>
            <a:lvl2pPr marL="742950" indent="-285750" algn="l" rtl="0" fontAlgn="base">
              <a:spcBef>
                <a:spcPct val="20000"/>
              </a:spcBef>
              <a:spcAft>
                <a:spcPct val="0"/>
              </a:spcAft>
              <a:buClr>
                <a:schemeClr val="bg1"/>
              </a:buClr>
              <a:buSzPct val="70000"/>
              <a:buFont typeface="Wingdings" pitchFamily="2" charset="2"/>
              <a:buChar char="n"/>
              <a:defRPr sz="2800">
                <a:solidFill>
                  <a:schemeClr val="bg2"/>
                </a:solidFill>
                <a:latin typeface="+mn-lt"/>
                <a:cs typeface="+mn-cs"/>
              </a:defRPr>
            </a:lvl2pPr>
            <a:lvl3pPr marL="1143000" indent="-228600" algn="l" rtl="0" fontAlgn="base">
              <a:spcBef>
                <a:spcPct val="20000"/>
              </a:spcBef>
              <a:spcAft>
                <a:spcPct val="0"/>
              </a:spcAft>
              <a:buClr>
                <a:schemeClr val="bg1"/>
              </a:buClr>
              <a:buSzPct val="70000"/>
              <a:buFont typeface="Wingdings" pitchFamily="2" charset="2"/>
              <a:buChar char="n"/>
              <a:defRPr sz="2400" i="1">
                <a:solidFill>
                  <a:schemeClr val="bg2"/>
                </a:solidFill>
                <a:latin typeface="+mn-lt"/>
                <a:cs typeface="+mn-cs"/>
              </a:defRPr>
            </a:lvl3pPr>
            <a:lvl4pPr marL="1600200" indent="-228600" algn="l" rtl="0" fontAlgn="base">
              <a:spcBef>
                <a:spcPct val="20000"/>
              </a:spcBef>
              <a:spcAft>
                <a:spcPct val="0"/>
              </a:spcAft>
              <a:buClr>
                <a:schemeClr val="bg1"/>
              </a:buClr>
              <a:buSzPct val="70000"/>
              <a:buFont typeface="Wingdings" pitchFamily="2" charset="2"/>
              <a:defRPr sz="2000">
                <a:solidFill>
                  <a:schemeClr val="bg2"/>
                </a:solidFill>
                <a:latin typeface="+mn-lt"/>
                <a:cs typeface="+mn-cs"/>
              </a:defRPr>
            </a:lvl4pPr>
            <a:lvl5pPr marL="20574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5pPr>
            <a:lvl6pPr marL="25146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6pPr>
            <a:lvl7pPr marL="29718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7pPr>
            <a:lvl8pPr marL="34290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8pPr>
            <a:lvl9pPr marL="38862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9pPr>
          </a:lstStyle>
          <a:p>
            <a:pPr marL="0" indent="0" defTabSz="762000">
              <a:lnSpc>
                <a:spcPct val="80000"/>
              </a:lnSpc>
              <a:buNone/>
            </a:pPr>
            <a:endParaRPr lang="fr-FR" sz="1800" kern="0" dirty="0" smtClean="0"/>
          </a:p>
          <a:p>
            <a:pPr marL="0" indent="0" defTabSz="762000">
              <a:lnSpc>
                <a:spcPct val="80000"/>
              </a:lnSpc>
              <a:buNone/>
            </a:pPr>
            <a:r>
              <a:rPr lang="fr-FR" sz="1800" kern="0" dirty="0" smtClean="0"/>
              <a:t>Série statistique simple</a:t>
            </a:r>
          </a:p>
          <a:p>
            <a:pPr marL="0" indent="0" defTabSz="762000">
              <a:lnSpc>
                <a:spcPct val="80000"/>
              </a:lnSpc>
              <a:buNone/>
            </a:pPr>
            <a:r>
              <a:rPr lang="fr-FR" sz="1800" b="0" kern="0" dirty="0" smtClean="0"/>
              <a:t>Un tableau statistique ou un graphique est parfois long à consulter. Ni l’un ni l’autre ne permet d’avoir une idée suffisamment concise de la distribution statistique observée. Il est donc intéressant de chercher à résumer celle-ci par des quantités en nombre réduit destinées à caractériser l’ensemble d’une façon objective  et impersonnelle. Ces nombres sont entre autres:</a:t>
            </a:r>
          </a:p>
          <a:p>
            <a:pPr defTabSz="762000">
              <a:lnSpc>
                <a:spcPct val="80000"/>
              </a:lnSpc>
              <a:buFont typeface="Wingdings" pitchFamily="2" charset="2"/>
              <a:buChar char="q"/>
            </a:pPr>
            <a:r>
              <a:rPr lang="fr-FR" sz="1800" kern="0" dirty="0" smtClean="0"/>
              <a:t>Les paramètres de position</a:t>
            </a:r>
          </a:p>
          <a:p>
            <a:pPr marL="0" indent="0" defTabSz="762000">
              <a:lnSpc>
                <a:spcPct val="80000"/>
              </a:lnSpc>
              <a:buNone/>
            </a:pPr>
            <a:r>
              <a:rPr lang="fr-FR" sz="1800" b="0" kern="0" dirty="0" smtClean="0"/>
              <a:t>Ils donnent une idée d’ensemble sur l’ordre de grandeur des observations. On distingue entre autres la moyenne, la médiane et le mode.</a:t>
            </a:r>
          </a:p>
          <a:p>
            <a:pPr defTabSz="762000">
              <a:lnSpc>
                <a:spcPct val="80000"/>
              </a:lnSpc>
              <a:buFont typeface="Wingdings" pitchFamily="2" charset="2"/>
              <a:buChar char="§"/>
            </a:pPr>
            <a:r>
              <a:rPr lang="fr-FR" sz="1800" kern="0" dirty="0" smtClean="0"/>
              <a:t>Moyenne</a:t>
            </a:r>
            <a:r>
              <a:rPr lang="fr-FR" sz="1800" b="0" kern="0" dirty="0" smtClean="0"/>
              <a:t>: c’est le rapport de la somme des valeurs observées par le nombre d’observations. </a:t>
            </a:r>
            <a:r>
              <a:rPr lang="fr-FR" sz="1800" b="0" kern="0" dirty="0"/>
              <a:t>La moyenne arithmétique permet de résumer par un seul nombre la série statistique. Elle est sensible aux valeurs extrêmes, il est parfois nécessaire de supprimer des valeurs extrêmes ou « aberrantes ». Elle </a:t>
            </a:r>
            <a:r>
              <a:rPr lang="fr-FR" sz="1800" b="0" kern="0" dirty="0" smtClean="0"/>
              <a:t>n’est définie que pour une variable quantitative</a:t>
            </a:r>
          </a:p>
          <a:p>
            <a:pPr defTabSz="762000">
              <a:lnSpc>
                <a:spcPct val="80000"/>
              </a:lnSpc>
              <a:buFont typeface="Wingdings" pitchFamily="2" charset="2"/>
              <a:buChar char="§"/>
            </a:pPr>
            <a:r>
              <a:rPr lang="fr-FR" sz="1800" kern="0" dirty="0"/>
              <a:t>Médiane</a:t>
            </a:r>
            <a:r>
              <a:rPr lang="fr-FR" sz="1800" b="0" kern="0" dirty="0"/>
              <a:t>: La médiane est par définition la valeur qui partage une série d’observations ordonnées (en ordre croissant ou décroissant) en deux parties de même effectif ou en deux groupes comptant chacun 50% de la population. </a:t>
            </a:r>
            <a:r>
              <a:rPr lang="fr-FR" sz="1800" b="0" kern="0" dirty="0" smtClean="0"/>
              <a:t>C’est l’observation intermédiaire. Elle </a:t>
            </a:r>
            <a:r>
              <a:rPr lang="fr-FR" sz="1800" b="0" kern="0" dirty="0"/>
              <a:t>n’est définie que pour une variable qualitative ordinale  et une variable </a:t>
            </a:r>
            <a:r>
              <a:rPr lang="fr-FR" sz="1800" b="0" kern="0" dirty="0" smtClean="0"/>
              <a:t>quantitative</a:t>
            </a:r>
            <a:r>
              <a:rPr lang="fr-FR" sz="1800" b="0" kern="0" dirty="0"/>
              <a:t>. En cas de nombre impair d’observations, la médiane est calculée en organisant les observations de la plus petite à la plus grande (ou vice versa) et en sélectionnant la valeur </a:t>
            </a:r>
            <a:r>
              <a:rPr lang="fr-FR" sz="1800" b="0" kern="0" dirty="0" smtClean="0"/>
              <a:t>intermédiaire. </a:t>
            </a:r>
            <a:endParaRPr lang="fr-FR" sz="1800" b="0" kern="0" dirty="0"/>
          </a:p>
        </p:txBody>
      </p:sp>
    </p:spTree>
    <p:extLst>
      <p:ext uri="{BB962C8B-B14F-4D97-AF65-F5344CB8AC3E}">
        <p14:creationId xmlns:p14="http://schemas.microsoft.com/office/powerpoint/2010/main" val="2230870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0652" y="438608"/>
            <a:ext cx="9211321" cy="1384995"/>
          </a:xfrm>
          <a:prstGeom prst="rect">
            <a:avLst/>
          </a:prstGeom>
        </p:spPr>
        <p:txBody>
          <a:bodyPr wrap="square">
            <a:spAutoFit/>
          </a:bodyPr>
          <a:lstStyle/>
          <a:p>
            <a:pPr fontAlgn="auto">
              <a:spcBef>
                <a:spcPts val="0"/>
              </a:spcBef>
              <a:spcAft>
                <a:spcPts val="0"/>
              </a:spcAft>
              <a:defRPr/>
            </a:pPr>
            <a:r>
              <a:rPr lang="fr-FR" sz="4000" b="1" dirty="0" smtClean="0">
                <a:solidFill>
                  <a:schemeClr val="tx1"/>
                </a:solidFill>
                <a:latin typeface="+mn-lt"/>
              </a:rPr>
              <a:t>LA </a:t>
            </a:r>
            <a:r>
              <a:rPr lang="fr-FR" sz="4000" b="1" dirty="0">
                <a:solidFill>
                  <a:schemeClr val="tx1"/>
                </a:solidFill>
                <a:latin typeface="+mn-lt"/>
              </a:rPr>
              <a:t>STATISTIQUE </a:t>
            </a:r>
            <a:r>
              <a:rPr lang="fr-FR" sz="4000" b="1" dirty="0" smtClean="0">
                <a:solidFill>
                  <a:schemeClr val="tx1"/>
                </a:solidFill>
                <a:latin typeface="+mn-lt"/>
              </a:rPr>
              <a:t>DESCRIPTIVE</a:t>
            </a:r>
            <a:endParaRPr lang="fr-FR" sz="4000" dirty="0">
              <a:solidFill>
                <a:schemeClr val="tx1"/>
              </a:solidFill>
              <a:latin typeface="+mn-lt"/>
            </a:endParaRPr>
          </a:p>
          <a:p>
            <a:pPr fontAlgn="auto">
              <a:spcBef>
                <a:spcPts val="0"/>
              </a:spcBef>
              <a:spcAft>
                <a:spcPts val="0"/>
              </a:spcAft>
              <a:defRPr/>
            </a:pPr>
            <a:endParaRPr lang="fr-FR" sz="4400" b="1" dirty="0" smtClean="0">
              <a:solidFill>
                <a:schemeClr val="tx1"/>
              </a:solidFill>
            </a:endParaRP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52" name="Espace réservé du texte 2"/>
          <p:cNvSpPr txBox="1">
            <a:spLocks/>
          </p:cNvSpPr>
          <p:nvPr/>
        </p:nvSpPr>
        <p:spPr bwMode="auto">
          <a:xfrm>
            <a:off x="29800" y="1376772"/>
            <a:ext cx="8658225" cy="5165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SzPct val="70000"/>
              <a:buFont typeface="Wingdings" pitchFamily="2" charset="2"/>
              <a:buChar char="n"/>
              <a:defRPr sz="3200" b="1">
                <a:solidFill>
                  <a:schemeClr val="bg2"/>
                </a:solidFill>
                <a:latin typeface="+mn-lt"/>
                <a:ea typeface="+mn-ea"/>
                <a:cs typeface="+mn-cs"/>
              </a:defRPr>
            </a:lvl1pPr>
            <a:lvl2pPr marL="742950" indent="-285750" algn="l" rtl="0" fontAlgn="base">
              <a:spcBef>
                <a:spcPct val="20000"/>
              </a:spcBef>
              <a:spcAft>
                <a:spcPct val="0"/>
              </a:spcAft>
              <a:buClr>
                <a:schemeClr val="bg1"/>
              </a:buClr>
              <a:buSzPct val="70000"/>
              <a:buFont typeface="Wingdings" pitchFamily="2" charset="2"/>
              <a:buChar char="n"/>
              <a:defRPr sz="2800">
                <a:solidFill>
                  <a:schemeClr val="bg2"/>
                </a:solidFill>
                <a:latin typeface="+mn-lt"/>
                <a:cs typeface="+mn-cs"/>
              </a:defRPr>
            </a:lvl2pPr>
            <a:lvl3pPr marL="1143000" indent="-228600" algn="l" rtl="0" fontAlgn="base">
              <a:spcBef>
                <a:spcPct val="20000"/>
              </a:spcBef>
              <a:spcAft>
                <a:spcPct val="0"/>
              </a:spcAft>
              <a:buClr>
                <a:schemeClr val="bg1"/>
              </a:buClr>
              <a:buSzPct val="70000"/>
              <a:buFont typeface="Wingdings" pitchFamily="2" charset="2"/>
              <a:buChar char="n"/>
              <a:defRPr sz="2400" i="1">
                <a:solidFill>
                  <a:schemeClr val="bg2"/>
                </a:solidFill>
                <a:latin typeface="+mn-lt"/>
                <a:cs typeface="+mn-cs"/>
              </a:defRPr>
            </a:lvl3pPr>
            <a:lvl4pPr marL="1600200" indent="-228600" algn="l" rtl="0" fontAlgn="base">
              <a:spcBef>
                <a:spcPct val="20000"/>
              </a:spcBef>
              <a:spcAft>
                <a:spcPct val="0"/>
              </a:spcAft>
              <a:buClr>
                <a:schemeClr val="bg1"/>
              </a:buClr>
              <a:buSzPct val="70000"/>
              <a:buFont typeface="Wingdings" pitchFamily="2" charset="2"/>
              <a:defRPr sz="2000">
                <a:solidFill>
                  <a:schemeClr val="bg2"/>
                </a:solidFill>
                <a:latin typeface="+mn-lt"/>
                <a:cs typeface="+mn-cs"/>
              </a:defRPr>
            </a:lvl4pPr>
            <a:lvl5pPr marL="20574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5pPr>
            <a:lvl6pPr marL="25146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6pPr>
            <a:lvl7pPr marL="29718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7pPr>
            <a:lvl8pPr marL="34290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8pPr>
            <a:lvl9pPr marL="38862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9pPr>
          </a:lstStyle>
          <a:p>
            <a:pPr defTabSz="762000">
              <a:lnSpc>
                <a:spcPct val="80000"/>
              </a:lnSpc>
              <a:buFont typeface="Wingdings" pitchFamily="2" charset="2"/>
              <a:buChar char="§"/>
            </a:pPr>
            <a:endParaRPr lang="fr-FR" sz="1800" b="0" kern="0" dirty="0" smtClean="0"/>
          </a:p>
          <a:p>
            <a:pPr marL="0" indent="0" defTabSz="762000">
              <a:lnSpc>
                <a:spcPct val="80000"/>
              </a:lnSpc>
              <a:buNone/>
            </a:pPr>
            <a:r>
              <a:rPr lang="fr-FR" sz="1800" b="0" kern="0" dirty="0"/>
              <a:t>En cas de nombre pair d’observations, elle est calculée en prenant la moyenne des deux valeurs intermédiaires. La médiane n’est pas </a:t>
            </a:r>
            <a:r>
              <a:rPr lang="fr-FR" sz="1800" b="0" kern="0" dirty="0" err="1" smtClean="0"/>
              <a:t>inﬂuencée</a:t>
            </a:r>
            <a:r>
              <a:rPr lang="fr-FR" sz="1800" b="0" kern="0" dirty="0" smtClean="0"/>
              <a:t> </a:t>
            </a:r>
            <a:r>
              <a:rPr lang="fr-FR" sz="1800" b="0" kern="0" dirty="0"/>
              <a:t>par les valeurs extrêmes ou aberrantes. </a:t>
            </a:r>
          </a:p>
          <a:p>
            <a:pPr defTabSz="762000">
              <a:lnSpc>
                <a:spcPct val="80000"/>
              </a:lnSpc>
              <a:buFont typeface="Wingdings" pitchFamily="2" charset="2"/>
              <a:buChar char="§"/>
            </a:pPr>
            <a:r>
              <a:rPr lang="fr-FR" sz="1800" kern="0" dirty="0" smtClean="0"/>
              <a:t>Mode</a:t>
            </a:r>
            <a:r>
              <a:rPr lang="fr-FR" sz="1800" b="0" kern="0" dirty="0"/>
              <a:t>: C’est la valeur ou la modalité la plus </a:t>
            </a:r>
            <a:r>
              <a:rPr lang="fr-FR" sz="1800" b="0" kern="0" dirty="0" smtClean="0"/>
              <a:t>fréquente ou qui revient le plus fréquemment. Il est défini pour toutes les variables (quantitatives et qualitatives)</a:t>
            </a:r>
          </a:p>
          <a:p>
            <a:pPr defTabSz="762000">
              <a:lnSpc>
                <a:spcPct val="80000"/>
              </a:lnSpc>
              <a:buFont typeface="Wingdings" pitchFamily="2" charset="2"/>
              <a:buChar char="§"/>
            </a:pPr>
            <a:r>
              <a:rPr lang="fr-FR" sz="1800" kern="0" dirty="0"/>
              <a:t>Distribution </a:t>
            </a:r>
            <a:r>
              <a:rPr lang="fr-FR" sz="1800" kern="0" dirty="0" smtClean="0"/>
              <a:t>symétrique ou normale</a:t>
            </a:r>
          </a:p>
          <a:p>
            <a:pPr marL="0" indent="0" defTabSz="762000">
              <a:lnSpc>
                <a:spcPct val="80000"/>
              </a:lnSpc>
              <a:buNone/>
            </a:pPr>
            <a:r>
              <a:rPr lang="fr-FR" sz="1800" b="0" kern="0" dirty="0"/>
              <a:t>Une distribution est symétrique si les valeurs de la variable statistique sont également distribuées de part et d’autre d’une valeur centrale. Pour une </a:t>
            </a:r>
            <a:r>
              <a:rPr lang="fr-FR" sz="1800" b="0" kern="0" dirty="0" smtClean="0"/>
              <a:t>distribution </a:t>
            </a:r>
            <a:r>
              <a:rPr lang="fr-FR" sz="1800" b="0" kern="0" dirty="0"/>
              <a:t>symétrique </a:t>
            </a:r>
            <a:r>
              <a:rPr lang="fr-FR" sz="1800" b="0" kern="0" dirty="0" smtClean="0"/>
              <a:t>: mode=médiane=moyenne </a:t>
            </a:r>
            <a:endParaRPr lang="fr-FR" sz="1800" b="0" kern="0" dirty="0"/>
          </a:p>
          <a:p>
            <a:pPr defTabSz="762000">
              <a:lnSpc>
                <a:spcPct val="80000"/>
              </a:lnSpc>
              <a:buFont typeface="Wingdings" pitchFamily="2" charset="2"/>
              <a:buChar char="q"/>
            </a:pPr>
            <a:r>
              <a:rPr lang="fr-FR" sz="1800" kern="0" dirty="0" smtClean="0"/>
              <a:t>Paramètres de dispersion</a:t>
            </a:r>
          </a:p>
          <a:p>
            <a:pPr defTabSz="762000">
              <a:lnSpc>
                <a:spcPct val="80000"/>
              </a:lnSpc>
              <a:buFont typeface="Wingdings" pitchFamily="2" charset="2"/>
              <a:buChar char="§"/>
            </a:pPr>
            <a:r>
              <a:rPr lang="fr-FR" sz="1800" b="0" kern="0" dirty="0" smtClean="0"/>
              <a:t>Ecart-type: C’est la mesure de la dispersion des valeurs observées autour de la </a:t>
            </a:r>
            <a:r>
              <a:rPr lang="fr-FR" sz="1800" b="0" kern="0" dirty="0"/>
              <a:t>moyenne. L’écart-type </a:t>
            </a:r>
            <a:r>
              <a:rPr lang="fr-FR" sz="1800" b="0" kern="0" dirty="0" smtClean="0"/>
              <a:t>caractérise </a:t>
            </a:r>
            <a:r>
              <a:rPr lang="fr-FR" sz="1800" b="0" kern="0" dirty="0"/>
              <a:t>la dispersion d’une série de valeurs. Plus </a:t>
            </a:r>
            <a:r>
              <a:rPr lang="fr-FR" sz="1800" b="0" kern="0" dirty="0" smtClean="0"/>
              <a:t>il </a:t>
            </a:r>
            <a:r>
              <a:rPr lang="fr-FR" sz="1800" b="0" kern="0" dirty="0"/>
              <a:t>est petit, plus les données sont regroupées autour de la moyenne </a:t>
            </a:r>
            <a:r>
              <a:rPr lang="fr-FR" sz="1800" b="0" kern="0" dirty="0" smtClean="0"/>
              <a:t>et </a:t>
            </a:r>
            <a:r>
              <a:rPr lang="fr-FR" sz="1800" b="0" kern="0" dirty="0"/>
              <a:t>plus la population est homogène; cependant avant de conclure, il faut faire attention à l’ordre de grandeur des données. La racine carrée de la variance est appelée écart- type. C’est la moyenne de la somme des carrés des écarts par rapport à la </a:t>
            </a:r>
            <a:r>
              <a:rPr lang="fr-FR" sz="1800" b="0" kern="0" dirty="0" smtClean="0"/>
              <a:t>moyenne. C’est </a:t>
            </a:r>
            <a:r>
              <a:rPr lang="fr-FR" sz="1800" b="0" kern="0" dirty="0"/>
              <a:t>la meilleure </a:t>
            </a:r>
            <a:r>
              <a:rPr lang="fr-FR" sz="1800" b="0" kern="0" dirty="0" smtClean="0"/>
              <a:t>caractéristique </a:t>
            </a:r>
            <a:r>
              <a:rPr lang="fr-FR" sz="1800" b="0" kern="0" dirty="0"/>
              <a:t>de dispersion (nombreuses applications en statistique).</a:t>
            </a:r>
          </a:p>
          <a:p>
            <a:pPr defTabSz="762000">
              <a:lnSpc>
                <a:spcPct val="80000"/>
              </a:lnSpc>
              <a:buFont typeface="Wingdings" pitchFamily="2" charset="2"/>
              <a:buChar char="§"/>
            </a:pPr>
            <a:endParaRPr lang="fr-FR" sz="1800" b="0" kern="0" dirty="0"/>
          </a:p>
          <a:p>
            <a:pPr defTabSz="762000">
              <a:lnSpc>
                <a:spcPct val="80000"/>
              </a:lnSpc>
              <a:buFont typeface="Wingdings" pitchFamily="2" charset="2"/>
              <a:buChar char="§"/>
            </a:pPr>
            <a:endParaRPr lang="fr-FR" sz="1800" b="0" kern="0" dirty="0"/>
          </a:p>
          <a:p>
            <a:pPr defTabSz="762000">
              <a:lnSpc>
                <a:spcPct val="80000"/>
              </a:lnSpc>
              <a:buFont typeface="Wingdings" pitchFamily="2" charset="2"/>
              <a:buChar char="§"/>
            </a:pPr>
            <a:endParaRPr lang="fr-FR" sz="1800" b="0" kern="0" dirty="0"/>
          </a:p>
        </p:txBody>
      </p:sp>
    </p:spTree>
    <p:extLst>
      <p:ext uri="{BB962C8B-B14F-4D97-AF65-F5344CB8AC3E}">
        <p14:creationId xmlns:p14="http://schemas.microsoft.com/office/powerpoint/2010/main" val="3252688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0652" y="438608"/>
            <a:ext cx="9211321" cy="1384995"/>
          </a:xfrm>
          <a:prstGeom prst="rect">
            <a:avLst/>
          </a:prstGeom>
        </p:spPr>
        <p:txBody>
          <a:bodyPr wrap="square">
            <a:spAutoFit/>
          </a:bodyPr>
          <a:lstStyle/>
          <a:p>
            <a:pPr fontAlgn="auto">
              <a:spcBef>
                <a:spcPts val="0"/>
              </a:spcBef>
              <a:spcAft>
                <a:spcPts val="0"/>
              </a:spcAft>
              <a:defRPr/>
            </a:pPr>
            <a:r>
              <a:rPr lang="fr-FR" sz="4000" dirty="0" smtClean="0">
                <a:solidFill>
                  <a:schemeClr val="tx1"/>
                </a:solidFill>
                <a:latin typeface="+mn-lt"/>
              </a:rPr>
              <a:t>COLLECTE DE L’INFORMATION</a:t>
            </a:r>
            <a:endParaRPr lang="fr-FR" sz="4000" dirty="0">
              <a:solidFill>
                <a:schemeClr val="tx1"/>
              </a:solidFill>
              <a:latin typeface="+mn-lt"/>
            </a:endParaRPr>
          </a:p>
          <a:p>
            <a:pPr fontAlgn="auto">
              <a:spcBef>
                <a:spcPts val="0"/>
              </a:spcBef>
              <a:spcAft>
                <a:spcPts val="0"/>
              </a:spcAft>
              <a:defRPr/>
            </a:pPr>
            <a:endParaRPr lang="fr-FR" sz="4400" b="1" dirty="0" smtClean="0">
              <a:solidFill>
                <a:schemeClr val="tx1"/>
              </a:solidFill>
            </a:endParaRPr>
          </a:p>
        </p:txBody>
      </p:sp>
      <p:pic>
        <p:nvPicPr>
          <p:cNvPr id="12" name="Image 11" descr="http://www.stat-guinee.org/templates/malita-fjt/images/logo.png"/>
          <p:cNvPicPr/>
          <p:nvPr/>
        </p:nvPicPr>
        <p:blipFill rotWithShape="1">
          <a:blip r:embed="rId3">
            <a:extLst>
              <a:ext uri="{28A0092B-C50C-407E-A947-70E740481C1C}">
                <a14:useLocalDpi xmlns:a14="http://schemas.microsoft.com/office/drawing/2010/main" val="0"/>
              </a:ext>
            </a:extLst>
          </a:blip>
          <a:srcRect t="36667" r="88264" b="13809"/>
          <a:stretch/>
        </p:blipFill>
        <p:spPr bwMode="auto">
          <a:xfrm>
            <a:off x="8568444" y="6487160"/>
            <a:ext cx="575556" cy="370840"/>
          </a:xfrm>
          <a:prstGeom prst="rect">
            <a:avLst/>
          </a:prstGeom>
          <a:noFill/>
          <a:ln>
            <a:noFill/>
          </a:ln>
          <a:extLst>
            <a:ext uri="{53640926-AAD7-44D8-BBD7-CCE9431645EC}">
              <a14:shadowObscured xmlns:a14="http://schemas.microsoft.com/office/drawing/2010/main"/>
            </a:ext>
          </a:extLst>
        </p:spPr>
      </p:pic>
      <p:pic>
        <p:nvPicPr>
          <p:cNvPr id="15" name="Image 14"/>
          <p:cNvPicPr>
            <a:picLocks noChangeAspect="1"/>
          </p:cNvPicPr>
          <p:nvPr/>
        </p:nvPicPr>
        <p:blipFill>
          <a:blip r:embed="rId4"/>
          <a:stretch>
            <a:fillRect/>
          </a:stretch>
        </p:blipFill>
        <p:spPr>
          <a:xfrm>
            <a:off x="5940612" y="6463029"/>
            <a:ext cx="3267075" cy="462669"/>
          </a:xfrm>
          <a:prstGeom prst="rect">
            <a:avLst/>
          </a:prstGeom>
        </p:spPr>
      </p:pic>
      <p:pic>
        <p:nvPicPr>
          <p:cNvPr id="16" name="Image 15"/>
          <p:cNvPicPr>
            <a:picLocks noChangeAspect="1"/>
          </p:cNvPicPr>
          <p:nvPr/>
        </p:nvPicPr>
        <p:blipFill>
          <a:blip r:embed="rId5"/>
          <a:stretch>
            <a:fillRect/>
          </a:stretch>
        </p:blipFill>
        <p:spPr>
          <a:xfrm>
            <a:off x="8360824" y="-63389"/>
            <a:ext cx="800100" cy="1529895"/>
          </a:xfrm>
          <a:prstGeom prst="rect">
            <a:avLst/>
          </a:prstGeom>
        </p:spPr>
      </p:pic>
      <p:sp>
        <p:nvSpPr>
          <p:cNvPr id="52" name="Espace réservé du texte 2"/>
          <p:cNvSpPr txBox="1">
            <a:spLocks/>
          </p:cNvSpPr>
          <p:nvPr/>
        </p:nvSpPr>
        <p:spPr bwMode="auto">
          <a:xfrm>
            <a:off x="29800" y="1376772"/>
            <a:ext cx="8658225" cy="5165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SzPct val="70000"/>
              <a:buFont typeface="Wingdings" pitchFamily="2" charset="2"/>
              <a:buChar char="n"/>
              <a:defRPr sz="3200" b="1">
                <a:solidFill>
                  <a:schemeClr val="bg2"/>
                </a:solidFill>
                <a:latin typeface="+mn-lt"/>
                <a:ea typeface="+mn-ea"/>
                <a:cs typeface="+mn-cs"/>
              </a:defRPr>
            </a:lvl1pPr>
            <a:lvl2pPr marL="742950" indent="-285750" algn="l" rtl="0" fontAlgn="base">
              <a:spcBef>
                <a:spcPct val="20000"/>
              </a:spcBef>
              <a:spcAft>
                <a:spcPct val="0"/>
              </a:spcAft>
              <a:buClr>
                <a:schemeClr val="bg1"/>
              </a:buClr>
              <a:buSzPct val="70000"/>
              <a:buFont typeface="Wingdings" pitchFamily="2" charset="2"/>
              <a:buChar char="n"/>
              <a:defRPr sz="2800">
                <a:solidFill>
                  <a:schemeClr val="bg2"/>
                </a:solidFill>
                <a:latin typeface="+mn-lt"/>
                <a:cs typeface="+mn-cs"/>
              </a:defRPr>
            </a:lvl2pPr>
            <a:lvl3pPr marL="1143000" indent="-228600" algn="l" rtl="0" fontAlgn="base">
              <a:spcBef>
                <a:spcPct val="20000"/>
              </a:spcBef>
              <a:spcAft>
                <a:spcPct val="0"/>
              </a:spcAft>
              <a:buClr>
                <a:schemeClr val="bg1"/>
              </a:buClr>
              <a:buSzPct val="70000"/>
              <a:buFont typeface="Wingdings" pitchFamily="2" charset="2"/>
              <a:buChar char="n"/>
              <a:defRPr sz="2400" i="1">
                <a:solidFill>
                  <a:schemeClr val="bg2"/>
                </a:solidFill>
                <a:latin typeface="+mn-lt"/>
                <a:cs typeface="+mn-cs"/>
              </a:defRPr>
            </a:lvl3pPr>
            <a:lvl4pPr marL="1600200" indent="-228600" algn="l" rtl="0" fontAlgn="base">
              <a:spcBef>
                <a:spcPct val="20000"/>
              </a:spcBef>
              <a:spcAft>
                <a:spcPct val="0"/>
              </a:spcAft>
              <a:buClr>
                <a:schemeClr val="bg1"/>
              </a:buClr>
              <a:buSzPct val="70000"/>
              <a:buFont typeface="Wingdings" pitchFamily="2" charset="2"/>
              <a:defRPr sz="2000">
                <a:solidFill>
                  <a:schemeClr val="bg2"/>
                </a:solidFill>
                <a:latin typeface="+mn-lt"/>
                <a:cs typeface="+mn-cs"/>
              </a:defRPr>
            </a:lvl4pPr>
            <a:lvl5pPr marL="20574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5pPr>
            <a:lvl6pPr marL="25146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6pPr>
            <a:lvl7pPr marL="29718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7pPr>
            <a:lvl8pPr marL="34290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8pPr>
            <a:lvl9pPr marL="3886200" indent="-228600" algn="l" rtl="0" fontAlgn="base">
              <a:spcBef>
                <a:spcPct val="20000"/>
              </a:spcBef>
              <a:spcAft>
                <a:spcPct val="0"/>
              </a:spcAft>
              <a:buClr>
                <a:schemeClr val="bg1"/>
              </a:buClr>
              <a:buSzPct val="70000"/>
              <a:buFont typeface="Wingdings" pitchFamily="2" charset="2"/>
              <a:buChar char="n"/>
              <a:defRPr sz="2000">
                <a:solidFill>
                  <a:schemeClr val="bg2"/>
                </a:solidFill>
                <a:latin typeface="+mn-lt"/>
                <a:cs typeface="+mn-cs"/>
              </a:defRPr>
            </a:lvl9pPr>
          </a:lstStyle>
          <a:p>
            <a:pPr marL="0" indent="0" defTabSz="762000">
              <a:lnSpc>
                <a:spcPct val="80000"/>
              </a:lnSpc>
              <a:buNone/>
            </a:pPr>
            <a:endParaRPr lang="fr-FR" sz="1800" b="0" kern="0" dirty="0" smtClean="0"/>
          </a:p>
          <a:p>
            <a:pPr marL="0" indent="0" defTabSz="762000">
              <a:lnSpc>
                <a:spcPct val="80000"/>
              </a:lnSpc>
              <a:buNone/>
            </a:pPr>
            <a:r>
              <a:rPr lang="fr-FR" sz="1800" b="0" kern="0" dirty="0" smtClean="0"/>
              <a:t>Le premier objet de la statistique est de réunir les informations avant de les traiter.</a:t>
            </a:r>
          </a:p>
          <a:p>
            <a:pPr marL="0" indent="0" defTabSz="762000">
              <a:lnSpc>
                <a:spcPct val="80000"/>
              </a:lnSpc>
              <a:buNone/>
            </a:pPr>
            <a:endParaRPr lang="fr-FR" sz="1800" b="0" kern="0" dirty="0"/>
          </a:p>
          <a:p>
            <a:pPr defTabSz="762000">
              <a:lnSpc>
                <a:spcPct val="80000"/>
              </a:lnSpc>
              <a:buFont typeface="Wingdings" pitchFamily="2" charset="2"/>
              <a:buChar char="q"/>
            </a:pPr>
            <a:r>
              <a:rPr lang="fr-FR" sz="1800" kern="0" dirty="0" smtClean="0"/>
              <a:t>Mode de collecte de l’information</a:t>
            </a:r>
          </a:p>
          <a:p>
            <a:pPr marL="0" indent="0" defTabSz="762000">
              <a:lnSpc>
                <a:spcPct val="80000"/>
              </a:lnSpc>
              <a:buNone/>
            </a:pPr>
            <a:endParaRPr lang="fr-FR" sz="1800" b="0" kern="0" dirty="0"/>
          </a:p>
          <a:p>
            <a:pPr marL="0" indent="0" defTabSz="762000">
              <a:lnSpc>
                <a:spcPct val="80000"/>
              </a:lnSpc>
              <a:buNone/>
            </a:pPr>
            <a:r>
              <a:rPr lang="fr-FR" sz="1800" b="0" kern="0" dirty="0" smtClean="0"/>
              <a:t>Les résultats statistiques peuvent être obtenus à partir d’une enquête qui est soit exhaustive soit partielle. L’enquête exhaustive porte sur toutes les unités de la population; elle est utile mais souvent coûteuse. C’est pourquoi l’on a souvent recours à des enquêtes partielles faites sur un échantillon de la population: il s’agit alors de sondage ou enquête. La méthode de sondage consiste à déterminer un échantillon représentatif, de manière que les résultats statistiques trouvées sur cet échantillon soient voisins de ceux que l’on aurait obtenus si l’on avait étudié la population entière</a:t>
            </a:r>
          </a:p>
        </p:txBody>
      </p:sp>
    </p:spTree>
    <p:extLst>
      <p:ext uri="{BB962C8B-B14F-4D97-AF65-F5344CB8AC3E}">
        <p14:creationId xmlns:p14="http://schemas.microsoft.com/office/powerpoint/2010/main" val="3718469629"/>
      </p:ext>
    </p:extLst>
  </p:cSld>
  <p:clrMapOvr>
    <a:masterClrMapping/>
  </p:clrMapOvr>
  <p:timing>
    <p:tnLst>
      <p:par>
        <p:cTn id="1" dur="indefinite" restart="never" nodeType="tmRoot"/>
      </p:par>
    </p:tnLst>
  </p:timing>
</p:sld>
</file>

<file path=ppt/theme/theme1.xml><?xml version="1.0" encoding="utf-8"?>
<a:theme xmlns:a="http://schemas.openxmlformats.org/drawingml/2006/main" name="Stream">
  <a:themeElements>
    <a:clrScheme name="Custo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000514"/>
      </a:hlink>
      <a:folHlink>
        <a:srgbClr val="00238E"/>
      </a:folHlink>
    </a:clrScheme>
    <a:fontScheme name="Stream">
      <a:majorFont>
        <a:latin typeface="Arial Narrow"/>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cs typeface="Arial" charset="0"/>
          </a:defRPr>
        </a:defPPr>
      </a:lstStyle>
    </a:lnDef>
    <a:txDef>
      <a:spPr bwMode="auto">
        <a:noFill/>
        <a:ln w="15875">
          <a:solidFill>
            <a:srgbClr val="0033CC"/>
          </a:solidFill>
          <a:miter lim="800000"/>
          <a:headEnd/>
          <a:tailEnd/>
        </a:ln>
        <a:effectLst/>
      </a:spPr>
      <a:bodyPr>
        <a:spAutoFit/>
      </a:bodyPr>
      <a:lstStyle>
        <a:defPPr algn="ctr">
          <a:defRPr sz="1400" b="1" dirty="0" smtClean="0">
            <a:solidFill>
              <a:srgbClr val="0033CC"/>
            </a:solidFill>
            <a:latin typeface="Arial Narrow" pitchFamily="34" charset="0"/>
          </a:defRPr>
        </a:defPPr>
      </a:lstStyle>
    </a:tx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cs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0</TotalTime>
  <Words>2158</Words>
  <Application>Microsoft Office PowerPoint</Application>
  <PresentationFormat>Affichage à l'écran (4:3)</PresentationFormat>
  <Paragraphs>238</Paragraphs>
  <Slides>27</Slides>
  <Notes>15</Notes>
  <HiddenSlides>0</HiddenSlides>
  <MMClips>0</MMClips>
  <ScaleCrop>false</ScaleCrop>
  <HeadingPairs>
    <vt:vector size="6" baseType="variant">
      <vt:variant>
        <vt:lpstr>Thème</vt:lpstr>
      </vt:variant>
      <vt:variant>
        <vt:i4>2</vt:i4>
      </vt:variant>
      <vt:variant>
        <vt:lpstr>Serveurs OLE incorporés</vt:lpstr>
      </vt:variant>
      <vt:variant>
        <vt:i4>1</vt:i4>
      </vt:variant>
      <vt:variant>
        <vt:lpstr>Titres des diapositives</vt:lpstr>
      </vt:variant>
      <vt:variant>
        <vt:i4>27</vt:i4>
      </vt:variant>
    </vt:vector>
  </HeadingPairs>
  <TitlesOfParts>
    <vt:vector size="30" baseType="lpstr">
      <vt:lpstr>Stream</vt:lpstr>
      <vt:lpstr>Custom Design</vt:lpstr>
      <vt:lpstr>Présentation Microsoft PowerPoint 97-2003</vt:lpstr>
      <vt:lpstr>       </vt:lpstr>
      <vt:lpstr>PLAN DE LA PRÉSENTATION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Vision de l’INS pour la collecte des données</vt:lpstr>
      <vt:lpstr>Vision de l’INS pour la collecte des données</vt:lpstr>
      <vt:lpstr>C’est quoi EMC?</vt:lpstr>
      <vt:lpstr>C’est quoi EMC?</vt:lpstr>
      <vt:lpstr>Objectifs de EMC</vt:lpstr>
      <vt:lpstr>Objectifs de EMC</vt:lpstr>
      <vt:lpstr>La plus value</vt:lpstr>
      <vt:lpstr>Quels types d’indicateurs faut il produire?</vt:lpstr>
      <vt:lpstr>Quels types d’indicateurs faut il produire?</vt:lpstr>
      <vt:lpstr>Quels types d’indicateurs faut il produire?</vt:lpstr>
      <vt:lpstr>LES EXEMPLES D’ENQUETE REALISEES PAR L’INS</vt:lpstr>
      <vt:lpstr>LES EXEMPLES D’ENQUETE REALISEES PAR L’INS</vt:lpstr>
      <vt:lpstr>LES EXEMPLES D’ENQUETE REALISEES PAR L’INS</vt:lpstr>
      <vt:lpstr>LES EXEMPLES D’ENQUETE REALISEES PAR L’INS</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2011-01-06T01:37:21Z</dcterms:created>
  <dcterms:modified xsi:type="dcterms:W3CDTF">2018-11-28T14:33:16Z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ies>
</file>