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11/28/2018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11/28/2018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11/28/2018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11/28/2018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11/28/2018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11/28/2018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11/28/2018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42A54C80-263E-416B-A8E0-580EDEADCBDC}" type="datetimeFigureOut">
              <a:rPr lang="en-US" dirty="0"/>
              <a:t>11/28/2018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11/28/2018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11/28/2018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hyperlink" Target="http://www.ons.mr/"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C7988C0-3772-4BB5-8463-1736B4B620FE}"/>
              </a:ext>
            </a:extLst>
          </p:cNvPr>
          <p:cNvSpPr>
            <a:spLocks noGrp="1"/>
          </p:cNvSpPr>
          <p:nvPr>
            <p:ph type="ctrTitle"/>
          </p:nvPr>
        </p:nvSpPr>
        <p:spPr>
          <a:xfrm>
            <a:off x="556590" y="2955235"/>
            <a:ext cx="11290852" cy="1772478"/>
          </a:xfrm>
        </p:spPr>
        <p:txBody>
          <a:bodyPr/>
          <a:lstStyle/>
          <a:p>
            <a:pPr algn="l"/>
            <a:r>
              <a:rPr lang="fr-FR" b="1" dirty="0"/>
              <a:t>Présentation sur les Statisti</a:t>
            </a:r>
            <a:r>
              <a:rPr lang="fr-FR" b="1" dirty="0">
                <a:solidFill>
                  <a:schemeClr val="tx1"/>
                </a:solidFill>
              </a:rPr>
              <a:t>ques</a:t>
            </a:r>
            <a:r>
              <a:rPr lang="fr-FR" b="1" dirty="0"/>
              <a:t> de l’Environnement de Mauri</a:t>
            </a:r>
            <a:r>
              <a:rPr lang="fr-FR" b="1" dirty="0">
                <a:solidFill>
                  <a:schemeClr val="tx1"/>
                </a:solidFill>
              </a:rPr>
              <a:t>tanie</a:t>
            </a:r>
            <a:endParaRPr lang="fr-FR" dirty="0">
              <a:solidFill>
                <a:schemeClr val="tx1"/>
              </a:solidFill>
            </a:endParaRPr>
          </a:p>
        </p:txBody>
      </p:sp>
      <p:sp>
        <p:nvSpPr>
          <p:cNvPr id="3" name="Sous-titre 2">
            <a:extLst>
              <a:ext uri="{FF2B5EF4-FFF2-40B4-BE49-F238E27FC236}">
                <a16:creationId xmlns:a16="http://schemas.microsoft.com/office/drawing/2014/main" id="{459A9BF6-EBA4-4B50-BBC2-21B9453825E6}"/>
              </a:ext>
            </a:extLst>
          </p:cNvPr>
          <p:cNvSpPr>
            <a:spLocks noGrp="1"/>
          </p:cNvSpPr>
          <p:nvPr>
            <p:ph type="subTitle" idx="1"/>
          </p:nvPr>
        </p:nvSpPr>
        <p:spPr>
          <a:xfrm>
            <a:off x="556590" y="5283286"/>
            <a:ext cx="9051235" cy="1096899"/>
          </a:xfrm>
        </p:spPr>
        <p:txBody>
          <a:bodyPr>
            <a:normAutofit lnSpcReduction="10000"/>
          </a:bodyPr>
          <a:lstStyle/>
          <a:p>
            <a:pPr algn="l"/>
            <a:r>
              <a:rPr lang="fr-FR" b="1" dirty="0"/>
              <a:t>Préparer par :</a:t>
            </a:r>
          </a:p>
          <a:p>
            <a:pPr algn="l"/>
            <a:r>
              <a:rPr lang="fr-FR" b="1" dirty="0"/>
              <a:t>Mohamed LEKWEIRY (Ministère de l’Environnement)</a:t>
            </a:r>
          </a:p>
          <a:p>
            <a:pPr algn="l"/>
            <a:r>
              <a:rPr lang="fr-FR" dirty="0"/>
              <a:t>Mohamed ESSALECK (ONS)</a:t>
            </a:r>
          </a:p>
          <a:p>
            <a:pPr algn="l"/>
            <a:endParaRPr lang="fr-FR" dirty="0"/>
          </a:p>
        </p:txBody>
      </p:sp>
      <p:sp>
        <p:nvSpPr>
          <p:cNvPr id="4" name="Sous-titre 2">
            <a:extLst>
              <a:ext uri="{FF2B5EF4-FFF2-40B4-BE49-F238E27FC236}">
                <a16:creationId xmlns:a16="http://schemas.microsoft.com/office/drawing/2014/main" id="{FE0D9BA0-90A7-4D39-A693-3C20187F36F2}"/>
              </a:ext>
            </a:extLst>
          </p:cNvPr>
          <p:cNvSpPr txBox="1">
            <a:spLocks/>
          </p:cNvSpPr>
          <p:nvPr/>
        </p:nvSpPr>
        <p:spPr>
          <a:xfrm>
            <a:off x="689113" y="1032100"/>
            <a:ext cx="9395791" cy="1367562"/>
          </a:xfrm>
          <a:prstGeom prst="rect">
            <a:avLst/>
          </a:prstGeom>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ctr"/>
            <a:r>
              <a:rPr lang="fr-FR" b="1" dirty="0"/>
              <a:t>Atelier régional de renforcement des capacités sur les statistiques de l'Environnement en Afrique de l'Ouest (Conakry, Guinée, du 27 au 29 novembre 2018)</a:t>
            </a:r>
            <a:endParaRPr lang="fr-FR" dirty="0"/>
          </a:p>
          <a:p>
            <a:pPr algn="l"/>
            <a:endParaRPr lang="fr-FR" dirty="0"/>
          </a:p>
        </p:txBody>
      </p:sp>
    </p:spTree>
    <p:extLst>
      <p:ext uri="{BB962C8B-B14F-4D97-AF65-F5344CB8AC3E}">
        <p14:creationId xmlns:p14="http://schemas.microsoft.com/office/powerpoint/2010/main" val="37463484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904BF15-9E3F-41B0-A9AD-39A366F25027}"/>
              </a:ext>
            </a:extLst>
          </p:cNvPr>
          <p:cNvSpPr/>
          <p:nvPr/>
        </p:nvSpPr>
        <p:spPr>
          <a:xfrm>
            <a:off x="344556" y="0"/>
            <a:ext cx="9250017" cy="5972789"/>
          </a:xfrm>
          <a:prstGeom prst="rect">
            <a:avLst/>
          </a:prstGeom>
        </p:spPr>
        <p:txBody>
          <a:bodyPr wrap="square">
            <a:spAutoFit/>
          </a:bodyPr>
          <a:lstStyle/>
          <a:p>
            <a:pPr algn="just">
              <a:lnSpc>
                <a:spcPct val="107000"/>
              </a:lnSpc>
              <a:spcBef>
                <a:spcPts val="1200"/>
              </a:spcBef>
              <a:spcAft>
                <a:spcPts val="1200"/>
              </a:spcAft>
            </a:pPr>
            <a:r>
              <a:rPr lang="fr-FR" dirty="0">
                <a:latin typeface="Arial" panose="020B0604020202020204" pitchFamily="34" charset="0"/>
                <a:ea typeface="Calibri" panose="020F0502020204030204" pitchFamily="34" charset="0"/>
                <a:cs typeface="Arial" panose="020B0604020202020204" pitchFamily="34" charset="0"/>
              </a:rPr>
              <a:t>Le SSN comprend l’ensemble des services et organismes qui ont pour mission de fournir aux administrations publiques, aux entreprises, aux organisations nationales, sous-régionales, régionales et internationales, aux médias, aux chercheurs et au public, les données statistiques se rapportant aux domaines économique, social, démographique, culturel et environnemental entre autres. </a:t>
            </a:r>
            <a:endParaRPr lang="fr-FR" sz="24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Bef>
                <a:spcPts val="1200"/>
              </a:spcBef>
              <a:spcAft>
                <a:spcPts val="1200"/>
              </a:spcAft>
            </a:pPr>
            <a:r>
              <a:rPr lang="fr-FR" dirty="0">
                <a:latin typeface="Arial" panose="020B0604020202020204" pitchFamily="34" charset="0"/>
                <a:ea typeface="Calibri" panose="020F0502020204030204" pitchFamily="34" charset="0"/>
                <a:cs typeface="Arial" panose="020B0604020202020204" pitchFamily="34" charset="0"/>
              </a:rPr>
              <a:t>Outre les fournisseurs d’informations statistiques, le SSN encadré par le Conseil National de la Statistique (CNS), organe consultatif qui oriente et supervise ses activités, intègre toute la chaîne des utilisateurs de statistiques, qu’ils soient professionnels, occasionnels ou potentiels. Il repose fondamentalement sur les piliers suivants :</a:t>
            </a:r>
            <a:endParaRPr lang="fr-FR" sz="2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Bef>
                <a:spcPts val="1200"/>
              </a:spcBef>
              <a:spcAft>
                <a:spcPts val="1200"/>
              </a:spcAft>
              <a:buFont typeface="Arial" panose="020B0604020202020204" pitchFamily="34"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l’Office National de la Statistique (ONS) ;</a:t>
            </a:r>
            <a:endParaRPr lang="fr-FR" sz="2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Bef>
                <a:spcPts val="1200"/>
              </a:spcBef>
              <a:spcAft>
                <a:spcPts val="1200"/>
              </a:spcAft>
              <a:buFont typeface="Arial" panose="020B0604020202020204" pitchFamily="34"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Banque Centrale de Mauritanie (BCM)  ;</a:t>
            </a:r>
            <a:endParaRPr lang="fr-FR" sz="2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Bef>
                <a:spcPts val="1200"/>
              </a:spcBef>
              <a:spcAft>
                <a:spcPts val="1200"/>
              </a:spcAft>
              <a:buFont typeface="Arial" panose="020B0604020202020204" pitchFamily="34"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unités statistiques relevant des départements ministériels ou d’organismes publics et parapublics.</a:t>
            </a:r>
            <a:endParaRPr lang="fr-FR" sz="2400" dirty="0">
              <a:latin typeface="Calibri" panose="020F0502020204030204" pitchFamily="34" charset="0"/>
              <a:ea typeface="Times New Roman" panose="02020603050405020304" pitchFamily="18" charset="0"/>
              <a:cs typeface="Times New Roman" panose="02020603050405020304" pitchFamily="18" charset="0"/>
            </a:endParaRPr>
          </a:p>
          <a:p>
            <a:r>
              <a:rPr lang="fr-FR" dirty="0">
                <a:latin typeface="Arial" panose="020B0604020202020204" pitchFamily="34" charset="0"/>
                <a:ea typeface="Calibri" panose="020F0502020204030204" pitchFamily="34" charset="0"/>
              </a:rPr>
              <a:t>Ces derniers sont des structures non intégrées, mais dont les programmes d’activités sont globalement coordonnés par le Conseil national de la statistique.</a:t>
            </a:r>
            <a:endParaRPr lang="fr-FR" dirty="0"/>
          </a:p>
        </p:txBody>
      </p:sp>
    </p:spTree>
    <p:extLst>
      <p:ext uri="{BB962C8B-B14F-4D97-AF65-F5344CB8AC3E}">
        <p14:creationId xmlns:p14="http://schemas.microsoft.com/office/powerpoint/2010/main" val="15846527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CC371A-06E8-4E51-8D50-F01589DB7D12}"/>
              </a:ext>
            </a:extLst>
          </p:cNvPr>
          <p:cNvSpPr/>
          <p:nvPr/>
        </p:nvSpPr>
        <p:spPr>
          <a:xfrm>
            <a:off x="331304" y="-15180"/>
            <a:ext cx="8812696" cy="6357446"/>
          </a:xfrm>
          <a:prstGeom prst="rect">
            <a:avLst/>
          </a:prstGeom>
        </p:spPr>
        <p:txBody>
          <a:bodyPr wrap="square">
            <a:spAutoFit/>
          </a:bodyPr>
          <a:lstStyle/>
          <a:p>
            <a:pPr algn="just">
              <a:lnSpc>
                <a:spcPct val="107000"/>
              </a:lnSpc>
              <a:spcBef>
                <a:spcPts val="1200"/>
              </a:spcBef>
              <a:spcAft>
                <a:spcPts val="1200"/>
              </a:spcAft>
            </a:pPr>
            <a:r>
              <a:rPr lang="fr-FR" sz="2000" dirty="0">
                <a:latin typeface="Arial" panose="020B0604020202020204" pitchFamily="34" charset="0"/>
                <a:ea typeface="Calibri" panose="020F0502020204030204" pitchFamily="34" charset="0"/>
                <a:cs typeface="Arial" panose="020B0604020202020204" pitchFamily="34" charset="0"/>
              </a:rPr>
              <a:t>Le SSN est lié à diverses organisations internationales notamment :</a:t>
            </a:r>
            <a:endParaRPr lang="fr-FR" sz="28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Bef>
                <a:spcPts val="1200"/>
              </a:spcBef>
              <a:spcAft>
                <a:spcPts val="1200"/>
              </a:spcAft>
              <a:buFont typeface="Arial" panose="020B0604020202020204" pitchFamily="34" charset="0"/>
              <a:buChar char="-"/>
            </a:pPr>
            <a:r>
              <a:rPr lang="fr-FR" sz="2000" dirty="0">
                <a:latin typeface="Arial" panose="020B0604020202020204" pitchFamily="34" charset="0"/>
                <a:ea typeface="Times New Roman" panose="02020603050405020304" pitchFamily="18" charset="0"/>
                <a:cs typeface="Times New Roman" panose="02020603050405020304" pitchFamily="18" charset="0"/>
              </a:rPr>
              <a:t>l’Organisation des Nations Unies (ONU) ;</a:t>
            </a:r>
            <a:endParaRPr lang="fr-FR" sz="28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Bef>
                <a:spcPts val="1200"/>
              </a:spcBef>
              <a:spcAft>
                <a:spcPts val="1200"/>
              </a:spcAft>
              <a:buFont typeface="Arial" panose="020B0604020202020204" pitchFamily="34" charset="0"/>
              <a:buChar char="-"/>
            </a:pPr>
            <a:r>
              <a:rPr lang="fr-FR" sz="2000" dirty="0">
                <a:latin typeface="Arial" panose="020B0604020202020204" pitchFamily="34" charset="0"/>
                <a:ea typeface="Times New Roman" panose="02020603050405020304" pitchFamily="18" charset="0"/>
                <a:cs typeface="Times New Roman" panose="02020603050405020304" pitchFamily="18" charset="0"/>
              </a:rPr>
              <a:t>l’Union Africaine (UA) ;</a:t>
            </a:r>
            <a:endParaRPr lang="fr-FR" sz="28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Bef>
                <a:spcPts val="1200"/>
              </a:spcBef>
              <a:spcAft>
                <a:spcPts val="1200"/>
              </a:spcAft>
              <a:buFont typeface="Arial" panose="020B0604020202020204" pitchFamily="34" charset="0"/>
              <a:buChar char="-"/>
            </a:pPr>
            <a:r>
              <a:rPr lang="fr-FR" sz="2000" dirty="0">
                <a:latin typeface="Arial" panose="020B0604020202020204" pitchFamily="34" charset="0"/>
                <a:ea typeface="Times New Roman" panose="02020603050405020304" pitchFamily="18" charset="0"/>
                <a:cs typeface="Times New Roman" panose="02020603050405020304" pitchFamily="18" charset="0"/>
              </a:rPr>
              <a:t>la Ligue Arabe ;</a:t>
            </a:r>
            <a:endParaRPr lang="fr-FR" sz="28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Bef>
                <a:spcPts val="1200"/>
              </a:spcBef>
              <a:spcAft>
                <a:spcPts val="1200"/>
              </a:spcAft>
              <a:buFont typeface="Arial" panose="020B0604020202020204" pitchFamily="34" charset="0"/>
              <a:buChar char="-"/>
            </a:pPr>
            <a:r>
              <a:rPr lang="fr-FR" sz="2000" dirty="0">
                <a:latin typeface="Arial" panose="020B0604020202020204" pitchFamily="34" charset="0"/>
                <a:ea typeface="Times New Roman" panose="02020603050405020304" pitchFamily="18" charset="0"/>
                <a:cs typeface="Times New Roman" panose="02020603050405020304" pitchFamily="18" charset="0"/>
              </a:rPr>
              <a:t>l'Union du Maghreb Arabe (UMA) ;</a:t>
            </a:r>
            <a:endParaRPr lang="fr-FR" sz="28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Bef>
                <a:spcPts val="1200"/>
              </a:spcBef>
              <a:spcAft>
                <a:spcPts val="1200"/>
              </a:spcAft>
              <a:buFont typeface="Arial" panose="020B0604020202020204" pitchFamily="34" charset="0"/>
              <a:buChar char="-"/>
            </a:pPr>
            <a:r>
              <a:rPr lang="fr-FR" sz="2000" dirty="0">
                <a:latin typeface="Arial" panose="020B0604020202020204" pitchFamily="34" charset="0"/>
                <a:ea typeface="Times New Roman" panose="02020603050405020304" pitchFamily="18" charset="0"/>
                <a:cs typeface="Times New Roman" panose="02020603050405020304" pitchFamily="18" charset="0"/>
              </a:rPr>
              <a:t>l’Observatoire Économique et Statistique d'Afrique Subsaharienne (AFRISTAT) ;</a:t>
            </a:r>
            <a:endParaRPr lang="fr-FR" sz="28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Bef>
                <a:spcPts val="1200"/>
              </a:spcBef>
              <a:spcAft>
                <a:spcPts val="1200"/>
              </a:spcAft>
              <a:buFont typeface="Arial" panose="020B0604020202020204" pitchFamily="34" charset="0"/>
              <a:buChar char="-"/>
            </a:pPr>
            <a:r>
              <a:rPr lang="fr-FR" sz="2000" dirty="0">
                <a:latin typeface="Arial" panose="020B0604020202020204" pitchFamily="34" charset="0"/>
                <a:ea typeface="Times New Roman" panose="02020603050405020304" pitchFamily="18" charset="0"/>
                <a:cs typeface="Times New Roman" panose="02020603050405020304" pitchFamily="18" charset="0"/>
              </a:rPr>
              <a:t>l’Organisation de la Conférence Islamique (OCI) ;</a:t>
            </a:r>
            <a:endParaRPr lang="fr-FR" sz="28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Bef>
                <a:spcPts val="1200"/>
              </a:spcBef>
              <a:spcAft>
                <a:spcPts val="1200"/>
              </a:spcAft>
              <a:buFont typeface="Arial" panose="020B0604020202020204" pitchFamily="34" charset="0"/>
              <a:buChar char="-"/>
            </a:pPr>
            <a:r>
              <a:rPr lang="fr-FR" sz="2000" dirty="0">
                <a:latin typeface="Arial" panose="020B0604020202020204" pitchFamily="34" charset="0"/>
                <a:ea typeface="Times New Roman" panose="02020603050405020304" pitchFamily="18" charset="0"/>
                <a:cs typeface="Times New Roman" panose="02020603050405020304" pitchFamily="18" charset="0"/>
              </a:rPr>
              <a:t>le Comité Inter Etat de Lutte Contre la Sécheresse au Sahel (CILSS).</a:t>
            </a:r>
            <a:endParaRPr lang="fr-FR" sz="28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07000"/>
              </a:lnSpc>
              <a:spcBef>
                <a:spcPts val="1200"/>
              </a:spcBef>
              <a:spcAft>
                <a:spcPts val="1200"/>
              </a:spcAft>
            </a:pPr>
            <a:r>
              <a:rPr lang="fr-FR" sz="2000" dirty="0">
                <a:latin typeface="Arial" panose="020B0604020202020204" pitchFamily="34" charset="0"/>
                <a:ea typeface="Calibri" panose="020F0502020204030204" pitchFamily="34" charset="0"/>
                <a:cs typeface="Arial" panose="020B0604020202020204" pitchFamily="34" charset="0"/>
              </a:rPr>
              <a:t>Ces acteurs interviennent dans le système en tant que producteurs, utilisateurs ou partenaires au développement de la statistique.</a:t>
            </a:r>
            <a:endParaRPr lang="fr-FR"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509842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6CA2CB8-06F8-4910-9738-AC570ABD1F60}"/>
              </a:ext>
            </a:extLst>
          </p:cNvPr>
          <p:cNvSpPr/>
          <p:nvPr/>
        </p:nvSpPr>
        <p:spPr>
          <a:xfrm>
            <a:off x="583096" y="1014173"/>
            <a:ext cx="8560904" cy="5731890"/>
          </a:xfrm>
          <a:prstGeom prst="rect">
            <a:avLst/>
          </a:prstGeom>
        </p:spPr>
        <p:txBody>
          <a:bodyPr wrap="square">
            <a:spAutoFit/>
          </a:bodyPr>
          <a:lstStyle/>
          <a:p>
            <a:pPr algn="ctr">
              <a:lnSpc>
                <a:spcPct val="107000"/>
              </a:lnSpc>
              <a:spcAft>
                <a:spcPts val="800"/>
              </a:spcAft>
            </a:pPr>
            <a:r>
              <a:rPr lang="fr-FR" sz="2400" b="1" dirty="0">
                <a:latin typeface="Times New Roman" panose="02020603050405020304" pitchFamily="18" charset="0"/>
                <a:ea typeface="Calibri" panose="020F0502020204030204" pitchFamily="34" charset="0"/>
                <a:cs typeface="Arial" panose="020B0604020202020204" pitchFamily="34" charset="0"/>
              </a:rPr>
              <a:t>Bases des données</a:t>
            </a:r>
            <a:endParaRPr lang="fr-FR"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fr-FR" sz="2400" b="1" dirty="0">
                <a:latin typeface="Times New Roman" panose="02020603050405020304" pitchFamily="18" charset="0"/>
                <a:ea typeface="Calibri" panose="020F0502020204030204" pitchFamily="34" charset="0"/>
                <a:cs typeface="Arial" panose="020B0604020202020204" pitchFamily="34" charset="0"/>
              </a:rPr>
              <a:t>Au niveau du Ministère de l’Environnement et du Développement Durable:</a:t>
            </a:r>
            <a:endParaRPr lang="fr-FR"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fr-FR" sz="2400" dirty="0">
                <a:latin typeface="Times New Roman" panose="02020603050405020304" pitchFamily="18" charset="0"/>
                <a:ea typeface="Calibri" panose="020F0502020204030204" pitchFamily="34" charset="0"/>
                <a:cs typeface="Arial" panose="020B0604020202020204" pitchFamily="34" charset="0"/>
              </a:rPr>
              <a:t>Bases de données environnementales suivants :</a:t>
            </a:r>
            <a:endParaRPr lang="fr-FR"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fr-FR" sz="2400" dirty="0">
                <a:latin typeface="Times New Roman" panose="02020603050405020304" pitchFamily="18" charset="0"/>
                <a:ea typeface="Calibri" panose="020F0502020204030204" pitchFamily="34" charset="0"/>
                <a:cs typeface="Arial" panose="020B0604020202020204" pitchFamily="34" charset="0"/>
              </a:rPr>
              <a:t>Site web du Ministère : www.environnement.gov.mr</a:t>
            </a:r>
            <a:endParaRPr lang="fr-FR"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fr-FR" sz="2400" dirty="0">
                <a:latin typeface="Times New Roman" panose="02020603050405020304" pitchFamily="18" charset="0"/>
                <a:ea typeface="Calibri" panose="020F0502020204030204" pitchFamily="34" charset="0"/>
                <a:cs typeface="Arial" panose="020B0604020202020204" pitchFamily="34" charset="0"/>
              </a:rPr>
              <a:t>Base des données environnementales </a:t>
            </a:r>
            <a:r>
              <a:rPr lang="fr-FR" sz="2400" b="1" dirty="0">
                <a:latin typeface="Times New Roman" panose="02020603050405020304" pitchFamily="18" charset="0"/>
                <a:ea typeface="Calibri" panose="020F0502020204030204" pitchFamily="34" charset="0"/>
                <a:cs typeface="Arial" panose="020B0604020202020204" pitchFamily="34" charset="0"/>
              </a:rPr>
              <a:t>www.bdd-medd.gov.mr</a:t>
            </a:r>
            <a:endParaRPr lang="fr-FR"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fr-FR" sz="2400" dirty="0">
                <a:latin typeface="Times New Roman" panose="02020603050405020304" pitchFamily="18" charset="0"/>
                <a:ea typeface="Calibri" panose="020F0502020204030204" pitchFamily="34" charset="0"/>
                <a:cs typeface="Arial" panose="020B0604020202020204" pitchFamily="34" charset="0"/>
              </a:rPr>
              <a:t>Nouveau système d’information pour le suivi de la SNEDD</a:t>
            </a:r>
            <a:r>
              <a:rPr lang="fr-FR" sz="2400" b="1" dirty="0">
                <a:latin typeface="Times New Roman" panose="02020603050405020304" pitchFamily="18" charset="0"/>
                <a:ea typeface="Calibri" panose="020F0502020204030204" pitchFamily="34" charset="0"/>
                <a:cs typeface="Arial" panose="020B0604020202020204" pitchFamily="34" charset="0"/>
              </a:rPr>
              <a:t>, validation en janvier 2019</a:t>
            </a:r>
            <a:r>
              <a:rPr lang="fr-FR" sz="2400" dirty="0">
                <a:latin typeface="Times New Roman" panose="02020603050405020304" pitchFamily="18" charset="0"/>
                <a:ea typeface="Calibri" panose="020F0502020204030204" pitchFamily="34" charset="0"/>
                <a:cs typeface="Arial" panose="020B0604020202020204" pitchFamily="34" charset="0"/>
              </a:rPr>
              <a:t>.</a:t>
            </a:r>
            <a:endParaRPr lang="fr-FR"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endParaRPr lang="fr-FR"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fr-FR" sz="2400" b="1" dirty="0">
                <a:latin typeface="Times New Roman" panose="02020603050405020304" pitchFamily="18" charset="0"/>
                <a:ea typeface="Calibri" panose="020F0502020204030204" pitchFamily="34" charset="0"/>
                <a:cs typeface="Arial" panose="020B0604020202020204" pitchFamily="34" charset="0"/>
              </a:rPr>
              <a:t>Au niveau de l’Office National de la Statistique,</a:t>
            </a:r>
            <a:endParaRPr lang="fr-FR" sz="20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mj-lt"/>
              <a:buAutoNum type="arabicPeriod"/>
            </a:pPr>
            <a:r>
              <a:rPr lang="fr-FR" sz="2400" dirty="0">
                <a:latin typeface="Times New Roman" panose="02020603050405020304" pitchFamily="18" charset="0"/>
                <a:ea typeface="Calibri" panose="020F0502020204030204" pitchFamily="34" charset="0"/>
                <a:cs typeface="Arial" panose="020B0604020202020204" pitchFamily="34" charset="0"/>
              </a:rPr>
              <a:t>Site web ONS</a:t>
            </a:r>
            <a:r>
              <a:rPr lang="fr-FR" sz="2400" b="1" dirty="0">
                <a:latin typeface="Times New Roman" panose="02020603050405020304" pitchFamily="18" charset="0"/>
                <a:ea typeface="Calibri" panose="020F0502020204030204" pitchFamily="34" charset="0"/>
                <a:cs typeface="Arial" panose="020B0604020202020204" pitchFamily="34" charset="0"/>
              </a:rPr>
              <a:t> : </a:t>
            </a:r>
            <a:r>
              <a:rPr lang="fr-FR" sz="2400" b="1" u="sng" dirty="0">
                <a:latin typeface="Times New Roman" panose="02020603050405020304" pitchFamily="18"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www.ons.mr</a:t>
            </a:r>
            <a:endParaRPr lang="fr-FR" sz="2000" dirty="0">
              <a:latin typeface="Calibri" panose="020F0502020204030204" pitchFamily="34" charset="0"/>
              <a:ea typeface="Calibri" panose="020F0502020204030204" pitchFamily="34" charset="0"/>
              <a:cs typeface="Arial" panose="020B0604020202020204" pitchFamily="34" charset="0"/>
            </a:endParaRPr>
          </a:p>
          <a:p>
            <a:r>
              <a:rPr lang="fr-FR" sz="2400" dirty="0">
                <a:latin typeface="Times New Roman" panose="02020603050405020304" pitchFamily="18" charset="0"/>
                <a:ea typeface="Calibri" panose="020F0502020204030204" pitchFamily="34" charset="0"/>
              </a:rPr>
              <a:t>Open Data Mauritanie : </a:t>
            </a:r>
            <a:r>
              <a:rPr lang="fr-FR" sz="2400" b="1" dirty="0">
                <a:latin typeface="Times New Roman" panose="02020603050405020304" pitchFamily="18" charset="0"/>
                <a:ea typeface="Calibri" panose="020F0502020204030204" pitchFamily="34" charset="0"/>
              </a:rPr>
              <a:t>http://mauritania.opendataforafrica.org/</a:t>
            </a:r>
            <a:endParaRPr lang="fr-FR" sz="2400" dirty="0"/>
          </a:p>
        </p:txBody>
      </p:sp>
    </p:spTree>
    <p:extLst>
      <p:ext uri="{BB962C8B-B14F-4D97-AF65-F5344CB8AC3E}">
        <p14:creationId xmlns:p14="http://schemas.microsoft.com/office/powerpoint/2010/main" val="2053202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E01BCA6-128E-4593-B426-F888C0868C46}"/>
              </a:ext>
            </a:extLst>
          </p:cNvPr>
          <p:cNvSpPr>
            <a:spLocks noGrp="1"/>
          </p:cNvSpPr>
          <p:nvPr>
            <p:ph type="title"/>
          </p:nvPr>
        </p:nvSpPr>
        <p:spPr>
          <a:xfrm>
            <a:off x="730343" y="2330552"/>
            <a:ext cx="8596668" cy="1098448"/>
          </a:xfrm>
        </p:spPr>
        <p:txBody>
          <a:bodyPr/>
          <a:lstStyle/>
          <a:p>
            <a:pPr algn="ctr"/>
            <a:r>
              <a:rPr lang="fr-FR" sz="6000" dirty="0"/>
              <a:t>Merci</a:t>
            </a:r>
            <a:r>
              <a:rPr lang="fr-FR" dirty="0"/>
              <a:t> </a:t>
            </a:r>
          </a:p>
        </p:txBody>
      </p:sp>
    </p:spTree>
    <p:extLst>
      <p:ext uri="{BB962C8B-B14F-4D97-AF65-F5344CB8AC3E}">
        <p14:creationId xmlns:p14="http://schemas.microsoft.com/office/powerpoint/2010/main" val="21911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4805BBA9-302C-465A-AC5F-6D1A7DE59E95}"/>
              </a:ext>
            </a:extLst>
          </p:cNvPr>
          <p:cNvSpPr>
            <a:spLocks noGrp="1"/>
          </p:cNvSpPr>
          <p:nvPr>
            <p:ph type="title"/>
          </p:nvPr>
        </p:nvSpPr>
        <p:spPr>
          <a:xfrm>
            <a:off x="385786" y="410816"/>
            <a:ext cx="8596668" cy="6447183"/>
          </a:xfrm>
        </p:spPr>
        <p:txBody>
          <a:bodyPr>
            <a:normAutofit fontScale="90000"/>
          </a:bodyPr>
          <a:lstStyle/>
          <a:p>
            <a:r>
              <a:rPr lang="fr-FR" b="1" dirty="0">
                <a:solidFill>
                  <a:schemeClr val="tx1"/>
                </a:solidFill>
              </a:rPr>
              <a:t>Généralités</a:t>
            </a:r>
            <a:br>
              <a:rPr lang="fr-FR" dirty="0">
                <a:solidFill>
                  <a:schemeClr val="tx1"/>
                </a:solidFill>
              </a:rPr>
            </a:br>
            <a:r>
              <a:rPr lang="fr-FR" dirty="0">
                <a:solidFill>
                  <a:schemeClr val="tx1"/>
                </a:solidFill>
              </a:rPr>
              <a:t>La Mauritanie, pays saharien et sahélien d’Afrique de l’ouest, baignée sur sa façade occidentale par l’océan Atlantique ; bordée au nord – ouest par le Sahara Occidental, au nord par l’Algérie, à l’est et sud-est par le Mali et au sud-ouest par le Sénégal ; elle constitue un véritable pont ente l’Afrique noire et le Maghreb.</a:t>
            </a:r>
            <a:br>
              <a:rPr lang="fr-FR" dirty="0">
                <a:solidFill>
                  <a:schemeClr val="tx1"/>
                </a:solidFill>
              </a:rPr>
            </a:br>
            <a:r>
              <a:rPr lang="fr-FR" dirty="0">
                <a:solidFill>
                  <a:schemeClr val="tx1"/>
                </a:solidFill>
              </a:rPr>
              <a:t>Il s’agit du pays le plus occidental de tous les pays sahélo -sahariens.</a:t>
            </a:r>
            <a:br>
              <a:rPr lang="fr-FR" dirty="0">
                <a:solidFill>
                  <a:schemeClr val="tx1"/>
                </a:solidFill>
              </a:rPr>
            </a:br>
            <a:r>
              <a:rPr lang="fr-FR" dirty="0">
                <a:solidFill>
                  <a:schemeClr val="tx1"/>
                </a:solidFill>
              </a:rPr>
              <a:t>Avec ses 1.030.700 km² et populations moins de 4 millions habitants.</a:t>
            </a:r>
          </a:p>
        </p:txBody>
      </p:sp>
    </p:spTree>
    <p:extLst>
      <p:ext uri="{BB962C8B-B14F-4D97-AF65-F5344CB8AC3E}">
        <p14:creationId xmlns:p14="http://schemas.microsoft.com/office/powerpoint/2010/main" val="3827545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FD6FD95-57A7-449B-8859-DFD0BF01C87F}"/>
              </a:ext>
            </a:extLst>
          </p:cNvPr>
          <p:cNvSpPr/>
          <p:nvPr/>
        </p:nvSpPr>
        <p:spPr>
          <a:xfrm>
            <a:off x="609600" y="469504"/>
            <a:ext cx="8534400" cy="6128601"/>
          </a:xfrm>
          <a:prstGeom prst="rect">
            <a:avLst/>
          </a:prstGeom>
        </p:spPr>
        <p:txBody>
          <a:bodyPr wrap="square">
            <a:spAutoFit/>
          </a:bodyPr>
          <a:lstStyle/>
          <a:p>
            <a:pPr>
              <a:lnSpc>
                <a:spcPct val="107000"/>
              </a:lnSpc>
              <a:spcAft>
                <a:spcPts val="800"/>
              </a:spcAft>
            </a:pPr>
            <a:r>
              <a:rPr lang="fr-FR" sz="3600" b="1" dirty="0">
                <a:latin typeface="Times New Roman" panose="02020603050405020304" pitchFamily="18" charset="0"/>
                <a:ea typeface="Calibri" panose="020F0502020204030204" pitchFamily="34" charset="0"/>
                <a:cs typeface="Arial" panose="020B0604020202020204" pitchFamily="34" charset="0"/>
              </a:rPr>
              <a:t>Eta de l’Environnement (2015)</a:t>
            </a:r>
            <a:endParaRPr lang="fr-FR"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0"/>
              </a:spcAft>
            </a:pPr>
            <a:r>
              <a:rPr lang="fr-FR" sz="2000" b="1" dirty="0">
                <a:solidFill>
                  <a:srgbClr val="4F83BE"/>
                </a:solidFill>
                <a:latin typeface="Cambria-Bold"/>
                <a:ea typeface="Calibri" panose="020F0502020204030204" pitchFamily="34" charset="0"/>
                <a:cs typeface="Cambria-Bold"/>
              </a:rPr>
              <a:t> </a:t>
            </a:r>
            <a:endParaRPr lang="fr-FR" sz="16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0"/>
              </a:spcAft>
            </a:pPr>
            <a:r>
              <a:rPr lang="fr-FR" sz="2400" b="1" dirty="0">
                <a:solidFill>
                  <a:srgbClr val="4F83BE"/>
                </a:solidFill>
                <a:latin typeface="Cambria-Bold"/>
                <a:ea typeface="Calibri" panose="020F0502020204030204" pitchFamily="34" charset="0"/>
                <a:cs typeface="Cambria-Bold"/>
              </a:rPr>
              <a:t>Proportion du territoire couverte par la forêt par rapport au territoire national</a:t>
            </a:r>
          </a:p>
          <a:p>
            <a:pPr>
              <a:lnSpc>
                <a:spcPct val="107000"/>
              </a:lnSpc>
              <a:spcAft>
                <a:spcPts val="0"/>
              </a:spcAft>
            </a:pPr>
            <a:endParaRPr lang="fr-FR"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0"/>
              </a:spcAft>
            </a:pPr>
            <a:r>
              <a:rPr lang="fr-FR" sz="2400" dirty="0">
                <a:latin typeface="TimesNewRomanPSMT"/>
                <a:ea typeface="Calibri" panose="020F0502020204030204" pitchFamily="34" charset="0"/>
                <a:cs typeface="TimesNewRomanPSMT"/>
              </a:rPr>
              <a:t>La Mauritanie a été exposée à de rudes épisodes de sécheresse qui ont considérablement</a:t>
            </a:r>
            <a:r>
              <a:rPr lang="fr-FR" sz="2000" dirty="0">
                <a:latin typeface="Calibri" panose="020F0502020204030204" pitchFamily="34" charset="0"/>
                <a:ea typeface="Calibri" panose="020F0502020204030204" pitchFamily="34" charset="0"/>
                <a:cs typeface="Arial" panose="020B0604020202020204" pitchFamily="34" charset="0"/>
              </a:rPr>
              <a:t> </a:t>
            </a:r>
            <a:r>
              <a:rPr lang="fr-FR" sz="2400" dirty="0">
                <a:latin typeface="TimesNewRomanPSMT"/>
                <a:ea typeface="Calibri" panose="020F0502020204030204" pitchFamily="34" charset="0"/>
                <a:cs typeface="TimesNewRomanPSMT"/>
              </a:rPr>
              <a:t>affecté le couvert végétal. Les forêts, jadis éléments essentiels du paysage environnemental,</a:t>
            </a:r>
            <a:r>
              <a:rPr lang="fr-FR" sz="2000" dirty="0">
                <a:latin typeface="Calibri" panose="020F0502020204030204" pitchFamily="34" charset="0"/>
                <a:ea typeface="Calibri" panose="020F0502020204030204" pitchFamily="34" charset="0"/>
                <a:cs typeface="Arial" panose="020B0604020202020204" pitchFamily="34" charset="0"/>
              </a:rPr>
              <a:t> </a:t>
            </a:r>
            <a:r>
              <a:rPr lang="fr-FR" sz="2400" dirty="0">
                <a:latin typeface="TimesNewRomanPSMT"/>
                <a:ea typeface="Calibri" panose="020F0502020204030204" pitchFamily="34" charset="0"/>
                <a:cs typeface="TimesNewRomanPSMT"/>
              </a:rPr>
              <a:t>se sont, avec le temps, considérablement rétrécies.</a:t>
            </a:r>
            <a:endParaRPr lang="fr-FR" sz="20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0"/>
              </a:spcAft>
            </a:pPr>
            <a:r>
              <a:rPr lang="fr-FR" sz="2400" dirty="0">
                <a:latin typeface="TimesNewRomanPSMT"/>
                <a:ea typeface="Calibri" panose="020F0502020204030204" pitchFamily="34" charset="0"/>
                <a:cs typeface="TimesNewRomanPSMT"/>
              </a:rPr>
              <a:t>En 2014, une carte d’occupation des sols a été réalisée au MEDD par traitement de l’image</a:t>
            </a:r>
            <a:r>
              <a:rPr lang="fr-FR" sz="2000" dirty="0">
                <a:latin typeface="Calibri" panose="020F0502020204030204" pitchFamily="34" charset="0"/>
                <a:ea typeface="Calibri" panose="020F0502020204030204" pitchFamily="34" charset="0"/>
                <a:cs typeface="Arial" panose="020B0604020202020204" pitchFamily="34" charset="0"/>
              </a:rPr>
              <a:t> </a:t>
            </a:r>
            <a:r>
              <a:rPr lang="fr-FR" sz="2400" dirty="0">
                <a:latin typeface="TimesNewRomanPSMT"/>
                <a:ea typeface="Calibri" panose="020F0502020204030204" pitchFamily="34" charset="0"/>
                <a:cs typeface="TimesNewRomanPSMT"/>
              </a:rPr>
              <a:t>satellite Landsat. Elle fait ressortir que le territoire est à 91% constitué de zones désertiques, les zones arbustives ne représentant que 4% dont seulement 0,12% de forêts, le reste étant</a:t>
            </a:r>
            <a:r>
              <a:rPr lang="fr-FR" sz="2000" dirty="0">
                <a:latin typeface="Calibri" panose="020F0502020204030204" pitchFamily="34" charset="0"/>
                <a:ea typeface="Calibri" panose="020F0502020204030204" pitchFamily="34" charset="0"/>
                <a:cs typeface="Arial" panose="020B0604020202020204" pitchFamily="34" charset="0"/>
              </a:rPr>
              <a:t> </a:t>
            </a:r>
            <a:r>
              <a:rPr lang="fr-FR" sz="2400" dirty="0">
                <a:latin typeface="TimesNewRomanPSMT"/>
                <a:ea typeface="Calibri" panose="020F0502020204030204" pitchFamily="34" charset="0"/>
                <a:cs typeface="TimesNewRomanPSMT"/>
              </a:rPr>
              <a:t>constitué de savanes arborées, de savanes arbustives et de steppes.</a:t>
            </a:r>
            <a:endParaRPr lang="fr-FR" sz="2000" dirty="0"/>
          </a:p>
        </p:txBody>
      </p:sp>
    </p:spTree>
    <p:extLst>
      <p:ext uri="{BB962C8B-B14F-4D97-AF65-F5344CB8AC3E}">
        <p14:creationId xmlns:p14="http://schemas.microsoft.com/office/powerpoint/2010/main" val="1957819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id="{EBBA3B2A-2472-4FAD-840C-BC669CB80495}"/>
              </a:ext>
            </a:extLst>
          </p:cNvPr>
          <p:cNvGraphicFramePr>
            <a:graphicFrameLocks noGrp="1"/>
          </p:cNvGraphicFramePr>
          <p:nvPr>
            <p:extLst>
              <p:ext uri="{D42A27DB-BD31-4B8C-83A1-F6EECF244321}">
                <p14:modId xmlns:p14="http://schemas.microsoft.com/office/powerpoint/2010/main" val="389382777"/>
              </p:ext>
            </p:extLst>
          </p:nvPr>
        </p:nvGraphicFramePr>
        <p:xfrm>
          <a:off x="635601" y="2252870"/>
          <a:ext cx="8428884" cy="4426225"/>
        </p:xfrm>
        <a:graphic>
          <a:graphicData uri="http://schemas.openxmlformats.org/drawingml/2006/table">
            <a:tbl>
              <a:tblPr firstRow="1" firstCol="1" bandRow="1">
                <a:tableStyleId>{5C22544A-7EE6-4342-B048-85BDC9FD1C3A}</a:tableStyleId>
              </a:tblPr>
              <a:tblGrid>
                <a:gridCol w="1053154">
                  <a:extLst>
                    <a:ext uri="{9D8B030D-6E8A-4147-A177-3AD203B41FA5}">
                      <a16:colId xmlns:a16="http://schemas.microsoft.com/office/drawing/2014/main" val="4191505961"/>
                    </a:ext>
                  </a:extLst>
                </a:gridCol>
                <a:gridCol w="1053154">
                  <a:extLst>
                    <a:ext uri="{9D8B030D-6E8A-4147-A177-3AD203B41FA5}">
                      <a16:colId xmlns:a16="http://schemas.microsoft.com/office/drawing/2014/main" val="955115219"/>
                    </a:ext>
                  </a:extLst>
                </a:gridCol>
                <a:gridCol w="1053154">
                  <a:extLst>
                    <a:ext uri="{9D8B030D-6E8A-4147-A177-3AD203B41FA5}">
                      <a16:colId xmlns:a16="http://schemas.microsoft.com/office/drawing/2014/main" val="3749615613"/>
                    </a:ext>
                  </a:extLst>
                </a:gridCol>
                <a:gridCol w="1053154">
                  <a:extLst>
                    <a:ext uri="{9D8B030D-6E8A-4147-A177-3AD203B41FA5}">
                      <a16:colId xmlns:a16="http://schemas.microsoft.com/office/drawing/2014/main" val="1506292176"/>
                    </a:ext>
                  </a:extLst>
                </a:gridCol>
                <a:gridCol w="1054067">
                  <a:extLst>
                    <a:ext uri="{9D8B030D-6E8A-4147-A177-3AD203B41FA5}">
                      <a16:colId xmlns:a16="http://schemas.microsoft.com/office/drawing/2014/main" val="3711010741"/>
                    </a:ext>
                  </a:extLst>
                </a:gridCol>
                <a:gridCol w="1054067">
                  <a:extLst>
                    <a:ext uri="{9D8B030D-6E8A-4147-A177-3AD203B41FA5}">
                      <a16:colId xmlns:a16="http://schemas.microsoft.com/office/drawing/2014/main" val="1823326700"/>
                    </a:ext>
                  </a:extLst>
                </a:gridCol>
                <a:gridCol w="1054067">
                  <a:extLst>
                    <a:ext uri="{9D8B030D-6E8A-4147-A177-3AD203B41FA5}">
                      <a16:colId xmlns:a16="http://schemas.microsoft.com/office/drawing/2014/main" val="115359573"/>
                    </a:ext>
                  </a:extLst>
                </a:gridCol>
                <a:gridCol w="1054067">
                  <a:extLst>
                    <a:ext uri="{9D8B030D-6E8A-4147-A177-3AD203B41FA5}">
                      <a16:colId xmlns:a16="http://schemas.microsoft.com/office/drawing/2014/main" val="3801526684"/>
                    </a:ext>
                  </a:extLst>
                </a:gridCol>
              </a:tblGrid>
              <a:tr h="474010">
                <a:tc>
                  <a:txBody>
                    <a:bodyPr/>
                    <a:lstStyle/>
                    <a:p>
                      <a:pPr>
                        <a:lnSpc>
                          <a:spcPct val="107000"/>
                        </a:lnSpc>
                        <a:spcAft>
                          <a:spcPts val="0"/>
                        </a:spcAft>
                      </a:pPr>
                      <a:r>
                        <a:rPr lang="fr-FR" sz="800">
                          <a:effectLst/>
                        </a:rPr>
                        <a:t>Année</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1000">
                          <a:effectLst/>
                        </a:rPr>
                        <a:t>1982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1000">
                          <a:effectLst/>
                        </a:rPr>
                        <a:t>1990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1000">
                          <a:effectLst/>
                        </a:rPr>
                        <a:t>1997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1000">
                          <a:effectLst/>
                        </a:rPr>
                        <a:t>2000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1000">
                          <a:effectLst/>
                        </a:rPr>
                        <a:t>2005</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1000">
                          <a:effectLst/>
                        </a:rPr>
                        <a:t>210</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1000">
                          <a:effectLst/>
                        </a:rPr>
                        <a:t>2014</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45480656"/>
                  </a:ext>
                </a:extLst>
              </a:tr>
              <a:tr h="2375293">
                <a:tc>
                  <a:txBody>
                    <a:bodyPr/>
                    <a:lstStyle/>
                    <a:p>
                      <a:pPr>
                        <a:lnSpc>
                          <a:spcPct val="107000"/>
                        </a:lnSpc>
                        <a:spcAft>
                          <a:spcPts val="0"/>
                        </a:spcAft>
                      </a:pPr>
                      <a:r>
                        <a:rPr lang="fr-FR" sz="800">
                          <a:effectLst/>
                        </a:rPr>
                        <a:t>Proportion du</a:t>
                      </a:r>
                      <a:endParaRPr lang="fr-FR" sz="1100">
                        <a:effectLst/>
                      </a:endParaRPr>
                    </a:p>
                    <a:p>
                      <a:pPr>
                        <a:lnSpc>
                          <a:spcPct val="107000"/>
                        </a:lnSpc>
                        <a:spcAft>
                          <a:spcPts val="0"/>
                        </a:spcAft>
                      </a:pPr>
                      <a:r>
                        <a:rPr lang="fr-FR" sz="800">
                          <a:effectLst/>
                        </a:rPr>
                        <a:t>territoire</a:t>
                      </a:r>
                      <a:endParaRPr lang="fr-FR" sz="1100">
                        <a:effectLst/>
                      </a:endParaRPr>
                    </a:p>
                    <a:p>
                      <a:pPr>
                        <a:lnSpc>
                          <a:spcPct val="107000"/>
                        </a:lnSpc>
                        <a:spcAft>
                          <a:spcPts val="0"/>
                        </a:spcAft>
                      </a:pPr>
                      <a:r>
                        <a:rPr lang="fr-FR" sz="800">
                          <a:effectLst/>
                        </a:rPr>
                        <a:t>couverte par la</a:t>
                      </a:r>
                      <a:endParaRPr lang="fr-FR" sz="1100">
                        <a:effectLst/>
                      </a:endParaRPr>
                    </a:p>
                    <a:p>
                      <a:pPr>
                        <a:lnSpc>
                          <a:spcPct val="107000"/>
                        </a:lnSpc>
                        <a:spcAft>
                          <a:spcPts val="0"/>
                        </a:spcAft>
                      </a:pPr>
                      <a:r>
                        <a:rPr lang="fr-FR" sz="800">
                          <a:effectLst/>
                        </a:rPr>
                        <a:t>forêt</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800" dirty="0">
                          <a:effectLst/>
                        </a:rPr>
                        <a:t>1,46%</a:t>
                      </a:r>
                      <a:endParaRPr lang="fr-FR"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800" dirty="0">
                          <a:effectLst/>
                        </a:rPr>
                        <a:t>0,40%</a:t>
                      </a:r>
                      <a:endParaRPr lang="fr-FR"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800" dirty="0">
                          <a:effectLst/>
                        </a:rPr>
                        <a:t>0,33%</a:t>
                      </a:r>
                      <a:endParaRPr lang="fr-FR"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800" dirty="0">
                          <a:effectLst/>
                        </a:rPr>
                        <a:t>0,30%</a:t>
                      </a:r>
                      <a:endParaRPr lang="fr-FR"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800">
                          <a:effectLst/>
                        </a:rPr>
                        <a:t>0,26%</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800">
                          <a:effectLst/>
                        </a:rPr>
                        <a:t>0,23%</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800">
                          <a:effectLst/>
                        </a:rPr>
                        <a:t>0,12%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21351003"/>
                  </a:ext>
                </a:extLst>
              </a:tr>
              <a:tr h="1576922">
                <a:tc>
                  <a:txBody>
                    <a:bodyPr/>
                    <a:lstStyle/>
                    <a:p>
                      <a:pPr>
                        <a:lnSpc>
                          <a:spcPct val="107000"/>
                        </a:lnSpc>
                        <a:spcAft>
                          <a:spcPts val="0"/>
                        </a:spcAft>
                      </a:pPr>
                      <a:r>
                        <a:rPr lang="fr-FR" sz="800">
                          <a:effectLst/>
                        </a:rPr>
                        <a:t>Superficie du</a:t>
                      </a:r>
                      <a:endParaRPr lang="fr-FR" sz="1100">
                        <a:effectLst/>
                      </a:endParaRPr>
                    </a:p>
                    <a:p>
                      <a:pPr>
                        <a:lnSpc>
                          <a:spcPct val="107000"/>
                        </a:lnSpc>
                        <a:spcAft>
                          <a:spcPts val="0"/>
                        </a:spcAft>
                      </a:pPr>
                      <a:r>
                        <a:rPr lang="fr-FR" sz="800">
                          <a:effectLst/>
                        </a:rPr>
                        <a:t>couvert forestier</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800">
                          <a:effectLst/>
                        </a:rPr>
                        <a:t>15.134.000 ha</a:t>
                      </a:r>
                      <a:endParaRPr lang="fr-FR" sz="1100">
                        <a:effectLst/>
                      </a:endParaRPr>
                    </a:p>
                    <a:p>
                      <a:pPr>
                        <a:lnSpc>
                          <a:spcPct val="107000"/>
                        </a:lnSpc>
                        <a:spcAft>
                          <a:spcPts val="0"/>
                        </a:spcAft>
                      </a:pPr>
                      <a:r>
                        <a:rPr lang="fr-FR" sz="800">
                          <a:effectLst/>
                        </a:rPr>
                        <a:t>soit 14,69%</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800">
                          <a:effectLst/>
                        </a:rPr>
                        <a:t>3.110.000 ha</a:t>
                      </a:r>
                      <a:endParaRPr lang="fr-FR" sz="1100">
                        <a:effectLst/>
                      </a:endParaRPr>
                    </a:p>
                    <a:p>
                      <a:pPr>
                        <a:lnSpc>
                          <a:spcPct val="107000"/>
                        </a:lnSpc>
                        <a:spcAft>
                          <a:spcPts val="0"/>
                        </a:spcAft>
                      </a:pPr>
                      <a:r>
                        <a:rPr lang="fr-FR" sz="800">
                          <a:effectLst/>
                        </a:rPr>
                        <a:t>soit 03,02%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800">
                          <a:effectLst/>
                        </a:rPr>
                        <a:t>4.339.000</a:t>
                      </a:r>
                      <a:endParaRPr lang="fr-FR" sz="1100">
                        <a:effectLst/>
                      </a:endParaRPr>
                    </a:p>
                    <a:p>
                      <a:pPr>
                        <a:lnSpc>
                          <a:spcPct val="107000"/>
                        </a:lnSpc>
                        <a:spcAft>
                          <a:spcPts val="0"/>
                        </a:spcAft>
                      </a:pPr>
                      <a:r>
                        <a:rPr lang="fr-FR" sz="800">
                          <a:effectLst/>
                        </a:rPr>
                        <a:t>ha</a:t>
                      </a:r>
                      <a:endParaRPr lang="fr-FR" sz="1100">
                        <a:effectLst/>
                      </a:endParaRPr>
                    </a:p>
                    <a:p>
                      <a:pPr>
                        <a:lnSpc>
                          <a:spcPct val="107000"/>
                        </a:lnSpc>
                        <a:spcAft>
                          <a:spcPts val="0"/>
                        </a:spcAft>
                      </a:pPr>
                      <a:r>
                        <a:rPr lang="fr-FR" sz="800">
                          <a:effectLst/>
                        </a:rPr>
                        <a:t>soit 04,21%</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800">
                          <a:effectLst/>
                        </a:rPr>
                        <a:t>3.110.000</a:t>
                      </a:r>
                      <a:endParaRPr lang="fr-FR" sz="1100">
                        <a:effectLst/>
                      </a:endParaRPr>
                    </a:p>
                    <a:p>
                      <a:pPr>
                        <a:lnSpc>
                          <a:spcPct val="107000"/>
                        </a:lnSpc>
                        <a:spcAft>
                          <a:spcPts val="0"/>
                        </a:spcAft>
                      </a:pPr>
                      <a:r>
                        <a:rPr lang="fr-FR" sz="800">
                          <a:effectLst/>
                        </a:rPr>
                        <a:t>ha</a:t>
                      </a:r>
                      <a:endParaRPr lang="fr-FR" sz="1100">
                        <a:effectLst/>
                      </a:endParaRPr>
                    </a:p>
                    <a:p>
                      <a:pPr>
                        <a:lnSpc>
                          <a:spcPct val="107000"/>
                        </a:lnSpc>
                        <a:spcAft>
                          <a:spcPts val="0"/>
                        </a:spcAft>
                      </a:pPr>
                      <a:r>
                        <a:rPr lang="fr-FR" sz="800">
                          <a:effectLst/>
                        </a:rPr>
                        <a:t>soit 03,02%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800">
                          <a:effectLst/>
                        </a:rPr>
                        <a:t>3.110.000</a:t>
                      </a:r>
                      <a:endParaRPr lang="fr-FR" sz="1100">
                        <a:effectLst/>
                      </a:endParaRPr>
                    </a:p>
                    <a:p>
                      <a:pPr>
                        <a:lnSpc>
                          <a:spcPct val="107000"/>
                        </a:lnSpc>
                        <a:spcAft>
                          <a:spcPts val="0"/>
                        </a:spcAft>
                      </a:pPr>
                      <a:r>
                        <a:rPr lang="fr-FR" sz="800">
                          <a:effectLst/>
                        </a:rPr>
                        <a:t>ha</a:t>
                      </a:r>
                      <a:endParaRPr lang="fr-FR" sz="1100">
                        <a:effectLst/>
                      </a:endParaRPr>
                    </a:p>
                    <a:p>
                      <a:pPr>
                        <a:lnSpc>
                          <a:spcPct val="107000"/>
                        </a:lnSpc>
                        <a:spcAft>
                          <a:spcPts val="0"/>
                        </a:spcAft>
                      </a:pPr>
                      <a:r>
                        <a:rPr lang="fr-FR" sz="800">
                          <a:effectLst/>
                        </a:rPr>
                        <a:t>soit 03,02%</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800">
                          <a:effectLst/>
                        </a:rPr>
                        <a:t>3.060.000</a:t>
                      </a:r>
                      <a:endParaRPr lang="fr-FR" sz="1100">
                        <a:effectLst/>
                      </a:endParaRPr>
                    </a:p>
                    <a:p>
                      <a:pPr>
                        <a:lnSpc>
                          <a:spcPct val="107000"/>
                        </a:lnSpc>
                        <a:spcAft>
                          <a:spcPts val="0"/>
                        </a:spcAft>
                      </a:pPr>
                      <a:r>
                        <a:rPr lang="fr-FR" sz="800">
                          <a:effectLst/>
                        </a:rPr>
                        <a:t>ha</a:t>
                      </a:r>
                      <a:endParaRPr lang="fr-FR" sz="1100">
                        <a:effectLst/>
                      </a:endParaRPr>
                    </a:p>
                    <a:p>
                      <a:pPr>
                        <a:lnSpc>
                          <a:spcPct val="107000"/>
                        </a:lnSpc>
                        <a:spcAft>
                          <a:spcPts val="0"/>
                        </a:spcAft>
                      </a:pPr>
                      <a:r>
                        <a:rPr lang="fr-FR" sz="800">
                          <a:effectLst/>
                        </a:rPr>
                        <a:t>soit 02,97%</a:t>
                      </a:r>
                      <a:endParaRPr lang="fr-F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fr-FR" sz="800" dirty="0">
                          <a:effectLst/>
                        </a:rPr>
                        <a:t>4.706.000 ha</a:t>
                      </a:r>
                      <a:endParaRPr lang="fr-FR" sz="1100" dirty="0">
                        <a:effectLst/>
                      </a:endParaRPr>
                    </a:p>
                    <a:p>
                      <a:pPr>
                        <a:lnSpc>
                          <a:spcPct val="107000"/>
                        </a:lnSpc>
                        <a:spcAft>
                          <a:spcPts val="0"/>
                        </a:spcAft>
                      </a:pPr>
                      <a:r>
                        <a:rPr lang="fr-FR" sz="800" dirty="0">
                          <a:effectLst/>
                        </a:rPr>
                        <a:t>soit 04,56%</a:t>
                      </a:r>
                      <a:endParaRPr lang="fr-FR"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75038622"/>
                  </a:ext>
                </a:extLst>
              </a:tr>
            </a:tbl>
          </a:graphicData>
        </a:graphic>
      </p:graphicFrame>
      <p:sp>
        <p:nvSpPr>
          <p:cNvPr id="3" name="Rectangle 1">
            <a:extLst>
              <a:ext uri="{FF2B5EF4-FFF2-40B4-BE49-F238E27FC236}">
                <a16:creationId xmlns:a16="http://schemas.microsoft.com/office/drawing/2014/main" id="{C631C1C0-95DB-4DB0-B460-C1FB2E3B56E4}"/>
              </a:ext>
            </a:extLst>
          </p:cNvPr>
          <p:cNvSpPr>
            <a:spLocks noChangeArrowheads="1"/>
          </p:cNvSpPr>
          <p:nvPr/>
        </p:nvSpPr>
        <p:spPr bwMode="auto">
          <a:xfrm>
            <a:off x="1229415" y="521022"/>
            <a:ext cx="7265228"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NewRomanPSMT"/>
              </a:rPr>
              <a:t>Le tableau suivant présente, plus en détail, le recoupement de l’évolution des forêts à partir du</a:t>
            </a:r>
            <a:endParaRPr kumimoji="0" lang="fr-FR" altLang="fr-FR"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NewRomanPSMT"/>
              </a:rPr>
              <a:t>début des années 80 jusqu’à nos jours, pris dans les sources offrant le plus de précision</a:t>
            </a:r>
            <a:endParaRPr kumimoji="0" lang="fr-FR" altLang="fr-FR"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NewRomanPSMT"/>
              </a:rPr>
              <a:t> </a:t>
            </a:r>
            <a:r>
              <a:rPr kumimoji="0" lang="fr-FR" altLang="fr-FR" sz="16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NewRomanPSMT"/>
              </a:rPr>
              <a:t>Etat du couvert forestier en Mauritanie</a:t>
            </a:r>
            <a:endParaRPr kumimoji="0" lang="fr-FR" altLang="fr-FR" b="1"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97134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5E865E0-7370-40CC-99B1-F26CC4B3205E}"/>
              </a:ext>
            </a:extLst>
          </p:cNvPr>
          <p:cNvSpPr/>
          <p:nvPr/>
        </p:nvSpPr>
        <p:spPr>
          <a:xfrm>
            <a:off x="569843" y="476076"/>
            <a:ext cx="8574157" cy="6599692"/>
          </a:xfrm>
          <a:prstGeom prst="rect">
            <a:avLst/>
          </a:prstGeom>
        </p:spPr>
        <p:txBody>
          <a:bodyPr wrap="square">
            <a:spAutoFit/>
          </a:bodyPr>
          <a:lstStyle/>
          <a:p>
            <a:pPr>
              <a:lnSpc>
                <a:spcPct val="107000"/>
              </a:lnSpc>
              <a:spcAft>
                <a:spcPts val="800"/>
              </a:spcAft>
            </a:pPr>
            <a:r>
              <a:rPr lang="fr-FR" sz="4000" b="1" dirty="0">
                <a:latin typeface="Times New Roman" panose="02020603050405020304" pitchFamily="18" charset="0"/>
                <a:ea typeface="Calibri" panose="020F0502020204030204" pitchFamily="34" charset="0"/>
                <a:cs typeface="Arial" panose="020B0604020202020204" pitchFamily="34" charset="0"/>
              </a:rPr>
              <a:t>Données et publications</a:t>
            </a:r>
          </a:p>
          <a:p>
            <a:pPr>
              <a:lnSpc>
                <a:spcPct val="107000"/>
              </a:lnSpc>
              <a:spcAft>
                <a:spcPts val="800"/>
              </a:spcAft>
            </a:pPr>
            <a:endParaRPr lang="fr-FR" sz="4000" b="1" dirty="0">
              <a:latin typeface="Times New Roman" panose="02020603050405020304" pitchFamily="18" charset="0"/>
              <a:ea typeface="Calibri" panose="020F0502020204030204" pitchFamily="34" charset="0"/>
              <a:cs typeface="Arial" panose="020B0604020202020204" pitchFamily="34" charset="0"/>
            </a:endParaRPr>
          </a:p>
          <a:p>
            <a:pPr>
              <a:lnSpc>
                <a:spcPct val="107000"/>
              </a:lnSpc>
              <a:spcAft>
                <a:spcPts val="800"/>
              </a:spcAft>
            </a:pPr>
            <a:endParaRPr lang="fr-FR" dirty="0">
              <a:latin typeface="Calibri" panose="020F0502020204030204" pitchFamily="34" charset="0"/>
              <a:ea typeface="Calibri" panose="020F0502020204030204" pitchFamily="34" charset="0"/>
              <a:cs typeface="Arial" panose="020B0604020202020204" pitchFamily="34" charset="0"/>
            </a:endParaRPr>
          </a:p>
          <a:p>
            <a:pPr algn="ctr">
              <a:lnSpc>
                <a:spcPct val="107000"/>
              </a:lnSpc>
              <a:spcAft>
                <a:spcPts val="800"/>
              </a:spcAft>
            </a:pPr>
            <a:r>
              <a:rPr lang="fr-FR" sz="2400" b="1" dirty="0">
                <a:solidFill>
                  <a:srgbClr val="4F83BE"/>
                </a:solidFill>
                <a:latin typeface="Cambria-Bold"/>
              </a:rPr>
              <a:t>La Stratégie Nationale de l’Environnement et du Développement Durable (SNEDD) 2017-2030</a:t>
            </a:r>
          </a:p>
          <a:p>
            <a:pPr algn="ctr">
              <a:spcAft>
                <a:spcPts val="0"/>
              </a:spcAft>
            </a:pPr>
            <a:r>
              <a:rPr lang="fr-FR" sz="2400" b="1" dirty="0">
                <a:solidFill>
                  <a:srgbClr val="4F83BE"/>
                </a:solidFill>
                <a:latin typeface="Cambria-Bold"/>
              </a:rPr>
              <a:t>Principaux axes stratégiques et thématiques </a:t>
            </a:r>
          </a:p>
          <a:p>
            <a:pPr algn="just">
              <a:spcAft>
                <a:spcPts val="0"/>
              </a:spcAft>
            </a:pPr>
            <a:r>
              <a:rPr lang="fr-FR" sz="2400" b="1" dirty="0">
                <a:solidFill>
                  <a:srgbClr val="4F83BE"/>
                </a:solidFill>
                <a:latin typeface="Cambria-Bold"/>
                <a:cs typeface="Cambria-Bold"/>
              </a:rPr>
              <a:t> </a:t>
            </a:r>
            <a:endParaRPr lang="fr-FR" dirty="0"/>
          </a:p>
          <a:p>
            <a:pPr>
              <a:lnSpc>
                <a:spcPct val="107000"/>
              </a:lnSpc>
              <a:spcAft>
                <a:spcPts val="800"/>
              </a:spcAft>
            </a:pPr>
            <a:r>
              <a:rPr lang="fr-FR" sz="2400" b="1" dirty="0">
                <a:latin typeface="Cambria-Bold"/>
                <a:ea typeface="Calibri" panose="020F0502020204030204" pitchFamily="34" charset="0"/>
                <a:cs typeface="Cambria-Bold"/>
              </a:rPr>
              <a:t>AXE STRATEGIQUE 1 : Une gouvernance environnementale intégrée et adaptée aux défis</a:t>
            </a:r>
            <a:endParaRPr lang="fr-FR"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0"/>
              </a:spcAft>
            </a:pPr>
            <a:r>
              <a:rPr lang="fr-FR" dirty="0">
                <a:latin typeface="Arial" panose="020B0604020202020204" pitchFamily="34" charset="0"/>
                <a:ea typeface="Calibri" panose="020F0502020204030204" pitchFamily="34" charset="0"/>
                <a:cs typeface="Arial" panose="020B0604020202020204" pitchFamily="34" charset="0"/>
              </a:rPr>
              <a:t>Cet axe se recoupe avec les ODD principaux : 16, 8, 12, 13, 5. II s’agit d’adopter une politique basée sur une perception intégrée de conservation, de gestion et d’exploitation durable des écosystèmes terrestre et marin d’un côté et d’atténuation du risque environnemental liés aux activités anthropiques.</a:t>
            </a:r>
          </a:p>
          <a:p>
            <a:pPr algn="just">
              <a:lnSpc>
                <a:spcPct val="107000"/>
              </a:lnSpc>
              <a:spcAft>
                <a:spcPts val="0"/>
              </a:spcAft>
            </a:pPr>
            <a:endParaRPr lang="fr-FR"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0"/>
              </a:spcAft>
            </a:pPr>
            <a:endParaRPr lang="fr-FR"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0"/>
              </a:spcAft>
            </a:pPr>
            <a:endParaRPr lang="fr-FR"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726749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E27FD8E-7FF6-4FB1-97FD-7C654AC7125D}"/>
              </a:ext>
            </a:extLst>
          </p:cNvPr>
          <p:cNvSpPr/>
          <p:nvPr/>
        </p:nvSpPr>
        <p:spPr>
          <a:xfrm>
            <a:off x="450574" y="819920"/>
            <a:ext cx="8693426" cy="6303970"/>
          </a:xfrm>
          <a:prstGeom prst="rect">
            <a:avLst/>
          </a:prstGeom>
        </p:spPr>
        <p:txBody>
          <a:bodyPr wrap="square">
            <a:spAutoFit/>
          </a:bodyPr>
          <a:lstStyle/>
          <a:p>
            <a:pPr>
              <a:lnSpc>
                <a:spcPct val="107000"/>
              </a:lnSpc>
              <a:spcAft>
                <a:spcPts val="800"/>
              </a:spcAft>
            </a:pPr>
            <a:r>
              <a:rPr lang="fr-FR" b="1" i="1" dirty="0">
                <a:latin typeface="Arial" panose="020B0604020202020204" pitchFamily="34" charset="0"/>
                <a:ea typeface="Calibri" panose="020F0502020204030204" pitchFamily="34" charset="0"/>
                <a:cs typeface="Arial" panose="020B0604020202020204" pitchFamily="34" charset="0"/>
              </a:rPr>
              <a:t>AXE STRATEGIQUE 2 : Gestion intégrée et durable des ressources naturelles et de la biodiversité terrestre (environnement ‘vert’),</a:t>
            </a:r>
          </a:p>
          <a:p>
            <a:pPr>
              <a:lnSpc>
                <a:spcPct val="107000"/>
              </a:lnSpc>
              <a:spcAft>
                <a:spcPts val="800"/>
              </a:spcAft>
            </a:pPr>
            <a:endParaRPr lang="fr-FR"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0"/>
              </a:spcAft>
            </a:pPr>
            <a:r>
              <a:rPr lang="fr-FR" sz="2400" i="1" dirty="0">
                <a:latin typeface="Arial" panose="020B0604020202020204" pitchFamily="34" charset="0"/>
                <a:ea typeface="Calibri" panose="020F0502020204030204" pitchFamily="34" charset="0"/>
                <a:cs typeface="Arial" panose="020B0604020202020204" pitchFamily="34" charset="0"/>
              </a:rPr>
              <a:t>Cet axe se recoupe avec les ODD principaux  2, 5, 6, 13, 15 et 16. La Mauritanie est l’un des pays les plus exposés aux effets de la désertification, des  sécheresses et du changement climatique, comme cité ci-haut. Ces effets ont des conséquences majeures sur la capacité productive et le patrimoine écologiques. Ceci interpelle sur les modes de gestion des ressources naturelles terrestres, mais aussi la résilience des communautés, particulièrement les plus vulnérables. Cet axe vise à promouvoir une gestion intégrée et durable des ressources naturelles terrestres. Il s’agit de valoriser le capital naturel et d’exploiter les opportunités écologiques dans une perspective de durabilité et de protection des ressources.</a:t>
            </a:r>
            <a:endParaRPr lang="fr-FR" sz="24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54783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70DD23-E2F5-4E15-A47E-800B607BB4AE}"/>
              </a:ext>
            </a:extLst>
          </p:cNvPr>
          <p:cNvSpPr/>
          <p:nvPr/>
        </p:nvSpPr>
        <p:spPr>
          <a:xfrm>
            <a:off x="914400" y="819920"/>
            <a:ext cx="8229600" cy="5905014"/>
          </a:xfrm>
          <a:prstGeom prst="rect">
            <a:avLst/>
          </a:prstGeom>
        </p:spPr>
        <p:txBody>
          <a:bodyPr wrap="square">
            <a:spAutoFit/>
          </a:bodyPr>
          <a:lstStyle/>
          <a:p>
            <a:pPr>
              <a:lnSpc>
                <a:spcPct val="107000"/>
              </a:lnSpc>
              <a:spcAft>
                <a:spcPts val="800"/>
              </a:spcAft>
            </a:pPr>
            <a:r>
              <a:rPr lang="fr-FR" b="1" i="1" dirty="0">
                <a:latin typeface="Arial" panose="020B0604020202020204" pitchFamily="34" charset="0"/>
                <a:ea typeface="Calibri" panose="020F0502020204030204" pitchFamily="34" charset="0"/>
                <a:cs typeface="Arial" panose="020B0604020202020204" pitchFamily="34" charset="0"/>
              </a:rPr>
              <a:t>AXE STRATEGIQUE 3 : Gestion durable de l’environnement marin et côtier (environnement ‘bleu’),</a:t>
            </a:r>
            <a:endParaRPr lang="fr-FR"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0"/>
              </a:spcAft>
            </a:pPr>
            <a:r>
              <a:rPr lang="fr-FR" sz="2400" i="1" dirty="0">
                <a:latin typeface="Arial" panose="020B0604020202020204" pitchFamily="34" charset="0"/>
                <a:ea typeface="Calibri" panose="020F0502020204030204" pitchFamily="34" charset="0"/>
                <a:cs typeface="Arial" panose="020B0604020202020204" pitchFamily="34" charset="0"/>
              </a:rPr>
              <a:t>Cet axe stratégique se recoupe avec les ODD principaux1, 6, 11, 12, 13, et 14. Il concerne une problématique centrale pour le développement. Le grand complexe écosystémique des espaces marins et du littoral est le pôle essentiel des activités socio-économiques en Mauritanie. La valorisation durable des ressources maritimes et la protection du milieu marin sont indispensables à la préservation du potentiel halieutique. L’environnement marin et côtier est exposé à de nombreuses menaces liées aux changements climatiques, aux activités économiques et à l’urbanisation ainsi qu’aux risques de surexploitation des ressources accompagnant des activités de pêche tournées essentiellement les espèces les plus valeureuses. </a:t>
            </a:r>
            <a:endParaRPr lang="fr-FR"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004730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B3B23E5-154C-4DDE-99FF-1F462506354C}"/>
              </a:ext>
            </a:extLst>
          </p:cNvPr>
          <p:cNvSpPr/>
          <p:nvPr/>
        </p:nvSpPr>
        <p:spPr>
          <a:xfrm>
            <a:off x="742122" y="245340"/>
            <a:ext cx="8401878" cy="6108595"/>
          </a:xfrm>
          <a:prstGeom prst="rect">
            <a:avLst/>
          </a:prstGeom>
        </p:spPr>
        <p:txBody>
          <a:bodyPr wrap="square">
            <a:spAutoFit/>
          </a:bodyPr>
          <a:lstStyle/>
          <a:p>
            <a:pPr>
              <a:lnSpc>
                <a:spcPct val="107000"/>
              </a:lnSpc>
              <a:spcAft>
                <a:spcPts val="800"/>
              </a:spcAft>
            </a:pPr>
            <a:r>
              <a:rPr lang="fr-FR" b="1" i="1" dirty="0">
                <a:latin typeface="Arial" panose="020B0604020202020204" pitchFamily="34" charset="0"/>
                <a:ea typeface="Calibri" panose="020F0502020204030204" pitchFamily="34" charset="0"/>
                <a:cs typeface="Arial" panose="020B0604020202020204" pitchFamily="34" charset="0"/>
              </a:rPr>
              <a:t>AXE STRATEGIQUE 4 : Renforcement de la prévention, de la gestion des pollutions et des menaces anthropiques (environnement ‘gris’),</a:t>
            </a:r>
          </a:p>
          <a:p>
            <a:pPr>
              <a:lnSpc>
                <a:spcPct val="107000"/>
              </a:lnSpc>
              <a:spcAft>
                <a:spcPts val="800"/>
              </a:spcAft>
            </a:pPr>
            <a:endParaRPr lang="fr-FR"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0"/>
              </a:spcAft>
            </a:pPr>
            <a:r>
              <a:rPr lang="fr-FR" sz="2000" i="1" dirty="0">
                <a:latin typeface="Arial" panose="020B0604020202020204" pitchFamily="34" charset="0"/>
                <a:ea typeface="Calibri" panose="020F0502020204030204" pitchFamily="34" charset="0"/>
                <a:cs typeface="Arial" panose="020B0604020202020204" pitchFamily="34" charset="0"/>
              </a:rPr>
              <a:t>Cet axe se recoupe avec les ODD principaux 6, 7, 9, 11 et 12. La population mauritanienne est passée rapidement d’une situation de nomades agro-pastoraux et à une population majoritairement citadine. Il s’en est suivi un développement important des centres urbains et une refonte en profondeur des secteurs productifs. </a:t>
            </a:r>
            <a:endParaRPr lang="fr-FR" sz="20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0"/>
              </a:spcAft>
            </a:pPr>
            <a:r>
              <a:rPr lang="fr-FR" sz="1200" i="1" dirty="0">
                <a:latin typeface="Arial" panose="020B0604020202020204" pitchFamily="34" charset="0"/>
                <a:ea typeface="Calibri" panose="020F0502020204030204" pitchFamily="34" charset="0"/>
                <a:cs typeface="Arial" panose="020B0604020202020204" pitchFamily="34" charset="0"/>
              </a:rPr>
              <a:t> </a:t>
            </a:r>
            <a:endParaRPr lang="fr-FR" sz="2000" dirty="0">
              <a:latin typeface="Calibri" panose="020F0502020204030204" pitchFamily="34" charset="0"/>
              <a:ea typeface="Calibri" panose="020F0502020204030204" pitchFamily="34" charset="0"/>
              <a:cs typeface="Arial" panose="020B0604020202020204" pitchFamily="34" charset="0"/>
            </a:endParaRPr>
          </a:p>
          <a:p>
            <a:r>
              <a:rPr lang="fr-FR" sz="2000" i="1" dirty="0">
                <a:latin typeface="Arial" panose="020B0604020202020204" pitchFamily="34" charset="0"/>
                <a:ea typeface="Calibri" panose="020F0502020204030204" pitchFamily="34" charset="0"/>
              </a:rPr>
              <a:t>Le développement urbain est souvent anarchique, avec de faibles capacités de prise en charge des impacts environnementaux, de gestion et d’atténuation des pollutions et de capacités de réponses aux différentes menaces. L’évolution des secteurs productifs ne s’est pas accompagnée non plus d’une vraie politique de métiers, développant les compétences de prise en charge de la dimension environnementale. Il s’agit de renforcer les actions de gestion et de limitation des pollutions urbaines et industrielles, d’atténuation des émissions ainsi que de développer une capacité de réponse aux risques de catastrophes entropiques.</a:t>
            </a:r>
            <a:endParaRPr lang="fr-FR" sz="1600" dirty="0"/>
          </a:p>
        </p:txBody>
      </p:sp>
    </p:spTree>
    <p:extLst>
      <p:ext uri="{BB962C8B-B14F-4D97-AF65-F5344CB8AC3E}">
        <p14:creationId xmlns:p14="http://schemas.microsoft.com/office/powerpoint/2010/main" val="4092203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138577F-63F4-42AD-9749-F8356AAD5266}"/>
              </a:ext>
            </a:extLst>
          </p:cNvPr>
          <p:cNvSpPr>
            <a:spLocks noGrp="1"/>
          </p:cNvSpPr>
          <p:nvPr>
            <p:ph type="ctrTitle"/>
          </p:nvPr>
        </p:nvSpPr>
        <p:spPr>
          <a:xfrm>
            <a:off x="990233" y="112643"/>
            <a:ext cx="8405558" cy="3475383"/>
          </a:xfrm>
        </p:spPr>
        <p:txBody>
          <a:bodyPr/>
          <a:lstStyle/>
          <a:p>
            <a:pPr algn="l"/>
            <a:r>
              <a:rPr lang="fr-FR" b="1" dirty="0"/>
              <a:t>Synthèse de la situation du Système Statistique National</a:t>
            </a:r>
            <a:br>
              <a:rPr lang="fr-FR" b="1" dirty="0"/>
            </a:br>
            <a:r>
              <a:rPr lang="fr-FR" dirty="0">
                <a:solidFill>
                  <a:schemeClr val="tx1"/>
                </a:solidFill>
              </a:rPr>
              <a:t>Caractéristiques générales</a:t>
            </a:r>
          </a:p>
        </p:txBody>
      </p:sp>
      <p:sp>
        <p:nvSpPr>
          <p:cNvPr id="3" name="Sous-titre 2">
            <a:extLst>
              <a:ext uri="{FF2B5EF4-FFF2-40B4-BE49-F238E27FC236}">
                <a16:creationId xmlns:a16="http://schemas.microsoft.com/office/drawing/2014/main" id="{3BC309D4-6654-40A9-BBD7-1D560CFF1972}"/>
              </a:ext>
            </a:extLst>
          </p:cNvPr>
          <p:cNvSpPr>
            <a:spLocks noGrp="1"/>
          </p:cNvSpPr>
          <p:nvPr>
            <p:ph type="subTitle" idx="1"/>
          </p:nvPr>
        </p:nvSpPr>
        <p:spPr>
          <a:xfrm>
            <a:off x="543339" y="3588025"/>
            <a:ext cx="9250018" cy="3157331"/>
          </a:xfrm>
        </p:spPr>
        <p:txBody>
          <a:bodyPr>
            <a:normAutofit/>
          </a:bodyPr>
          <a:lstStyle/>
          <a:p>
            <a:pPr algn="l"/>
            <a:r>
              <a:rPr lang="fr-FR" dirty="0">
                <a:latin typeface="Times New Roman" panose="02020603050405020304" pitchFamily="18" charset="0"/>
                <a:cs typeface="Times New Roman" panose="02020603050405020304" pitchFamily="18" charset="0"/>
              </a:rPr>
              <a:t>Le Système Statistique National (SSN) de la Mauritanie est de type décentralisé. Il a pour mission de fournir, aux administrations publiques, aux entreprises, aux organisations, aux médias, aux chercheurs et au public, les informations statistiques se rapportant aux domaines économique, social, démographique, culturel et environnemental. </a:t>
            </a:r>
          </a:p>
          <a:p>
            <a:pPr algn="l"/>
            <a:r>
              <a:rPr lang="fr-FR" dirty="0">
                <a:latin typeface="Times New Roman" panose="02020603050405020304" pitchFamily="18" charset="0"/>
                <a:cs typeface="Times New Roman" panose="02020603050405020304" pitchFamily="18" charset="0"/>
              </a:rPr>
              <a:t>Cette mission consiste à : </a:t>
            </a:r>
            <a:r>
              <a:rPr lang="fr-FR" i="1" dirty="0">
                <a:latin typeface="Times New Roman" panose="02020603050405020304" pitchFamily="18" charset="0"/>
                <a:cs typeface="Times New Roman" panose="02020603050405020304" pitchFamily="18" charset="0"/>
              </a:rPr>
              <a:t>(i) élaborer et veiller à la mise en œuvre effective des programmes statistiques ; (ii) collecter, traiter, analyser, publier et diffuser, à travers les supports les plus appropriés et dans les délais, des statistiques de qualité dans le respect des normes internationales ; (iii) développer la culture statistique des décideurs, des usagers et des citoyens ; (iv) former le personnel spécialisé de la statistique ; et (v) développer la recherche statistique appliquée. </a:t>
            </a:r>
            <a:endParaRPr lang="fr-F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6879383"/>
      </p:ext>
    </p:extLst>
  </p:cSld>
  <p:clrMapOvr>
    <a:masterClrMapping/>
  </p:clrMapOvr>
</p:sld>
</file>

<file path=ppt/theme/theme1.xml><?xml version="1.0" encoding="utf-8"?>
<a:theme xmlns:a="http://schemas.openxmlformats.org/drawingml/2006/main" name="Facette">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422</TotalTime>
  <Words>480</Words>
  <Application>Microsoft Office PowerPoint</Application>
  <PresentationFormat>Grand écran</PresentationFormat>
  <Paragraphs>102</Paragraphs>
  <Slides>13</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13</vt:i4>
      </vt:variant>
    </vt:vector>
  </HeadingPairs>
  <TitlesOfParts>
    <vt:vector size="21" baseType="lpstr">
      <vt:lpstr>Arial</vt:lpstr>
      <vt:lpstr>Calibri</vt:lpstr>
      <vt:lpstr>Cambria-Bold</vt:lpstr>
      <vt:lpstr>Times New Roman</vt:lpstr>
      <vt:lpstr>TimesNewRomanPSMT</vt:lpstr>
      <vt:lpstr>Trebuchet MS</vt:lpstr>
      <vt:lpstr>Wingdings 3</vt:lpstr>
      <vt:lpstr>Facette</vt:lpstr>
      <vt:lpstr>Présentation sur les Statistiques de l’Environnement de Mauritanie</vt:lpstr>
      <vt:lpstr>Généralités La Mauritanie, pays saharien et sahélien d’Afrique de l’ouest, baignée sur sa façade occidentale par l’océan Atlantique ; bordée au nord – ouest par le Sahara Occidental, au nord par l’Algérie, à l’est et sud-est par le Mali et au sud-ouest par le Sénégal ; elle constitue un véritable pont ente l’Afrique noire et le Maghreb. Il s’agit du pays le plus occidental de tous les pays sahélo -sahariens. Avec ses 1.030.700 km² et populations moins de 4 millions habitants.</vt:lpstr>
      <vt:lpstr>Présentation PowerPoint</vt:lpstr>
      <vt:lpstr>Présentation PowerPoint</vt:lpstr>
      <vt:lpstr>Présentation PowerPoint</vt:lpstr>
      <vt:lpstr>Présentation PowerPoint</vt:lpstr>
      <vt:lpstr>Présentation PowerPoint</vt:lpstr>
      <vt:lpstr>Présentation PowerPoint</vt:lpstr>
      <vt:lpstr>Synthèse de la situation du Système Statistique National Caractéristiques générales</vt:lpstr>
      <vt:lpstr>Présentation PowerPoint</vt:lpstr>
      <vt:lpstr>Présentation PowerPoint</vt:lpstr>
      <vt:lpstr>Présentation PowerPoint</vt:lpstr>
      <vt:lpstr>Merci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sur les Statistiques de l’Environnement de Mauritanie</dc:title>
  <dc:creator>Mohamed BABA</dc:creator>
  <cp:lastModifiedBy>Mohamed BABA</cp:lastModifiedBy>
  <cp:revision>14</cp:revision>
  <dcterms:created xsi:type="dcterms:W3CDTF">2018-11-28T09:04:20Z</dcterms:created>
  <dcterms:modified xsi:type="dcterms:W3CDTF">2018-11-28T16:07:12Z</dcterms:modified>
</cp:coreProperties>
</file>