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9"/>
  </p:notesMasterIdLst>
  <p:handoutMasterIdLst>
    <p:handoutMasterId r:id="rId90"/>
  </p:handoutMasterIdLst>
  <p:sldIdLst>
    <p:sldId id="268" r:id="rId2"/>
    <p:sldId id="395" r:id="rId3"/>
    <p:sldId id="382" r:id="rId4"/>
    <p:sldId id="322" r:id="rId5"/>
    <p:sldId id="380" r:id="rId6"/>
    <p:sldId id="404" r:id="rId7"/>
    <p:sldId id="432" r:id="rId8"/>
    <p:sldId id="406" r:id="rId9"/>
    <p:sldId id="431" r:id="rId10"/>
    <p:sldId id="405" r:id="rId11"/>
    <p:sldId id="433" r:id="rId12"/>
    <p:sldId id="407" r:id="rId13"/>
    <p:sldId id="356" r:id="rId14"/>
    <p:sldId id="375" r:id="rId15"/>
    <p:sldId id="376" r:id="rId16"/>
    <p:sldId id="445" r:id="rId17"/>
    <p:sldId id="327" r:id="rId18"/>
    <p:sldId id="328" r:id="rId19"/>
    <p:sldId id="329" r:id="rId20"/>
    <p:sldId id="332" r:id="rId21"/>
    <p:sldId id="381" r:id="rId22"/>
    <p:sldId id="334" r:id="rId23"/>
    <p:sldId id="335" r:id="rId24"/>
    <p:sldId id="338" r:id="rId25"/>
    <p:sldId id="339" r:id="rId26"/>
    <p:sldId id="340" r:id="rId27"/>
    <p:sldId id="341" r:id="rId28"/>
    <p:sldId id="342" r:id="rId29"/>
    <p:sldId id="343" r:id="rId30"/>
    <p:sldId id="344" r:id="rId31"/>
    <p:sldId id="345" r:id="rId32"/>
    <p:sldId id="477" r:id="rId33"/>
    <p:sldId id="346" r:id="rId34"/>
    <p:sldId id="347" r:id="rId35"/>
    <p:sldId id="398" r:id="rId36"/>
    <p:sldId id="424" r:id="rId37"/>
    <p:sldId id="427" r:id="rId38"/>
    <p:sldId id="428" r:id="rId39"/>
    <p:sldId id="429" r:id="rId40"/>
    <p:sldId id="430" r:id="rId41"/>
    <p:sldId id="425" r:id="rId42"/>
    <p:sldId id="426" r:id="rId43"/>
    <p:sldId id="396" r:id="rId44"/>
    <p:sldId id="414" r:id="rId45"/>
    <p:sldId id="399" r:id="rId46"/>
    <p:sldId id="415" r:id="rId47"/>
    <p:sldId id="400" r:id="rId48"/>
    <p:sldId id="420" r:id="rId49"/>
    <p:sldId id="401" r:id="rId50"/>
    <p:sldId id="421" r:id="rId51"/>
    <p:sldId id="402" r:id="rId52"/>
    <p:sldId id="422" r:id="rId53"/>
    <p:sldId id="403" r:id="rId54"/>
    <p:sldId id="423" r:id="rId55"/>
    <p:sldId id="442" r:id="rId56"/>
    <p:sldId id="413" r:id="rId57"/>
    <p:sldId id="478" r:id="rId58"/>
    <p:sldId id="281" r:id="rId59"/>
    <p:sldId id="410" r:id="rId60"/>
    <p:sldId id="412" r:id="rId61"/>
    <p:sldId id="411" r:id="rId62"/>
    <p:sldId id="449" r:id="rId63"/>
    <p:sldId id="303" r:id="rId64"/>
    <p:sldId id="435" r:id="rId65"/>
    <p:sldId id="436" r:id="rId66"/>
    <p:sldId id="437" r:id="rId67"/>
    <p:sldId id="438" r:id="rId68"/>
    <p:sldId id="439" r:id="rId69"/>
    <p:sldId id="440" r:id="rId70"/>
    <p:sldId id="441" r:id="rId71"/>
    <p:sldId id="450" r:id="rId72"/>
    <p:sldId id="451" r:id="rId73"/>
    <p:sldId id="448" r:id="rId74"/>
    <p:sldId id="315" r:id="rId75"/>
    <p:sldId id="452" r:id="rId76"/>
    <p:sldId id="475" r:id="rId77"/>
    <p:sldId id="476" r:id="rId78"/>
    <p:sldId id="467" r:id="rId79"/>
    <p:sldId id="466" r:id="rId80"/>
    <p:sldId id="458" r:id="rId81"/>
    <p:sldId id="468" r:id="rId82"/>
    <p:sldId id="469" r:id="rId83"/>
    <p:sldId id="470" r:id="rId84"/>
    <p:sldId id="472" r:id="rId85"/>
    <p:sldId id="473" r:id="rId86"/>
    <p:sldId id="474" r:id="rId87"/>
    <p:sldId id="465" r:id="rId88"/>
  </p:sldIdLst>
  <p:sldSz cx="9906000" cy="6858000" type="A4"/>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53D847"/>
    <a:srgbClr val="FFFFCC"/>
    <a:srgbClr val="D8D7EB"/>
    <a:srgbClr val="FDE8D7"/>
    <a:srgbClr val="BAF8E0"/>
    <a:srgbClr val="D8EDFC"/>
    <a:srgbClr val="17A217"/>
    <a:srgbClr val="6EA8FF"/>
    <a:srgbClr val="FFC5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3" autoAdjust="0"/>
    <p:restoredTop sz="94434" autoAdjust="0"/>
  </p:normalViewPr>
  <p:slideViewPr>
    <p:cSldViewPr snapToGrid="0">
      <p:cViewPr varScale="1">
        <p:scale>
          <a:sx n="71" d="100"/>
          <a:sy n="71" d="100"/>
        </p:scale>
        <p:origin x="312" y="60"/>
      </p:cViewPr>
      <p:guideLst>
        <p:guide orient="horz" pos="2160"/>
        <p:guide pos="3120"/>
      </p:guideLst>
    </p:cSldViewPr>
  </p:slideViewPr>
  <p:notesTextViewPr>
    <p:cViewPr>
      <p:scale>
        <a:sx n="3" d="2"/>
        <a:sy n="3" d="2"/>
      </p:scale>
      <p:origin x="0" y="0"/>
    </p:cViewPr>
  </p:notesTextViewPr>
  <p:notesViewPr>
    <p:cSldViewPr snapToGrid="0">
      <p:cViewPr varScale="1">
        <p:scale>
          <a:sx n="53" d="100"/>
          <a:sy n="53" d="100"/>
        </p:scale>
        <p:origin x="2544"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77739" cy="471054"/>
          </a:xfrm>
          <a:prstGeom prst="rect">
            <a:avLst/>
          </a:prstGeom>
        </p:spPr>
        <p:txBody>
          <a:bodyPr vert="horz" lIns="94221" tIns="47110" rIns="94221" bIns="47110" rtlCol="0"/>
          <a:lstStyle>
            <a:lvl1pPr algn="l">
              <a:defRPr sz="1200"/>
            </a:lvl1pPr>
          </a:lstStyle>
          <a:p>
            <a:endParaRPr lang="en-US" dirty="0"/>
          </a:p>
        </p:txBody>
      </p:sp>
      <p:sp>
        <p:nvSpPr>
          <p:cNvPr id="3" name="Date Placeholder 2"/>
          <p:cNvSpPr>
            <a:spLocks noGrp="1"/>
          </p:cNvSpPr>
          <p:nvPr>
            <p:ph type="dt" sz="quarter" idx="1"/>
          </p:nvPr>
        </p:nvSpPr>
        <p:spPr>
          <a:xfrm>
            <a:off x="4023093" y="1"/>
            <a:ext cx="3077739" cy="471054"/>
          </a:xfrm>
          <a:prstGeom prst="rect">
            <a:avLst/>
          </a:prstGeom>
        </p:spPr>
        <p:txBody>
          <a:bodyPr vert="horz" lIns="94221" tIns="47110" rIns="94221" bIns="47110" rtlCol="0"/>
          <a:lstStyle>
            <a:lvl1pPr algn="r">
              <a:defRPr sz="1200"/>
            </a:lvl1pPr>
          </a:lstStyle>
          <a:p>
            <a:fld id="{80D74FAE-CEED-4E32-997A-470F80AF0267}" type="datetimeFigureOut">
              <a:rPr lang="en-US" smtClean="0"/>
              <a:t>11/28/2018</a:t>
            </a:fld>
            <a:endParaRPr lang="en-US" dirty="0"/>
          </a:p>
        </p:txBody>
      </p:sp>
      <p:sp>
        <p:nvSpPr>
          <p:cNvPr id="4" name="Footer Placeholder 3"/>
          <p:cNvSpPr>
            <a:spLocks noGrp="1"/>
          </p:cNvSpPr>
          <p:nvPr>
            <p:ph type="ftr" sz="quarter" idx="2"/>
          </p:nvPr>
        </p:nvSpPr>
        <p:spPr>
          <a:xfrm>
            <a:off x="0" y="8917423"/>
            <a:ext cx="3077739" cy="471053"/>
          </a:xfrm>
          <a:prstGeom prst="rect">
            <a:avLst/>
          </a:prstGeom>
        </p:spPr>
        <p:txBody>
          <a:bodyPr vert="horz" lIns="94221" tIns="47110" rIns="94221" bIns="47110"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093" y="8917423"/>
            <a:ext cx="3077739" cy="471053"/>
          </a:xfrm>
          <a:prstGeom prst="rect">
            <a:avLst/>
          </a:prstGeom>
        </p:spPr>
        <p:txBody>
          <a:bodyPr vert="horz" lIns="94221" tIns="47110" rIns="94221" bIns="47110" rtlCol="0" anchor="b"/>
          <a:lstStyle>
            <a:lvl1pPr algn="r">
              <a:defRPr sz="1200"/>
            </a:lvl1pPr>
          </a:lstStyle>
          <a:p>
            <a:fld id="{4CD5395D-7E73-4A24-9039-38AA62271856}" type="slidenum">
              <a:rPr lang="en-US" smtClean="0"/>
              <a:t>‹#›</a:t>
            </a:fld>
            <a:endParaRPr lang="en-US" dirty="0"/>
          </a:p>
        </p:txBody>
      </p:sp>
    </p:spTree>
    <p:extLst>
      <p:ext uri="{BB962C8B-B14F-4D97-AF65-F5344CB8AC3E}">
        <p14:creationId xmlns:p14="http://schemas.microsoft.com/office/powerpoint/2010/main" val="13121594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77739" cy="471054"/>
          </a:xfrm>
          <a:prstGeom prst="rect">
            <a:avLst/>
          </a:prstGeom>
        </p:spPr>
        <p:txBody>
          <a:bodyPr vert="horz" lIns="94221" tIns="47110" rIns="94221" bIns="47110" rtlCol="0"/>
          <a:lstStyle>
            <a:lvl1pPr algn="l">
              <a:defRPr sz="1200"/>
            </a:lvl1pPr>
          </a:lstStyle>
          <a:p>
            <a:endParaRPr lang="en-US" dirty="0"/>
          </a:p>
        </p:txBody>
      </p:sp>
      <p:sp>
        <p:nvSpPr>
          <p:cNvPr id="3" name="Date Placeholder 2"/>
          <p:cNvSpPr>
            <a:spLocks noGrp="1"/>
          </p:cNvSpPr>
          <p:nvPr>
            <p:ph type="dt" idx="1"/>
          </p:nvPr>
        </p:nvSpPr>
        <p:spPr>
          <a:xfrm>
            <a:off x="4023093" y="1"/>
            <a:ext cx="3077739" cy="471054"/>
          </a:xfrm>
          <a:prstGeom prst="rect">
            <a:avLst/>
          </a:prstGeom>
        </p:spPr>
        <p:txBody>
          <a:bodyPr vert="horz" lIns="94221" tIns="47110" rIns="94221" bIns="47110" rtlCol="0"/>
          <a:lstStyle>
            <a:lvl1pPr algn="r">
              <a:defRPr sz="1200"/>
            </a:lvl1pPr>
          </a:lstStyle>
          <a:p>
            <a:fld id="{EE1F4CDB-3392-4D55-8286-D2EDA1F9C81B}" type="datetimeFigureOut">
              <a:rPr lang="en-US" smtClean="0"/>
              <a:t>11/28/2018</a:t>
            </a:fld>
            <a:endParaRPr lang="en-US" dirty="0"/>
          </a:p>
        </p:txBody>
      </p:sp>
      <p:sp>
        <p:nvSpPr>
          <p:cNvPr id="4" name="Slide Image Placeholder 3"/>
          <p:cNvSpPr>
            <a:spLocks noGrp="1" noRot="1" noChangeAspect="1"/>
          </p:cNvSpPr>
          <p:nvPr>
            <p:ph type="sldImg" idx="2"/>
          </p:nvPr>
        </p:nvSpPr>
        <p:spPr>
          <a:xfrm>
            <a:off x="1262063" y="1173163"/>
            <a:ext cx="4578350" cy="3168650"/>
          </a:xfrm>
          <a:prstGeom prst="rect">
            <a:avLst/>
          </a:prstGeom>
          <a:noFill/>
          <a:ln w="12700">
            <a:solidFill>
              <a:prstClr val="black"/>
            </a:solidFill>
          </a:ln>
        </p:spPr>
        <p:txBody>
          <a:bodyPr vert="horz" lIns="94221" tIns="47110" rIns="94221" bIns="47110"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1" tIns="47110" rIns="94221" bIns="4711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17423"/>
            <a:ext cx="3077739" cy="471053"/>
          </a:xfrm>
          <a:prstGeom prst="rect">
            <a:avLst/>
          </a:prstGeom>
        </p:spPr>
        <p:txBody>
          <a:bodyPr vert="horz" lIns="94221" tIns="47110" rIns="94221" bIns="4711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3" y="8917423"/>
            <a:ext cx="3077739" cy="471053"/>
          </a:xfrm>
          <a:prstGeom prst="rect">
            <a:avLst/>
          </a:prstGeom>
        </p:spPr>
        <p:txBody>
          <a:bodyPr vert="horz" lIns="94221" tIns="47110" rIns="94221" bIns="47110" rtlCol="0" anchor="b"/>
          <a:lstStyle>
            <a:lvl1pPr algn="r">
              <a:defRPr sz="1200"/>
            </a:lvl1pPr>
          </a:lstStyle>
          <a:p>
            <a:fld id="{54BE2735-5E02-48F3-9193-7DBEE3B38EED}" type="slidenum">
              <a:rPr lang="en-US" smtClean="0"/>
              <a:t>‹#›</a:t>
            </a:fld>
            <a:endParaRPr lang="en-US" dirty="0"/>
          </a:p>
        </p:txBody>
      </p:sp>
    </p:spTree>
    <p:extLst>
      <p:ext uri="{BB962C8B-B14F-4D97-AF65-F5344CB8AC3E}">
        <p14:creationId xmlns:p14="http://schemas.microsoft.com/office/powerpoint/2010/main" val="3891443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xfrm>
            <a:off x="849313" y="715963"/>
            <a:ext cx="5167312" cy="3578225"/>
          </a:xfrm>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PH" dirty="0" smtClean="0"/>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2D51E8B-6CA3-4EA9-8C82-D813B2036995}" type="slidenum">
              <a:rPr lang="en-PH" smtClean="0">
                <a:cs typeface="Arial" pitchFamily="34" charset="0"/>
              </a:rPr>
              <a:pPr/>
              <a:t>1</a:t>
            </a:fld>
            <a:endParaRPr lang="en-PH" dirty="0" smtClean="0">
              <a:cs typeface="Arial" pitchFamily="34" charset="0"/>
            </a:endParaRPr>
          </a:p>
        </p:txBody>
      </p:sp>
    </p:spTree>
    <p:extLst>
      <p:ext uri="{BB962C8B-B14F-4D97-AF65-F5344CB8AC3E}">
        <p14:creationId xmlns:p14="http://schemas.microsoft.com/office/powerpoint/2010/main" val="25389593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BE2735-5E02-48F3-9193-7DBEE3B38EED}" type="slidenum">
              <a:rPr lang="en-US" smtClean="0"/>
              <a:t>62</a:t>
            </a:fld>
            <a:endParaRPr lang="en-US" dirty="0"/>
          </a:p>
        </p:txBody>
      </p:sp>
    </p:spTree>
    <p:extLst>
      <p:ext uri="{BB962C8B-B14F-4D97-AF65-F5344CB8AC3E}">
        <p14:creationId xmlns:p14="http://schemas.microsoft.com/office/powerpoint/2010/main" val="2310052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xfrm>
            <a:off x="849313" y="715963"/>
            <a:ext cx="5167312" cy="3578225"/>
          </a:xfrm>
          <a:prstGeom prst="rect">
            <a:avLst/>
          </a:prstGeom>
          <a:noFill/>
          <a:ln>
            <a:solidFill>
              <a:srgbClr val="000000"/>
            </a:solidFill>
            <a:miter lim="800000"/>
            <a:headEnd/>
            <a:tailEnd/>
          </a:ln>
        </p:spPr>
      </p:sp>
      <p:sp>
        <p:nvSpPr>
          <p:cNvPr id="36867" name="Notes Placeholder 2"/>
          <p:cNvSpPr>
            <a:spLocks noGrp="1"/>
          </p:cNvSpPr>
          <p:nvPr>
            <p:ph type="body" idx="1"/>
          </p:nvPr>
        </p:nvSpPr>
        <p:spPr bwMode="auto">
          <a:xfrm>
            <a:off x="608799" y="4477484"/>
            <a:ext cx="5493384" cy="4292711"/>
          </a:xfrm>
          <a:noFill/>
        </p:spPr>
        <p:txBody>
          <a:bodyPr wrap="square" numCol="1" anchor="t" anchorCtr="0" compatLnSpc="1">
            <a:prstTxWarp prst="textNoShape">
              <a:avLst/>
            </a:prstTxWarp>
            <a:normAutofit/>
          </a:bodyPr>
          <a:lstStyle/>
          <a:p>
            <a:pPr eaLnBrk="1" hangingPunct="1">
              <a:spcBef>
                <a:spcPct val="0"/>
              </a:spcBef>
            </a:pPr>
            <a:endParaRPr lang="en-PH" sz="1600" dirty="0" smtClean="0"/>
          </a:p>
        </p:txBody>
      </p:sp>
      <p:sp>
        <p:nvSpPr>
          <p:cNvPr id="6" name="Slide Number Placeholder 5"/>
          <p:cNvSpPr>
            <a:spLocks noGrp="1"/>
          </p:cNvSpPr>
          <p:nvPr>
            <p:ph type="sldNum" sz="quarter" idx="10"/>
          </p:nvPr>
        </p:nvSpPr>
        <p:spPr/>
        <p:txBody>
          <a:bodyPr/>
          <a:lstStyle/>
          <a:p>
            <a:pPr>
              <a:defRPr/>
            </a:pPr>
            <a:fld id="{67585500-61D0-476D-AD90-20296DFF3069}" type="slidenum">
              <a:rPr lang="en-PH" smtClean="0"/>
              <a:pPr>
                <a:defRPr/>
              </a:pPr>
              <a:t>74</a:t>
            </a:fld>
            <a:endParaRPr lang="en-PH" dirty="0"/>
          </a:p>
        </p:txBody>
      </p:sp>
    </p:spTree>
    <p:extLst>
      <p:ext uri="{BB962C8B-B14F-4D97-AF65-F5344CB8AC3E}">
        <p14:creationId xmlns:p14="http://schemas.microsoft.com/office/powerpoint/2010/main" val="22730226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14BD3E82-0BE5-4628-AAA4-F4E76E4DB3C4}" type="datetime1">
              <a:rPr kumimoji="0" lang="ar-SA" altLang="en-US" sz="1200" smtClean="0"/>
              <a:pPr/>
              <a:t>20/03/1440</a:t>
            </a:fld>
            <a:endParaRPr kumimoji="0" lang="en-US" altLang="en-US" sz="1200" smtClean="0"/>
          </a:p>
        </p:txBody>
      </p:sp>
      <p:sp>
        <p:nvSpPr>
          <p:cNvPr id="19459" name="Rectangle 13"/>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93FAF5DB-FB54-47E5-9328-D58B4AD2F4A2}" type="slidenum">
              <a:rPr kumimoji="0" lang="en-US" altLang="en-US" sz="1200"/>
              <a:pPr/>
              <a:t>75</a:t>
            </a:fld>
            <a:endParaRPr kumimoji="0" lang="en-US" altLang="en-US" sz="1200"/>
          </a:p>
        </p:txBody>
      </p:sp>
      <p:sp>
        <p:nvSpPr>
          <p:cNvPr id="19460" name="Rectangle 2"/>
          <p:cNvSpPr>
            <a:spLocks noGrp="1" noRot="1" noChangeAspect="1" noChangeArrowheads="1" noTextEdit="1"/>
          </p:cNvSpPr>
          <p:nvPr>
            <p:ph type="sldImg"/>
          </p:nvPr>
        </p:nvSpPr>
        <p:spPr>
          <a:ln/>
        </p:spPr>
      </p:sp>
      <p:sp>
        <p:nvSpPr>
          <p:cNvPr id="19461" name="Rectangle 3"/>
          <p:cNvSpPr>
            <a:spLocks noGrp="1" noChangeArrowheads="1"/>
          </p:cNvSpPr>
          <p:nvPr>
            <p:ph type="body" idx="1"/>
          </p:nvPr>
        </p:nvSpPr>
        <p:spPr>
          <a:xfrm>
            <a:off x="687388" y="4416425"/>
            <a:ext cx="5507037"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latin typeface="Arial" panose="020B0604020202020204" pitchFamily="34" charset="0"/>
            </a:endParaRPr>
          </a:p>
        </p:txBody>
      </p:sp>
    </p:spTree>
    <p:extLst>
      <p:ext uri="{BB962C8B-B14F-4D97-AF65-F5344CB8AC3E}">
        <p14:creationId xmlns:p14="http://schemas.microsoft.com/office/powerpoint/2010/main" val="8261393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22532"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EA9EAF28-B7CA-461A-BD7B-6FA1448E6A0A}" type="datetime1">
              <a:rPr kumimoji="0" lang="ar-SA" altLang="en-US" sz="1200" smtClean="0"/>
              <a:pPr/>
              <a:t>20/03/1440</a:t>
            </a:fld>
            <a:endParaRPr kumimoji="0" lang="en-US" altLang="en-US" sz="1200" smtClean="0"/>
          </a:p>
        </p:txBody>
      </p:sp>
      <p:sp>
        <p:nvSpPr>
          <p:cNvPr id="2253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6127999E-774E-4025-A935-C1C76DB446E2}" type="slidenum">
              <a:rPr kumimoji="0" lang="en-US" altLang="en-US" sz="1200"/>
              <a:pPr/>
              <a:t>80</a:t>
            </a:fld>
            <a:endParaRPr kumimoji="0" lang="en-US" altLang="en-US" sz="1200"/>
          </a:p>
        </p:txBody>
      </p:sp>
    </p:spTree>
    <p:extLst>
      <p:ext uri="{BB962C8B-B14F-4D97-AF65-F5344CB8AC3E}">
        <p14:creationId xmlns:p14="http://schemas.microsoft.com/office/powerpoint/2010/main" val="1111545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22532"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EA9EAF28-B7CA-461A-BD7B-6FA1448E6A0A}" type="datetime1">
              <a:rPr kumimoji="0" lang="ar-SA" altLang="en-US" sz="1200" smtClean="0"/>
              <a:pPr/>
              <a:t>20/03/1440</a:t>
            </a:fld>
            <a:endParaRPr kumimoji="0" lang="en-US" altLang="en-US" sz="1200" smtClean="0"/>
          </a:p>
        </p:txBody>
      </p:sp>
      <p:sp>
        <p:nvSpPr>
          <p:cNvPr id="2253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6127999E-774E-4025-A935-C1C76DB446E2}" type="slidenum">
              <a:rPr kumimoji="0" lang="en-US" altLang="en-US" sz="1200"/>
              <a:pPr/>
              <a:t>81</a:t>
            </a:fld>
            <a:endParaRPr kumimoji="0" lang="en-US" altLang="en-US" sz="1200"/>
          </a:p>
        </p:txBody>
      </p:sp>
    </p:spTree>
    <p:extLst>
      <p:ext uri="{BB962C8B-B14F-4D97-AF65-F5344CB8AC3E}">
        <p14:creationId xmlns:p14="http://schemas.microsoft.com/office/powerpoint/2010/main" val="11108140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22532"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EA9EAF28-B7CA-461A-BD7B-6FA1448E6A0A}" type="datetime1">
              <a:rPr kumimoji="0" lang="ar-SA" altLang="en-US" sz="1200" smtClean="0"/>
              <a:pPr/>
              <a:t>20/03/1440</a:t>
            </a:fld>
            <a:endParaRPr kumimoji="0" lang="en-US" altLang="en-US" sz="1200" smtClean="0"/>
          </a:p>
        </p:txBody>
      </p:sp>
      <p:sp>
        <p:nvSpPr>
          <p:cNvPr id="2253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6127999E-774E-4025-A935-C1C76DB446E2}" type="slidenum">
              <a:rPr kumimoji="0" lang="en-US" altLang="en-US" sz="1200"/>
              <a:pPr/>
              <a:t>82</a:t>
            </a:fld>
            <a:endParaRPr kumimoji="0" lang="en-US" altLang="en-US" sz="1200"/>
          </a:p>
        </p:txBody>
      </p:sp>
    </p:spTree>
    <p:extLst>
      <p:ext uri="{BB962C8B-B14F-4D97-AF65-F5344CB8AC3E}">
        <p14:creationId xmlns:p14="http://schemas.microsoft.com/office/powerpoint/2010/main" val="3126435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22532"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EA9EAF28-B7CA-461A-BD7B-6FA1448E6A0A}" type="datetime1">
              <a:rPr kumimoji="0" lang="ar-SA" altLang="en-US" sz="1200" smtClean="0"/>
              <a:pPr/>
              <a:t>20/03/1440</a:t>
            </a:fld>
            <a:endParaRPr kumimoji="0" lang="en-US" altLang="en-US" sz="1200" smtClean="0"/>
          </a:p>
        </p:txBody>
      </p:sp>
      <p:sp>
        <p:nvSpPr>
          <p:cNvPr id="2253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6127999E-774E-4025-A935-C1C76DB446E2}" type="slidenum">
              <a:rPr kumimoji="0" lang="en-US" altLang="en-US" sz="1200"/>
              <a:pPr/>
              <a:t>83</a:t>
            </a:fld>
            <a:endParaRPr kumimoji="0" lang="en-US" altLang="en-US" sz="1200"/>
          </a:p>
        </p:txBody>
      </p:sp>
    </p:spTree>
    <p:extLst>
      <p:ext uri="{BB962C8B-B14F-4D97-AF65-F5344CB8AC3E}">
        <p14:creationId xmlns:p14="http://schemas.microsoft.com/office/powerpoint/2010/main" val="25298047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22532"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EA9EAF28-B7CA-461A-BD7B-6FA1448E6A0A}" type="datetime1">
              <a:rPr kumimoji="0" lang="ar-SA" altLang="en-US" sz="1200" smtClean="0"/>
              <a:pPr/>
              <a:t>20/03/1440</a:t>
            </a:fld>
            <a:endParaRPr kumimoji="0" lang="en-US" altLang="en-US" sz="1200" smtClean="0"/>
          </a:p>
        </p:txBody>
      </p:sp>
      <p:sp>
        <p:nvSpPr>
          <p:cNvPr id="2253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6127999E-774E-4025-A935-C1C76DB446E2}" type="slidenum">
              <a:rPr kumimoji="0" lang="en-US" altLang="en-US" sz="1200"/>
              <a:pPr/>
              <a:t>84</a:t>
            </a:fld>
            <a:endParaRPr kumimoji="0" lang="en-US" altLang="en-US" sz="1200"/>
          </a:p>
        </p:txBody>
      </p:sp>
    </p:spTree>
    <p:extLst>
      <p:ext uri="{BB962C8B-B14F-4D97-AF65-F5344CB8AC3E}">
        <p14:creationId xmlns:p14="http://schemas.microsoft.com/office/powerpoint/2010/main" val="28232963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22532"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EA9EAF28-B7CA-461A-BD7B-6FA1448E6A0A}" type="datetime1">
              <a:rPr kumimoji="0" lang="ar-SA" altLang="en-US" sz="1200" smtClean="0"/>
              <a:pPr/>
              <a:t>20/03/1440</a:t>
            </a:fld>
            <a:endParaRPr kumimoji="0" lang="en-US" altLang="en-US" sz="1200" smtClean="0"/>
          </a:p>
        </p:txBody>
      </p:sp>
      <p:sp>
        <p:nvSpPr>
          <p:cNvPr id="2253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6127999E-774E-4025-A935-C1C76DB446E2}" type="slidenum">
              <a:rPr kumimoji="0" lang="en-US" altLang="en-US" sz="1200"/>
              <a:pPr/>
              <a:t>85</a:t>
            </a:fld>
            <a:endParaRPr kumimoji="0" lang="en-US" altLang="en-US" sz="1200"/>
          </a:p>
        </p:txBody>
      </p:sp>
    </p:spTree>
    <p:extLst>
      <p:ext uri="{BB962C8B-B14F-4D97-AF65-F5344CB8AC3E}">
        <p14:creationId xmlns:p14="http://schemas.microsoft.com/office/powerpoint/2010/main" val="28038047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22532"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EA9EAF28-B7CA-461A-BD7B-6FA1448E6A0A}" type="datetime1">
              <a:rPr kumimoji="0" lang="ar-SA" altLang="en-US" sz="1200" smtClean="0"/>
              <a:pPr/>
              <a:t>20/03/1440</a:t>
            </a:fld>
            <a:endParaRPr kumimoji="0" lang="en-US" altLang="en-US" sz="1200" smtClean="0"/>
          </a:p>
        </p:txBody>
      </p:sp>
      <p:sp>
        <p:nvSpPr>
          <p:cNvPr id="2253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6127999E-774E-4025-A935-C1C76DB446E2}" type="slidenum">
              <a:rPr kumimoji="0" lang="en-US" altLang="en-US" sz="1200"/>
              <a:pPr/>
              <a:t>86</a:t>
            </a:fld>
            <a:endParaRPr kumimoji="0" lang="en-US" altLang="en-US" sz="1200"/>
          </a:p>
        </p:txBody>
      </p:sp>
    </p:spTree>
    <p:extLst>
      <p:ext uri="{BB962C8B-B14F-4D97-AF65-F5344CB8AC3E}">
        <p14:creationId xmlns:p14="http://schemas.microsoft.com/office/powerpoint/2010/main" val="777078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9313" y="715963"/>
            <a:ext cx="5167312" cy="3578225"/>
          </a:xfrm>
        </p:spPr>
      </p:sp>
      <p:sp>
        <p:nvSpPr>
          <p:cNvPr id="3" name="Notes Placeholder 2"/>
          <p:cNvSpPr>
            <a:spLocks noGrp="1"/>
          </p:cNvSpPr>
          <p:nvPr>
            <p:ph type="body" idx="1"/>
          </p:nvPr>
        </p:nvSpPr>
        <p:spPr/>
        <p:txBody>
          <a:bodyPr/>
          <a:lstStyle/>
          <a:p>
            <a:endParaRPr lang="en-PH" dirty="0"/>
          </a:p>
        </p:txBody>
      </p:sp>
      <p:sp>
        <p:nvSpPr>
          <p:cNvPr id="4" name="Slide Number Placeholder 3"/>
          <p:cNvSpPr>
            <a:spLocks noGrp="1"/>
          </p:cNvSpPr>
          <p:nvPr>
            <p:ph type="sldNum" sz="quarter" idx="10"/>
          </p:nvPr>
        </p:nvSpPr>
        <p:spPr/>
        <p:txBody>
          <a:bodyPr/>
          <a:lstStyle/>
          <a:p>
            <a:fld id="{60144CC1-FF6C-4F25-A3B1-1FF6E736DC59}" type="slidenum">
              <a:rPr lang="en-PH" smtClean="0"/>
              <a:pPr/>
              <a:t>2</a:t>
            </a:fld>
            <a:endParaRPr lang="en-PH" dirty="0"/>
          </a:p>
        </p:txBody>
      </p:sp>
    </p:spTree>
    <p:extLst>
      <p:ext uri="{BB962C8B-B14F-4D97-AF65-F5344CB8AC3E}">
        <p14:creationId xmlns:p14="http://schemas.microsoft.com/office/powerpoint/2010/main" val="25476763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1"/>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FFD6350D-40C5-450E-931D-1F7C320DBD03}" type="datetime1">
              <a:rPr kumimoji="0" lang="ar-SA" altLang="en-US" sz="1200" smtClean="0"/>
              <a:pPr/>
              <a:t>20/03/1440</a:t>
            </a:fld>
            <a:endParaRPr kumimoji="0" lang="en-US" altLang="en-US" sz="1200" smtClean="0"/>
          </a:p>
        </p:txBody>
      </p:sp>
      <p:sp>
        <p:nvSpPr>
          <p:cNvPr id="29699" name="Rectangle 13"/>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68A86591-67F1-4804-BB56-FCEE9286A1A7}" type="slidenum">
              <a:rPr kumimoji="0" lang="en-US" altLang="en-US" sz="1200"/>
              <a:pPr/>
              <a:t>87</a:t>
            </a:fld>
            <a:endParaRPr kumimoji="0" lang="en-US" altLang="en-US" sz="1200"/>
          </a:p>
        </p:txBody>
      </p:sp>
      <p:sp>
        <p:nvSpPr>
          <p:cNvPr id="29700" name="Rectangle 2"/>
          <p:cNvSpPr>
            <a:spLocks noGrp="1" noRot="1" noChangeAspect="1" noChangeArrowheads="1" noTextEdit="1"/>
          </p:cNvSpPr>
          <p:nvPr>
            <p:ph type="sldImg"/>
          </p:nvPr>
        </p:nvSpPr>
        <p:spPr>
          <a:ln/>
        </p:spPr>
      </p:sp>
      <p:sp>
        <p:nvSpPr>
          <p:cNvPr id="29701" name="Rectangle 3"/>
          <p:cNvSpPr>
            <a:spLocks noGrp="1" noChangeArrowheads="1"/>
          </p:cNvSpPr>
          <p:nvPr>
            <p:ph type="body" idx="1"/>
          </p:nvPr>
        </p:nvSpPr>
        <p:spPr>
          <a:xfrm>
            <a:off x="687388" y="4416425"/>
            <a:ext cx="5507037"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latin typeface="Arial" panose="020B0604020202020204" pitchFamily="34" charset="0"/>
            </a:endParaRPr>
          </a:p>
        </p:txBody>
      </p:sp>
    </p:spTree>
    <p:extLst>
      <p:ext uri="{BB962C8B-B14F-4D97-AF65-F5344CB8AC3E}">
        <p14:creationId xmlns:p14="http://schemas.microsoft.com/office/powerpoint/2010/main" val="946442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3925" y="696913"/>
            <a:ext cx="5035550" cy="3487737"/>
          </a:xfrm>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fld id="{F95BF638-4FF6-4DC8-B9F8-A188800BC828}" type="datetime1">
              <a:rPr lang="ar-SA" altLang="en-US" smtClean="0"/>
              <a:t>20/03/1440</a:t>
            </a:fld>
            <a:endParaRPr lang="en-US" altLang="en-US" dirty="0"/>
          </a:p>
        </p:txBody>
      </p:sp>
      <p:sp>
        <p:nvSpPr>
          <p:cNvPr id="5" name="Slide Number Placeholder 4"/>
          <p:cNvSpPr>
            <a:spLocks noGrp="1"/>
          </p:cNvSpPr>
          <p:nvPr>
            <p:ph type="sldNum" sz="quarter" idx="11"/>
          </p:nvPr>
        </p:nvSpPr>
        <p:spPr/>
        <p:txBody>
          <a:bodyPr/>
          <a:lstStyle/>
          <a:p>
            <a:pPr>
              <a:defRPr/>
            </a:pPr>
            <a:fld id="{64575FD0-F5E8-4D2C-9F9E-66056E5493E5}" type="slidenum">
              <a:rPr lang="en-US" altLang="en-US" smtClean="0"/>
              <a:pPr>
                <a:defRPr/>
              </a:pPr>
              <a:t>3</a:t>
            </a:fld>
            <a:endParaRPr lang="en-US" altLang="en-US" dirty="0"/>
          </a:p>
        </p:txBody>
      </p:sp>
    </p:spTree>
    <p:extLst>
      <p:ext uri="{BB962C8B-B14F-4D97-AF65-F5344CB8AC3E}">
        <p14:creationId xmlns:p14="http://schemas.microsoft.com/office/powerpoint/2010/main" val="16902128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1"/>
          <p:cNvSpPr txBox="1">
            <a:spLocks noGrp="1" noChangeArrowheads="1"/>
          </p:cNvSpPr>
          <p:nvPr/>
        </p:nvSpPr>
        <p:spPr bwMode="auto">
          <a:xfrm>
            <a:off x="3900488" y="0"/>
            <a:ext cx="298132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62" tIns="45281" rIns="90562" bIns="45281"/>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pPr algn="r"/>
            <a:fld id="{B73A99E4-9D20-457B-9C56-98BC2344DA8E}" type="datetime1">
              <a:rPr kumimoji="0" lang="ar-SA" altLang="en-US" sz="1200"/>
              <a:pPr algn="r"/>
              <a:t>20/03/1440</a:t>
            </a:fld>
            <a:endParaRPr kumimoji="0" lang="en-US" altLang="en-US" sz="1200" dirty="0"/>
          </a:p>
        </p:txBody>
      </p:sp>
      <p:sp>
        <p:nvSpPr>
          <p:cNvPr id="35843" name="Rectangle 13"/>
          <p:cNvSpPr txBox="1">
            <a:spLocks noGrp="1" noChangeArrowheads="1"/>
          </p:cNvSpPr>
          <p:nvPr/>
        </p:nvSpPr>
        <p:spPr bwMode="auto">
          <a:xfrm>
            <a:off x="3900488" y="8831263"/>
            <a:ext cx="298132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62" tIns="45281" rIns="90562" bIns="45281" anchor="b"/>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pPr algn="r"/>
            <a:fld id="{EE8F1577-C45A-42D5-B28E-C72C2E83A857}" type="slidenum">
              <a:rPr kumimoji="0" lang="en-US" altLang="en-US" sz="1200"/>
              <a:pPr algn="r"/>
              <a:t>5</a:t>
            </a:fld>
            <a:endParaRPr kumimoji="0" lang="en-US" altLang="en-US" sz="1200" dirty="0"/>
          </a:p>
        </p:txBody>
      </p:sp>
      <p:sp>
        <p:nvSpPr>
          <p:cNvPr id="35844" name="Rectangle 2"/>
          <p:cNvSpPr>
            <a:spLocks noGrp="1" noRot="1" noChangeAspect="1" noChangeArrowheads="1" noTextEdit="1"/>
          </p:cNvSpPr>
          <p:nvPr>
            <p:ph type="sldImg"/>
          </p:nvPr>
        </p:nvSpPr>
        <p:spPr>
          <a:ln/>
        </p:spPr>
      </p:sp>
      <p:sp>
        <p:nvSpPr>
          <p:cNvPr id="3584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smtClean="0">
              <a:latin typeface="Arial" panose="020B0604020202020204" pitchFamily="34" charset="0"/>
            </a:endParaRPr>
          </a:p>
        </p:txBody>
      </p:sp>
      <p:sp>
        <p:nvSpPr>
          <p:cNvPr id="35846"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31FE49D2-1EAA-4DAE-8F30-09C065A20ED7}" type="slidenum">
              <a:rPr kumimoji="0" lang="en-US" altLang="en-US" sz="1200"/>
              <a:pPr/>
              <a:t>5</a:t>
            </a:fld>
            <a:endParaRPr kumimoji="0" lang="en-US" altLang="en-US" sz="1200" dirty="0"/>
          </a:p>
        </p:txBody>
      </p:sp>
    </p:spTree>
    <p:extLst>
      <p:ext uri="{BB962C8B-B14F-4D97-AF65-F5344CB8AC3E}">
        <p14:creationId xmlns:p14="http://schemas.microsoft.com/office/powerpoint/2010/main" val="3522876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1"/>
          <p:cNvSpPr txBox="1">
            <a:spLocks noGrp="1" noChangeArrowheads="1"/>
          </p:cNvSpPr>
          <p:nvPr/>
        </p:nvSpPr>
        <p:spPr bwMode="auto">
          <a:xfrm>
            <a:off x="3900488" y="0"/>
            <a:ext cx="298132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62" tIns="45281" rIns="90562" bIns="45281"/>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pPr algn="r"/>
            <a:fld id="{B73A99E4-9D20-457B-9C56-98BC2344DA8E}" type="datetime1">
              <a:rPr kumimoji="0" lang="ar-SA" altLang="en-US" sz="1200"/>
              <a:pPr algn="r"/>
              <a:t>20/03/1440</a:t>
            </a:fld>
            <a:endParaRPr kumimoji="0" lang="en-US" altLang="en-US" sz="1200"/>
          </a:p>
        </p:txBody>
      </p:sp>
      <p:sp>
        <p:nvSpPr>
          <p:cNvPr id="35843" name="Rectangle 13"/>
          <p:cNvSpPr txBox="1">
            <a:spLocks noGrp="1" noChangeArrowheads="1"/>
          </p:cNvSpPr>
          <p:nvPr/>
        </p:nvSpPr>
        <p:spPr bwMode="auto">
          <a:xfrm>
            <a:off x="3900488" y="8831263"/>
            <a:ext cx="298132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62" tIns="45281" rIns="90562" bIns="45281" anchor="b"/>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pPr algn="r"/>
            <a:fld id="{EE8F1577-C45A-42D5-B28E-C72C2E83A857}" type="slidenum">
              <a:rPr kumimoji="0" lang="en-US" altLang="en-US" sz="1200"/>
              <a:pPr algn="r"/>
              <a:t>7</a:t>
            </a:fld>
            <a:endParaRPr kumimoji="0" lang="en-US" altLang="en-US" sz="1200"/>
          </a:p>
        </p:txBody>
      </p:sp>
      <p:sp>
        <p:nvSpPr>
          <p:cNvPr id="35844" name="Rectangle 2"/>
          <p:cNvSpPr>
            <a:spLocks noGrp="1" noRot="1" noChangeAspect="1" noChangeArrowheads="1" noTextEdit="1"/>
          </p:cNvSpPr>
          <p:nvPr>
            <p:ph type="sldImg"/>
          </p:nvPr>
        </p:nvSpPr>
        <p:spPr>
          <a:ln/>
        </p:spPr>
      </p:sp>
      <p:sp>
        <p:nvSpPr>
          <p:cNvPr id="3584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latin typeface="Arial" panose="020B0604020202020204" pitchFamily="34" charset="0"/>
            </a:endParaRPr>
          </a:p>
        </p:txBody>
      </p:sp>
      <p:sp>
        <p:nvSpPr>
          <p:cNvPr id="35846"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31FE49D2-1EAA-4DAE-8F30-09C065A20ED7}" type="slidenum">
              <a:rPr kumimoji="0" lang="en-US" altLang="en-US" sz="1200"/>
              <a:pPr/>
              <a:t>7</a:t>
            </a:fld>
            <a:endParaRPr kumimoji="0" lang="en-US" altLang="en-US" sz="1200"/>
          </a:p>
        </p:txBody>
      </p:sp>
    </p:spTree>
    <p:extLst>
      <p:ext uri="{BB962C8B-B14F-4D97-AF65-F5344CB8AC3E}">
        <p14:creationId xmlns:p14="http://schemas.microsoft.com/office/powerpoint/2010/main" val="33237066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1"/>
          <p:cNvSpPr txBox="1">
            <a:spLocks noGrp="1" noChangeArrowheads="1"/>
          </p:cNvSpPr>
          <p:nvPr/>
        </p:nvSpPr>
        <p:spPr bwMode="auto">
          <a:xfrm>
            <a:off x="3900488" y="0"/>
            <a:ext cx="298132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62" tIns="45281" rIns="90562" bIns="45281"/>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pPr algn="r"/>
            <a:fld id="{B73A99E4-9D20-457B-9C56-98BC2344DA8E}" type="datetime1">
              <a:rPr kumimoji="0" lang="ar-SA" altLang="en-US" sz="1200"/>
              <a:pPr algn="r"/>
              <a:t>20/03/1440</a:t>
            </a:fld>
            <a:endParaRPr kumimoji="0" lang="en-US" altLang="en-US" sz="1200" dirty="0"/>
          </a:p>
        </p:txBody>
      </p:sp>
      <p:sp>
        <p:nvSpPr>
          <p:cNvPr id="35843" name="Rectangle 13"/>
          <p:cNvSpPr txBox="1">
            <a:spLocks noGrp="1" noChangeArrowheads="1"/>
          </p:cNvSpPr>
          <p:nvPr/>
        </p:nvSpPr>
        <p:spPr bwMode="auto">
          <a:xfrm>
            <a:off x="3900488" y="8831263"/>
            <a:ext cx="298132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62" tIns="45281" rIns="90562" bIns="45281" anchor="b"/>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pPr algn="r"/>
            <a:fld id="{EE8F1577-C45A-42D5-B28E-C72C2E83A857}" type="slidenum">
              <a:rPr kumimoji="0" lang="en-US" altLang="en-US" sz="1200"/>
              <a:pPr algn="r"/>
              <a:t>9</a:t>
            </a:fld>
            <a:endParaRPr kumimoji="0" lang="en-US" altLang="en-US" sz="1200" dirty="0"/>
          </a:p>
        </p:txBody>
      </p:sp>
      <p:sp>
        <p:nvSpPr>
          <p:cNvPr id="35844" name="Rectangle 2"/>
          <p:cNvSpPr>
            <a:spLocks noGrp="1" noRot="1" noChangeAspect="1" noChangeArrowheads="1" noTextEdit="1"/>
          </p:cNvSpPr>
          <p:nvPr>
            <p:ph type="sldImg"/>
          </p:nvPr>
        </p:nvSpPr>
        <p:spPr>
          <a:ln/>
        </p:spPr>
      </p:sp>
      <p:sp>
        <p:nvSpPr>
          <p:cNvPr id="3584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smtClean="0">
              <a:latin typeface="Arial" panose="020B0604020202020204" pitchFamily="34" charset="0"/>
            </a:endParaRPr>
          </a:p>
        </p:txBody>
      </p:sp>
      <p:sp>
        <p:nvSpPr>
          <p:cNvPr id="35846"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31FE49D2-1EAA-4DAE-8F30-09C065A20ED7}" type="slidenum">
              <a:rPr kumimoji="0" lang="en-US" altLang="en-US" sz="1200"/>
              <a:pPr/>
              <a:t>9</a:t>
            </a:fld>
            <a:endParaRPr kumimoji="0" lang="en-US" altLang="en-US" sz="1200" dirty="0"/>
          </a:p>
        </p:txBody>
      </p:sp>
    </p:spTree>
    <p:extLst>
      <p:ext uri="{BB962C8B-B14F-4D97-AF65-F5344CB8AC3E}">
        <p14:creationId xmlns:p14="http://schemas.microsoft.com/office/powerpoint/2010/main" val="8776081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1"/>
          <p:cNvSpPr txBox="1">
            <a:spLocks noGrp="1" noChangeArrowheads="1"/>
          </p:cNvSpPr>
          <p:nvPr/>
        </p:nvSpPr>
        <p:spPr bwMode="auto">
          <a:xfrm>
            <a:off x="3900488" y="0"/>
            <a:ext cx="298132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62" tIns="45281" rIns="90562" bIns="45281"/>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pPr algn="r"/>
            <a:fld id="{B73A99E4-9D20-457B-9C56-98BC2344DA8E}" type="datetime1">
              <a:rPr kumimoji="0" lang="ar-SA" altLang="en-US" sz="1200"/>
              <a:pPr algn="r"/>
              <a:t>20/03/1440</a:t>
            </a:fld>
            <a:endParaRPr kumimoji="0" lang="en-US" altLang="en-US" sz="1200" dirty="0"/>
          </a:p>
        </p:txBody>
      </p:sp>
      <p:sp>
        <p:nvSpPr>
          <p:cNvPr id="35843" name="Rectangle 13"/>
          <p:cNvSpPr txBox="1">
            <a:spLocks noGrp="1" noChangeArrowheads="1"/>
          </p:cNvSpPr>
          <p:nvPr/>
        </p:nvSpPr>
        <p:spPr bwMode="auto">
          <a:xfrm>
            <a:off x="3900488" y="8831263"/>
            <a:ext cx="298132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62" tIns="45281" rIns="90562" bIns="45281" anchor="b"/>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pPr algn="r"/>
            <a:fld id="{EE8F1577-C45A-42D5-B28E-C72C2E83A857}" type="slidenum">
              <a:rPr kumimoji="0" lang="en-US" altLang="en-US" sz="1200"/>
              <a:pPr algn="r"/>
              <a:t>11</a:t>
            </a:fld>
            <a:endParaRPr kumimoji="0" lang="en-US" altLang="en-US" sz="1200" dirty="0"/>
          </a:p>
        </p:txBody>
      </p:sp>
      <p:sp>
        <p:nvSpPr>
          <p:cNvPr id="35844" name="Rectangle 2"/>
          <p:cNvSpPr>
            <a:spLocks noGrp="1" noRot="1" noChangeAspect="1" noChangeArrowheads="1" noTextEdit="1"/>
          </p:cNvSpPr>
          <p:nvPr>
            <p:ph type="sldImg"/>
          </p:nvPr>
        </p:nvSpPr>
        <p:spPr>
          <a:ln/>
        </p:spPr>
      </p:sp>
      <p:sp>
        <p:nvSpPr>
          <p:cNvPr id="3584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dirty="0" smtClean="0">
              <a:latin typeface="Arial" panose="020B0604020202020204" pitchFamily="34" charset="0"/>
            </a:endParaRPr>
          </a:p>
        </p:txBody>
      </p:sp>
      <p:sp>
        <p:nvSpPr>
          <p:cNvPr id="35846"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4875">
              <a:defRPr kumimoji="1" sz="2400">
                <a:solidFill>
                  <a:schemeClr val="tx1"/>
                </a:solidFill>
                <a:latin typeface="Times New Roman" panose="02020603050405020304" pitchFamily="18" charset="0"/>
                <a:cs typeface="Times New Roman (Arabic)" pitchFamily="26" charset="-78"/>
              </a:defRPr>
            </a:lvl1pPr>
            <a:lvl2pPr marL="742950" indent="-285750" defTabSz="904875">
              <a:defRPr kumimoji="1" sz="2400">
                <a:solidFill>
                  <a:schemeClr val="tx1"/>
                </a:solidFill>
                <a:latin typeface="Times New Roman" panose="02020603050405020304" pitchFamily="18" charset="0"/>
                <a:cs typeface="Times New Roman (Arabic)" pitchFamily="26" charset="-78"/>
              </a:defRPr>
            </a:lvl2pPr>
            <a:lvl3pPr marL="1143000" indent="-228600" defTabSz="904875">
              <a:defRPr kumimoji="1" sz="2400">
                <a:solidFill>
                  <a:schemeClr val="tx1"/>
                </a:solidFill>
                <a:latin typeface="Times New Roman" panose="02020603050405020304" pitchFamily="18" charset="0"/>
                <a:cs typeface="Times New Roman (Arabic)" pitchFamily="26" charset="-78"/>
              </a:defRPr>
            </a:lvl3pPr>
            <a:lvl4pPr marL="1600200" indent="-228600" defTabSz="904875">
              <a:defRPr kumimoji="1" sz="2400">
                <a:solidFill>
                  <a:schemeClr val="tx1"/>
                </a:solidFill>
                <a:latin typeface="Times New Roman" panose="02020603050405020304" pitchFamily="18" charset="0"/>
                <a:cs typeface="Times New Roman (Arabic)" pitchFamily="26" charset="-78"/>
              </a:defRPr>
            </a:lvl4pPr>
            <a:lvl5pPr marL="2057400" indent="-228600" defTabSz="904875">
              <a:defRPr kumimoji="1" sz="2400">
                <a:solidFill>
                  <a:schemeClr val="tx1"/>
                </a:solidFill>
                <a:latin typeface="Times New Roman" panose="02020603050405020304" pitchFamily="18" charset="0"/>
                <a:cs typeface="Times New Roman (Arabic)" pitchFamily="26" charset="-78"/>
              </a:defRPr>
            </a:lvl5pPr>
            <a:lvl6pPr marL="25146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6pPr>
            <a:lvl7pPr marL="29718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7pPr>
            <a:lvl8pPr marL="34290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8pPr>
            <a:lvl9pPr marL="3886200" indent="-228600" defTabSz="904875" eaLnBrk="0" fontAlgn="base" hangingPunct="0">
              <a:spcBef>
                <a:spcPct val="0"/>
              </a:spcBef>
              <a:spcAft>
                <a:spcPct val="0"/>
              </a:spcAft>
              <a:defRPr kumimoji="1" sz="2400">
                <a:solidFill>
                  <a:schemeClr val="tx1"/>
                </a:solidFill>
                <a:latin typeface="Times New Roman" panose="02020603050405020304" pitchFamily="18" charset="0"/>
                <a:cs typeface="Times New Roman (Arabic)" pitchFamily="26" charset="-78"/>
              </a:defRPr>
            </a:lvl9pPr>
          </a:lstStyle>
          <a:p>
            <a:fld id="{31FE49D2-1EAA-4DAE-8F30-09C065A20ED7}" type="slidenum">
              <a:rPr kumimoji="0" lang="en-US" altLang="en-US" sz="1200"/>
              <a:pPr/>
              <a:t>11</a:t>
            </a:fld>
            <a:endParaRPr kumimoji="0" lang="en-US" altLang="en-US" sz="1200" dirty="0"/>
          </a:p>
        </p:txBody>
      </p:sp>
    </p:spTree>
    <p:extLst>
      <p:ext uri="{BB962C8B-B14F-4D97-AF65-F5344CB8AC3E}">
        <p14:creationId xmlns:p14="http://schemas.microsoft.com/office/powerpoint/2010/main" val="41679708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BE2735-5E02-48F3-9193-7DBEE3B38EED}" type="slidenum">
              <a:rPr lang="en-US" smtClean="0"/>
              <a:t>16</a:t>
            </a:fld>
            <a:endParaRPr lang="en-US" dirty="0"/>
          </a:p>
        </p:txBody>
      </p:sp>
    </p:spTree>
    <p:extLst>
      <p:ext uri="{BB962C8B-B14F-4D97-AF65-F5344CB8AC3E}">
        <p14:creationId xmlns:p14="http://schemas.microsoft.com/office/powerpoint/2010/main" val="321260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xfrm>
            <a:off x="849313" y="715963"/>
            <a:ext cx="5167312" cy="3578225"/>
          </a:xfrm>
          <a:prstGeom prst="rect">
            <a:avLst/>
          </a:prstGeom>
          <a:noFill/>
          <a:ln>
            <a:solidFill>
              <a:srgbClr val="000000"/>
            </a:solidFill>
            <a:miter lim="800000"/>
            <a:headEnd/>
            <a:tailEnd/>
          </a:ln>
        </p:spPr>
      </p:sp>
      <p:sp>
        <p:nvSpPr>
          <p:cNvPr id="36867" name="Notes Placeholder 2"/>
          <p:cNvSpPr>
            <a:spLocks noGrp="1"/>
          </p:cNvSpPr>
          <p:nvPr>
            <p:ph type="body" idx="1"/>
          </p:nvPr>
        </p:nvSpPr>
        <p:spPr bwMode="auto">
          <a:xfrm>
            <a:off x="608799" y="4477484"/>
            <a:ext cx="5493384" cy="4292711"/>
          </a:xfrm>
          <a:noFill/>
        </p:spPr>
        <p:txBody>
          <a:bodyPr wrap="square" numCol="1" anchor="t" anchorCtr="0" compatLnSpc="1">
            <a:prstTxWarp prst="textNoShape">
              <a:avLst/>
            </a:prstTxWarp>
            <a:normAutofit/>
          </a:bodyPr>
          <a:lstStyle/>
          <a:p>
            <a:pPr eaLnBrk="1" hangingPunct="1">
              <a:spcBef>
                <a:spcPct val="0"/>
              </a:spcBef>
            </a:pPr>
            <a:endParaRPr lang="en-PH" sz="1600" dirty="0" smtClean="0"/>
          </a:p>
        </p:txBody>
      </p:sp>
      <p:sp>
        <p:nvSpPr>
          <p:cNvPr id="6" name="Slide Number Placeholder 5"/>
          <p:cNvSpPr>
            <a:spLocks noGrp="1"/>
          </p:cNvSpPr>
          <p:nvPr>
            <p:ph type="sldNum" sz="quarter" idx="10"/>
          </p:nvPr>
        </p:nvSpPr>
        <p:spPr/>
        <p:txBody>
          <a:bodyPr/>
          <a:lstStyle/>
          <a:p>
            <a:pPr>
              <a:defRPr/>
            </a:pPr>
            <a:fld id="{67585500-61D0-476D-AD90-20296DFF3069}" type="slidenum">
              <a:rPr lang="en-PH" smtClean="0"/>
              <a:pPr>
                <a:defRPr/>
              </a:pPr>
              <a:t>55</a:t>
            </a:fld>
            <a:endParaRPr lang="en-PH" dirty="0"/>
          </a:p>
        </p:txBody>
      </p:sp>
    </p:spTree>
    <p:extLst>
      <p:ext uri="{BB962C8B-B14F-4D97-AF65-F5344CB8AC3E}">
        <p14:creationId xmlns:p14="http://schemas.microsoft.com/office/powerpoint/2010/main" val="353879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a:prstGeom prst="rect">
            <a:avLst/>
          </a:prstGeo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6318B221-9A05-4C7E-A7E1-F4CFCD0DBB5B}" type="datetimeFigureOut">
              <a:rPr lang="en-US" smtClean="0"/>
              <a:t>11/28/2018</a:t>
            </a:fld>
            <a:endParaRPr lang="en-US" dirty="0"/>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20D4913-D43D-4ECF-854F-A3944115899D}" type="slidenum">
              <a:rPr lang="en-US" smtClean="0"/>
              <a:t>‹#›</a:t>
            </a:fld>
            <a:endParaRPr lang="en-US" dirty="0"/>
          </a:p>
        </p:txBody>
      </p:sp>
    </p:spTree>
    <p:extLst>
      <p:ext uri="{BB962C8B-B14F-4D97-AF65-F5344CB8AC3E}">
        <p14:creationId xmlns:p14="http://schemas.microsoft.com/office/powerpoint/2010/main" val="338402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6318B221-9A05-4C7E-A7E1-F4CFCD0DBB5B}" type="datetimeFigureOut">
              <a:rPr lang="en-US" smtClean="0"/>
              <a:t>11/28/2018</a:t>
            </a:fld>
            <a:endParaRPr lang="en-US" dirty="0"/>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20D4913-D43D-4ECF-854F-A3944115899D}" type="slidenum">
              <a:rPr lang="en-US" smtClean="0"/>
              <a:t>‹#›</a:t>
            </a:fld>
            <a:endParaRPr lang="en-US" dirty="0"/>
          </a:p>
        </p:txBody>
      </p:sp>
    </p:spTree>
    <p:extLst>
      <p:ext uri="{BB962C8B-B14F-4D97-AF65-F5344CB8AC3E}">
        <p14:creationId xmlns:p14="http://schemas.microsoft.com/office/powerpoint/2010/main" val="32442203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a:prstGeom prst="rect">
            <a:avLst/>
          </a:prstGeo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6318B221-9A05-4C7E-A7E1-F4CFCD0DBB5B}" type="datetimeFigureOut">
              <a:rPr lang="en-US" smtClean="0"/>
              <a:t>11/28/2018</a:t>
            </a:fld>
            <a:endParaRPr lang="en-US" dirty="0"/>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20D4913-D43D-4ECF-854F-A3944115899D}" type="slidenum">
              <a:rPr lang="en-US" smtClean="0"/>
              <a:t>‹#›</a:t>
            </a:fld>
            <a:endParaRPr lang="en-US" dirty="0"/>
          </a:p>
        </p:txBody>
      </p:sp>
    </p:spTree>
    <p:extLst>
      <p:ext uri="{BB962C8B-B14F-4D97-AF65-F5344CB8AC3E}">
        <p14:creationId xmlns:p14="http://schemas.microsoft.com/office/powerpoint/2010/main" val="21803714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167960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3_Title and Content">
    <p:spTree>
      <p:nvGrpSpPr>
        <p:cNvPr id="1" name=""/>
        <p:cNvGrpSpPr/>
        <p:nvPr/>
      </p:nvGrpSpPr>
      <p:grpSpPr>
        <a:xfrm>
          <a:off x="0" y="0"/>
          <a:ext cx="0" cy="0"/>
          <a:chOff x="0" y="0"/>
          <a:chExt cx="0" cy="0"/>
        </a:xfrm>
      </p:grpSpPr>
      <p:sp>
        <p:nvSpPr>
          <p:cNvPr id="4" name="Arc 2"/>
          <p:cNvSpPr>
            <a:spLocks/>
          </p:cNvSpPr>
          <p:nvPr userDrawn="1"/>
        </p:nvSpPr>
        <p:spPr bwMode="auto">
          <a:xfrm>
            <a:off x="0" y="1523999"/>
            <a:ext cx="3136900" cy="5337175"/>
          </a:xfrm>
          <a:custGeom>
            <a:avLst/>
            <a:gdLst>
              <a:gd name="T0" fmla="*/ 0 w 21600"/>
              <a:gd name="T1" fmla="*/ 0 h 21600"/>
              <a:gd name="T2" fmla="*/ 2147483646 w 21600"/>
              <a:gd name="T3" fmla="*/ 2147483646 h 21600"/>
              <a:gd name="T4" fmla="*/ 0 w 21600"/>
              <a:gd name="T5" fmla="*/ 214748364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0">
            <a:gsLst>
              <a:gs pos="0">
                <a:srgbClr val="00FF00"/>
              </a:gs>
              <a:gs pos="100000">
                <a:schemeClr val="bg1"/>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sz="2400" dirty="0"/>
          </a:p>
        </p:txBody>
      </p:sp>
      <p:sp>
        <p:nvSpPr>
          <p:cNvPr id="3" name="Content Placeholder 2"/>
          <p:cNvSpPr>
            <a:spLocks noGrp="1"/>
          </p:cNvSpPr>
          <p:nvPr>
            <p:ph idx="1"/>
          </p:nvPr>
        </p:nvSpPr>
        <p:spPr>
          <a:xfrm>
            <a:off x="345679" y="1572542"/>
            <a:ext cx="9257639" cy="4980658"/>
          </a:xfrm>
        </p:spPr>
        <p:txBody>
          <a:bodyPr/>
          <a:lstStyle>
            <a:lvl1pPr>
              <a:defRPr sz="2400"/>
            </a:lvl1pPr>
            <a:lvl2pPr>
              <a:defRPr sz="2400"/>
            </a:lvl2pPr>
            <a:lvl4pPr marL="1371592" indent="0">
              <a:buNone/>
              <a:defRPr/>
            </a:lvl4pPr>
          </a:lstStyle>
          <a:p>
            <a:pPr lvl="0"/>
            <a:r>
              <a:rPr lang="en-US" dirty="0" smtClean="0"/>
              <a:t>Click to edit Master text styles</a:t>
            </a:r>
          </a:p>
          <a:p>
            <a:pPr lvl="1"/>
            <a:r>
              <a:rPr lang="en-US" dirty="0" smtClean="0"/>
              <a:t>Second level</a:t>
            </a:r>
          </a:p>
          <a:p>
            <a:pPr lvl="2"/>
            <a:r>
              <a:rPr lang="en-US" dirty="0" smtClean="0"/>
              <a:t>Third level</a:t>
            </a:r>
          </a:p>
        </p:txBody>
      </p:sp>
      <p:cxnSp>
        <p:nvCxnSpPr>
          <p:cNvPr id="11" name="Straight Connector 10"/>
          <p:cNvCxnSpPr/>
          <p:nvPr userDrawn="1"/>
        </p:nvCxnSpPr>
        <p:spPr bwMode="auto">
          <a:xfrm>
            <a:off x="0" y="762000"/>
            <a:ext cx="9906000"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Rectangle 7"/>
          <p:cNvSpPr>
            <a:spLocks noGrp="1" noChangeArrowheads="1"/>
          </p:cNvSpPr>
          <p:nvPr>
            <p:ph type="sldNum" sz="quarter" idx="12"/>
          </p:nvPr>
        </p:nvSpPr>
        <p:spPr>
          <a:xfrm>
            <a:off x="8483600" y="6553200"/>
            <a:ext cx="1117600" cy="304800"/>
          </a:xfrm>
          <a:ln/>
        </p:spPr>
        <p:txBody>
          <a:bodyPr/>
          <a:lstStyle>
            <a:lvl1pPr>
              <a:defRPr/>
            </a:lvl1pPr>
          </a:lstStyle>
          <a:p>
            <a:pPr>
              <a:defRPr/>
            </a:pPr>
            <a:fld id="{88D85A55-1BF6-400F-915A-9610DD95BA88}" type="slidenum">
              <a:rPr lang="en-US" altLang="en-US"/>
              <a:pPr>
                <a:defRPr/>
              </a:pPr>
              <a:t>‹#›</a:t>
            </a:fld>
            <a:endParaRPr lang="en-US" altLang="en-US" dirty="0"/>
          </a:p>
        </p:txBody>
      </p:sp>
      <p:pic>
        <p:nvPicPr>
          <p:cNvPr id="24" name="Picture 2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97420" y="0"/>
            <a:ext cx="2278380" cy="726766"/>
          </a:xfrm>
          <a:prstGeom prst="rect">
            <a:avLst/>
          </a:prstGeom>
        </p:spPr>
      </p:pic>
      <p:pic>
        <p:nvPicPr>
          <p:cNvPr id="25" name="Picture 2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5678" y="6"/>
            <a:ext cx="1783080" cy="743095"/>
          </a:xfrm>
          <a:prstGeom prst="rect">
            <a:avLst/>
          </a:prstGeom>
        </p:spPr>
      </p:pic>
    </p:spTree>
    <p:extLst>
      <p:ext uri="{BB962C8B-B14F-4D97-AF65-F5344CB8AC3E}">
        <p14:creationId xmlns:p14="http://schemas.microsoft.com/office/powerpoint/2010/main" val="391371131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6318B221-9A05-4C7E-A7E1-F4CFCD0DBB5B}" type="datetimeFigureOut">
              <a:rPr lang="en-US" smtClean="0"/>
              <a:t>11/28/2018</a:t>
            </a:fld>
            <a:endParaRPr lang="en-US" dirty="0"/>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20D4913-D43D-4ECF-854F-A3944115899D}" type="slidenum">
              <a:rPr lang="en-US" smtClean="0"/>
              <a:t>‹#›</a:t>
            </a:fld>
            <a:endParaRPr lang="en-US" dirty="0"/>
          </a:p>
        </p:txBody>
      </p:sp>
    </p:spTree>
    <p:extLst>
      <p:ext uri="{BB962C8B-B14F-4D97-AF65-F5344CB8AC3E}">
        <p14:creationId xmlns:p14="http://schemas.microsoft.com/office/powerpoint/2010/main" val="25720220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4" name="Arc 2"/>
          <p:cNvSpPr>
            <a:spLocks/>
          </p:cNvSpPr>
          <p:nvPr userDrawn="1"/>
        </p:nvSpPr>
        <p:spPr bwMode="auto">
          <a:xfrm>
            <a:off x="0" y="1523999"/>
            <a:ext cx="3136900" cy="5337175"/>
          </a:xfrm>
          <a:custGeom>
            <a:avLst/>
            <a:gdLst>
              <a:gd name="T0" fmla="*/ 0 w 21600"/>
              <a:gd name="T1" fmla="*/ 0 h 21600"/>
              <a:gd name="T2" fmla="*/ 2147483646 w 21600"/>
              <a:gd name="T3" fmla="*/ 2147483646 h 21600"/>
              <a:gd name="T4" fmla="*/ 0 w 21600"/>
              <a:gd name="T5" fmla="*/ 214748364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0">
            <a:gsLst>
              <a:gs pos="0">
                <a:srgbClr val="00FF00"/>
              </a:gs>
              <a:gs pos="100000">
                <a:schemeClr val="bg1"/>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sz="2400"/>
          </a:p>
        </p:txBody>
      </p:sp>
      <p:sp>
        <p:nvSpPr>
          <p:cNvPr id="3" name="Content Placeholder 2"/>
          <p:cNvSpPr>
            <a:spLocks noGrp="1"/>
          </p:cNvSpPr>
          <p:nvPr>
            <p:ph idx="1"/>
          </p:nvPr>
        </p:nvSpPr>
        <p:spPr>
          <a:xfrm>
            <a:off x="345679" y="1572542"/>
            <a:ext cx="9257639" cy="4980658"/>
          </a:xfrm>
        </p:spPr>
        <p:txBody>
          <a:bodyPr/>
          <a:lstStyle>
            <a:lvl1pPr>
              <a:defRPr sz="2400"/>
            </a:lvl1pPr>
            <a:lvl2pPr>
              <a:defRPr sz="2400"/>
            </a:lvl2pPr>
            <a:lvl4pPr marL="1371592" indent="0">
              <a:buNone/>
              <a:defRPr/>
            </a:lvl4pPr>
          </a:lstStyle>
          <a:p>
            <a:pPr lvl="0"/>
            <a:r>
              <a:rPr lang="en-US" dirty="0" smtClean="0"/>
              <a:t>Click to edit Master text styles</a:t>
            </a:r>
          </a:p>
          <a:p>
            <a:pPr lvl="1"/>
            <a:r>
              <a:rPr lang="en-US" dirty="0" smtClean="0"/>
              <a:t>Second level</a:t>
            </a:r>
          </a:p>
          <a:p>
            <a:pPr lvl="2"/>
            <a:r>
              <a:rPr lang="en-US" dirty="0" smtClean="0"/>
              <a:t>Third level</a:t>
            </a:r>
          </a:p>
        </p:txBody>
      </p:sp>
      <p:cxnSp>
        <p:nvCxnSpPr>
          <p:cNvPr id="11" name="Straight Connector 10"/>
          <p:cNvCxnSpPr/>
          <p:nvPr userDrawn="1"/>
        </p:nvCxnSpPr>
        <p:spPr bwMode="auto">
          <a:xfrm>
            <a:off x="0" y="762000"/>
            <a:ext cx="9906000"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Rectangle 7"/>
          <p:cNvSpPr>
            <a:spLocks noGrp="1" noChangeArrowheads="1"/>
          </p:cNvSpPr>
          <p:nvPr>
            <p:ph type="sldNum" sz="quarter" idx="12"/>
          </p:nvPr>
        </p:nvSpPr>
        <p:spPr>
          <a:xfrm>
            <a:off x="8483600" y="6553200"/>
            <a:ext cx="1117600" cy="304800"/>
          </a:xfrm>
          <a:ln/>
        </p:spPr>
        <p:txBody>
          <a:bodyPr/>
          <a:lstStyle>
            <a:lvl1pPr>
              <a:defRPr/>
            </a:lvl1pPr>
          </a:lstStyle>
          <a:p>
            <a:pPr>
              <a:defRPr/>
            </a:pPr>
            <a:fld id="{88D85A55-1BF6-400F-915A-9610DD95BA88}" type="slidenum">
              <a:rPr lang="en-US" altLang="en-US"/>
              <a:pPr>
                <a:defRPr/>
              </a:pPr>
              <a:t>‹#›</a:t>
            </a:fld>
            <a:endParaRPr lang="en-US" altLang="en-US"/>
          </a:p>
        </p:txBody>
      </p:sp>
      <p:pic>
        <p:nvPicPr>
          <p:cNvPr id="24" name="Picture 2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97420" y="0"/>
            <a:ext cx="2278380" cy="726766"/>
          </a:xfrm>
          <a:prstGeom prst="rect">
            <a:avLst/>
          </a:prstGeom>
        </p:spPr>
      </p:pic>
      <p:pic>
        <p:nvPicPr>
          <p:cNvPr id="25" name="Picture 2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5678" y="6"/>
            <a:ext cx="1783080" cy="743095"/>
          </a:xfrm>
          <a:prstGeom prst="rect">
            <a:avLst/>
          </a:prstGeom>
        </p:spPr>
      </p:pic>
    </p:spTree>
    <p:extLst>
      <p:ext uri="{BB962C8B-B14F-4D97-AF65-F5344CB8AC3E}">
        <p14:creationId xmlns:p14="http://schemas.microsoft.com/office/powerpoint/2010/main" val="220278776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6318B221-9A05-4C7E-A7E1-F4CFCD0DBB5B}" type="datetimeFigureOut">
              <a:rPr lang="en-US" smtClean="0"/>
              <a:t>11/28/2018</a:t>
            </a:fld>
            <a:endParaRPr lang="en-US" dirty="0"/>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20D4913-D43D-4ECF-854F-A3944115899D}" type="slidenum">
              <a:rPr lang="en-US" smtClean="0"/>
              <a:t>‹#›</a:t>
            </a:fld>
            <a:endParaRPr lang="en-US" dirty="0"/>
          </a:p>
        </p:txBody>
      </p:sp>
    </p:spTree>
    <p:extLst>
      <p:ext uri="{BB962C8B-B14F-4D97-AF65-F5344CB8AC3E}">
        <p14:creationId xmlns:p14="http://schemas.microsoft.com/office/powerpoint/2010/main" val="4094377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a:prstGeom prst="rect">
            <a:avLst/>
          </a:prstGeo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6318B221-9A05-4C7E-A7E1-F4CFCD0DBB5B}" type="datetimeFigureOut">
              <a:rPr lang="en-US" smtClean="0"/>
              <a:t>11/28/2018</a:t>
            </a:fld>
            <a:endParaRPr lang="en-US" dirty="0"/>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D20D4913-D43D-4ECF-854F-A3944115899D}" type="slidenum">
              <a:rPr lang="en-US" smtClean="0"/>
              <a:t>‹#›</a:t>
            </a:fld>
            <a:endParaRPr lang="en-US" dirty="0"/>
          </a:p>
        </p:txBody>
      </p:sp>
    </p:spTree>
    <p:extLst>
      <p:ext uri="{BB962C8B-B14F-4D97-AF65-F5344CB8AC3E}">
        <p14:creationId xmlns:p14="http://schemas.microsoft.com/office/powerpoint/2010/main" val="4097355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6318B221-9A05-4C7E-A7E1-F4CFCD0DBB5B}" type="datetimeFigureOut">
              <a:rPr lang="en-US" smtClean="0"/>
              <a:t>11/28/2018</a:t>
            </a:fld>
            <a:endParaRPr lang="en-US" dirty="0"/>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20D4913-D43D-4ECF-854F-A3944115899D}" type="slidenum">
              <a:rPr lang="en-US" smtClean="0"/>
              <a:t>‹#›</a:t>
            </a:fld>
            <a:endParaRPr lang="en-US" dirty="0"/>
          </a:p>
        </p:txBody>
      </p:sp>
    </p:spTree>
    <p:extLst>
      <p:ext uri="{BB962C8B-B14F-4D97-AF65-F5344CB8AC3E}">
        <p14:creationId xmlns:p14="http://schemas.microsoft.com/office/powerpoint/2010/main" val="164300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a:prstGeom prst="rect">
            <a:avLst/>
          </a:prstGeo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681038" y="6356352"/>
            <a:ext cx="2228850" cy="365125"/>
          </a:xfrm>
          <a:prstGeom prst="rect">
            <a:avLst/>
          </a:prstGeom>
        </p:spPr>
        <p:txBody>
          <a:bodyPr/>
          <a:lstStyle/>
          <a:p>
            <a:fld id="{6318B221-9A05-4C7E-A7E1-F4CFCD0DBB5B}" type="datetimeFigureOut">
              <a:rPr lang="en-US" smtClean="0"/>
              <a:t>11/28/2018</a:t>
            </a:fld>
            <a:endParaRPr lang="en-US" dirty="0"/>
          </a:p>
        </p:txBody>
      </p:sp>
      <p:sp>
        <p:nvSpPr>
          <p:cNvPr id="8" name="Footer Placeholder 7"/>
          <p:cNvSpPr>
            <a:spLocks noGrp="1"/>
          </p:cNvSpPr>
          <p:nvPr>
            <p:ph type="ftr" sz="quarter" idx="11"/>
          </p:nvPr>
        </p:nvSpPr>
        <p:spPr>
          <a:xfrm>
            <a:off x="3281363" y="6356352"/>
            <a:ext cx="3343275"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D20D4913-D43D-4ECF-854F-A3944115899D}" type="slidenum">
              <a:rPr lang="en-US" smtClean="0"/>
              <a:t>‹#›</a:t>
            </a:fld>
            <a:endParaRPr lang="en-US" dirty="0"/>
          </a:p>
        </p:txBody>
      </p:sp>
    </p:spTree>
    <p:extLst>
      <p:ext uri="{BB962C8B-B14F-4D97-AF65-F5344CB8AC3E}">
        <p14:creationId xmlns:p14="http://schemas.microsoft.com/office/powerpoint/2010/main" val="1228562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681038" y="6356352"/>
            <a:ext cx="2228850" cy="365125"/>
          </a:xfrm>
          <a:prstGeom prst="rect">
            <a:avLst/>
          </a:prstGeom>
        </p:spPr>
        <p:txBody>
          <a:bodyPr/>
          <a:lstStyle/>
          <a:p>
            <a:fld id="{6318B221-9A05-4C7E-A7E1-F4CFCD0DBB5B}" type="datetimeFigureOut">
              <a:rPr lang="en-US" smtClean="0"/>
              <a:t>11/28/2018</a:t>
            </a:fld>
            <a:endParaRPr lang="en-US" dirty="0"/>
          </a:p>
        </p:txBody>
      </p:sp>
      <p:sp>
        <p:nvSpPr>
          <p:cNvPr id="4" name="Footer Placeholder 3"/>
          <p:cNvSpPr>
            <a:spLocks noGrp="1"/>
          </p:cNvSpPr>
          <p:nvPr>
            <p:ph type="ftr" sz="quarter" idx="11"/>
          </p:nvPr>
        </p:nvSpPr>
        <p:spPr>
          <a:xfrm>
            <a:off x="3281363" y="6356352"/>
            <a:ext cx="3343275"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D20D4913-D43D-4ECF-854F-A3944115899D}" type="slidenum">
              <a:rPr lang="en-US" smtClean="0"/>
              <a:t>‹#›</a:t>
            </a:fld>
            <a:endParaRPr lang="en-US" dirty="0"/>
          </a:p>
        </p:txBody>
      </p:sp>
    </p:spTree>
    <p:extLst>
      <p:ext uri="{BB962C8B-B14F-4D97-AF65-F5344CB8AC3E}">
        <p14:creationId xmlns:p14="http://schemas.microsoft.com/office/powerpoint/2010/main" val="3984672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1038" y="6356352"/>
            <a:ext cx="2228850" cy="365125"/>
          </a:xfrm>
          <a:prstGeom prst="rect">
            <a:avLst/>
          </a:prstGeom>
        </p:spPr>
        <p:txBody>
          <a:bodyPr/>
          <a:lstStyle/>
          <a:p>
            <a:fld id="{6318B221-9A05-4C7E-A7E1-F4CFCD0DBB5B}" type="datetimeFigureOut">
              <a:rPr lang="en-US" smtClean="0"/>
              <a:t>11/28/2018</a:t>
            </a:fld>
            <a:endParaRPr lang="en-US" dirty="0"/>
          </a:p>
        </p:txBody>
      </p:sp>
      <p:sp>
        <p:nvSpPr>
          <p:cNvPr id="3" name="Footer Placeholder 2"/>
          <p:cNvSpPr>
            <a:spLocks noGrp="1"/>
          </p:cNvSpPr>
          <p:nvPr>
            <p:ph type="ftr" sz="quarter" idx="11"/>
          </p:nvPr>
        </p:nvSpPr>
        <p:spPr>
          <a:xfrm>
            <a:off x="3281363" y="6356352"/>
            <a:ext cx="3343275" cy="365125"/>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D20D4913-D43D-4ECF-854F-A3944115899D}" type="slidenum">
              <a:rPr lang="en-US" smtClean="0"/>
              <a:t>‹#›</a:t>
            </a:fld>
            <a:endParaRPr lang="en-US" dirty="0"/>
          </a:p>
        </p:txBody>
      </p:sp>
    </p:spTree>
    <p:extLst>
      <p:ext uri="{BB962C8B-B14F-4D97-AF65-F5344CB8AC3E}">
        <p14:creationId xmlns:p14="http://schemas.microsoft.com/office/powerpoint/2010/main" val="3412179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6318B221-9A05-4C7E-A7E1-F4CFCD0DBB5B}" type="datetimeFigureOut">
              <a:rPr lang="en-US" smtClean="0"/>
              <a:t>11/28/2018</a:t>
            </a:fld>
            <a:endParaRPr lang="en-US" dirty="0"/>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20D4913-D43D-4ECF-854F-A3944115899D}" type="slidenum">
              <a:rPr lang="en-US" smtClean="0"/>
              <a:t>‹#›</a:t>
            </a:fld>
            <a:endParaRPr lang="en-US" dirty="0"/>
          </a:p>
        </p:txBody>
      </p:sp>
    </p:spTree>
    <p:extLst>
      <p:ext uri="{BB962C8B-B14F-4D97-AF65-F5344CB8AC3E}">
        <p14:creationId xmlns:p14="http://schemas.microsoft.com/office/powerpoint/2010/main" val="980795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6318B221-9A05-4C7E-A7E1-F4CFCD0DBB5B}" type="datetimeFigureOut">
              <a:rPr lang="en-US" smtClean="0"/>
              <a:t>11/28/2018</a:t>
            </a:fld>
            <a:endParaRPr lang="en-US" dirty="0"/>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20D4913-D43D-4ECF-854F-A3944115899D}" type="slidenum">
              <a:rPr lang="en-US" smtClean="0"/>
              <a:t>‹#›</a:t>
            </a:fld>
            <a:endParaRPr lang="en-US" dirty="0"/>
          </a:p>
        </p:txBody>
      </p:sp>
    </p:spTree>
    <p:extLst>
      <p:ext uri="{BB962C8B-B14F-4D97-AF65-F5344CB8AC3E}">
        <p14:creationId xmlns:p14="http://schemas.microsoft.com/office/powerpoint/2010/main" val="1311123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1038" y="1701800"/>
            <a:ext cx="8543925" cy="464401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9169399" y="6445252"/>
            <a:ext cx="703263" cy="365125"/>
          </a:xfrm>
          <a:prstGeom prst="rect">
            <a:avLst/>
          </a:prstGeom>
        </p:spPr>
        <p:txBody>
          <a:bodyPr vert="horz" lIns="91440" tIns="45720" rIns="91440" bIns="45720" rtlCol="0" anchor="ctr"/>
          <a:lstStyle>
            <a:lvl1pPr algn="r">
              <a:defRPr sz="1400" b="1">
                <a:solidFill>
                  <a:schemeClr val="tx1">
                    <a:tint val="75000"/>
                  </a:schemeClr>
                </a:solidFill>
                <a:latin typeface="Arial" panose="020B0604020202020204" pitchFamily="34" charset="0"/>
                <a:cs typeface="Arial" panose="020B0604020202020204" pitchFamily="34" charset="0"/>
              </a:defRPr>
            </a:lvl1pPr>
          </a:lstStyle>
          <a:p>
            <a:fld id="{D20D4913-D43D-4ECF-854F-A3944115899D}" type="slidenum">
              <a:rPr lang="en-US" smtClean="0"/>
              <a:pPr/>
              <a:t>‹#›</a:t>
            </a:fld>
            <a:endParaRPr lang="en-US" dirty="0"/>
          </a:p>
        </p:txBody>
      </p:sp>
      <p:cxnSp>
        <p:nvCxnSpPr>
          <p:cNvPr id="15" name="Straight Connector 14"/>
          <p:cNvCxnSpPr/>
          <p:nvPr/>
        </p:nvCxnSpPr>
        <p:spPr>
          <a:xfrm flipV="1">
            <a:off x="0" y="850900"/>
            <a:ext cx="9902952" cy="25400"/>
          </a:xfrm>
          <a:prstGeom prst="line">
            <a:avLst/>
          </a:prstGeom>
        </p:spPr>
        <p:style>
          <a:lnRef idx="1">
            <a:schemeClr val="accent1"/>
          </a:lnRef>
          <a:fillRef idx="0">
            <a:schemeClr val="accent1"/>
          </a:fillRef>
          <a:effectRef idx="0">
            <a:schemeClr val="accent1"/>
          </a:effectRef>
          <a:fontRef idx="minor">
            <a:schemeClr val="tx1"/>
          </a:fontRef>
        </p:style>
      </p:cxnSp>
      <p:pic>
        <p:nvPicPr>
          <p:cNvPr id="18" name="Picture 5" descr="untitled"/>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614259" y="105463"/>
            <a:ext cx="52300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18"/>
          <p:cNvSpPr/>
          <p:nvPr/>
        </p:nvSpPr>
        <p:spPr>
          <a:xfrm>
            <a:off x="8204746" y="518898"/>
            <a:ext cx="1280160" cy="307777"/>
          </a:xfrm>
          <a:prstGeom prst="rect">
            <a:avLst/>
          </a:prstGeom>
        </p:spPr>
        <p:txBody>
          <a:bodyPr wrap="square">
            <a:spAutoFit/>
          </a:bodyPr>
          <a:lstStyle/>
          <a:p>
            <a:pPr marL="0" marR="0" algn="ctr" hangingPunct="0">
              <a:spcBef>
                <a:spcPts val="0"/>
              </a:spcBef>
              <a:spcAft>
                <a:spcPts val="0"/>
              </a:spcAft>
              <a:tabLst>
                <a:tab pos="2971800" algn="ctr"/>
                <a:tab pos="4114800" algn="l"/>
                <a:tab pos="5040630" algn="l"/>
              </a:tabLst>
            </a:pPr>
            <a:r>
              <a:rPr lang="en-US" sz="1400" dirty="0" smtClean="0">
                <a:effectLst/>
                <a:latin typeface="Times New Roman" panose="02020603050405020304" pitchFamily="18" charset="0"/>
                <a:ea typeface="Times New Roman" panose="02020603050405020304" pitchFamily="18" charset="0"/>
              </a:rPr>
              <a:t>Nations </a:t>
            </a:r>
            <a:r>
              <a:rPr lang="fr-FR" sz="1400" noProof="0" dirty="0" smtClean="0">
                <a:effectLst/>
                <a:latin typeface="Times New Roman" panose="02020603050405020304" pitchFamily="18" charset="0"/>
                <a:ea typeface="Times New Roman" panose="02020603050405020304" pitchFamily="18" charset="0"/>
              </a:rPr>
              <a:t>Unies</a:t>
            </a:r>
            <a:endParaRPr lang="fr-FR" sz="1400" noProof="0" dirty="0"/>
          </a:p>
        </p:txBody>
      </p:sp>
      <p:sp>
        <p:nvSpPr>
          <p:cNvPr id="9" name="Arc 2"/>
          <p:cNvSpPr>
            <a:spLocks/>
          </p:cNvSpPr>
          <p:nvPr/>
        </p:nvSpPr>
        <p:spPr bwMode="auto">
          <a:xfrm>
            <a:off x="0" y="1701800"/>
            <a:ext cx="3136900" cy="5159374"/>
          </a:xfrm>
          <a:custGeom>
            <a:avLst/>
            <a:gdLst>
              <a:gd name="T0" fmla="*/ 0 w 21600"/>
              <a:gd name="T1" fmla="*/ 0 h 21600"/>
              <a:gd name="T2" fmla="*/ 2147483646 w 21600"/>
              <a:gd name="T3" fmla="*/ 2147483646 h 21600"/>
              <a:gd name="T4" fmla="*/ 0 w 21600"/>
              <a:gd name="T5" fmla="*/ 214748364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0">
            <a:gsLst>
              <a:gs pos="0">
                <a:srgbClr val="00FF00"/>
              </a:gs>
              <a:gs pos="100000">
                <a:schemeClr val="bg1"/>
              </a:gs>
            </a:gsLst>
            <a:lin ang="5400000" scaled="1"/>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en-US" sz="2400" dirty="0"/>
          </a:p>
        </p:txBody>
      </p:sp>
      <p:pic>
        <p:nvPicPr>
          <p:cNvPr id="2" name="Picture 1"/>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828395" y="-1104"/>
            <a:ext cx="495460" cy="530352"/>
          </a:xfrm>
          <a:prstGeom prst="rect">
            <a:avLst/>
          </a:prstGeom>
        </p:spPr>
      </p:pic>
      <p:sp>
        <p:nvSpPr>
          <p:cNvPr id="11" name="Rectangle 10"/>
          <p:cNvSpPr/>
          <p:nvPr/>
        </p:nvSpPr>
        <p:spPr>
          <a:xfrm>
            <a:off x="104829" y="456938"/>
            <a:ext cx="2011680" cy="430887"/>
          </a:xfrm>
          <a:prstGeom prst="rect">
            <a:avLst/>
          </a:prstGeom>
        </p:spPr>
        <p:txBody>
          <a:bodyPr wrap="square">
            <a:spAutoFit/>
          </a:bodyPr>
          <a:lstStyle/>
          <a:p>
            <a:pPr marL="0" marR="0" algn="ctr" hangingPunct="0">
              <a:spcBef>
                <a:spcPts val="0"/>
              </a:spcBef>
              <a:spcAft>
                <a:spcPts val="0"/>
              </a:spcAft>
              <a:tabLst>
                <a:tab pos="2971800" algn="ctr"/>
                <a:tab pos="4114800" algn="l"/>
                <a:tab pos="5040630" algn="l"/>
              </a:tabLst>
            </a:pPr>
            <a:r>
              <a:rPr lang="fr-FR" sz="1100" kern="1200" noProof="0" dirty="0" smtClean="0">
                <a:solidFill>
                  <a:schemeClr val="tx1"/>
                </a:solidFill>
                <a:effectLst/>
                <a:latin typeface="Times New Roman" panose="02020603050405020304" pitchFamily="18" charset="0"/>
                <a:ea typeface="Times New Roman" panose="02020603050405020304" pitchFamily="18" charset="0"/>
                <a:cs typeface="+mn-cs"/>
              </a:rPr>
              <a:t>Ministère de l'Environnement, des Eaux et Forêts</a:t>
            </a:r>
            <a:endParaRPr lang="fr-FR" sz="1100" kern="1200" noProof="0" dirty="0">
              <a:solidFill>
                <a:schemeClr val="tx1"/>
              </a:solidFill>
              <a:effectLst/>
              <a:latin typeface="Times New Roman" panose="02020603050405020304" pitchFamily="18" charset="0"/>
              <a:ea typeface="Times New Roman" panose="02020603050405020304" pitchFamily="18" charset="0"/>
              <a:cs typeface="+mn-cs"/>
            </a:endParaRPr>
          </a:p>
        </p:txBody>
      </p:sp>
    </p:spTree>
    <p:extLst>
      <p:ext uri="{BB962C8B-B14F-4D97-AF65-F5344CB8AC3E}">
        <p14:creationId xmlns:p14="http://schemas.microsoft.com/office/powerpoint/2010/main" val="17430493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5" r:id="rId13"/>
    <p:sldLayoutId id="2147483677" r:id="rId14"/>
    <p:sldLayoutId id="2147483678"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342900" indent="-342900" algn="l" defTabSz="914400" rtl="0" eaLnBrk="0" fontAlgn="base" latinLnBrk="0" hangingPunct="0">
        <a:lnSpc>
          <a:spcPct val="90000"/>
        </a:lnSpc>
        <a:spcBef>
          <a:spcPct val="20000"/>
        </a:spcBef>
        <a:spcAft>
          <a:spcPct val="0"/>
        </a:spcAft>
        <a:buFont typeface="Wingdings" panose="05000000000000000000" pitchFamily="2" charset="2"/>
        <a:buChar char="§"/>
        <a:defRPr lang="en-US" sz="2400" kern="1200" dirty="0" smtClean="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5.wmf"/><Relationship Id="rId4" Type="http://schemas.openxmlformats.org/officeDocument/2006/relationships/oleObject" Target="../embeddings/oleObject1.bin"/></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5.wmf"/><Relationship Id="rId4" Type="http://schemas.openxmlformats.org/officeDocument/2006/relationships/oleObject" Target="../embeddings/oleObject2.bin"/></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5.wmf"/><Relationship Id="rId4" Type="http://schemas.openxmlformats.org/officeDocument/2006/relationships/oleObject" Target="../embeddings/oleObject3.bin"/></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5.wmf"/><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5.wmf"/><Relationship Id="rId4" Type="http://schemas.openxmlformats.org/officeDocument/2006/relationships/oleObject" Target="../embeddings/oleObject5.bin"/></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5.wmf"/><Relationship Id="rId4" Type="http://schemas.openxmlformats.org/officeDocument/2006/relationships/oleObject" Target="../embeddings/oleObject6.bin"/></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hyperlink" Target="CDSE%202013%20Tableau%20Analytique%20GUINEE.xlsx"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9816" y="1872092"/>
            <a:ext cx="6400800" cy="425944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6" name="TextBox 5"/>
          <p:cNvSpPr txBox="1"/>
          <p:nvPr/>
        </p:nvSpPr>
        <p:spPr>
          <a:xfrm>
            <a:off x="228600" y="6048514"/>
            <a:ext cx="5257800" cy="707886"/>
          </a:xfrm>
          <a:prstGeom prst="rect">
            <a:avLst/>
          </a:prstGeom>
          <a:noFill/>
        </p:spPr>
        <p:txBody>
          <a:bodyPr wrap="square" rtlCol="0">
            <a:spAutoFit/>
          </a:bodyPr>
          <a:lstStyle/>
          <a:p>
            <a:pPr algn="ctr"/>
            <a:r>
              <a:rPr lang="fr-FR" sz="2000" b="1" dirty="0">
                <a:latin typeface="Arial" panose="020B0604020202020204" pitchFamily="34" charset="0"/>
              </a:rPr>
              <a:t>Présentation : Fanta KABA, Consultante</a:t>
            </a:r>
          </a:p>
          <a:p>
            <a:pPr algn="ctr"/>
            <a:r>
              <a:rPr lang="fr-FR" sz="2000" dirty="0">
                <a:latin typeface="Arial" panose="020B0604020202020204" pitchFamily="34" charset="0"/>
              </a:rPr>
              <a:t>Conakry, Guinée, 27 au 30 Novembre 2018</a:t>
            </a:r>
          </a:p>
        </p:txBody>
      </p:sp>
      <p:sp>
        <p:nvSpPr>
          <p:cNvPr id="7" name="TextBox 6"/>
          <p:cNvSpPr txBox="1"/>
          <p:nvPr/>
        </p:nvSpPr>
        <p:spPr>
          <a:xfrm>
            <a:off x="40342" y="2077899"/>
            <a:ext cx="4182035" cy="3416320"/>
          </a:xfrm>
          <a:prstGeom prst="rect">
            <a:avLst/>
          </a:prstGeom>
          <a:noFill/>
        </p:spPr>
        <p:txBody>
          <a:bodyPr wrap="square" rtlCol="0">
            <a:spAutoFit/>
          </a:bodyPr>
          <a:lstStyle/>
          <a:p>
            <a:pPr algn="ctr"/>
            <a:r>
              <a:rPr lang="fr-FR" sz="3600" b="1" dirty="0">
                <a:effectLst>
                  <a:outerShdw blurRad="38100" dist="38100" dir="2700000" algn="tl">
                    <a:srgbClr val="000000">
                      <a:alpha val="43137"/>
                    </a:srgbClr>
                  </a:outerShdw>
                </a:effectLst>
                <a:latin typeface="Arial" pitchFamily="34" charset="0"/>
                <a:ea typeface="+mj-ea"/>
                <a:cs typeface="Arial" pitchFamily="34" charset="0"/>
              </a:rPr>
              <a:t>Cadre pour le développement de Statistique de </a:t>
            </a:r>
            <a:r>
              <a:rPr lang="fr-FR" sz="3600" b="1" dirty="0" smtClean="0">
                <a:effectLst>
                  <a:outerShdw blurRad="38100" dist="38100" dir="2700000" algn="tl">
                    <a:srgbClr val="000000">
                      <a:alpha val="43137"/>
                    </a:srgbClr>
                  </a:outerShdw>
                </a:effectLst>
                <a:latin typeface="Arial" pitchFamily="34" charset="0"/>
                <a:ea typeface="+mj-ea"/>
                <a:cs typeface="Arial" pitchFamily="34" charset="0"/>
              </a:rPr>
              <a:t>l’environnement</a:t>
            </a:r>
          </a:p>
          <a:p>
            <a:pPr algn="ctr"/>
            <a:r>
              <a:rPr lang="fr-FR" sz="3600" b="1" dirty="0" smtClean="0">
                <a:effectLst>
                  <a:outerShdw blurRad="38100" dist="38100" dir="2700000" algn="tl">
                    <a:srgbClr val="000000">
                      <a:alpha val="43137"/>
                    </a:srgbClr>
                  </a:outerShdw>
                </a:effectLst>
                <a:latin typeface="Arial" pitchFamily="34" charset="0"/>
                <a:ea typeface="+mj-ea"/>
                <a:cs typeface="Arial" pitchFamily="34" charset="0"/>
              </a:rPr>
              <a:t>CDSE 2013</a:t>
            </a:r>
            <a:r>
              <a:rPr lang="fr-FR" sz="3600" b="1" dirty="0">
                <a:solidFill>
                  <a:schemeClr val="bg1"/>
                </a:solidFill>
                <a:effectLst>
                  <a:outerShdw blurRad="38100" dist="38100" dir="2700000" algn="tl">
                    <a:srgbClr val="000000">
                      <a:alpha val="43137"/>
                    </a:srgbClr>
                  </a:outerShdw>
                </a:effectLst>
                <a:latin typeface="Arial" pitchFamily="34" charset="0"/>
                <a:ea typeface="+mj-ea"/>
                <a:cs typeface="Arial" pitchFamily="34" charset="0"/>
              </a:rPr>
              <a:t/>
            </a:r>
            <a:br>
              <a:rPr lang="fr-FR" sz="3600" b="1" dirty="0">
                <a:solidFill>
                  <a:schemeClr val="bg1"/>
                </a:solidFill>
                <a:effectLst>
                  <a:outerShdw blurRad="38100" dist="38100" dir="2700000" algn="tl">
                    <a:srgbClr val="000000">
                      <a:alpha val="43137"/>
                    </a:srgbClr>
                  </a:outerShdw>
                </a:effectLst>
                <a:latin typeface="Arial" pitchFamily="34" charset="0"/>
                <a:ea typeface="+mj-ea"/>
                <a:cs typeface="Arial" pitchFamily="34" charset="0"/>
              </a:rPr>
            </a:br>
            <a:endParaRPr lang="en-PH" sz="3600" b="1" dirty="0">
              <a:solidFill>
                <a:schemeClr val="bg1"/>
              </a:solidFill>
              <a:effectLst>
                <a:outerShdw blurRad="38100" dist="38100" dir="2700000" algn="tl">
                  <a:srgbClr val="000000">
                    <a:alpha val="43137"/>
                  </a:srgbClr>
                </a:outerShdw>
              </a:effectLst>
              <a:latin typeface="Arial" pitchFamily="34" charset="0"/>
              <a:ea typeface="+mj-ea"/>
              <a:cs typeface="Arial" pitchFamily="34" charset="0"/>
            </a:endParaRPr>
          </a:p>
        </p:txBody>
      </p:sp>
      <p:sp>
        <p:nvSpPr>
          <p:cNvPr id="11" name="TextBox 10"/>
          <p:cNvSpPr txBox="1"/>
          <p:nvPr/>
        </p:nvSpPr>
        <p:spPr>
          <a:xfrm>
            <a:off x="0" y="869997"/>
            <a:ext cx="9922042" cy="830997"/>
          </a:xfrm>
          <a:prstGeom prst="rect">
            <a:avLst/>
          </a:prstGeom>
          <a:solidFill>
            <a:srgbClr val="008000"/>
          </a:solidFill>
        </p:spPr>
        <p:txBody>
          <a:bodyPr wrap="square" rtlCol="0" anchor="ctr">
            <a:spAutoFit/>
          </a:bodyPr>
          <a:lstStyle/>
          <a:p>
            <a:pPr algn="ctr" eaLnBrk="0" hangingPunct="0">
              <a:defRPr/>
            </a:pPr>
            <a:r>
              <a:rPr lang="fr-FR" sz="2400" b="1" cap="small" dirty="0" smtClean="0">
                <a:solidFill>
                  <a:schemeClr val="bg1"/>
                </a:solidFill>
                <a:latin typeface="Arial" panose="020B0604020202020204" pitchFamily="34" charset="0"/>
              </a:rPr>
              <a:t>Atelier </a:t>
            </a:r>
            <a:r>
              <a:rPr lang="fr-FR" sz="2400" b="1" cap="small" dirty="0">
                <a:solidFill>
                  <a:schemeClr val="bg1"/>
                </a:solidFill>
                <a:latin typeface="Arial" panose="020B0604020202020204" pitchFamily="34" charset="0"/>
              </a:rPr>
              <a:t>Régional de Renforcement des Capacités sur les Statistiques de l'Environnement en Afrique de </a:t>
            </a:r>
            <a:r>
              <a:rPr lang="fr-FR" sz="2400" b="1" cap="small" dirty="0" smtClean="0">
                <a:solidFill>
                  <a:schemeClr val="bg1"/>
                </a:solidFill>
                <a:latin typeface="Arial" panose="020B0604020202020204" pitchFamily="34" charset="0"/>
              </a:rPr>
              <a:t>l'Ouest</a:t>
            </a:r>
            <a:endParaRPr lang="en-PH" sz="2400" b="1" cap="small" dirty="0">
              <a:solidFill>
                <a:schemeClr val="bg1"/>
              </a:solidFill>
              <a:latin typeface="Arial" panose="020B0604020202020204" pitchFamily="34" charset="0"/>
            </a:endParaRPr>
          </a:p>
        </p:txBody>
      </p:sp>
    </p:spTree>
    <p:extLst>
      <p:ext uri="{BB962C8B-B14F-4D97-AF65-F5344CB8AC3E}">
        <p14:creationId xmlns:p14="http://schemas.microsoft.com/office/powerpoint/2010/main" val="286631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2780" y="1685922"/>
            <a:ext cx="8961120" cy="5014915"/>
          </a:xfrm>
        </p:spPr>
        <p:txBody>
          <a:bodyPr>
            <a:noAutofit/>
          </a:bodyPr>
          <a:lstStyle/>
          <a:p>
            <a:pPr marL="0" indent="0">
              <a:buNone/>
            </a:pPr>
            <a:r>
              <a:rPr lang="fr-FR" dirty="0" smtClean="0"/>
              <a:t>L’amélioration </a:t>
            </a:r>
            <a:r>
              <a:rPr lang="fr-FR" dirty="0"/>
              <a:t>des connaissances scientifiques et l’émergence des préoccupations environnementales ont appelé à une révision du CDSE 1984. </a:t>
            </a:r>
          </a:p>
          <a:p>
            <a:r>
              <a:rPr lang="fr-FR" dirty="0" smtClean="0"/>
              <a:t>Le </a:t>
            </a:r>
            <a:r>
              <a:rPr lang="fr-FR" dirty="0"/>
              <a:t>contenu et la structure du CDSE ont nécessité un travail considérable de la part du Groupe d’experts et de la DSNU. </a:t>
            </a:r>
          </a:p>
          <a:p>
            <a:r>
              <a:rPr lang="fr-FR" dirty="0" smtClean="0"/>
              <a:t>Pour </a:t>
            </a:r>
            <a:r>
              <a:rPr lang="fr-FR" dirty="0"/>
              <a:t>développer l’ébauche de l’Ensemble de statistiques fondamentales de l’environnement, plus de </a:t>
            </a:r>
            <a:r>
              <a:rPr lang="fr-FR" dirty="0" smtClean="0"/>
              <a:t>2 500 </a:t>
            </a:r>
            <a:r>
              <a:rPr lang="fr-FR" dirty="0"/>
              <a:t>statistiques et indicateurs environnementaux ont été analysés. </a:t>
            </a:r>
          </a:p>
          <a:p>
            <a:r>
              <a:rPr lang="fr-FR" dirty="0" smtClean="0"/>
              <a:t>L’ébauche </a:t>
            </a:r>
            <a:r>
              <a:rPr lang="fr-FR" dirty="0"/>
              <a:t>de l’Ensemble fondamental a été testé dans 25 pays à travers un projet </a:t>
            </a:r>
            <a:r>
              <a:rPr lang="fr-FR" dirty="0" smtClean="0"/>
              <a:t>pilote: </a:t>
            </a:r>
            <a:r>
              <a:rPr lang="fr-FR" dirty="0"/>
              <a:t>améliorations de fond, statistiques prioritaires de l’Ensemble de base </a:t>
            </a:r>
          </a:p>
          <a:p>
            <a:r>
              <a:rPr lang="fr-FR" dirty="0" smtClean="0"/>
              <a:t>Le CDSE révisé et l’Ensemble de base ont été soumis à un processus mondial de consultation. </a:t>
            </a:r>
            <a:r>
              <a:rPr lang="fr-FR" sz="2000" dirty="0" smtClean="0"/>
              <a:t>76 pays, régions ou organisations ont rédigé des commentaires (septembre à novembre 2012). </a:t>
            </a:r>
            <a:endParaRPr lang="fr-FR" sz="2000" dirty="0"/>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10</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en-US" sz="2400" b="1" dirty="0" err="1">
                <a:solidFill>
                  <a:schemeClr val="bg1"/>
                </a:solidFill>
              </a:rPr>
              <a:t>Historique</a:t>
            </a:r>
            <a:r>
              <a:rPr lang="en-US" sz="2400" b="1" dirty="0">
                <a:solidFill>
                  <a:schemeClr val="bg1"/>
                </a:solidFill>
              </a:rPr>
              <a:t> du </a:t>
            </a:r>
            <a:r>
              <a:rPr lang="en-US" sz="2400" b="1" dirty="0" smtClean="0">
                <a:solidFill>
                  <a:schemeClr val="bg1"/>
                </a:solidFill>
              </a:rPr>
              <a:t>CDSE … 1984 - 2010</a:t>
            </a:r>
            <a:endParaRPr lang="en-PH" sz="2400" b="1" dirty="0">
              <a:solidFill>
                <a:schemeClr val="bg1"/>
              </a:solidFill>
            </a:endParaRPr>
          </a:p>
        </p:txBody>
      </p:sp>
    </p:spTree>
    <p:extLst>
      <p:ext uri="{BB962C8B-B14F-4D97-AF65-F5344CB8AC3E}">
        <p14:creationId xmlns:p14="http://schemas.microsoft.com/office/powerpoint/2010/main" val="27351050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Content Placeholder 1"/>
          <p:cNvSpPr>
            <a:spLocks noGrp="1"/>
          </p:cNvSpPr>
          <p:nvPr>
            <p:ph idx="1"/>
          </p:nvPr>
        </p:nvSpPr>
        <p:spPr>
          <a:xfrm>
            <a:off x="-9244" y="13447"/>
            <a:ext cx="9966960" cy="6858000"/>
          </a:xfrm>
          <a:solidFill>
            <a:schemeClr val="bg1"/>
          </a:solidFill>
        </p:spPr>
        <p:txBody>
          <a:bodyPr/>
          <a:lstStyle/>
          <a:p>
            <a:pPr marL="0" indent="0">
              <a:buNone/>
            </a:pPr>
            <a:endParaRPr lang="fr-FR" dirty="0" smtClean="0"/>
          </a:p>
          <a:p>
            <a:pPr marL="0" indent="0">
              <a:buNone/>
            </a:pPr>
            <a:endParaRPr lang="en-US" dirty="0"/>
          </a:p>
          <a:p>
            <a:endParaRPr lang="en-US" dirty="0"/>
          </a:p>
        </p:txBody>
      </p:sp>
      <p:grpSp>
        <p:nvGrpSpPr>
          <p:cNvPr id="18434" name="Group 4"/>
          <p:cNvGrpSpPr>
            <a:grpSpLocks/>
          </p:cNvGrpSpPr>
          <p:nvPr/>
        </p:nvGrpSpPr>
        <p:grpSpPr bwMode="auto">
          <a:xfrm>
            <a:off x="31378" y="538163"/>
            <a:ext cx="9875520" cy="76200"/>
            <a:chOff x="744" y="1008"/>
            <a:chExt cx="5489" cy="37"/>
          </a:xfrm>
        </p:grpSpPr>
        <p:sp>
          <p:nvSpPr>
            <p:cNvPr id="18461" name="Freeform 5"/>
            <p:cNvSpPr>
              <a:spLocks/>
            </p:cNvSpPr>
            <p:nvPr/>
          </p:nvSpPr>
          <p:spPr bwMode="auto">
            <a:xfrm>
              <a:off x="744" y="1008"/>
              <a:ext cx="5489" cy="1"/>
            </a:xfrm>
            <a:custGeom>
              <a:avLst/>
              <a:gdLst>
                <a:gd name="T0" fmla="*/ 0 w 5489"/>
                <a:gd name="T1" fmla="*/ 0 h 1"/>
                <a:gd name="T2" fmla="*/ 5488 w 5489"/>
                <a:gd name="T3" fmla="*/ 0 h 1"/>
                <a:gd name="T4" fmla="*/ 0 60000 65536"/>
                <a:gd name="T5" fmla="*/ 0 60000 65536"/>
                <a:gd name="T6" fmla="*/ 0 w 5489"/>
                <a:gd name="T7" fmla="*/ 0 h 1"/>
                <a:gd name="T8" fmla="*/ 5489 w 5489"/>
                <a:gd name="T9" fmla="*/ 1 h 1"/>
              </a:gdLst>
              <a:ahLst/>
              <a:cxnLst>
                <a:cxn ang="T4">
                  <a:pos x="T0" y="T1"/>
                </a:cxn>
                <a:cxn ang="T5">
                  <a:pos x="T2" y="T3"/>
                </a:cxn>
              </a:cxnLst>
              <a:rect l="T6" t="T7" r="T8" b="T9"/>
              <a:pathLst>
                <a:path w="5489" h="1">
                  <a:moveTo>
                    <a:pt x="0" y="0"/>
                  </a:moveTo>
                  <a:lnTo>
                    <a:pt x="5488" y="0"/>
                  </a:lnTo>
                </a:path>
              </a:pathLst>
            </a:custGeom>
            <a:noFill/>
            <a:ln w="508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62" name="Freeform 7"/>
            <p:cNvSpPr>
              <a:spLocks/>
            </p:cNvSpPr>
            <p:nvPr/>
          </p:nvSpPr>
          <p:spPr bwMode="auto">
            <a:xfrm>
              <a:off x="744" y="1044"/>
              <a:ext cx="5489" cy="1"/>
            </a:xfrm>
            <a:custGeom>
              <a:avLst/>
              <a:gdLst>
                <a:gd name="T0" fmla="*/ 0 w 5489"/>
                <a:gd name="T1" fmla="*/ 0 h 1"/>
                <a:gd name="T2" fmla="*/ 5488 w 5489"/>
                <a:gd name="T3" fmla="*/ 0 h 1"/>
                <a:gd name="T4" fmla="*/ 0 60000 65536"/>
                <a:gd name="T5" fmla="*/ 0 60000 65536"/>
                <a:gd name="T6" fmla="*/ 0 w 5489"/>
                <a:gd name="T7" fmla="*/ 0 h 1"/>
                <a:gd name="T8" fmla="*/ 5489 w 5489"/>
                <a:gd name="T9" fmla="*/ 1 h 1"/>
              </a:gdLst>
              <a:ahLst/>
              <a:cxnLst>
                <a:cxn ang="T4">
                  <a:pos x="T0" y="T1"/>
                </a:cxn>
                <a:cxn ang="T5">
                  <a:pos x="T2" y="T3"/>
                </a:cxn>
              </a:cxnLst>
              <a:rect l="T6" t="T7" r="T8" b="T9"/>
              <a:pathLst>
                <a:path w="5489" h="1">
                  <a:moveTo>
                    <a:pt x="0" y="0"/>
                  </a:moveTo>
                  <a:lnTo>
                    <a:pt x="548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sp>
        <p:nvSpPr>
          <p:cNvPr id="18441" name="TextBox 11"/>
          <p:cNvSpPr txBox="1">
            <a:spLocks noChangeArrowheads="1"/>
          </p:cNvSpPr>
          <p:nvPr/>
        </p:nvSpPr>
        <p:spPr bwMode="auto">
          <a:xfrm>
            <a:off x="9067800" y="6445250"/>
            <a:ext cx="457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50000"/>
              <a:buFont typeface="Monotype Sorts" pitchFamily="2" charset="2"/>
              <a:buChar char="n"/>
              <a:defRPr kumimoji="1" sz="2800">
                <a:solidFill>
                  <a:schemeClr val="tx1"/>
                </a:solidFill>
                <a:latin typeface="Arial" panose="020B0604020202020204" pitchFamily="34" charset="0"/>
                <a:cs typeface="Times New Roman (Arabic)" pitchFamily="26" charset="-78"/>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panose="020B0604020202020204" pitchFamily="34" charset="0"/>
                <a:cs typeface="Times New Roman (Arabic)" pitchFamily="26" charset="-78"/>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panose="020B0604020202020204" pitchFamily="34" charset="0"/>
                <a:cs typeface="Times New Roman (Arabic)" pitchFamily="26" charset="-78"/>
              </a:defRPr>
            </a:lvl3pPr>
            <a:lvl4pPr marL="1600200" indent="-228600">
              <a:spcBef>
                <a:spcPct val="20000"/>
              </a:spcBef>
              <a:buClr>
                <a:schemeClr val="tx2"/>
              </a:buClr>
              <a:buSzPct val="100000"/>
              <a:buChar char="•"/>
              <a:defRPr kumimoji="1" sz="2000">
                <a:solidFill>
                  <a:schemeClr val="tx1"/>
                </a:solidFill>
                <a:latin typeface="Arial" panose="020B0604020202020204" pitchFamily="34" charset="0"/>
                <a:cs typeface="Times New Roman (Arabic)" pitchFamily="26" charset="-78"/>
              </a:defRPr>
            </a:lvl4pPr>
            <a:lvl5pPr marL="2057400" indent="-228600">
              <a:spcBef>
                <a:spcPct val="20000"/>
              </a:spcBef>
              <a:buClr>
                <a:schemeClr val="hlink"/>
              </a:buClr>
              <a:buSzPct val="100000"/>
              <a:buChar char="–"/>
              <a:defRPr kumimoji="1" sz="2000">
                <a:solidFill>
                  <a:schemeClr val="tx1"/>
                </a:solidFill>
                <a:latin typeface="Arial" panose="020B0604020202020204" pitchFamily="34" charset="0"/>
                <a:cs typeface="Times New Roman (Arabic)" pitchFamily="26" charset="-78"/>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9pPr>
          </a:lstStyle>
          <a:p>
            <a:pPr>
              <a:spcBef>
                <a:spcPct val="0"/>
              </a:spcBef>
              <a:buClrTx/>
              <a:buSzTx/>
              <a:buFontTx/>
              <a:buNone/>
            </a:pPr>
            <a:fld id="{3C05596D-94D6-47BE-BB96-E66BB4A22CE6}" type="slidenum">
              <a:rPr lang="en-US" altLang="en-US" sz="2000">
                <a:latin typeface="Times New Roman" panose="02020603050405020304" pitchFamily="18" charset="0"/>
              </a:rPr>
              <a:pPr>
                <a:spcBef>
                  <a:spcPct val="0"/>
                </a:spcBef>
                <a:buClrTx/>
                <a:buSzTx/>
                <a:buFontTx/>
                <a:buNone/>
              </a:pPr>
              <a:t>11</a:t>
            </a:fld>
            <a:endParaRPr lang="en-US" altLang="en-US" sz="2000" dirty="0">
              <a:latin typeface="Times New Roman" panose="02020603050405020304" pitchFamily="18" charset="0"/>
            </a:endParaRPr>
          </a:p>
        </p:txBody>
      </p:sp>
      <p:sp>
        <p:nvSpPr>
          <p:cNvPr id="34" name="Title 1"/>
          <p:cNvSpPr txBox="1">
            <a:spLocks/>
          </p:cNvSpPr>
          <p:nvPr/>
        </p:nvSpPr>
        <p:spPr bwMode="auto">
          <a:xfrm>
            <a:off x="0" y="16439"/>
            <a:ext cx="9906000" cy="45720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r>
              <a:rPr lang="fr-FR" sz="1800" b="1" dirty="0" smtClean="0">
                <a:solidFill>
                  <a:schemeClr val="bg1"/>
                </a:solidFill>
              </a:rPr>
              <a:t>Chronologie </a:t>
            </a:r>
            <a:r>
              <a:rPr lang="fr-FR" sz="1800" b="1" dirty="0">
                <a:solidFill>
                  <a:schemeClr val="bg1"/>
                </a:solidFill>
              </a:rPr>
              <a:t>de la mise en œuvre du Programme des statistiques de l’environnement</a:t>
            </a:r>
            <a:endParaRPr lang="en-PH" sz="1800" b="1" dirty="0">
              <a:solidFill>
                <a:schemeClr val="bg1"/>
              </a:solidFill>
            </a:endParaRPr>
          </a:p>
        </p:txBody>
      </p:sp>
      <p:sp>
        <p:nvSpPr>
          <p:cNvPr id="18" name="Chevron 17"/>
          <p:cNvSpPr/>
          <p:nvPr/>
        </p:nvSpPr>
        <p:spPr bwMode="auto">
          <a:xfrm>
            <a:off x="155424" y="2488001"/>
            <a:ext cx="5120640" cy="1828800"/>
          </a:xfrm>
          <a:prstGeom prst="chevron">
            <a:avLst/>
          </a:prstGeom>
          <a:ln w="38100">
            <a:headEnd type="none" w="med" len="med"/>
            <a:tailEnd type="none" w="med" len="med"/>
          </a:ln>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lIns="0" rIns="0" anchor="ctr" anchorCtr="1"/>
          <a:lstStyle/>
          <a:p>
            <a:pPr algn="ctr">
              <a:defRPr/>
            </a:pPr>
            <a:r>
              <a:rPr lang="fr-FR" b="1" dirty="0">
                <a:latin typeface="Arial" panose="020B0604020202020204" pitchFamily="34" charset="0"/>
                <a:cs typeface="Arial" panose="020B0604020202020204" pitchFamily="34" charset="0"/>
              </a:rPr>
              <a:t>La 44ème session (2013) de la Commission de statistique a approuvé le Cadre révisé (CDSE 2013</a:t>
            </a:r>
            <a:r>
              <a:rPr lang="fr-FR" b="1" dirty="0" smtClean="0">
                <a:latin typeface="Arial" panose="020B0604020202020204" pitchFamily="34" charset="0"/>
                <a:cs typeface="Arial" panose="020B0604020202020204" pitchFamily="34" charset="0"/>
              </a:rPr>
              <a:t>)</a:t>
            </a:r>
            <a:endParaRPr lang="en-US" b="1" dirty="0">
              <a:latin typeface="Arial" panose="020B0604020202020204" pitchFamily="34" charset="0"/>
              <a:cs typeface="Arial" panose="020B0604020202020204" pitchFamily="34" charset="0"/>
            </a:endParaRPr>
          </a:p>
        </p:txBody>
      </p:sp>
      <p:sp>
        <p:nvSpPr>
          <p:cNvPr id="19" name="Line Callout 1 (Accent Bar) 18"/>
          <p:cNvSpPr>
            <a:spLocks/>
          </p:cNvSpPr>
          <p:nvPr/>
        </p:nvSpPr>
        <p:spPr bwMode="auto">
          <a:xfrm>
            <a:off x="1563766" y="2088441"/>
            <a:ext cx="1828800" cy="365760"/>
          </a:xfrm>
          <a:prstGeom prst="accentCallout1">
            <a:avLst>
              <a:gd name="adj1" fmla="val 18750"/>
              <a:gd name="adj2" fmla="val -8333"/>
              <a:gd name="adj3" fmla="val 80358"/>
              <a:gd name="adj4" fmla="val -17939"/>
            </a:avLst>
          </a:prstGeom>
          <a:solidFill>
            <a:schemeClr val="accent1"/>
          </a:solidFill>
          <a:ln w="9525" algn="ctr">
            <a:solidFill>
              <a:schemeClr val="tx1"/>
            </a:solidFill>
            <a:round/>
            <a:headEnd/>
            <a:tailEnd/>
          </a:ln>
        </p:spPr>
        <p:txBody>
          <a:bodyPr/>
          <a:lstStyle/>
          <a:p>
            <a:pPr algn="ctr">
              <a:defRPr/>
            </a:pPr>
            <a:r>
              <a:rPr lang="en-US" b="1" dirty="0" smtClean="0">
                <a:solidFill>
                  <a:schemeClr val="bg1"/>
                </a:solidFill>
                <a:latin typeface="Arial" panose="020B0604020202020204" pitchFamily="34" charset="0"/>
                <a:cs typeface="Arial" panose="020B0604020202020204" pitchFamily="34" charset="0"/>
              </a:rPr>
              <a:t>2013</a:t>
            </a:r>
            <a:endParaRPr 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74666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1+#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2780" y="1800226"/>
            <a:ext cx="8961120" cy="3843338"/>
          </a:xfrm>
        </p:spPr>
        <p:txBody>
          <a:bodyPr>
            <a:normAutofit/>
          </a:bodyPr>
          <a:lstStyle/>
          <a:p>
            <a:pPr marL="0" indent="0">
              <a:buNone/>
            </a:pPr>
            <a:r>
              <a:rPr lang="fr-FR" dirty="0" smtClean="0"/>
              <a:t>La </a:t>
            </a:r>
            <a:r>
              <a:rPr lang="fr-FR" dirty="0"/>
              <a:t>44ème session (2013) a approuvé le Cadre révisé (CDSE 2013) comme cadre pour renforcer les programmes de statistiques de l’environnement dans les pays, et l’a reconnu comme un outil utile dans le contexte des Objectifs de développement durable et de l’Agenda de développement de l’après-2015. </a:t>
            </a:r>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12</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en-US" sz="2400" b="1" dirty="0" err="1">
                <a:solidFill>
                  <a:schemeClr val="bg1"/>
                </a:solidFill>
              </a:rPr>
              <a:t>Historique</a:t>
            </a:r>
            <a:r>
              <a:rPr lang="en-US" sz="2400" b="1" dirty="0">
                <a:solidFill>
                  <a:schemeClr val="bg1"/>
                </a:solidFill>
              </a:rPr>
              <a:t> du </a:t>
            </a:r>
            <a:r>
              <a:rPr lang="en-US" sz="2400" b="1" dirty="0" smtClean="0">
                <a:solidFill>
                  <a:schemeClr val="bg1"/>
                </a:solidFill>
              </a:rPr>
              <a:t>CDSE … 2013</a:t>
            </a:r>
            <a:endParaRPr lang="en-PH" sz="2400" b="1" dirty="0">
              <a:solidFill>
                <a:schemeClr val="bg1"/>
              </a:solidFill>
            </a:endParaRPr>
          </a:p>
        </p:txBody>
      </p:sp>
    </p:spTree>
    <p:extLst>
      <p:ext uri="{BB962C8B-B14F-4D97-AF65-F5344CB8AC3E}">
        <p14:creationId xmlns:p14="http://schemas.microsoft.com/office/powerpoint/2010/main" val="11795996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2780" y="1701799"/>
            <a:ext cx="8961120" cy="5029200"/>
          </a:xfrm>
        </p:spPr>
        <p:txBody>
          <a:bodyPr>
            <a:normAutofit/>
          </a:bodyPr>
          <a:lstStyle/>
          <a:p>
            <a:pPr lvl="0"/>
            <a:r>
              <a:rPr lang="en-US" dirty="0" smtClean="0"/>
              <a:t>Le </a:t>
            </a:r>
            <a:r>
              <a:rPr lang="en-US" dirty="0"/>
              <a:t>CDSE 2013 est un cadre statistique conceptuel, flexible et polyvalent qui définit le champ d’application des statistiques de l’environnement.</a:t>
            </a:r>
          </a:p>
          <a:p>
            <a:r>
              <a:rPr lang="en-US" baseline="30000" dirty="0"/>
              <a:t> </a:t>
            </a:r>
            <a:r>
              <a:rPr lang="en-US" dirty="0" smtClean="0"/>
              <a:t>Il </a:t>
            </a:r>
            <a:r>
              <a:rPr lang="en-US" dirty="0"/>
              <a:t>fournit une structure organisée pour guider la collecte et la compilation des statistiques de l’environnement au niveau national, regroupant des données de différents domaines et sources.</a:t>
            </a:r>
          </a:p>
          <a:p>
            <a:r>
              <a:rPr lang="en-US" baseline="30000" dirty="0"/>
              <a:t> </a:t>
            </a:r>
            <a:r>
              <a:rPr lang="en-US" dirty="0" smtClean="0"/>
              <a:t>Il </a:t>
            </a:r>
            <a:r>
              <a:rPr lang="en-US" dirty="0"/>
              <a:t>est large, complet et intégratif. Il couvre les problèmes et aspects de l’environnement qui sont pertinents pour l’analyses des politiques et la prise de décision, et il peut être utilisé pour informer sur des questions transversales, telles que le changement climatique.</a:t>
            </a:r>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13</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en-US" sz="2400" b="1" dirty="0" smtClean="0">
                <a:solidFill>
                  <a:schemeClr val="bg1"/>
                </a:solidFill>
              </a:rPr>
              <a:t>Description </a:t>
            </a:r>
            <a:r>
              <a:rPr lang="en-US" sz="2400" b="1" dirty="0">
                <a:solidFill>
                  <a:schemeClr val="bg1"/>
                </a:solidFill>
              </a:rPr>
              <a:t>du CDSE</a:t>
            </a:r>
            <a:endParaRPr lang="en-PH" sz="2400" b="1" dirty="0">
              <a:solidFill>
                <a:schemeClr val="bg1"/>
              </a:solidFill>
            </a:endParaRPr>
          </a:p>
        </p:txBody>
      </p:sp>
    </p:spTree>
    <p:extLst>
      <p:ext uri="{BB962C8B-B14F-4D97-AF65-F5344CB8AC3E}">
        <p14:creationId xmlns:p14="http://schemas.microsoft.com/office/powerpoint/2010/main" val="11648506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8406" y="1676400"/>
            <a:ext cx="8961120" cy="5029200"/>
          </a:xfrm>
        </p:spPr>
        <p:txBody>
          <a:bodyPr>
            <a:normAutofit/>
          </a:bodyPr>
          <a:lstStyle/>
          <a:p>
            <a:pPr marL="0" indent="0">
              <a:lnSpc>
                <a:spcPct val="110000"/>
              </a:lnSpc>
              <a:buSzPct val="100000"/>
              <a:buNone/>
            </a:pPr>
            <a:r>
              <a:rPr lang="en-US" sz="2100" b="1" dirty="0"/>
              <a:t>Champ d’application du </a:t>
            </a:r>
            <a:r>
              <a:rPr lang="en-US" sz="2100" b="1" dirty="0" smtClean="0"/>
              <a:t>CDSE</a:t>
            </a:r>
          </a:p>
          <a:p>
            <a:pPr>
              <a:lnSpc>
                <a:spcPct val="110000"/>
              </a:lnSpc>
              <a:buSzPct val="100000"/>
            </a:pPr>
            <a:r>
              <a:rPr lang="fr-FR" sz="2100" dirty="0" smtClean="0"/>
              <a:t>Couvre les aspects biophysiques de l’environnement et les aspects du système socio-économique qui influencent et interagissent directement avec l’environnement.</a:t>
            </a:r>
          </a:p>
          <a:p>
            <a:pPr marL="0" indent="0">
              <a:buNone/>
            </a:pPr>
            <a:r>
              <a:rPr lang="fr-FR" sz="2100" b="1" dirty="0" smtClean="0"/>
              <a:t>Audience du CDSE</a:t>
            </a:r>
          </a:p>
          <a:p>
            <a:pPr>
              <a:lnSpc>
                <a:spcPct val="110000"/>
              </a:lnSpc>
              <a:buSzPct val="100000"/>
            </a:pPr>
            <a:r>
              <a:rPr lang="fr-FR" sz="2100" dirty="0" smtClean="0"/>
              <a:t>Même si le CDSE a été conçu pour guider les pays durant les premiers stades du développement de leur programme de statistiques de l’environnement, il est pertinent et recommandé aux pays de l'utiliser à tous les stades de développement.</a:t>
            </a:r>
          </a:p>
          <a:p>
            <a:pPr marL="0" indent="0">
              <a:lnSpc>
                <a:spcPct val="110000"/>
              </a:lnSpc>
              <a:buSzPct val="100000"/>
              <a:buNone/>
            </a:pPr>
            <a:r>
              <a:rPr lang="fr-FR" sz="2100" b="1" dirty="0" smtClean="0"/>
              <a:t>Unités de statistiques de l’environnement </a:t>
            </a:r>
          </a:p>
          <a:p>
            <a:pPr>
              <a:lnSpc>
                <a:spcPct val="110000"/>
              </a:lnSpc>
              <a:buSzPct val="100000"/>
            </a:pPr>
            <a:r>
              <a:rPr lang="fr-FR" sz="2100" dirty="0" smtClean="0"/>
              <a:t>Compilent, collectent, valident, décrivent et structurent des données environnementales pour produire des séries de statistiques de l’environnement.</a:t>
            </a:r>
            <a:endParaRPr lang="fr-FR" sz="2100" dirty="0"/>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14</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en-US" sz="2400" b="1" dirty="0">
                <a:solidFill>
                  <a:schemeClr val="bg1"/>
                </a:solidFill>
              </a:rPr>
              <a:t>Description du </a:t>
            </a:r>
            <a:r>
              <a:rPr lang="en-US" sz="2400" b="1" dirty="0" smtClean="0">
                <a:solidFill>
                  <a:schemeClr val="bg1"/>
                </a:solidFill>
              </a:rPr>
              <a:t>CDSE …</a:t>
            </a:r>
            <a:endParaRPr lang="en-PH" sz="2400" b="1" dirty="0">
              <a:solidFill>
                <a:schemeClr val="bg1"/>
              </a:solidFill>
            </a:endParaRPr>
          </a:p>
        </p:txBody>
      </p:sp>
    </p:spTree>
    <p:extLst>
      <p:ext uri="{BB962C8B-B14F-4D97-AF65-F5344CB8AC3E}">
        <p14:creationId xmlns:p14="http://schemas.microsoft.com/office/powerpoint/2010/main" val="7970189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fr-FR" altLang="en-US" smtClean="0"/>
              <a:pPr>
                <a:defRPr/>
              </a:pPr>
              <a:t>15</a:t>
            </a:fld>
            <a:endParaRPr lang="fr-FR"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en-US" sz="2400" b="1" dirty="0">
                <a:solidFill>
                  <a:schemeClr val="bg1"/>
                </a:solidFill>
              </a:rPr>
              <a:t>Description du CDSE …</a:t>
            </a:r>
            <a:endParaRPr lang="en-PH" sz="2400" b="1" dirty="0">
              <a:solidFill>
                <a:schemeClr val="bg1"/>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643718201"/>
              </p:ext>
            </p:extLst>
          </p:nvPr>
        </p:nvGraphicFramePr>
        <p:xfrm>
          <a:off x="495300" y="3393702"/>
          <a:ext cx="8931088" cy="3330473"/>
        </p:xfrm>
        <a:graphic>
          <a:graphicData uri="http://schemas.openxmlformats.org/drawingml/2006/table">
            <a:tbl>
              <a:tblPr>
                <a:tableStyleId>{5C22544A-7EE6-4342-B048-85BDC9FD1C3A}</a:tableStyleId>
              </a:tblPr>
              <a:tblGrid>
                <a:gridCol w="4333817"/>
                <a:gridCol w="4597271"/>
              </a:tblGrid>
              <a:tr h="357887">
                <a:tc>
                  <a:txBody>
                    <a:bodyPr/>
                    <a:lstStyle/>
                    <a:p>
                      <a:pPr marL="1409700" marR="0">
                        <a:spcBef>
                          <a:spcPts val="0"/>
                        </a:spcBef>
                        <a:spcAft>
                          <a:spcPts val="0"/>
                        </a:spcAft>
                      </a:pPr>
                      <a:r>
                        <a:rPr lang="fr-FR" sz="2000" b="1" noProof="0" dirty="0" smtClean="0">
                          <a:effectLst/>
                          <a:latin typeface="Arial" panose="020B0604020202020204" pitchFamily="34" charset="0"/>
                          <a:cs typeface="Arial" panose="020B0604020202020204" pitchFamily="34" charset="0"/>
                        </a:rPr>
                        <a:t>Utilisateurs</a:t>
                      </a:r>
                      <a:endParaRPr lang="fr-FR" sz="1000" b="1" noProof="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tc>
                <a:tc>
                  <a:txBody>
                    <a:bodyPr/>
                    <a:lstStyle/>
                    <a:p>
                      <a:pPr marL="266700" marR="0" lvl="0" indent="0" algn="ctr" defTabSz="914400" rtl="0" eaLnBrk="1" fontAlgn="auto" latinLnBrk="0" hangingPunct="1">
                        <a:lnSpc>
                          <a:spcPct val="100000"/>
                        </a:lnSpc>
                        <a:spcBef>
                          <a:spcPts val="0"/>
                        </a:spcBef>
                        <a:spcAft>
                          <a:spcPts val="0"/>
                        </a:spcAft>
                        <a:buClrTx/>
                        <a:buSzTx/>
                        <a:buFontTx/>
                        <a:buNone/>
                        <a:tabLst/>
                        <a:defRPr/>
                      </a:pPr>
                      <a:r>
                        <a:rPr lang="fr-FR" sz="1800" b="1" kern="1200" noProof="0" dirty="0" smtClean="0">
                          <a:solidFill>
                            <a:schemeClr val="dk1"/>
                          </a:solidFill>
                          <a:effectLst/>
                          <a:latin typeface="Arial" panose="020B0604020202020204" pitchFamily="34" charset="0"/>
                          <a:ea typeface="+mn-ea"/>
                          <a:cs typeface="Arial" panose="020B0604020202020204" pitchFamily="34" charset="0"/>
                        </a:rPr>
                        <a:t>Principaux types de statistiques de l’environnement</a:t>
                      </a:r>
                    </a:p>
                  </a:txBody>
                  <a:tcPr marL="0" marR="0" marT="0" marB="0"/>
                </a:tc>
              </a:tr>
              <a:tr h="46626">
                <a:tc>
                  <a:txBody>
                    <a:bodyPr/>
                    <a:lstStyle/>
                    <a:p>
                      <a:pPr marL="0" marR="0">
                        <a:spcBef>
                          <a:spcPts val="0"/>
                        </a:spcBef>
                        <a:spcAft>
                          <a:spcPts val="0"/>
                        </a:spcAft>
                      </a:pPr>
                      <a:r>
                        <a:rPr lang="fr-FR" sz="200" noProof="0" dirty="0" smtClean="0">
                          <a:effectLst/>
                          <a:latin typeface="Arial" panose="020B0604020202020204" pitchFamily="34" charset="0"/>
                          <a:cs typeface="Arial" panose="020B0604020202020204" pitchFamily="34" charset="0"/>
                        </a:rPr>
                        <a:t> </a:t>
                      </a:r>
                      <a:endParaRPr lang="fr-FR" sz="900" noProof="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tc>
                <a:tc>
                  <a:txBody>
                    <a:bodyPr/>
                    <a:lstStyle/>
                    <a:p>
                      <a:pPr marL="0" marR="0">
                        <a:spcBef>
                          <a:spcPts val="0"/>
                        </a:spcBef>
                        <a:spcAft>
                          <a:spcPts val="0"/>
                        </a:spcAft>
                      </a:pPr>
                      <a:r>
                        <a:rPr lang="fr-FR" sz="200" noProof="0" dirty="0" smtClean="0">
                          <a:effectLst/>
                          <a:latin typeface="Arial" panose="020B0604020202020204" pitchFamily="34" charset="0"/>
                          <a:cs typeface="Arial" panose="020B0604020202020204" pitchFamily="34" charset="0"/>
                        </a:rPr>
                        <a:t> </a:t>
                      </a:r>
                      <a:endParaRPr lang="fr-FR" sz="900" noProof="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tc>
              </a:tr>
              <a:tr h="337724">
                <a:tc>
                  <a:txBody>
                    <a:bodyPr/>
                    <a:lstStyle/>
                    <a:p>
                      <a:pPr marL="114300" marR="0" algn="l">
                        <a:spcBef>
                          <a:spcPts val="0"/>
                        </a:spcBef>
                        <a:spcAft>
                          <a:spcPts val="0"/>
                        </a:spcAft>
                      </a:pPr>
                      <a:r>
                        <a:rPr lang="fr-FR" sz="1800" b="1" noProof="0" dirty="0" smtClean="0">
                          <a:effectLst/>
                          <a:latin typeface="Arial" panose="020B0604020202020204" pitchFamily="34" charset="0"/>
                          <a:cs typeface="Arial" panose="020B0604020202020204" pitchFamily="34" charset="0"/>
                        </a:rPr>
                        <a:t>Politiques et décideurs</a:t>
                      </a:r>
                      <a:endParaRPr lang="fr-FR" sz="900" b="1" noProof="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tc>
                <a:tc>
                  <a:txBody>
                    <a:bodyPr/>
                    <a:lstStyle/>
                    <a:p>
                      <a:pPr marL="88900" marR="0" lvl="0" indent="0" algn="l" defTabSz="914400" rtl="0" eaLnBrk="1" fontAlgn="auto" latinLnBrk="0" hangingPunct="1">
                        <a:lnSpc>
                          <a:spcPct val="100000"/>
                        </a:lnSpc>
                        <a:spcBef>
                          <a:spcPts val="0"/>
                        </a:spcBef>
                        <a:spcAft>
                          <a:spcPts val="0"/>
                        </a:spcAft>
                        <a:buClrTx/>
                        <a:buSzTx/>
                        <a:buFontTx/>
                        <a:buNone/>
                        <a:tabLst/>
                        <a:defRPr/>
                      </a:pPr>
                      <a:r>
                        <a:rPr lang="fr-FR" sz="1800" noProof="0" dirty="0" smtClean="0">
                          <a:effectLst/>
                          <a:latin typeface="Arial" panose="020B0604020202020204" pitchFamily="34" charset="0"/>
                          <a:cs typeface="Arial" panose="020B0604020202020204" pitchFamily="34" charset="0"/>
                        </a:rPr>
                        <a:t>Indicateurs </a:t>
                      </a:r>
                      <a:r>
                        <a:rPr lang="fr-FR" sz="1800" kern="1200" noProof="0" dirty="0" smtClean="0">
                          <a:solidFill>
                            <a:schemeClr val="dk1"/>
                          </a:solidFill>
                          <a:effectLst/>
                          <a:latin typeface="Arial" panose="020B0604020202020204" pitchFamily="34" charset="0"/>
                          <a:ea typeface="+mn-ea"/>
                          <a:cs typeface="Arial" panose="020B0604020202020204" pitchFamily="34" charset="0"/>
                        </a:rPr>
                        <a:t>environnementaux et statistiques plus agrégées</a:t>
                      </a:r>
                    </a:p>
                    <a:p>
                      <a:pPr marL="88900" marR="0" algn="l">
                        <a:spcBef>
                          <a:spcPts val="0"/>
                        </a:spcBef>
                        <a:spcAft>
                          <a:spcPts val="0"/>
                        </a:spcAft>
                      </a:pPr>
                      <a:endParaRPr lang="fr-FR" sz="900" noProof="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tc>
              </a:tr>
              <a:tr h="338355">
                <a:tc>
                  <a:txBody>
                    <a:bodyPr/>
                    <a:lstStyle/>
                    <a:p>
                      <a:pPr marL="114300" marR="0" lvl="0" indent="0" algn="l" defTabSz="914400" rtl="0" eaLnBrk="1" fontAlgn="auto" latinLnBrk="0" hangingPunct="1">
                        <a:lnSpc>
                          <a:spcPct val="100000"/>
                        </a:lnSpc>
                        <a:spcBef>
                          <a:spcPts val="0"/>
                        </a:spcBef>
                        <a:spcAft>
                          <a:spcPts val="0"/>
                        </a:spcAft>
                        <a:buClrTx/>
                        <a:buSzTx/>
                        <a:buFontTx/>
                        <a:buNone/>
                        <a:tabLst/>
                        <a:defRPr/>
                      </a:pPr>
                      <a:r>
                        <a:rPr lang="fr-FR" sz="1800" b="1" noProof="0" dirty="0" smtClean="0">
                          <a:effectLst/>
                          <a:latin typeface="Arial" panose="020B0604020202020204" pitchFamily="34" charset="0"/>
                          <a:cs typeface="Arial" panose="020B0604020202020204" pitchFamily="34" charset="0"/>
                        </a:rPr>
                        <a:t>Grand public (inclus </a:t>
                      </a:r>
                      <a:r>
                        <a:rPr lang="fr-FR" sz="1800" b="1" kern="1200" noProof="0" dirty="0" smtClean="0">
                          <a:solidFill>
                            <a:schemeClr val="dk1"/>
                          </a:solidFill>
                          <a:effectLst/>
                          <a:latin typeface="Arial" panose="020B0604020202020204" pitchFamily="34" charset="0"/>
                          <a:ea typeface="+mn-ea"/>
                          <a:cs typeface="Arial" panose="020B0604020202020204" pitchFamily="34" charset="0"/>
                        </a:rPr>
                        <a:t>média et société civile)</a:t>
                      </a:r>
                    </a:p>
                  </a:txBody>
                  <a:tcPr marL="0" marR="0" marT="0" marB="0"/>
                </a:tc>
                <a:tc>
                  <a:txBody>
                    <a:bodyPr/>
                    <a:lstStyle/>
                    <a:p>
                      <a:pPr marL="88900" marR="0" lvl="0" indent="0" algn="l" defTabSz="914400" rtl="0" eaLnBrk="1" fontAlgn="auto" latinLnBrk="0" hangingPunct="1">
                        <a:lnSpc>
                          <a:spcPct val="100000"/>
                        </a:lnSpc>
                        <a:spcBef>
                          <a:spcPts val="0"/>
                        </a:spcBef>
                        <a:spcAft>
                          <a:spcPts val="0"/>
                        </a:spcAft>
                        <a:buClrTx/>
                        <a:buSzTx/>
                        <a:buFontTx/>
                        <a:buNone/>
                        <a:tabLst/>
                        <a:defRPr/>
                      </a:pPr>
                      <a:r>
                        <a:rPr lang="fr-FR" sz="1800" noProof="0" dirty="0" smtClean="0">
                          <a:effectLst/>
                          <a:latin typeface="Arial" panose="020B0604020202020204" pitchFamily="34" charset="0"/>
                          <a:cs typeface="Arial" panose="020B0604020202020204" pitchFamily="34" charset="0"/>
                        </a:rPr>
                        <a:t>Indicateurs environnementaux </a:t>
                      </a:r>
                      <a:r>
                        <a:rPr lang="fr-FR" sz="1800" kern="1200" noProof="0" dirty="0" smtClean="0">
                          <a:solidFill>
                            <a:schemeClr val="dk1"/>
                          </a:solidFill>
                          <a:effectLst/>
                          <a:latin typeface="Arial" panose="020B0604020202020204" pitchFamily="34" charset="0"/>
                          <a:ea typeface="+mn-ea"/>
                          <a:cs typeface="Arial" panose="020B0604020202020204" pitchFamily="34" charset="0"/>
                        </a:rPr>
                        <a:t>et statistiques plus agrégées</a:t>
                      </a:r>
                    </a:p>
                    <a:p>
                      <a:pPr marL="88900" marR="0" algn="l">
                        <a:spcBef>
                          <a:spcPts val="0"/>
                        </a:spcBef>
                        <a:spcAft>
                          <a:spcPts val="0"/>
                        </a:spcAft>
                      </a:pPr>
                      <a:endParaRPr lang="fr-FR" sz="900" noProof="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tc>
              </a:tr>
              <a:tr h="338355">
                <a:tc>
                  <a:txBody>
                    <a:bodyPr/>
                    <a:lstStyle/>
                    <a:p>
                      <a:pPr marL="114300" marR="0" lvl="0" indent="0" algn="l" defTabSz="914400" rtl="0" eaLnBrk="1" fontAlgn="auto" latinLnBrk="0" hangingPunct="1">
                        <a:lnSpc>
                          <a:spcPct val="100000"/>
                        </a:lnSpc>
                        <a:spcBef>
                          <a:spcPts val="0"/>
                        </a:spcBef>
                        <a:spcAft>
                          <a:spcPts val="0"/>
                        </a:spcAft>
                        <a:buClrTx/>
                        <a:buSzTx/>
                        <a:buFontTx/>
                        <a:buNone/>
                        <a:tabLst/>
                        <a:defRPr/>
                      </a:pPr>
                      <a:r>
                        <a:rPr lang="fr-FR" sz="1800" b="1" noProof="0" dirty="0" smtClean="0">
                          <a:effectLst/>
                          <a:latin typeface="Arial" panose="020B0604020202020204" pitchFamily="34" charset="0"/>
                          <a:cs typeface="Arial" panose="020B0604020202020204" pitchFamily="34" charset="0"/>
                        </a:rPr>
                        <a:t>Analystes, chercheurs et </a:t>
                      </a:r>
                      <a:r>
                        <a:rPr lang="fr-FR" sz="1800" b="1" kern="1200" noProof="0" dirty="0" smtClean="0">
                          <a:solidFill>
                            <a:schemeClr val="dk1"/>
                          </a:solidFill>
                          <a:effectLst/>
                          <a:latin typeface="Arial" panose="020B0604020202020204" pitchFamily="34" charset="0"/>
                          <a:ea typeface="+mn-ea"/>
                          <a:cs typeface="Arial" panose="020B0604020202020204" pitchFamily="34" charset="0"/>
                        </a:rPr>
                        <a:t>milieu universitaire</a:t>
                      </a:r>
                    </a:p>
                    <a:p>
                      <a:pPr marL="114300" marR="0" algn="l">
                        <a:spcBef>
                          <a:spcPts val="0"/>
                        </a:spcBef>
                        <a:spcAft>
                          <a:spcPts val="0"/>
                        </a:spcAft>
                      </a:pPr>
                      <a:endParaRPr lang="fr-FR" sz="900" b="1" noProof="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tc>
                <a:tc>
                  <a:txBody>
                    <a:bodyPr/>
                    <a:lstStyle/>
                    <a:p>
                      <a:pPr marL="88900" marR="0" lvl="0" indent="0" algn="l" defTabSz="914400" rtl="0" eaLnBrk="1" fontAlgn="auto" latinLnBrk="0" hangingPunct="1">
                        <a:lnSpc>
                          <a:spcPct val="100000"/>
                        </a:lnSpc>
                        <a:spcBef>
                          <a:spcPts val="0"/>
                        </a:spcBef>
                        <a:spcAft>
                          <a:spcPts val="0"/>
                        </a:spcAft>
                        <a:buClrTx/>
                        <a:buSzTx/>
                        <a:buFontTx/>
                        <a:buNone/>
                        <a:tabLst/>
                        <a:defRPr/>
                      </a:pPr>
                      <a:r>
                        <a:rPr lang="fr-FR" sz="1800" kern="1200" noProof="0" dirty="0" smtClean="0">
                          <a:solidFill>
                            <a:schemeClr val="dk1"/>
                          </a:solidFill>
                          <a:effectLst/>
                          <a:latin typeface="Arial" panose="020B0604020202020204" pitchFamily="34" charset="0"/>
                          <a:ea typeface="+mn-ea"/>
                          <a:cs typeface="Arial" panose="020B0604020202020204" pitchFamily="34" charset="0"/>
                        </a:rPr>
                        <a:t>Statistiques de l’environnement approfondies et détaillées</a:t>
                      </a:r>
                    </a:p>
                    <a:p>
                      <a:pPr marL="88900" marR="0" algn="l">
                        <a:spcBef>
                          <a:spcPts val="0"/>
                        </a:spcBef>
                        <a:spcAft>
                          <a:spcPts val="0"/>
                        </a:spcAft>
                      </a:pPr>
                      <a:endParaRPr lang="fr-FR" sz="900" noProof="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tc>
              </a:tr>
              <a:tr h="338355">
                <a:tc>
                  <a:txBody>
                    <a:bodyPr/>
                    <a:lstStyle/>
                    <a:p>
                      <a:pPr marL="114300" marR="0" algn="l">
                        <a:spcBef>
                          <a:spcPts val="0"/>
                        </a:spcBef>
                        <a:spcAft>
                          <a:spcPts val="0"/>
                        </a:spcAft>
                      </a:pPr>
                      <a:r>
                        <a:rPr lang="fr-FR" sz="1800" b="1" noProof="0" dirty="0" smtClean="0">
                          <a:effectLst/>
                          <a:latin typeface="Arial" panose="020B0604020202020204" pitchFamily="34" charset="0"/>
                          <a:cs typeface="Arial" panose="020B0604020202020204" pitchFamily="34" charset="0"/>
                        </a:rPr>
                        <a:t>Organisations internationales</a:t>
                      </a:r>
                      <a:endParaRPr lang="fr-FR" sz="900" b="1" noProof="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tc>
                <a:tc>
                  <a:txBody>
                    <a:bodyPr/>
                    <a:lstStyle/>
                    <a:p>
                      <a:pPr marL="88900" marR="0" lvl="0" indent="0" algn="l" defTabSz="914400" rtl="0" eaLnBrk="1" fontAlgn="auto" latinLnBrk="0" hangingPunct="1">
                        <a:lnSpc>
                          <a:spcPct val="100000"/>
                        </a:lnSpc>
                        <a:spcBef>
                          <a:spcPts val="0"/>
                        </a:spcBef>
                        <a:spcAft>
                          <a:spcPts val="0"/>
                        </a:spcAft>
                        <a:buClrTx/>
                        <a:buSzTx/>
                        <a:buFontTx/>
                        <a:buNone/>
                        <a:tabLst/>
                        <a:defRPr/>
                      </a:pPr>
                      <a:r>
                        <a:rPr lang="fr-FR" sz="1800" noProof="0" dirty="0" smtClean="0">
                          <a:effectLst/>
                          <a:latin typeface="Arial" panose="020B0604020202020204" pitchFamily="34" charset="0"/>
                          <a:cs typeface="Arial" panose="020B0604020202020204" pitchFamily="34" charset="0"/>
                        </a:rPr>
                        <a:t>Statistiques détaillée</a:t>
                      </a:r>
                      <a:r>
                        <a:rPr lang="fr-FR" sz="1800" kern="1200" noProof="0" dirty="0" smtClean="0">
                          <a:solidFill>
                            <a:schemeClr val="dk1"/>
                          </a:solidFill>
                          <a:effectLst/>
                          <a:latin typeface="Arial" panose="020B0604020202020204" pitchFamily="34" charset="0"/>
                          <a:ea typeface="+mn-ea"/>
                          <a:cs typeface="Arial" panose="020B0604020202020204" pitchFamily="34" charset="0"/>
                        </a:rPr>
                        <a:t>s, indicateurs et leurs métadonnées</a:t>
                      </a:r>
                    </a:p>
                  </a:txBody>
                  <a:tcPr marL="0" marR="0" marT="0" marB="0"/>
                </a:tc>
              </a:tr>
              <a:tr h="129167">
                <a:tc>
                  <a:txBody>
                    <a:bodyPr/>
                    <a:lstStyle/>
                    <a:p>
                      <a:pPr marL="0" marR="0">
                        <a:spcBef>
                          <a:spcPts val="0"/>
                        </a:spcBef>
                        <a:spcAft>
                          <a:spcPts val="0"/>
                        </a:spcAft>
                      </a:pPr>
                      <a:r>
                        <a:rPr lang="en-US" sz="700" dirty="0">
                          <a:effectLst/>
                        </a:rPr>
                        <a:t> </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b"/>
                </a:tc>
                <a:tc>
                  <a:txBody>
                    <a:bodyPr/>
                    <a:lstStyle/>
                    <a:p>
                      <a:pPr marL="0" marR="0">
                        <a:spcBef>
                          <a:spcPts val="0"/>
                        </a:spcBef>
                        <a:spcAft>
                          <a:spcPts val="0"/>
                        </a:spcAft>
                      </a:pPr>
                      <a:r>
                        <a:rPr lang="en-US" sz="700" dirty="0">
                          <a:effectLst/>
                        </a:rPr>
                        <a:t> </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b"/>
                </a:tc>
              </a:tr>
            </a:tbl>
          </a:graphicData>
        </a:graphic>
      </p:graphicFrame>
      <p:sp>
        <p:nvSpPr>
          <p:cNvPr id="8" name="Content Placeholder 7"/>
          <p:cNvSpPr>
            <a:spLocks noGrp="1"/>
          </p:cNvSpPr>
          <p:nvPr>
            <p:ph idx="1"/>
          </p:nvPr>
        </p:nvSpPr>
        <p:spPr>
          <a:xfrm>
            <a:off x="455950" y="1734671"/>
            <a:ext cx="8961120" cy="1425388"/>
          </a:xfrm>
        </p:spPr>
        <p:txBody>
          <a:bodyPr>
            <a:normAutofit fontScale="77500" lnSpcReduction="20000"/>
          </a:bodyPr>
          <a:lstStyle/>
          <a:p>
            <a:pPr marL="0" indent="0">
              <a:buNone/>
            </a:pPr>
            <a:r>
              <a:rPr lang="en-US" sz="2600" b="1" dirty="0"/>
              <a:t>Utilisateurs du </a:t>
            </a:r>
            <a:r>
              <a:rPr lang="en-US" sz="2600" b="1" dirty="0" smtClean="0"/>
              <a:t>CDSE</a:t>
            </a:r>
          </a:p>
          <a:p>
            <a:pPr marL="0" indent="0">
              <a:buNone/>
            </a:pPr>
            <a:r>
              <a:rPr lang="en-US" sz="2800" dirty="0"/>
              <a:t>Le CDSE 2013 vise une large communauté d’utilisateurs, y compris les statisticiens environnementaux des Instituts Nationaux de la Statistique (INS), les ministères et les agences de l’environnement, ainsi que d’autres producteurs de statistiques de </a:t>
            </a:r>
            <a:r>
              <a:rPr lang="en-US" sz="2800" dirty="0" err="1"/>
              <a:t>l’environnement</a:t>
            </a:r>
            <a:r>
              <a:rPr lang="en-US" sz="2800" dirty="0"/>
              <a:t>.</a:t>
            </a:r>
            <a:endParaRPr lang="fr-FR" sz="2800" dirty="0"/>
          </a:p>
        </p:txBody>
      </p:sp>
    </p:spTree>
    <p:extLst>
      <p:ext uri="{BB962C8B-B14F-4D97-AF65-F5344CB8AC3E}">
        <p14:creationId xmlns:p14="http://schemas.microsoft.com/office/powerpoint/2010/main" val="4253428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16</a:t>
            </a:fld>
            <a:endParaRPr lang="en-US" altLang="en-US" dirty="0"/>
          </a:p>
        </p:txBody>
      </p:sp>
      <p:sp>
        <p:nvSpPr>
          <p:cNvPr id="7" name="Content Placeholder 1"/>
          <p:cNvSpPr txBox="1">
            <a:spLocks/>
          </p:cNvSpPr>
          <p:nvPr/>
        </p:nvSpPr>
        <p:spPr>
          <a:xfrm>
            <a:off x="495300" y="2274888"/>
            <a:ext cx="8931088" cy="4446609"/>
          </a:xfrm>
          <a:prstGeom prst="rect">
            <a:avLst/>
          </a:prstGeom>
        </p:spPr>
        <p:txBody>
          <a:bodyPr vert="horz" lIns="91440" tIns="45720" rIns="91440" bIns="45720" rtlCol="0">
            <a:normAutofit/>
          </a:bodyPr>
          <a:lstStyle>
            <a:lvl1pPr marL="342900" indent="-342900" algn="l" defTabSz="914400" rtl="0" eaLnBrk="0" fontAlgn="base" latinLnBrk="0" hangingPunct="0">
              <a:lnSpc>
                <a:spcPct val="90000"/>
              </a:lnSpc>
              <a:spcBef>
                <a:spcPct val="20000"/>
              </a:spcBef>
              <a:spcAft>
                <a:spcPct val="0"/>
              </a:spcAft>
              <a:buFont typeface="Wingdings" panose="05000000000000000000" pitchFamily="2" charset="2"/>
              <a:buChar char="§"/>
              <a:defRPr lang="en-US" sz="2400" kern="1200" dirty="0" smtClean="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endParaRPr lang="fr-FR" sz="2200" dirty="0"/>
          </a:p>
        </p:txBody>
      </p:sp>
      <p:sp>
        <p:nvSpPr>
          <p:cNvPr id="8" name="Content Placeholder 8"/>
          <p:cNvSpPr txBox="1">
            <a:spLocks/>
          </p:cNvSpPr>
          <p:nvPr/>
        </p:nvSpPr>
        <p:spPr>
          <a:xfrm>
            <a:off x="495300" y="1676401"/>
            <a:ext cx="8961120" cy="4528456"/>
          </a:xfrm>
          <a:prstGeom prst="rect">
            <a:avLst/>
          </a:prstGeom>
        </p:spPr>
        <p:txBody>
          <a:bodyPr vert="horz" lIns="91440" tIns="45720" rIns="91440" bIns="45720" rtlCol="0">
            <a:normAutofit fontScale="85000" lnSpcReduction="10000"/>
          </a:bodyPr>
          <a:lstStyle>
            <a:lvl1pPr marL="342900" indent="-342900" algn="l" defTabSz="914400" rtl="0" eaLnBrk="0" fontAlgn="base" latinLnBrk="0" hangingPunct="0">
              <a:lnSpc>
                <a:spcPct val="90000"/>
              </a:lnSpc>
              <a:spcBef>
                <a:spcPct val="20000"/>
              </a:spcBef>
              <a:spcAft>
                <a:spcPct val="0"/>
              </a:spcAft>
              <a:buFont typeface="Wingdings" panose="05000000000000000000" pitchFamily="2" charset="2"/>
              <a:buChar char="§"/>
              <a:defRPr lang="en-US" sz="2400" kern="1200" dirty="0" smtClean="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SzPct val="100000"/>
              <a:buNone/>
            </a:pPr>
            <a:r>
              <a:rPr lang="en-US" b="1" dirty="0"/>
              <a:t>P</a:t>
            </a:r>
            <a:r>
              <a:rPr lang="fr-FR" b="1" dirty="0" err="1">
                <a:solidFill>
                  <a:schemeClr val="tx1"/>
                </a:solidFill>
              </a:rPr>
              <a:t>rincipaux</a:t>
            </a:r>
            <a:r>
              <a:rPr lang="fr-FR" b="1" dirty="0">
                <a:solidFill>
                  <a:schemeClr val="tx1"/>
                </a:solidFill>
              </a:rPr>
              <a:t> </a:t>
            </a:r>
            <a:r>
              <a:rPr lang="fr-FR" b="1" dirty="0" smtClean="0">
                <a:solidFill>
                  <a:schemeClr val="tx1"/>
                </a:solidFill>
              </a:rPr>
              <a:t>produits de statistiques de l’environnement</a:t>
            </a:r>
            <a:endParaRPr lang="en-PH" b="1" dirty="0" smtClean="0">
              <a:solidFill>
                <a:schemeClr val="tx1"/>
              </a:solidFill>
            </a:endParaRPr>
          </a:p>
          <a:p>
            <a:pPr>
              <a:lnSpc>
                <a:spcPct val="110000"/>
              </a:lnSpc>
              <a:buSzPct val="100000"/>
            </a:pPr>
            <a:r>
              <a:rPr lang="fr-FR" sz="2600" dirty="0">
                <a:solidFill>
                  <a:schemeClr val="tx1"/>
                </a:solidFill>
              </a:rPr>
              <a:t>Séries détaillées de statistiques descriptives de l’environnement </a:t>
            </a:r>
          </a:p>
          <a:p>
            <a:pPr>
              <a:lnSpc>
                <a:spcPct val="110000"/>
              </a:lnSpc>
              <a:buSzPct val="100000"/>
            </a:pPr>
            <a:r>
              <a:rPr lang="fr-FR" sz="2600" dirty="0">
                <a:solidFill>
                  <a:schemeClr val="tx1"/>
                </a:solidFill>
              </a:rPr>
              <a:t>Indicateurs environnementaux</a:t>
            </a:r>
          </a:p>
          <a:p>
            <a:pPr marL="0" indent="0">
              <a:buSzPct val="100000"/>
              <a:buNone/>
            </a:pPr>
            <a:r>
              <a:rPr lang="fr-FR" sz="2600" dirty="0" smtClean="0">
                <a:solidFill>
                  <a:schemeClr val="tx1"/>
                </a:solidFill>
              </a:rPr>
              <a:t> </a:t>
            </a:r>
          </a:p>
          <a:p>
            <a:pPr marL="0" indent="0">
              <a:buSzPct val="100000"/>
              <a:buNone/>
            </a:pPr>
            <a:r>
              <a:rPr lang="fr-FR" sz="2600" dirty="0" smtClean="0">
                <a:solidFill>
                  <a:schemeClr val="tx1"/>
                </a:solidFill>
              </a:rPr>
              <a:t>Les deux peuvent être: </a:t>
            </a:r>
          </a:p>
          <a:p>
            <a:pPr>
              <a:lnSpc>
                <a:spcPct val="110000"/>
              </a:lnSpc>
              <a:buSzPct val="100000"/>
            </a:pPr>
            <a:r>
              <a:rPr lang="fr-FR" sz="2600" dirty="0">
                <a:solidFill>
                  <a:schemeClr val="tx1"/>
                </a:solidFill>
              </a:rPr>
              <a:t>Stockés dans des bases de données multi usages </a:t>
            </a:r>
          </a:p>
          <a:p>
            <a:pPr>
              <a:lnSpc>
                <a:spcPct val="110000"/>
              </a:lnSpc>
              <a:buSzPct val="100000"/>
            </a:pPr>
            <a:r>
              <a:rPr lang="fr-FR" sz="2600" dirty="0">
                <a:solidFill>
                  <a:schemeClr val="tx1"/>
                </a:solidFill>
              </a:rPr>
              <a:t>Disséminés sous la forme de </a:t>
            </a:r>
          </a:p>
          <a:p>
            <a:pPr lvl="1">
              <a:lnSpc>
                <a:spcPct val="110000"/>
              </a:lnSpc>
              <a:buSzPct val="100000"/>
            </a:pPr>
            <a:r>
              <a:rPr lang="fr-FR" sz="2600" dirty="0" smtClean="0">
                <a:latin typeface="Arial" panose="020B0604020202020204" pitchFamily="34" charset="0"/>
                <a:cs typeface="Arial" panose="020B0604020202020204" pitchFamily="34" charset="0"/>
              </a:rPr>
              <a:t>Bases de données en ligne </a:t>
            </a:r>
          </a:p>
          <a:p>
            <a:pPr lvl="1">
              <a:lnSpc>
                <a:spcPct val="110000"/>
              </a:lnSpc>
              <a:buSzPct val="100000"/>
            </a:pPr>
            <a:r>
              <a:rPr lang="fr-FR" sz="2600" dirty="0" smtClean="0">
                <a:latin typeface="Arial" panose="020B0604020202020204" pitchFamily="34" charset="0"/>
                <a:cs typeface="Arial" panose="020B0604020202020204" pitchFamily="34" charset="0"/>
              </a:rPr>
              <a:t>Publications (par ex., recueils, annuaires, rapports thématiques) </a:t>
            </a:r>
          </a:p>
          <a:p>
            <a:pPr lvl="1">
              <a:lnSpc>
                <a:spcPct val="110000"/>
              </a:lnSpc>
              <a:buSzPct val="100000"/>
            </a:pPr>
            <a:r>
              <a:rPr lang="fr-FR" sz="2600" dirty="0" smtClean="0">
                <a:latin typeface="Arial" panose="020B0604020202020204" pitchFamily="34" charset="0"/>
                <a:cs typeface="Arial" panose="020B0604020202020204" pitchFamily="34" charset="0"/>
              </a:rPr>
              <a:t>Publications analytiques (par ex., rapports sur l’état de l’environnement ) </a:t>
            </a:r>
            <a:endParaRPr lang="en-US" sz="2000" dirty="0" smtClean="0"/>
          </a:p>
          <a:p>
            <a:pPr marL="0" indent="0">
              <a:buNone/>
            </a:pPr>
            <a:endParaRPr lang="fr-FR"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en-US" sz="2400" b="1" dirty="0">
                <a:solidFill>
                  <a:schemeClr val="bg1"/>
                </a:solidFill>
              </a:rPr>
              <a:t>Description du CDSE …</a:t>
            </a:r>
            <a:endParaRPr lang="en-PH" sz="2400" b="1" dirty="0">
              <a:solidFill>
                <a:schemeClr val="bg1"/>
              </a:solidFill>
            </a:endParaRPr>
          </a:p>
        </p:txBody>
      </p:sp>
    </p:spTree>
    <p:extLst>
      <p:ext uri="{BB962C8B-B14F-4D97-AF65-F5344CB8AC3E}">
        <p14:creationId xmlns:p14="http://schemas.microsoft.com/office/powerpoint/2010/main" val="20567378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17</a:t>
            </a:fld>
            <a:endParaRPr lang="en-US" altLang="en-US" dirty="0"/>
          </a:p>
        </p:txBody>
      </p:sp>
      <p:sp>
        <p:nvSpPr>
          <p:cNvPr id="7" name="Content Placeholder 1"/>
          <p:cNvSpPr txBox="1">
            <a:spLocks/>
          </p:cNvSpPr>
          <p:nvPr/>
        </p:nvSpPr>
        <p:spPr>
          <a:xfrm>
            <a:off x="495300" y="1676400"/>
            <a:ext cx="9144000" cy="5045098"/>
          </a:xfrm>
          <a:prstGeom prst="rect">
            <a:avLst/>
          </a:prstGeom>
        </p:spPr>
        <p:txBody>
          <a:bodyPr vert="horz" lIns="91440" tIns="45720" rIns="91440" bIns="45720" rtlCol="0">
            <a:normAutofit/>
          </a:bodyPr>
          <a:lstStyle>
            <a:lvl1pPr marL="342900" indent="-342900" algn="l" defTabSz="914400" rtl="0" eaLnBrk="0" fontAlgn="base" latinLnBrk="0" hangingPunct="0">
              <a:lnSpc>
                <a:spcPct val="90000"/>
              </a:lnSpc>
              <a:spcBef>
                <a:spcPct val="20000"/>
              </a:spcBef>
              <a:spcAft>
                <a:spcPct val="0"/>
              </a:spcAft>
              <a:buFont typeface="Wingdings" panose="05000000000000000000" pitchFamily="2" charset="2"/>
              <a:buChar char="§"/>
              <a:defRPr lang="en-US" sz="2400" kern="1200" dirty="0" smtClean="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endParaRPr lang="fr-FR" sz="2200" dirty="0"/>
          </a:p>
        </p:txBody>
      </p:sp>
      <p:sp>
        <p:nvSpPr>
          <p:cNvPr id="8" name="Content Placeholder 4"/>
          <p:cNvSpPr txBox="1">
            <a:spLocks/>
          </p:cNvSpPr>
          <p:nvPr/>
        </p:nvSpPr>
        <p:spPr>
          <a:xfrm>
            <a:off x="495300" y="1680548"/>
            <a:ext cx="9144000" cy="4644015"/>
          </a:xfrm>
          <a:prstGeom prst="rect">
            <a:avLst/>
          </a:prstGeom>
        </p:spPr>
        <p:txBody>
          <a:bodyPr vert="horz" lIns="91440" tIns="45720" rIns="91440" bIns="45720" rtlCol="0">
            <a:normAutofit/>
          </a:bodyPr>
          <a:lstStyle>
            <a:lvl1pPr marL="342900" indent="-342900" algn="l" defTabSz="914400" rtl="0" eaLnBrk="0" fontAlgn="base" latinLnBrk="0" hangingPunct="0">
              <a:lnSpc>
                <a:spcPct val="90000"/>
              </a:lnSpc>
              <a:spcBef>
                <a:spcPct val="20000"/>
              </a:spcBef>
              <a:spcAft>
                <a:spcPct val="0"/>
              </a:spcAft>
              <a:buFont typeface="Wingdings" panose="05000000000000000000" pitchFamily="2" charset="2"/>
              <a:buChar char="§"/>
              <a:defRPr lang="en-US" sz="2400" kern="1200" dirty="0" smtClean="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endParaRPr lang="fr-FR" dirty="0"/>
          </a:p>
        </p:txBody>
      </p:sp>
      <p:sp>
        <p:nvSpPr>
          <p:cNvPr id="5" name="Content Placeholder 4"/>
          <p:cNvSpPr>
            <a:spLocks noGrp="1"/>
          </p:cNvSpPr>
          <p:nvPr>
            <p:ph idx="1"/>
          </p:nvPr>
        </p:nvSpPr>
        <p:spPr>
          <a:xfrm>
            <a:off x="495299" y="1724986"/>
            <a:ext cx="8961120" cy="5029200"/>
          </a:xfrm>
        </p:spPr>
        <p:txBody>
          <a:bodyPr>
            <a:normAutofit fontScale="92500"/>
          </a:bodyPr>
          <a:lstStyle/>
          <a:p>
            <a:pPr lvl="0"/>
            <a:r>
              <a:rPr lang="en-US" sz="2600" dirty="0" err="1" smtClean="0"/>
              <a:t>Comprend</a:t>
            </a:r>
            <a:r>
              <a:rPr lang="en-US" sz="2600" dirty="0" smtClean="0"/>
              <a:t> </a:t>
            </a:r>
            <a:r>
              <a:rPr lang="en-US" sz="2600" dirty="0"/>
              <a:t>les </a:t>
            </a:r>
            <a:r>
              <a:rPr lang="en-US" sz="2600" dirty="0" err="1"/>
              <a:t>faits</a:t>
            </a:r>
            <a:r>
              <a:rPr lang="en-US" sz="2600" dirty="0"/>
              <a:t> </a:t>
            </a:r>
            <a:r>
              <a:rPr lang="en-US" sz="2600" dirty="0" err="1"/>
              <a:t>quantitatifs</a:t>
            </a:r>
            <a:r>
              <a:rPr lang="en-US" sz="2600" dirty="0"/>
              <a:t> et </a:t>
            </a:r>
            <a:r>
              <a:rPr lang="en-US" sz="2600" dirty="0" err="1"/>
              <a:t>qualitatifs</a:t>
            </a:r>
            <a:r>
              <a:rPr lang="en-US" sz="2600" dirty="0"/>
              <a:t> qui </a:t>
            </a:r>
            <a:r>
              <a:rPr lang="en-US" sz="2600" dirty="0" err="1"/>
              <a:t>décrivent</a:t>
            </a:r>
            <a:r>
              <a:rPr lang="en-US" sz="2600" dirty="0"/>
              <a:t> </a:t>
            </a:r>
            <a:r>
              <a:rPr lang="en-US" sz="2600" dirty="0" err="1"/>
              <a:t>l’état</a:t>
            </a:r>
            <a:r>
              <a:rPr lang="en-US" sz="2600" dirty="0"/>
              <a:t> de </a:t>
            </a:r>
            <a:r>
              <a:rPr lang="en-US" sz="2600" dirty="0" err="1"/>
              <a:t>l’environnement</a:t>
            </a:r>
            <a:r>
              <a:rPr lang="en-US" sz="2600" dirty="0"/>
              <a:t> et </a:t>
            </a:r>
            <a:r>
              <a:rPr lang="en-US" sz="2600" dirty="0" err="1"/>
              <a:t>ses</a:t>
            </a:r>
            <a:r>
              <a:rPr lang="en-US" sz="2600" dirty="0"/>
              <a:t> </a:t>
            </a:r>
            <a:r>
              <a:rPr lang="en-US" sz="2600" dirty="0" err="1"/>
              <a:t>changements</a:t>
            </a:r>
            <a:r>
              <a:rPr lang="en-US" sz="2600" dirty="0"/>
              <a:t>.</a:t>
            </a:r>
          </a:p>
          <a:p>
            <a:pPr lvl="1"/>
            <a:r>
              <a:rPr lang="en-US" b="1" dirty="0">
                <a:latin typeface="Arial" panose="020B0604020202020204" pitchFamily="34" charset="0"/>
                <a:cs typeface="Arial" panose="020B0604020202020204" pitchFamily="34" charset="0"/>
              </a:rPr>
              <a:t>Information </a:t>
            </a:r>
            <a:r>
              <a:rPr lang="en-US" b="1" dirty="0" err="1">
                <a:latin typeface="Arial" panose="020B0604020202020204" pitchFamily="34" charset="0"/>
                <a:cs typeface="Arial" panose="020B0604020202020204" pitchFamily="34" charset="0"/>
              </a:rPr>
              <a:t>environnementale</a:t>
            </a:r>
            <a:r>
              <a:rPr lang="en-US" b="1" dirty="0">
                <a:latin typeface="Arial" panose="020B0604020202020204" pitchFamily="34" charset="0"/>
                <a:cs typeface="Arial" panose="020B0604020202020204" pitchFamily="34" charset="0"/>
              </a:rPr>
              <a:t> quantitative</a:t>
            </a:r>
            <a:r>
              <a:rPr lang="en-US" baseline="30000" dirty="0">
                <a:latin typeface="Arial" panose="020B0604020202020204" pitchFamily="34" charset="0"/>
                <a:cs typeface="Arial" panose="020B0604020202020204" pitchFamily="34" charset="0"/>
              </a:rPr>
              <a:t> </a:t>
            </a:r>
            <a:r>
              <a:rPr lang="en-US" baseline="30000"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Consiste</a:t>
            </a:r>
            <a:r>
              <a:rPr lang="en-US" dirty="0" smtClean="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en</a:t>
            </a:r>
            <a:r>
              <a:rPr lang="en-US" dirty="0">
                <a:latin typeface="Arial" panose="020B0604020202020204" pitchFamily="34" charset="0"/>
                <a:cs typeface="Arial" panose="020B0604020202020204" pitchFamily="34" charset="0"/>
              </a:rPr>
              <a:t> des </a:t>
            </a:r>
            <a:r>
              <a:rPr lang="en-US" dirty="0" err="1">
                <a:latin typeface="Arial" panose="020B0604020202020204" pitchFamily="34" charset="0"/>
                <a:cs typeface="Arial" panose="020B0604020202020204" pitchFamily="34" charset="0"/>
              </a:rPr>
              <a:t>données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statistiques</a:t>
            </a:r>
            <a:r>
              <a:rPr lang="en-US" dirty="0">
                <a:latin typeface="Arial" panose="020B0604020202020204" pitchFamily="34" charset="0"/>
                <a:cs typeface="Arial" panose="020B0604020202020204" pitchFamily="34" charset="0"/>
              </a:rPr>
              <a:t> et </a:t>
            </a:r>
            <a:r>
              <a:rPr lang="en-US" dirty="0" err="1">
                <a:latin typeface="Arial" panose="020B0604020202020204" pitchFamily="34" charset="0"/>
                <a:cs typeface="Arial" panose="020B0604020202020204" pitchFamily="34" charset="0"/>
              </a:rPr>
              <a:t>indicateurs</a:t>
            </a:r>
            <a:r>
              <a:rPr lang="en-US" dirty="0">
                <a:latin typeface="Arial" panose="020B0604020202020204" pitchFamily="34" charset="0"/>
                <a:cs typeface="Arial" panose="020B0604020202020204" pitchFamily="34" charset="0"/>
              </a:rPr>
              <a:t>, et </a:t>
            </a:r>
            <a:r>
              <a:rPr lang="en-US" dirty="0" err="1">
                <a:latin typeface="Arial" panose="020B0604020202020204" pitchFamily="34" charset="0"/>
                <a:cs typeface="Arial" panose="020B0604020202020204" pitchFamily="34" charset="0"/>
              </a:rPr>
              <a:t>est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normalement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disséminée</a:t>
            </a:r>
            <a:r>
              <a:rPr lang="en-US" dirty="0">
                <a:latin typeface="Arial" panose="020B0604020202020204" pitchFamily="34" charset="0"/>
                <a:cs typeface="Arial" panose="020B0604020202020204" pitchFamily="34" charset="0"/>
              </a:rPr>
              <a:t> à travers des bases de </a:t>
            </a:r>
            <a:r>
              <a:rPr lang="en-US" dirty="0" err="1">
                <a:latin typeface="Arial" panose="020B0604020202020204" pitchFamily="34" charset="0"/>
                <a:cs typeface="Arial" panose="020B0604020202020204" pitchFamily="34" charset="0"/>
              </a:rPr>
              <a:t>données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fichiers</a:t>
            </a:r>
            <a:r>
              <a:rPr lang="en-US" dirty="0">
                <a:latin typeface="Arial" panose="020B0604020202020204" pitchFamily="34" charset="0"/>
                <a:cs typeface="Arial" panose="020B0604020202020204" pitchFamily="34" charset="0"/>
              </a:rPr>
              <a:t> Excel, </a:t>
            </a:r>
            <a:r>
              <a:rPr lang="en-US" dirty="0" err="1">
                <a:latin typeface="Arial" panose="020B0604020202020204" pitchFamily="34" charset="0"/>
                <a:cs typeface="Arial" panose="020B0604020202020204" pitchFamily="34" charset="0"/>
              </a:rPr>
              <a:t>recueils</a:t>
            </a:r>
            <a:r>
              <a:rPr lang="en-US" dirty="0">
                <a:latin typeface="Arial" panose="020B0604020202020204" pitchFamily="34" charset="0"/>
                <a:cs typeface="Arial" panose="020B0604020202020204" pitchFamily="34" charset="0"/>
              </a:rPr>
              <a:t> et </a:t>
            </a:r>
            <a:r>
              <a:rPr lang="en-US" dirty="0" err="1">
                <a:latin typeface="Arial" panose="020B0604020202020204" pitchFamily="34" charset="0"/>
                <a:cs typeface="Arial" panose="020B0604020202020204" pitchFamily="34" charset="0"/>
              </a:rPr>
              <a:t>annuaires</a:t>
            </a:r>
            <a:r>
              <a:rPr lang="en-US" dirty="0" smtClean="0">
                <a:latin typeface="Arial" panose="020B0604020202020204" pitchFamily="34" charset="0"/>
                <a:cs typeface="Arial" panose="020B0604020202020204" pitchFamily="34" charset="0"/>
              </a:rPr>
              <a:t>.</a:t>
            </a:r>
            <a:endParaRPr lang="en-US" sz="1100" dirty="0"/>
          </a:p>
          <a:p>
            <a:pPr lvl="1"/>
            <a:r>
              <a:rPr lang="en-US" b="1" dirty="0">
                <a:latin typeface="Arial" panose="020B0604020202020204" pitchFamily="34" charset="0"/>
                <a:cs typeface="Arial" panose="020B0604020202020204" pitchFamily="34" charset="0"/>
              </a:rPr>
              <a:t>Information </a:t>
            </a:r>
            <a:r>
              <a:rPr lang="en-US" b="1" dirty="0" err="1">
                <a:latin typeface="Arial" panose="020B0604020202020204" pitchFamily="34" charset="0"/>
                <a:cs typeface="Arial" panose="020B0604020202020204" pitchFamily="34" charset="0"/>
              </a:rPr>
              <a:t>environnementale</a:t>
            </a:r>
            <a:r>
              <a:rPr lang="en-US" b="1" dirty="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qualitative </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Consiste</a:t>
            </a:r>
            <a:r>
              <a:rPr lang="en-US" dirty="0" smtClean="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en</a:t>
            </a:r>
            <a:r>
              <a:rPr lang="en-US" dirty="0">
                <a:latin typeface="Arial" panose="020B0604020202020204" pitchFamily="34" charset="0"/>
                <a:cs typeface="Arial" panose="020B0604020202020204" pitchFamily="34" charset="0"/>
              </a:rPr>
              <a:t> des descriptions (par ex., </a:t>
            </a:r>
            <a:r>
              <a:rPr lang="en-US" dirty="0" err="1">
                <a:latin typeface="Arial" panose="020B0604020202020204" pitchFamily="34" charset="0"/>
                <a:cs typeface="Arial" panose="020B0604020202020204" pitchFamily="34" charset="0"/>
              </a:rPr>
              <a:t>textuelles</a:t>
            </a:r>
            <a:r>
              <a:rPr lang="en-US" dirty="0">
                <a:latin typeface="Arial" panose="020B0604020202020204" pitchFamily="34" charset="0"/>
                <a:cs typeface="Arial" panose="020B0604020202020204" pitchFamily="34" charset="0"/>
              </a:rPr>
              <a:t> et </a:t>
            </a:r>
            <a:r>
              <a:rPr lang="en-US" dirty="0" err="1">
                <a:latin typeface="Arial" panose="020B0604020202020204" pitchFamily="34" charset="0"/>
                <a:cs typeface="Arial" panose="020B0604020202020204" pitchFamily="34" charset="0"/>
              </a:rPr>
              <a:t>picturales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l’environnement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ou</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ses</a:t>
            </a:r>
            <a:r>
              <a:rPr lang="en-US" dirty="0">
                <a:latin typeface="Arial" panose="020B0604020202020204" pitchFamily="34" charset="0"/>
                <a:cs typeface="Arial" panose="020B0604020202020204" pitchFamily="34" charset="0"/>
              </a:rPr>
              <a:t> parties </a:t>
            </a:r>
            <a:r>
              <a:rPr lang="en-US" dirty="0" err="1">
                <a:latin typeface="Arial" panose="020B0604020202020204" pitchFamily="34" charset="0"/>
                <a:cs typeface="Arial" panose="020B0604020202020204" pitchFamily="34" charset="0"/>
              </a:rPr>
              <a:t>constituantes</a:t>
            </a:r>
            <a:r>
              <a:rPr lang="en-US" dirty="0">
                <a:latin typeface="Arial" panose="020B0604020202020204" pitchFamily="34" charset="0"/>
                <a:cs typeface="Arial" panose="020B0604020202020204" pitchFamily="34" charset="0"/>
              </a:rPr>
              <a:t> qui ne </a:t>
            </a:r>
            <a:r>
              <a:rPr lang="en-US" dirty="0" err="1">
                <a:latin typeface="Arial" panose="020B0604020202020204" pitchFamily="34" charset="0"/>
                <a:cs typeface="Arial" panose="020B0604020202020204" pitchFamily="34" charset="0"/>
              </a:rPr>
              <a:t>peuvent</a:t>
            </a:r>
            <a:r>
              <a:rPr lang="en-US" dirty="0">
                <a:latin typeface="Arial" panose="020B0604020202020204" pitchFamily="34" charset="0"/>
                <a:cs typeface="Arial" panose="020B0604020202020204" pitchFamily="34" charset="0"/>
              </a:rPr>
              <a:t> pas </a:t>
            </a:r>
            <a:r>
              <a:rPr lang="en-US" dirty="0" err="1">
                <a:latin typeface="Arial" panose="020B0604020202020204" pitchFamily="34" charset="0"/>
                <a:cs typeface="Arial" panose="020B0604020202020204" pitchFamily="34" charset="0"/>
              </a:rPr>
              <a:t>être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adéquatement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représentées</a:t>
            </a:r>
            <a:r>
              <a:rPr lang="en-US" dirty="0">
                <a:latin typeface="Arial" panose="020B0604020202020204" pitchFamily="34" charset="0"/>
                <a:cs typeface="Arial" panose="020B0604020202020204" pitchFamily="34" charset="0"/>
              </a:rPr>
              <a:t> par des </a:t>
            </a:r>
            <a:r>
              <a:rPr lang="en-US" dirty="0" err="1">
                <a:latin typeface="Arial" panose="020B0604020202020204" pitchFamily="34" charset="0"/>
                <a:cs typeface="Arial" panose="020B0604020202020204" pitchFamily="34" charset="0"/>
              </a:rPr>
              <a:t>descripteurs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quantitatifs</a:t>
            </a:r>
            <a:r>
              <a:rPr lang="en-US" dirty="0">
                <a:latin typeface="Arial" panose="020B0604020202020204" pitchFamily="34" charset="0"/>
                <a:cs typeface="Arial" panose="020B0604020202020204" pitchFamily="34" charset="0"/>
              </a:rPr>
              <a:t> précis</a:t>
            </a:r>
            <a:r>
              <a:rPr lang="en-US" dirty="0" smtClean="0">
                <a:latin typeface="Arial" panose="020B0604020202020204" pitchFamily="34" charset="0"/>
                <a:cs typeface="Arial" panose="020B0604020202020204" pitchFamily="34" charset="0"/>
              </a:rPr>
              <a:t>.</a:t>
            </a:r>
            <a:r>
              <a:rPr lang="en-US" dirty="0"/>
              <a:t>  </a:t>
            </a:r>
          </a:p>
          <a:p>
            <a:r>
              <a:rPr lang="en-US" sz="2600" dirty="0" err="1"/>
              <a:t>L’information</a:t>
            </a:r>
            <a:r>
              <a:rPr lang="en-US" sz="2600" dirty="0"/>
              <a:t> </a:t>
            </a:r>
            <a:r>
              <a:rPr lang="en-US" sz="2600" dirty="0" err="1"/>
              <a:t>environnementale</a:t>
            </a:r>
            <a:r>
              <a:rPr lang="en-US" sz="2600" dirty="0"/>
              <a:t> </a:t>
            </a:r>
            <a:r>
              <a:rPr lang="en-US" sz="2600" dirty="0" err="1"/>
              <a:t>géo</a:t>
            </a:r>
            <a:r>
              <a:rPr lang="en-US" sz="2600" dirty="0"/>
              <a:t> </a:t>
            </a:r>
            <a:r>
              <a:rPr lang="en-US" sz="2600" dirty="0" err="1"/>
              <a:t>référencée</a:t>
            </a:r>
            <a:r>
              <a:rPr lang="en-US" sz="2600" dirty="0"/>
              <a:t> </a:t>
            </a:r>
            <a:r>
              <a:rPr lang="en-US" sz="2600" dirty="0" err="1"/>
              <a:t>apporte</a:t>
            </a:r>
            <a:r>
              <a:rPr lang="en-US" sz="2600" dirty="0"/>
              <a:t> des </a:t>
            </a:r>
            <a:r>
              <a:rPr lang="en-US" sz="2600" dirty="0" err="1"/>
              <a:t>faits</a:t>
            </a:r>
            <a:r>
              <a:rPr lang="en-US" sz="2600" dirty="0"/>
              <a:t> sur </a:t>
            </a:r>
            <a:r>
              <a:rPr lang="en-US" sz="2600" dirty="0" err="1"/>
              <a:t>l’environnement</a:t>
            </a:r>
            <a:r>
              <a:rPr lang="en-US" sz="2600" dirty="0"/>
              <a:t> et </a:t>
            </a:r>
            <a:r>
              <a:rPr lang="en-US" sz="2600" dirty="0" err="1"/>
              <a:t>ses</a:t>
            </a:r>
            <a:r>
              <a:rPr lang="en-US" sz="2600" dirty="0"/>
              <a:t> </a:t>
            </a:r>
            <a:r>
              <a:rPr lang="en-US" sz="2600" dirty="0" err="1"/>
              <a:t>composants</a:t>
            </a:r>
            <a:r>
              <a:rPr lang="en-US" sz="2600" dirty="0"/>
              <a:t> </a:t>
            </a:r>
            <a:r>
              <a:rPr lang="en-US" sz="2600" dirty="0" err="1"/>
              <a:t>en</a:t>
            </a:r>
            <a:r>
              <a:rPr lang="en-US" sz="2600" dirty="0"/>
              <a:t> </a:t>
            </a:r>
            <a:r>
              <a:rPr lang="en-US" sz="2600" dirty="0" err="1"/>
              <a:t>utilisant</a:t>
            </a:r>
            <a:r>
              <a:rPr lang="en-US" sz="2600" dirty="0"/>
              <a:t> des </a:t>
            </a:r>
            <a:r>
              <a:rPr lang="en-US" sz="2600" dirty="0" err="1"/>
              <a:t>cartes</a:t>
            </a:r>
            <a:r>
              <a:rPr lang="en-US" sz="2600" dirty="0"/>
              <a:t> </a:t>
            </a:r>
            <a:r>
              <a:rPr lang="en-US" sz="2600" dirty="0" err="1"/>
              <a:t>numériques</a:t>
            </a:r>
            <a:r>
              <a:rPr lang="en-US" sz="2600" dirty="0"/>
              <a:t>, des images satellites et </a:t>
            </a:r>
            <a:r>
              <a:rPr lang="en-US" sz="2600" dirty="0" err="1"/>
              <a:t>d’autres</a:t>
            </a:r>
            <a:r>
              <a:rPr lang="en-US" sz="2600" dirty="0"/>
              <a:t> sources </a:t>
            </a:r>
            <a:r>
              <a:rPr lang="en-US" sz="2600" dirty="0" err="1"/>
              <a:t>liées</a:t>
            </a:r>
            <a:r>
              <a:rPr lang="en-US" sz="2600" dirty="0"/>
              <a:t> à </a:t>
            </a:r>
            <a:r>
              <a:rPr lang="en-US" sz="2600" dirty="0" err="1"/>
              <a:t>une</a:t>
            </a:r>
            <a:r>
              <a:rPr lang="en-US" sz="2600" dirty="0"/>
              <a:t> </a:t>
            </a:r>
            <a:r>
              <a:rPr lang="en-US" sz="2600" dirty="0" err="1"/>
              <a:t>localisation</a:t>
            </a:r>
            <a:r>
              <a:rPr lang="en-US" sz="2600" dirty="0"/>
              <a:t> </a:t>
            </a:r>
            <a:r>
              <a:rPr lang="en-US" sz="2600" dirty="0" err="1"/>
              <a:t>ou</a:t>
            </a:r>
            <a:r>
              <a:rPr lang="en-US" sz="2600" dirty="0"/>
              <a:t> </a:t>
            </a:r>
            <a:r>
              <a:rPr lang="en-US" sz="2600" dirty="0" err="1"/>
              <a:t>une</a:t>
            </a:r>
            <a:r>
              <a:rPr lang="en-US" sz="2600" dirty="0"/>
              <a:t> </a:t>
            </a:r>
            <a:r>
              <a:rPr lang="en-US" sz="2600" dirty="0" err="1"/>
              <a:t>caractéristique</a:t>
            </a:r>
            <a:r>
              <a:rPr lang="en-US" sz="2600" dirty="0"/>
              <a:t> </a:t>
            </a:r>
            <a:r>
              <a:rPr lang="en-US" sz="2600" dirty="0" err="1"/>
              <a:t>d’une</a:t>
            </a:r>
            <a:r>
              <a:rPr lang="en-US" sz="2600" dirty="0"/>
              <a:t> carte</a:t>
            </a:r>
            <a:endParaRPr lang="en-US" sz="2000" dirty="0"/>
          </a:p>
          <a:p>
            <a:pPr marL="0" indent="0">
              <a:buNone/>
            </a:pPr>
            <a:endParaRPr lang="fr-FR" dirty="0"/>
          </a:p>
        </p:txBody>
      </p:sp>
      <p:sp>
        <p:nvSpPr>
          <p:cNvPr id="9"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Quelques </a:t>
            </a:r>
            <a:r>
              <a:rPr lang="fr-FR" sz="2400" b="1" dirty="0" smtClean="0">
                <a:solidFill>
                  <a:schemeClr val="bg1"/>
                </a:solidFill>
              </a:rPr>
              <a:t>concepts: Information environnementale</a:t>
            </a:r>
            <a:endParaRPr lang="fr-FR" sz="2400" b="1" dirty="0">
              <a:solidFill>
                <a:schemeClr val="bg1"/>
              </a:solidFill>
            </a:endParaRPr>
          </a:p>
        </p:txBody>
      </p:sp>
    </p:spTree>
    <p:extLst>
      <p:ext uri="{BB962C8B-B14F-4D97-AF65-F5344CB8AC3E}">
        <p14:creationId xmlns:p14="http://schemas.microsoft.com/office/powerpoint/2010/main" val="32026793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fr-FR" altLang="en-US" smtClean="0"/>
              <a:pPr>
                <a:defRPr/>
              </a:pPr>
              <a:t>18</a:t>
            </a:fld>
            <a:endParaRPr lang="fr-FR"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Quelques </a:t>
            </a:r>
            <a:r>
              <a:rPr lang="fr-FR" sz="2400" b="1" dirty="0" smtClean="0">
                <a:solidFill>
                  <a:schemeClr val="bg1"/>
                </a:solidFill>
              </a:rPr>
              <a:t>concepts: </a:t>
            </a:r>
            <a:r>
              <a:rPr lang="fr-FR" sz="2400" b="1" dirty="0">
                <a:solidFill>
                  <a:schemeClr val="bg1"/>
                </a:solidFill>
              </a:rPr>
              <a:t>Données environnementales</a:t>
            </a:r>
          </a:p>
        </p:txBody>
      </p:sp>
      <p:sp>
        <p:nvSpPr>
          <p:cNvPr id="7" name="Content Placeholder 1"/>
          <p:cNvSpPr txBox="1">
            <a:spLocks/>
          </p:cNvSpPr>
          <p:nvPr/>
        </p:nvSpPr>
        <p:spPr>
          <a:xfrm>
            <a:off x="495300" y="1676400"/>
            <a:ext cx="9144000" cy="5045098"/>
          </a:xfrm>
          <a:prstGeom prst="rect">
            <a:avLst/>
          </a:prstGeom>
        </p:spPr>
        <p:txBody>
          <a:bodyPr vert="horz" lIns="91440" tIns="45720" rIns="91440" bIns="45720" rtlCol="0">
            <a:normAutofit/>
          </a:bodyPr>
          <a:lstStyle>
            <a:lvl1pPr marL="342900" indent="-342900" algn="l" defTabSz="914400" rtl="0" eaLnBrk="0" fontAlgn="base" latinLnBrk="0" hangingPunct="0">
              <a:lnSpc>
                <a:spcPct val="90000"/>
              </a:lnSpc>
              <a:spcBef>
                <a:spcPct val="20000"/>
              </a:spcBef>
              <a:spcAft>
                <a:spcPct val="0"/>
              </a:spcAft>
              <a:buFont typeface="Wingdings" panose="05000000000000000000" pitchFamily="2" charset="2"/>
              <a:buChar char="§"/>
              <a:defRPr lang="en-US" sz="2400" kern="1200" dirty="0" smtClean="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endParaRPr lang="fr-FR" sz="2200" dirty="0"/>
          </a:p>
        </p:txBody>
      </p:sp>
      <p:sp>
        <p:nvSpPr>
          <p:cNvPr id="9" name="Content Placeholder 8"/>
          <p:cNvSpPr>
            <a:spLocks noGrp="1"/>
          </p:cNvSpPr>
          <p:nvPr>
            <p:ph idx="1"/>
          </p:nvPr>
        </p:nvSpPr>
        <p:spPr>
          <a:xfrm>
            <a:off x="495301" y="1727096"/>
            <a:ext cx="8674098" cy="4644015"/>
          </a:xfrm>
        </p:spPr>
        <p:txBody>
          <a:bodyPr>
            <a:normAutofit/>
          </a:bodyPr>
          <a:lstStyle/>
          <a:p>
            <a:pPr lvl="0"/>
            <a:r>
              <a:rPr lang="fr-FR" dirty="0" smtClean="0"/>
              <a:t>Sont de grandes quantités d’observations et de mesures sur l’environnement et les processus connexes.</a:t>
            </a:r>
            <a:r>
              <a:rPr lang="fr-FR" baseline="30000" dirty="0" smtClean="0"/>
              <a:t> </a:t>
            </a:r>
            <a:endParaRPr lang="fr-FR" sz="800" dirty="0" smtClean="0"/>
          </a:p>
          <a:p>
            <a:pPr lvl="0"/>
            <a:r>
              <a:rPr lang="fr-FR" dirty="0" smtClean="0"/>
              <a:t>Elles peuvent être collectées ou compilées:</a:t>
            </a:r>
            <a:r>
              <a:rPr lang="fr-FR" baseline="30000" dirty="0" smtClean="0"/>
              <a:t> </a:t>
            </a:r>
            <a:endParaRPr lang="fr-FR" sz="800" dirty="0" smtClean="0"/>
          </a:p>
          <a:p>
            <a:pPr marL="742950" lvl="1" indent="-285750"/>
            <a:r>
              <a:rPr lang="fr-FR" dirty="0" smtClean="0">
                <a:latin typeface="Arial" panose="020B0604020202020204" pitchFamily="34" charset="0"/>
                <a:cs typeface="Arial" panose="020B0604020202020204" pitchFamily="34" charset="0"/>
              </a:rPr>
              <a:t>par les instituts nationaux des statistiques, les ministères de l’environnement, les autorités sectorielles (par ex., eau, forêts, mines)</a:t>
            </a:r>
            <a:endParaRPr lang="fr-FR" sz="1050" dirty="0" smtClean="0">
              <a:latin typeface="Arial" panose="020B0604020202020204" pitchFamily="34" charset="0"/>
              <a:cs typeface="Arial" panose="020B0604020202020204" pitchFamily="34" charset="0"/>
            </a:endParaRPr>
          </a:p>
          <a:p>
            <a:pPr marL="742950" lvl="1" indent="-285750"/>
            <a:r>
              <a:rPr lang="fr-FR" dirty="0" smtClean="0">
                <a:latin typeface="Arial" panose="020B0604020202020204" pitchFamily="34" charset="0"/>
                <a:cs typeface="Arial" panose="020B0604020202020204" pitchFamily="34" charset="0"/>
              </a:rPr>
              <a:t>en utilisant différents types de sources:</a:t>
            </a:r>
            <a:r>
              <a:rPr lang="fr-FR" baseline="30000" dirty="0" smtClean="0">
                <a:latin typeface="Arial" panose="020B0604020202020204" pitchFamily="34" charset="0"/>
                <a:cs typeface="Arial" panose="020B0604020202020204" pitchFamily="34" charset="0"/>
              </a:rPr>
              <a:t> </a:t>
            </a:r>
            <a:endParaRPr lang="fr-FR" sz="800" dirty="0" smtClean="0">
              <a:latin typeface="Arial" panose="020B0604020202020204" pitchFamily="34" charset="0"/>
              <a:cs typeface="Arial" panose="020B0604020202020204" pitchFamily="34" charset="0"/>
            </a:endParaRPr>
          </a:p>
          <a:p>
            <a:pPr lvl="2">
              <a:buFont typeface="Arial" panose="020B0604020202020204" pitchFamily="34" charset="0"/>
              <a:buChar char="-"/>
            </a:pPr>
            <a:r>
              <a:rPr lang="fr-FR" sz="2200" dirty="0" smtClean="0">
                <a:latin typeface="Arial" panose="020B0604020202020204" pitchFamily="34" charset="0"/>
                <a:cs typeface="Arial" panose="020B0604020202020204" pitchFamily="34" charset="0"/>
              </a:rPr>
              <a:t>enquêtes statistiques (recensements ou sondages </a:t>
            </a:r>
          </a:p>
          <a:p>
            <a:pPr lvl="2">
              <a:buFont typeface="Arial" panose="020B0604020202020204" pitchFamily="34" charset="0"/>
              <a:buChar char="-"/>
            </a:pPr>
            <a:r>
              <a:rPr lang="fr-FR" sz="2200" dirty="0" smtClean="0">
                <a:latin typeface="Arial" panose="020B0604020202020204" pitchFamily="34" charset="0"/>
                <a:cs typeface="Arial" panose="020B0604020202020204" pitchFamily="34" charset="0"/>
              </a:rPr>
              <a:t>archives administratives, bases de données géographiques, registres et inventaires </a:t>
            </a:r>
          </a:p>
          <a:p>
            <a:pPr lvl="2">
              <a:buFont typeface="Arial" panose="020B0604020202020204" pitchFamily="34" charset="0"/>
              <a:buChar char="-"/>
            </a:pPr>
            <a:r>
              <a:rPr lang="fr-FR" sz="2200" dirty="0" smtClean="0">
                <a:latin typeface="Arial" panose="020B0604020202020204" pitchFamily="34" charset="0"/>
                <a:cs typeface="Arial" panose="020B0604020202020204" pitchFamily="34" charset="0"/>
              </a:rPr>
              <a:t>réseaux de surveillance, cartographie thématique, télédétection, recherches scientifiques et études sur le terrain.</a:t>
            </a:r>
          </a:p>
          <a:p>
            <a:pPr marL="0" indent="0">
              <a:buNone/>
            </a:pPr>
            <a:endParaRPr lang="fr-FR" dirty="0"/>
          </a:p>
        </p:txBody>
      </p:sp>
    </p:spTree>
    <p:extLst>
      <p:ext uri="{BB962C8B-B14F-4D97-AF65-F5344CB8AC3E}">
        <p14:creationId xmlns:p14="http://schemas.microsoft.com/office/powerpoint/2010/main" val="3155821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19</a:t>
            </a:fld>
            <a:endParaRPr lang="en-US" altLang="en-US" dirty="0"/>
          </a:p>
        </p:txBody>
      </p:sp>
      <p:sp>
        <p:nvSpPr>
          <p:cNvPr id="7" name="Content Placeholder 1"/>
          <p:cNvSpPr txBox="1">
            <a:spLocks/>
          </p:cNvSpPr>
          <p:nvPr/>
        </p:nvSpPr>
        <p:spPr>
          <a:xfrm>
            <a:off x="495300" y="1676400"/>
            <a:ext cx="9144000" cy="5045098"/>
          </a:xfrm>
          <a:prstGeom prst="rect">
            <a:avLst/>
          </a:prstGeom>
        </p:spPr>
        <p:txBody>
          <a:bodyPr vert="horz" lIns="91440" tIns="45720" rIns="91440" bIns="45720" rtlCol="0">
            <a:normAutofit/>
          </a:bodyPr>
          <a:lstStyle>
            <a:lvl1pPr marL="342900" indent="-342900" algn="l" defTabSz="914400" rtl="0" eaLnBrk="0" fontAlgn="base" latinLnBrk="0" hangingPunct="0">
              <a:lnSpc>
                <a:spcPct val="90000"/>
              </a:lnSpc>
              <a:spcBef>
                <a:spcPct val="20000"/>
              </a:spcBef>
              <a:spcAft>
                <a:spcPct val="0"/>
              </a:spcAft>
              <a:buFont typeface="Wingdings" panose="05000000000000000000" pitchFamily="2" charset="2"/>
              <a:buChar char="§"/>
              <a:defRPr lang="en-US" sz="2400" kern="1200" dirty="0" smtClean="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endParaRPr lang="fr-FR" sz="2200" dirty="0"/>
          </a:p>
        </p:txBody>
      </p:sp>
      <p:sp>
        <p:nvSpPr>
          <p:cNvPr id="5" name="Content Placeholder 4"/>
          <p:cNvSpPr>
            <a:spLocks noGrp="1"/>
          </p:cNvSpPr>
          <p:nvPr>
            <p:ph idx="1"/>
          </p:nvPr>
        </p:nvSpPr>
        <p:spPr>
          <a:xfrm>
            <a:off x="519953" y="1801237"/>
            <a:ext cx="8543925" cy="4644015"/>
          </a:xfrm>
        </p:spPr>
        <p:txBody>
          <a:bodyPr>
            <a:normAutofit fontScale="92500"/>
          </a:bodyPr>
          <a:lstStyle/>
          <a:p>
            <a:pPr lvl="0"/>
            <a:r>
              <a:rPr lang="en-US" dirty="0" err="1" smtClean="0"/>
              <a:t>Sont</a:t>
            </a:r>
            <a:r>
              <a:rPr lang="en-US" dirty="0" smtClean="0"/>
              <a:t> </a:t>
            </a:r>
            <a:r>
              <a:rPr lang="en-US" dirty="0"/>
              <a:t>des </a:t>
            </a:r>
            <a:r>
              <a:rPr lang="en-US" dirty="0" err="1"/>
              <a:t>données</a:t>
            </a:r>
            <a:r>
              <a:rPr lang="en-US" dirty="0"/>
              <a:t> </a:t>
            </a:r>
            <a:r>
              <a:rPr lang="en-US" dirty="0" err="1"/>
              <a:t>environnementales</a:t>
            </a:r>
            <a:r>
              <a:rPr lang="en-US" dirty="0"/>
              <a:t> qui </a:t>
            </a:r>
            <a:r>
              <a:rPr lang="en-US" dirty="0" err="1"/>
              <a:t>ont</a:t>
            </a:r>
            <a:r>
              <a:rPr lang="en-US" dirty="0"/>
              <a:t> </a:t>
            </a:r>
            <a:r>
              <a:rPr lang="en-US" dirty="0" err="1"/>
              <a:t>été</a:t>
            </a:r>
            <a:r>
              <a:rPr lang="en-US" dirty="0"/>
              <a:t> </a:t>
            </a:r>
            <a:r>
              <a:rPr lang="en-US" dirty="0" err="1"/>
              <a:t>structurées</a:t>
            </a:r>
            <a:r>
              <a:rPr lang="en-US" dirty="0"/>
              <a:t>, </a:t>
            </a:r>
            <a:r>
              <a:rPr lang="en-US" dirty="0" err="1"/>
              <a:t>synthétisées</a:t>
            </a:r>
            <a:r>
              <a:rPr lang="en-US" dirty="0"/>
              <a:t> et </a:t>
            </a:r>
            <a:r>
              <a:rPr lang="en-US" dirty="0" err="1"/>
              <a:t>agrégées</a:t>
            </a:r>
            <a:r>
              <a:rPr lang="en-US" dirty="0"/>
              <a:t> </a:t>
            </a:r>
            <a:r>
              <a:rPr lang="en-US" dirty="0" err="1"/>
              <a:t>selon</a:t>
            </a:r>
            <a:r>
              <a:rPr lang="en-US" dirty="0"/>
              <a:t> les </a:t>
            </a:r>
            <a:r>
              <a:rPr lang="en-US" dirty="0" err="1"/>
              <a:t>méthodes</a:t>
            </a:r>
            <a:r>
              <a:rPr lang="en-US" dirty="0"/>
              <a:t>, </a:t>
            </a:r>
            <a:r>
              <a:rPr lang="en-US" dirty="0" err="1"/>
              <a:t>normes</a:t>
            </a:r>
            <a:r>
              <a:rPr lang="en-US" dirty="0"/>
              <a:t> et </a:t>
            </a:r>
            <a:r>
              <a:rPr lang="en-US" dirty="0" err="1"/>
              <a:t>procédures</a:t>
            </a:r>
            <a:r>
              <a:rPr lang="en-US" dirty="0"/>
              <a:t> </a:t>
            </a:r>
            <a:r>
              <a:rPr lang="en-US" dirty="0" err="1"/>
              <a:t>statistiques</a:t>
            </a:r>
            <a:r>
              <a:rPr lang="en-US" dirty="0"/>
              <a:t>.</a:t>
            </a:r>
            <a:endParaRPr lang="en-US" sz="800" dirty="0"/>
          </a:p>
          <a:p>
            <a:pPr lvl="0"/>
            <a:r>
              <a:rPr lang="en-US" dirty="0" err="1" smtClean="0"/>
              <a:t>Transforment</a:t>
            </a:r>
            <a:r>
              <a:rPr lang="en-US" dirty="0" smtClean="0"/>
              <a:t> </a:t>
            </a:r>
            <a:r>
              <a:rPr lang="en-US" dirty="0"/>
              <a:t>des </a:t>
            </a:r>
            <a:r>
              <a:rPr lang="en-US" dirty="0" err="1"/>
              <a:t>données</a:t>
            </a:r>
            <a:r>
              <a:rPr lang="en-US" dirty="0"/>
              <a:t> </a:t>
            </a:r>
            <a:r>
              <a:rPr lang="en-US" dirty="0" err="1"/>
              <a:t>environnementales</a:t>
            </a:r>
            <a:r>
              <a:rPr lang="en-US" dirty="0"/>
              <a:t> et </a:t>
            </a:r>
            <a:r>
              <a:rPr lang="en-US" dirty="0" err="1"/>
              <a:t>d’autres</a:t>
            </a:r>
            <a:r>
              <a:rPr lang="en-US" dirty="0"/>
              <a:t> </a:t>
            </a:r>
            <a:r>
              <a:rPr lang="en-US" dirty="0" err="1"/>
              <a:t>données</a:t>
            </a:r>
            <a:r>
              <a:rPr lang="en-US" dirty="0"/>
              <a:t> </a:t>
            </a:r>
            <a:r>
              <a:rPr lang="en-US" dirty="0" err="1"/>
              <a:t>en</a:t>
            </a:r>
            <a:r>
              <a:rPr lang="en-US" dirty="0"/>
              <a:t> des </a:t>
            </a:r>
            <a:r>
              <a:rPr lang="en-US" dirty="0" err="1"/>
              <a:t>statistiques</a:t>
            </a:r>
            <a:r>
              <a:rPr lang="en-US" dirty="0"/>
              <a:t> </a:t>
            </a:r>
            <a:r>
              <a:rPr lang="en-US" dirty="0" err="1"/>
              <a:t>pertinentes</a:t>
            </a:r>
            <a:r>
              <a:rPr lang="en-US" dirty="0"/>
              <a:t> qui </a:t>
            </a:r>
            <a:r>
              <a:rPr lang="en-US" dirty="0" err="1"/>
              <a:t>décrivent</a:t>
            </a:r>
            <a:r>
              <a:rPr lang="en-US" dirty="0"/>
              <a:t> </a:t>
            </a:r>
            <a:r>
              <a:rPr lang="en-US" dirty="0" err="1"/>
              <a:t>l’état</a:t>
            </a:r>
            <a:r>
              <a:rPr lang="en-US" dirty="0"/>
              <a:t> et les </a:t>
            </a:r>
            <a:r>
              <a:rPr lang="en-US" dirty="0" err="1"/>
              <a:t>tendances</a:t>
            </a:r>
            <a:r>
              <a:rPr lang="en-US" dirty="0"/>
              <a:t> </a:t>
            </a:r>
            <a:r>
              <a:rPr lang="en-US" dirty="0" err="1"/>
              <a:t>en</a:t>
            </a:r>
            <a:r>
              <a:rPr lang="en-US" dirty="0"/>
              <a:t> </a:t>
            </a:r>
            <a:r>
              <a:rPr lang="en-US" dirty="0" err="1"/>
              <a:t>matière</a:t>
            </a:r>
            <a:r>
              <a:rPr lang="en-US" dirty="0"/>
              <a:t> </a:t>
            </a:r>
            <a:r>
              <a:rPr lang="en-US" dirty="0" err="1"/>
              <a:t>d’environnement</a:t>
            </a:r>
            <a:r>
              <a:rPr lang="en-US" dirty="0"/>
              <a:t> </a:t>
            </a:r>
            <a:r>
              <a:rPr lang="en-US" dirty="0" err="1"/>
              <a:t>ainsi</a:t>
            </a:r>
            <a:r>
              <a:rPr lang="en-US" dirty="0"/>
              <a:t> que les </a:t>
            </a:r>
            <a:r>
              <a:rPr lang="en-US" dirty="0" err="1"/>
              <a:t>principaux</a:t>
            </a:r>
            <a:r>
              <a:rPr lang="en-US" dirty="0"/>
              <a:t> </a:t>
            </a:r>
            <a:r>
              <a:rPr lang="en-US" dirty="0" err="1"/>
              <a:t>processus</a:t>
            </a:r>
            <a:r>
              <a:rPr lang="en-US" dirty="0"/>
              <a:t> </a:t>
            </a:r>
            <a:r>
              <a:rPr lang="en-US" dirty="0" err="1"/>
              <a:t>l’affectant</a:t>
            </a:r>
            <a:r>
              <a:rPr lang="en-US" dirty="0"/>
              <a:t>.</a:t>
            </a:r>
            <a:r>
              <a:rPr lang="en-US" baseline="30000" dirty="0"/>
              <a:t> </a:t>
            </a:r>
            <a:endParaRPr lang="en-US" sz="800" dirty="0"/>
          </a:p>
          <a:p>
            <a:pPr lvl="0"/>
            <a:r>
              <a:rPr lang="en-US" dirty="0"/>
              <a:t>Les </a:t>
            </a:r>
            <a:r>
              <a:rPr lang="en-US" dirty="0" err="1"/>
              <a:t>données</a:t>
            </a:r>
            <a:r>
              <a:rPr lang="en-US" dirty="0"/>
              <a:t> </a:t>
            </a:r>
            <a:r>
              <a:rPr lang="en-US" dirty="0" err="1"/>
              <a:t>environnementales</a:t>
            </a:r>
            <a:r>
              <a:rPr lang="en-US" dirty="0"/>
              <a:t> ne </a:t>
            </a:r>
            <a:r>
              <a:rPr lang="en-US" dirty="0" err="1"/>
              <a:t>sont</a:t>
            </a:r>
            <a:r>
              <a:rPr lang="en-US" dirty="0"/>
              <a:t> pas </a:t>
            </a:r>
            <a:r>
              <a:rPr lang="en-US" dirty="0" err="1"/>
              <a:t>toutes</a:t>
            </a:r>
            <a:r>
              <a:rPr lang="en-US" dirty="0"/>
              <a:t> </a:t>
            </a:r>
            <a:r>
              <a:rPr lang="en-US" dirty="0" err="1"/>
              <a:t>utilisées</a:t>
            </a:r>
            <a:r>
              <a:rPr lang="en-US" dirty="0"/>
              <a:t> pour </a:t>
            </a:r>
            <a:r>
              <a:rPr lang="en-US" dirty="0" err="1"/>
              <a:t>produire</a:t>
            </a:r>
            <a:r>
              <a:rPr lang="en-US" dirty="0"/>
              <a:t> des </a:t>
            </a:r>
            <a:r>
              <a:rPr lang="en-US" dirty="0" err="1"/>
              <a:t>statistiques</a:t>
            </a:r>
            <a:r>
              <a:rPr lang="en-US" dirty="0"/>
              <a:t> de </a:t>
            </a:r>
            <a:r>
              <a:rPr lang="en-US" dirty="0" err="1"/>
              <a:t>l’environnement</a:t>
            </a:r>
            <a:r>
              <a:rPr lang="en-US" baseline="30000" dirty="0"/>
              <a:t> </a:t>
            </a:r>
            <a:endParaRPr lang="en-US" sz="900" dirty="0"/>
          </a:p>
          <a:p>
            <a:pPr lvl="1"/>
            <a:r>
              <a:rPr lang="en-US" dirty="0">
                <a:latin typeface="Arial" panose="020B0604020202020204" pitchFamily="34" charset="0"/>
                <a:cs typeface="Arial" panose="020B0604020202020204" pitchFamily="34" charset="0"/>
              </a:rPr>
              <a:t>Le CDSE 2013 </a:t>
            </a:r>
            <a:r>
              <a:rPr lang="en-US" dirty="0" err="1">
                <a:latin typeface="Arial" panose="020B0604020202020204" pitchFamily="34" charset="0"/>
                <a:cs typeface="Arial" panose="020B0604020202020204" pitchFamily="34" charset="0"/>
              </a:rPr>
              <a:t>fournit</a:t>
            </a:r>
            <a:r>
              <a:rPr lang="en-US" dirty="0">
                <a:latin typeface="Arial" panose="020B0604020202020204" pitchFamily="34" charset="0"/>
                <a:cs typeface="Arial" panose="020B0604020202020204" pitchFamily="34" charset="0"/>
              </a:rPr>
              <a:t> un cadre qui </a:t>
            </a:r>
            <a:r>
              <a:rPr lang="en-US" dirty="0" err="1">
                <a:latin typeface="Arial" panose="020B0604020202020204" pitchFamily="34" charset="0"/>
                <a:cs typeface="Arial" panose="020B0604020202020204" pitchFamily="34" charset="0"/>
              </a:rPr>
              <a:t>identifie</a:t>
            </a:r>
            <a:r>
              <a:rPr lang="en-US" dirty="0">
                <a:latin typeface="Arial" panose="020B0604020202020204" pitchFamily="34" charset="0"/>
                <a:cs typeface="Arial" panose="020B0604020202020204" pitchFamily="34" charset="0"/>
              </a:rPr>
              <a:t> des </a:t>
            </a:r>
            <a:r>
              <a:rPr lang="en-US" dirty="0" err="1">
                <a:latin typeface="Arial" panose="020B0604020202020204" pitchFamily="34" charset="0"/>
                <a:cs typeface="Arial" panose="020B0604020202020204" pitchFamily="34" charset="0"/>
              </a:rPr>
              <a:t>données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environnementales</a:t>
            </a:r>
            <a:r>
              <a:rPr lang="en-US" dirty="0">
                <a:latin typeface="Arial" panose="020B0604020202020204" pitchFamily="34" charset="0"/>
                <a:cs typeface="Arial" panose="020B0604020202020204" pitchFamily="34" charset="0"/>
              </a:rPr>
              <a:t> et </a:t>
            </a:r>
            <a:r>
              <a:rPr lang="en-US" dirty="0" err="1">
                <a:latin typeface="Arial" panose="020B0604020202020204" pitchFamily="34" charset="0"/>
                <a:cs typeface="Arial" panose="020B0604020202020204" pitchFamily="34" charset="0"/>
              </a:rPr>
              <a:t>d’autres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données</a:t>
            </a:r>
            <a:r>
              <a:rPr lang="en-US" dirty="0">
                <a:latin typeface="Arial" panose="020B0604020202020204" pitchFamily="34" charset="0"/>
                <a:cs typeface="Arial" panose="020B0604020202020204" pitchFamily="34" charset="0"/>
              </a:rPr>
              <a:t> entrant </a:t>
            </a:r>
            <a:r>
              <a:rPr lang="en-US" dirty="0" err="1">
                <a:latin typeface="Arial" panose="020B0604020202020204" pitchFamily="34" charset="0"/>
                <a:cs typeface="Arial" panose="020B0604020202020204" pitchFamily="34" charset="0"/>
              </a:rPr>
              <a:t>dans</a:t>
            </a:r>
            <a:r>
              <a:rPr lang="en-US" dirty="0">
                <a:latin typeface="Arial" panose="020B0604020202020204" pitchFamily="34" charset="0"/>
                <a:cs typeface="Arial" panose="020B0604020202020204" pitchFamily="34" charset="0"/>
              </a:rPr>
              <a:t> son champ </a:t>
            </a:r>
            <a:r>
              <a:rPr lang="en-US" dirty="0" err="1">
                <a:latin typeface="Arial" panose="020B0604020202020204" pitchFamily="34" charset="0"/>
                <a:cs typeface="Arial" panose="020B0604020202020204" pitchFamily="34" charset="0"/>
              </a:rPr>
              <a:t>d’application</a:t>
            </a:r>
            <a:r>
              <a:rPr lang="en-US" dirty="0">
                <a:latin typeface="Arial" panose="020B0604020202020204" pitchFamily="34" charset="0"/>
                <a:cs typeface="Arial" panose="020B0604020202020204" pitchFamily="34" charset="0"/>
              </a:rPr>
              <a:t>.</a:t>
            </a:r>
          </a:p>
          <a:p>
            <a:pPr lvl="1"/>
            <a:r>
              <a:rPr lang="en-US" dirty="0">
                <a:latin typeface="Arial" panose="020B0604020202020204" pitchFamily="34" charset="0"/>
                <a:cs typeface="Arial" panose="020B0604020202020204" pitchFamily="34" charset="0"/>
              </a:rPr>
              <a:t>Le CDSE 2013 </a:t>
            </a:r>
            <a:r>
              <a:rPr lang="en-US" dirty="0" err="1">
                <a:latin typeface="Arial" panose="020B0604020202020204" pitchFamily="34" charset="0"/>
                <a:cs typeface="Arial" panose="020B0604020202020204" pitchFamily="34" charset="0"/>
              </a:rPr>
              <a:t>contribue</a:t>
            </a:r>
            <a:r>
              <a:rPr lang="en-US" dirty="0">
                <a:latin typeface="Arial" panose="020B0604020202020204" pitchFamily="34" charset="0"/>
                <a:cs typeface="Arial" panose="020B0604020202020204" pitchFamily="34" charset="0"/>
              </a:rPr>
              <a:t> à structurer, </a:t>
            </a:r>
            <a:r>
              <a:rPr lang="en-US" dirty="0" err="1">
                <a:latin typeface="Arial" panose="020B0604020202020204" pitchFamily="34" charset="0"/>
                <a:cs typeface="Arial" panose="020B0604020202020204" pitchFamily="34" charset="0"/>
              </a:rPr>
              <a:t>synthétiser</a:t>
            </a:r>
            <a:r>
              <a:rPr lang="en-US" dirty="0">
                <a:latin typeface="Arial" panose="020B0604020202020204" pitchFamily="34" charset="0"/>
                <a:cs typeface="Arial" panose="020B0604020202020204" pitchFamily="34" charset="0"/>
              </a:rPr>
              <a:t> et </a:t>
            </a:r>
            <a:r>
              <a:rPr lang="en-US" dirty="0" err="1">
                <a:latin typeface="Arial" panose="020B0604020202020204" pitchFamily="34" charset="0"/>
                <a:cs typeface="Arial" panose="020B0604020202020204" pitchFamily="34" charset="0"/>
              </a:rPr>
              <a:t>agréger</a:t>
            </a:r>
            <a:r>
              <a:rPr lang="en-US" dirty="0">
                <a:latin typeface="Arial" panose="020B0604020202020204" pitchFamily="34" charset="0"/>
                <a:cs typeface="Arial" panose="020B0604020202020204" pitchFamily="34" charset="0"/>
              </a:rPr>
              <a:t> des </a:t>
            </a:r>
            <a:r>
              <a:rPr lang="en-US" dirty="0" err="1">
                <a:latin typeface="Arial" panose="020B0604020202020204" pitchFamily="34" charset="0"/>
                <a:cs typeface="Arial" panose="020B0604020202020204" pitchFamily="34" charset="0"/>
              </a:rPr>
              <a:t>données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séries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statistiques</a:t>
            </a:r>
            <a:r>
              <a:rPr lang="en-US" dirty="0">
                <a:latin typeface="Arial" panose="020B0604020202020204" pitchFamily="34" charset="0"/>
                <a:cs typeface="Arial" panose="020B0604020202020204" pitchFamily="34" charset="0"/>
              </a:rPr>
              <a:t> et </a:t>
            </a:r>
            <a:r>
              <a:rPr lang="en-US" dirty="0" err="1">
                <a:latin typeface="Arial" panose="020B0604020202020204" pitchFamily="34" charset="0"/>
                <a:cs typeface="Arial" panose="020B0604020202020204" pitchFamily="34" charset="0"/>
              </a:rPr>
              <a:t>indicateurs</a:t>
            </a:r>
            <a:endParaRPr lang="en-US" sz="3200" dirty="0">
              <a:latin typeface="Arial" panose="020B0604020202020204" pitchFamily="34" charset="0"/>
              <a:cs typeface="Arial" panose="020B0604020202020204" pitchFamily="34" charset="0"/>
            </a:endParaRPr>
          </a:p>
          <a:p>
            <a:pPr marL="0" indent="0">
              <a:buNone/>
            </a:pPr>
            <a:endParaRPr lang="en-US" dirty="0"/>
          </a:p>
        </p:txBody>
      </p:sp>
      <p:sp>
        <p:nvSpPr>
          <p:cNvPr id="9"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Quelques </a:t>
            </a:r>
            <a:r>
              <a:rPr lang="fr-FR" sz="2400" b="1" dirty="0" smtClean="0">
                <a:solidFill>
                  <a:schemeClr val="bg1"/>
                </a:solidFill>
              </a:rPr>
              <a:t>concepts: </a:t>
            </a:r>
            <a:r>
              <a:rPr lang="en-US" sz="2400" b="1" dirty="0" err="1">
                <a:solidFill>
                  <a:schemeClr val="bg1"/>
                </a:solidFill>
              </a:rPr>
              <a:t>Statistiques</a:t>
            </a:r>
            <a:r>
              <a:rPr lang="en-US" sz="2400" b="1" dirty="0">
                <a:solidFill>
                  <a:schemeClr val="bg1"/>
                </a:solidFill>
              </a:rPr>
              <a:t> de </a:t>
            </a:r>
            <a:r>
              <a:rPr lang="en-US" sz="2400" b="1" dirty="0" err="1">
                <a:solidFill>
                  <a:schemeClr val="bg1"/>
                </a:solidFill>
              </a:rPr>
              <a:t>l’environnement</a:t>
            </a:r>
            <a:r>
              <a:rPr lang="fr-FR" sz="2400" b="1" dirty="0">
                <a:solidFill>
                  <a:schemeClr val="bg1"/>
                </a:solidFill>
              </a:rPr>
              <a:t> </a:t>
            </a:r>
            <a:endParaRPr lang="en-PH" sz="2400" b="1" dirty="0">
              <a:solidFill>
                <a:schemeClr val="bg1"/>
              </a:solidFill>
            </a:endParaRPr>
          </a:p>
        </p:txBody>
      </p:sp>
    </p:spTree>
    <p:extLst>
      <p:ext uri="{BB962C8B-B14F-4D97-AF65-F5344CB8AC3E}">
        <p14:creationId xmlns:p14="http://schemas.microsoft.com/office/powerpoint/2010/main" val="412167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rot="3000000">
            <a:off x="105472" y="2556513"/>
            <a:ext cx="228600" cy="2815389"/>
            <a:chOff x="0" y="1748590"/>
            <a:chExt cx="304800" cy="3753852"/>
          </a:xfrm>
          <a:scene3d>
            <a:camera prst="orthographicFront">
              <a:rot lat="0" lon="0" rev="0"/>
            </a:camera>
            <a:lightRig rig="balanced" dir="t">
              <a:rot lat="0" lon="0" rev="8700000"/>
            </a:lightRig>
          </a:scene3d>
        </p:grpSpPr>
        <p:sp>
          <p:nvSpPr>
            <p:cNvPr id="21" name="Isosceles Triangle 20"/>
            <p:cNvSpPr/>
            <p:nvPr/>
          </p:nvSpPr>
          <p:spPr>
            <a:xfrm>
              <a:off x="0" y="1748590"/>
              <a:ext cx="304800" cy="1876926"/>
            </a:xfrm>
            <a:prstGeom prst="triangle">
              <a:avLst/>
            </a:prstGeom>
            <a:solidFill>
              <a:schemeClr val="tx1">
                <a:lumMod val="65000"/>
                <a:lumOff val="35000"/>
              </a:schemeClr>
            </a:solid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2" name="Isosceles Triangle 21"/>
            <p:cNvSpPr/>
            <p:nvPr/>
          </p:nvSpPr>
          <p:spPr>
            <a:xfrm flipV="1">
              <a:off x="0" y="3625516"/>
              <a:ext cx="304800" cy="1876926"/>
            </a:xfrm>
            <a:prstGeom prst="triangle">
              <a:avLst/>
            </a:prstGeom>
            <a:no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grpSp>
      <p:sp>
        <p:nvSpPr>
          <p:cNvPr id="23" name="Oval 22"/>
          <p:cNvSpPr/>
          <p:nvPr/>
        </p:nvSpPr>
        <p:spPr>
          <a:xfrm rot="3000000">
            <a:off x="21250" y="3747640"/>
            <a:ext cx="411480" cy="411480"/>
          </a:xfrm>
          <a:prstGeom prst="ellipse">
            <a:avLst/>
          </a:prstGeom>
          <a:solidFill>
            <a:srgbClr val="9933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Arc 23"/>
          <p:cNvSpPr/>
          <p:nvPr/>
        </p:nvSpPr>
        <p:spPr>
          <a:xfrm>
            <a:off x="-1393655" y="2091717"/>
            <a:ext cx="3567364" cy="3567364"/>
          </a:xfrm>
          <a:prstGeom prst="arc">
            <a:avLst>
              <a:gd name="adj1" fmla="val 15483831"/>
              <a:gd name="adj2" fmla="val 6098019"/>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5" name="Oval 24"/>
          <p:cNvSpPr/>
          <p:nvPr/>
        </p:nvSpPr>
        <p:spPr>
          <a:xfrm>
            <a:off x="1567614" y="2441132"/>
            <a:ext cx="411480" cy="411480"/>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700" dirty="0">
                <a:solidFill>
                  <a:schemeClr val="tx1"/>
                </a:solidFill>
                <a:latin typeface="Arial Black" panose="020B0A04020102020204" pitchFamily="34" charset="0"/>
              </a:rPr>
              <a:t>1</a:t>
            </a:r>
          </a:p>
        </p:txBody>
      </p:sp>
      <p:sp>
        <p:nvSpPr>
          <p:cNvPr id="26" name="TextBox 25"/>
          <p:cNvSpPr txBox="1"/>
          <p:nvPr/>
        </p:nvSpPr>
        <p:spPr>
          <a:xfrm>
            <a:off x="2070156" y="2362200"/>
            <a:ext cx="7073845" cy="430887"/>
          </a:xfrm>
          <a:prstGeom prst="rect">
            <a:avLst/>
          </a:prstGeom>
          <a:noFill/>
        </p:spPr>
        <p:txBody>
          <a:bodyPr wrap="square" rtlCol="0">
            <a:spAutoFit/>
          </a:bodyPr>
          <a:lstStyle/>
          <a:p>
            <a:r>
              <a:rPr lang="fr-FR" sz="2200" b="1" dirty="0" smtClean="0">
                <a:latin typeface="Arial" panose="020B0604020202020204" pitchFamily="34" charset="0"/>
              </a:rPr>
              <a:t>Introduction: Objectifs, Historique du CDSE, etc.</a:t>
            </a:r>
            <a:endParaRPr lang="fr-FR" sz="2200" b="1" dirty="0">
              <a:latin typeface="Arial" panose="020B0604020202020204" pitchFamily="34" charset="0"/>
            </a:endParaRPr>
          </a:p>
        </p:txBody>
      </p:sp>
      <p:sp>
        <p:nvSpPr>
          <p:cNvPr id="27" name="Oval 26"/>
          <p:cNvSpPr/>
          <p:nvPr/>
        </p:nvSpPr>
        <p:spPr>
          <a:xfrm>
            <a:off x="1883996" y="3165824"/>
            <a:ext cx="411480" cy="411480"/>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700" dirty="0">
                <a:solidFill>
                  <a:schemeClr val="tx1"/>
                </a:solidFill>
                <a:latin typeface="Arial Black" panose="020B0A04020102020204" pitchFamily="34" charset="0"/>
              </a:rPr>
              <a:t>2</a:t>
            </a:r>
          </a:p>
        </p:txBody>
      </p:sp>
      <p:sp>
        <p:nvSpPr>
          <p:cNvPr id="28" name="TextBox 27"/>
          <p:cNvSpPr txBox="1"/>
          <p:nvPr/>
        </p:nvSpPr>
        <p:spPr>
          <a:xfrm>
            <a:off x="2343675" y="2972096"/>
            <a:ext cx="7357538" cy="769441"/>
          </a:xfrm>
          <a:prstGeom prst="rect">
            <a:avLst/>
          </a:prstGeom>
          <a:noFill/>
        </p:spPr>
        <p:txBody>
          <a:bodyPr wrap="square" rtlCol="0">
            <a:spAutoFit/>
          </a:bodyPr>
          <a:lstStyle/>
          <a:p>
            <a:r>
              <a:rPr lang="fr-FR" sz="2200" b="1" dirty="0" smtClean="0">
                <a:latin typeface="Arial" panose="020B0604020202020204" pitchFamily="34" charset="0"/>
              </a:rPr>
              <a:t>Cadre </a:t>
            </a:r>
            <a:r>
              <a:rPr lang="fr-FR" sz="2200" b="1" dirty="0">
                <a:latin typeface="Arial" panose="020B0604020202020204" pitchFamily="34" charset="0"/>
              </a:rPr>
              <a:t>pour le développement de statistique de l’environnement (CDSE</a:t>
            </a:r>
            <a:r>
              <a:rPr lang="fr-FR" sz="2200" b="1" dirty="0" smtClean="0">
                <a:latin typeface="Arial" panose="020B0604020202020204" pitchFamily="34" charset="0"/>
              </a:rPr>
              <a:t>) 2013</a:t>
            </a:r>
            <a:endParaRPr lang="fr-FR" sz="2200" b="1" dirty="0">
              <a:latin typeface="Arial" panose="020B0604020202020204" pitchFamily="34" charset="0"/>
            </a:endParaRPr>
          </a:p>
        </p:txBody>
      </p:sp>
      <p:sp>
        <p:nvSpPr>
          <p:cNvPr id="29" name="Oval 28"/>
          <p:cNvSpPr/>
          <p:nvPr/>
        </p:nvSpPr>
        <p:spPr>
          <a:xfrm>
            <a:off x="1955432" y="3920898"/>
            <a:ext cx="411480" cy="411480"/>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700" dirty="0">
                <a:solidFill>
                  <a:schemeClr val="tx1"/>
                </a:solidFill>
                <a:latin typeface="Arial Black" panose="020B0A04020102020204" pitchFamily="34" charset="0"/>
              </a:rPr>
              <a:t>3</a:t>
            </a:r>
          </a:p>
        </p:txBody>
      </p:sp>
      <p:sp>
        <p:nvSpPr>
          <p:cNvPr id="30" name="TextBox 29"/>
          <p:cNvSpPr txBox="1"/>
          <p:nvPr/>
        </p:nvSpPr>
        <p:spPr>
          <a:xfrm>
            <a:off x="2443687" y="3914784"/>
            <a:ext cx="6900337" cy="430887"/>
          </a:xfrm>
          <a:prstGeom prst="rect">
            <a:avLst/>
          </a:prstGeom>
          <a:noFill/>
        </p:spPr>
        <p:txBody>
          <a:bodyPr wrap="square" rtlCol="0">
            <a:spAutoFit/>
          </a:bodyPr>
          <a:lstStyle/>
          <a:p>
            <a:r>
              <a:rPr lang="fr-FR" sz="2200" b="1" dirty="0" smtClean="0">
                <a:latin typeface="Arial" panose="020B0604020202020204" pitchFamily="34" charset="0"/>
              </a:rPr>
              <a:t>Application </a:t>
            </a:r>
            <a:r>
              <a:rPr lang="fr-FR" sz="2200" b="1" dirty="0">
                <a:latin typeface="Arial" panose="020B0604020202020204" pitchFamily="34" charset="0"/>
              </a:rPr>
              <a:t>et domestication du model </a:t>
            </a:r>
            <a:r>
              <a:rPr lang="fr-FR" sz="2200" b="1" dirty="0" smtClean="0">
                <a:latin typeface="Arial" panose="020B0604020202020204" pitchFamily="34" charset="0"/>
              </a:rPr>
              <a:t>CDSE 2013</a:t>
            </a:r>
            <a:endParaRPr lang="fr-FR" sz="2200" b="1" dirty="0">
              <a:latin typeface="Arial" panose="020B0604020202020204" pitchFamily="34" charset="0"/>
            </a:endParaRPr>
          </a:p>
        </p:txBody>
      </p:sp>
      <p:sp>
        <p:nvSpPr>
          <p:cNvPr id="18" name="Title 1"/>
          <p:cNvSpPr txBox="1">
            <a:spLocks/>
          </p:cNvSpPr>
          <p:nvPr/>
        </p:nvSpPr>
        <p:spPr bwMode="auto">
          <a:xfrm>
            <a:off x="0" y="863600"/>
            <a:ext cx="9906000" cy="54864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Sommaire</a:t>
            </a:r>
            <a:endParaRPr lang="en-PH" sz="2400" b="1" dirty="0">
              <a:solidFill>
                <a:schemeClr val="bg1"/>
              </a:solidFill>
            </a:endParaRPr>
          </a:p>
        </p:txBody>
      </p:sp>
    </p:spTree>
    <p:extLst>
      <p:ext uri="{BB962C8B-B14F-4D97-AF65-F5344CB8AC3E}">
        <p14:creationId xmlns:p14="http://schemas.microsoft.com/office/powerpoint/2010/main" val="22645993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p:cTn id="10" dur="500" fill="hold"/>
                                        <p:tgtEl>
                                          <p:spTgt spid="25"/>
                                        </p:tgtEl>
                                        <p:attrNameLst>
                                          <p:attrName>ppt_w</p:attrName>
                                        </p:attrNameLst>
                                      </p:cBhvr>
                                      <p:tavLst>
                                        <p:tav tm="0">
                                          <p:val>
                                            <p:fltVal val="0"/>
                                          </p:val>
                                        </p:tav>
                                        <p:tav tm="100000">
                                          <p:val>
                                            <p:strVal val="#ppt_w"/>
                                          </p:val>
                                        </p:tav>
                                      </p:tavLst>
                                    </p:anim>
                                    <p:anim calcmode="lin" valueType="num">
                                      <p:cBhvr>
                                        <p:cTn id="11" dur="500" fill="hold"/>
                                        <p:tgtEl>
                                          <p:spTgt spid="25"/>
                                        </p:tgtEl>
                                        <p:attrNameLst>
                                          <p:attrName>ppt_h</p:attrName>
                                        </p:attrNameLst>
                                      </p:cBhvr>
                                      <p:tavLst>
                                        <p:tav tm="0">
                                          <p:val>
                                            <p:fltVal val="0"/>
                                          </p:val>
                                        </p:tav>
                                        <p:tav tm="100000">
                                          <p:val>
                                            <p:strVal val="#ppt_h"/>
                                          </p:val>
                                        </p:tav>
                                      </p:tavLst>
                                    </p:anim>
                                    <p:animEffect transition="in" filter="fade">
                                      <p:cBhvr>
                                        <p:cTn id="12" dur="500"/>
                                        <p:tgtEl>
                                          <p:spTgt spid="2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mph" presetSubtype="0" fill="hold" nodeType="clickEffect">
                                  <p:stCondLst>
                                    <p:cond delay="0"/>
                                  </p:stCondLst>
                                  <p:childTnLst>
                                    <p:animRot by="1200000">
                                      <p:cBhvr>
                                        <p:cTn id="19" dur="500" fill="hold"/>
                                        <p:tgtEl>
                                          <p:spTgt spid="20"/>
                                        </p:tgtEl>
                                        <p:attrNameLst>
                                          <p:attrName>r</p:attrName>
                                        </p:attrNameLst>
                                      </p:cBhvr>
                                    </p:animRot>
                                  </p:childTnLst>
                                </p:cTn>
                              </p:par>
                              <p:par>
                                <p:cTn id="20" presetID="53" presetClass="entr" presetSubtype="16"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mph" presetSubtype="0" fill="hold" nodeType="clickEffect">
                                  <p:stCondLst>
                                    <p:cond delay="0"/>
                                  </p:stCondLst>
                                  <p:childTnLst>
                                    <p:animRot by="1200000">
                                      <p:cBhvr>
                                        <p:cTn id="31" dur="500" fill="hold"/>
                                        <p:tgtEl>
                                          <p:spTgt spid="20"/>
                                        </p:tgtEl>
                                        <p:attrNameLst>
                                          <p:attrName>r</p:attrName>
                                        </p:attrNameLst>
                                      </p:cBhvr>
                                    </p:animRot>
                                  </p:childTnLst>
                                </p:cTn>
                              </p:par>
                              <p:par>
                                <p:cTn id="32" presetID="53" presetClass="entr" presetSubtype="16"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down)">
                                      <p:cBhvr>
                                        <p:cTn id="3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27" grpId="0" animBg="1"/>
      <p:bldP spid="28" grpId="0"/>
      <p:bldP spid="29" grpId="0" animBg="1"/>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5300" y="1676400"/>
            <a:ext cx="8961120" cy="5029200"/>
          </a:xfrm>
        </p:spPr>
        <p:txBody>
          <a:bodyPr>
            <a:noAutofit/>
          </a:bodyPr>
          <a:lstStyle/>
          <a:p>
            <a:pPr>
              <a:lnSpc>
                <a:spcPct val="110000"/>
              </a:lnSpc>
            </a:pPr>
            <a:r>
              <a:rPr lang="en-US" sz="2200" dirty="0" err="1" smtClean="0"/>
              <a:t>Sont</a:t>
            </a:r>
            <a:r>
              <a:rPr lang="en-US" sz="2200" dirty="0" smtClean="0"/>
              <a:t> </a:t>
            </a:r>
            <a:r>
              <a:rPr lang="en-US" sz="2200" dirty="0"/>
              <a:t>des </a:t>
            </a:r>
            <a:r>
              <a:rPr lang="en-US" sz="2200" dirty="0" err="1"/>
              <a:t>statistiques</a:t>
            </a:r>
            <a:r>
              <a:rPr lang="en-US" sz="2200" dirty="0"/>
              <a:t> de </a:t>
            </a:r>
            <a:r>
              <a:rPr lang="en-US" sz="2200" dirty="0" err="1"/>
              <a:t>l’environnement</a:t>
            </a:r>
            <a:r>
              <a:rPr lang="en-US" sz="2200" dirty="0"/>
              <a:t> qui </a:t>
            </a:r>
            <a:r>
              <a:rPr lang="en-US" sz="2200" dirty="0" err="1"/>
              <a:t>ont</a:t>
            </a:r>
            <a:r>
              <a:rPr lang="en-US" sz="2200" dirty="0"/>
              <a:t> </a:t>
            </a:r>
            <a:r>
              <a:rPr lang="en-US" sz="2200" dirty="0" err="1"/>
              <a:t>été</a:t>
            </a:r>
            <a:r>
              <a:rPr lang="en-US" sz="2200" dirty="0"/>
              <a:t> </a:t>
            </a:r>
            <a:r>
              <a:rPr lang="en-US" sz="2200" dirty="0" err="1"/>
              <a:t>sélectionnées</a:t>
            </a:r>
            <a:r>
              <a:rPr lang="en-US" sz="2200" dirty="0"/>
              <a:t> pour </a:t>
            </a:r>
            <a:r>
              <a:rPr lang="en-US" sz="2200" dirty="0" err="1"/>
              <a:t>leur</a:t>
            </a:r>
            <a:r>
              <a:rPr lang="en-US" sz="2200" dirty="0"/>
              <a:t> </a:t>
            </a:r>
            <a:r>
              <a:rPr lang="en-US" sz="2200" dirty="0" err="1"/>
              <a:t>capacité</a:t>
            </a:r>
            <a:r>
              <a:rPr lang="en-US" sz="2200" dirty="0"/>
              <a:t> à </a:t>
            </a:r>
            <a:r>
              <a:rPr lang="en-US" sz="2200" dirty="0" err="1"/>
              <a:t>représenter</a:t>
            </a:r>
            <a:r>
              <a:rPr lang="en-US" sz="2200" dirty="0"/>
              <a:t> des </a:t>
            </a:r>
            <a:r>
              <a:rPr lang="en-US" sz="2200" dirty="0" err="1"/>
              <a:t>phénomènes</a:t>
            </a:r>
            <a:r>
              <a:rPr lang="en-US" sz="2200" dirty="0"/>
              <a:t> </a:t>
            </a:r>
            <a:r>
              <a:rPr lang="en-US" sz="2200" dirty="0" err="1"/>
              <a:t>ou</a:t>
            </a:r>
            <a:r>
              <a:rPr lang="en-US" sz="2200" dirty="0"/>
              <a:t> </a:t>
            </a:r>
            <a:r>
              <a:rPr lang="en-US" sz="2200" dirty="0" err="1"/>
              <a:t>dynamiques</a:t>
            </a:r>
            <a:r>
              <a:rPr lang="en-US" sz="2200" dirty="0"/>
              <a:t> </a:t>
            </a:r>
            <a:r>
              <a:rPr lang="en-US" sz="2200" dirty="0" err="1"/>
              <a:t>importantes</a:t>
            </a:r>
            <a:r>
              <a:rPr lang="en-US" sz="2200" dirty="0"/>
              <a:t>. </a:t>
            </a:r>
            <a:r>
              <a:rPr lang="en-US" sz="2200" dirty="0" err="1"/>
              <a:t>Ils</a:t>
            </a:r>
            <a:r>
              <a:rPr lang="en-US" sz="2200" dirty="0"/>
              <a:t> </a:t>
            </a:r>
            <a:r>
              <a:rPr lang="en-US" sz="2200" dirty="0" err="1"/>
              <a:t>sont</a:t>
            </a:r>
            <a:r>
              <a:rPr lang="en-US" sz="2200" dirty="0"/>
              <a:t> </a:t>
            </a:r>
            <a:r>
              <a:rPr lang="en-US" sz="2200" dirty="0" err="1"/>
              <a:t>utilisés</a:t>
            </a:r>
            <a:r>
              <a:rPr lang="en-US" sz="2200" dirty="0"/>
              <a:t> pour </a:t>
            </a:r>
            <a:r>
              <a:rPr lang="en-US" sz="2200" dirty="0" err="1"/>
              <a:t>synthétiser</a:t>
            </a:r>
            <a:r>
              <a:rPr lang="en-US" sz="2200" dirty="0"/>
              <a:t> et </a:t>
            </a:r>
            <a:r>
              <a:rPr lang="en-US" sz="2200" dirty="0" err="1"/>
              <a:t>présenter</a:t>
            </a:r>
            <a:r>
              <a:rPr lang="en-US" sz="2200" dirty="0"/>
              <a:t> des </a:t>
            </a:r>
            <a:r>
              <a:rPr lang="en-US" sz="2200" dirty="0" err="1"/>
              <a:t>statistiques</a:t>
            </a:r>
            <a:r>
              <a:rPr lang="en-US" sz="2200" dirty="0"/>
              <a:t> </a:t>
            </a:r>
            <a:r>
              <a:rPr lang="en-US" sz="2200" dirty="0" err="1"/>
              <a:t>environnementales</a:t>
            </a:r>
            <a:r>
              <a:rPr lang="en-US" sz="2200" dirty="0"/>
              <a:t> </a:t>
            </a:r>
            <a:r>
              <a:rPr lang="en-US" sz="2200" dirty="0" err="1"/>
              <a:t>ou</a:t>
            </a:r>
            <a:r>
              <a:rPr lang="en-US" sz="2200" dirty="0"/>
              <a:t> </a:t>
            </a:r>
            <a:r>
              <a:rPr lang="en-US" sz="2200" dirty="0" err="1"/>
              <a:t>d’autres</a:t>
            </a:r>
            <a:r>
              <a:rPr lang="en-US" sz="2200" dirty="0"/>
              <a:t> </a:t>
            </a:r>
            <a:r>
              <a:rPr lang="en-US" sz="2200" dirty="0" err="1"/>
              <a:t>statistiques</a:t>
            </a:r>
            <a:r>
              <a:rPr lang="en-US" sz="2200" dirty="0"/>
              <a:t> complexes </a:t>
            </a:r>
            <a:r>
              <a:rPr lang="en-US" sz="2200" dirty="0" err="1"/>
              <a:t>d’une</a:t>
            </a:r>
            <a:r>
              <a:rPr lang="en-US" sz="2200" dirty="0"/>
              <a:t> </a:t>
            </a:r>
            <a:r>
              <a:rPr lang="en-US" sz="2200" dirty="0" err="1"/>
              <a:t>manière</a:t>
            </a:r>
            <a:r>
              <a:rPr lang="en-US" sz="2200" dirty="0"/>
              <a:t> simple, </a:t>
            </a:r>
            <a:r>
              <a:rPr lang="en-US" sz="2200" dirty="0" err="1"/>
              <a:t>directe</a:t>
            </a:r>
            <a:r>
              <a:rPr lang="en-US" sz="2200" dirty="0"/>
              <a:t>, </a:t>
            </a:r>
            <a:r>
              <a:rPr lang="en-US" sz="2200" dirty="0" err="1"/>
              <a:t>claire</a:t>
            </a:r>
            <a:r>
              <a:rPr lang="en-US" sz="2200" dirty="0"/>
              <a:t> et </a:t>
            </a:r>
            <a:r>
              <a:rPr lang="en-US" sz="2200" dirty="0" err="1"/>
              <a:t>pertinente</a:t>
            </a:r>
            <a:r>
              <a:rPr lang="en-US" sz="2200" dirty="0"/>
              <a:t>;</a:t>
            </a:r>
          </a:p>
          <a:p>
            <a:pPr>
              <a:lnSpc>
                <a:spcPct val="110000"/>
              </a:lnSpc>
            </a:pPr>
            <a:r>
              <a:rPr lang="en-US" sz="2200" dirty="0" err="1" smtClean="0"/>
              <a:t>Sont</a:t>
            </a:r>
            <a:r>
              <a:rPr lang="en-US" sz="2200" dirty="0" smtClean="0"/>
              <a:t> </a:t>
            </a:r>
            <a:r>
              <a:rPr lang="en-US" sz="2200" dirty="0" err="1"/>
              <a:t>générés</a:t>
            </a:r>
            <a:r>
              <a:rPr lang="en-US" sz="2200" dirty="0"/>
              <a:t> </a:t>
            </a:r>
            <a:r>
              <a:rPr lang="en-US" sz="2200" dirty="0" err="1"/>
              <a:t>parce</a:t>
            </a:r>
            <a:r>
              <a:rPr lang="en-US" sz="2200" dirty="0"/>
              <a:t> que les </a:t>
            </a:r>
            <a:r>
              <a:rPr lang="en-US" sz="2200" dirty="0" err="1"/>
              <a:t>statistiques</a:t>
            </a:r>
            <a:r>
              <a:rPr lang="en-US" sz="2200" dirty="0"/>
              <a:t> de </a:t>
            </a:r>
            <a:r>
              <a:rPr lang="en-US" sz="2200" dirty="0" err="1"/>
              <a:t>l’environnement</a:t>
            </a:r>
            <a:r>
              <a:rPr lang="en-US" sz="2200" dirty="0"/>
              <a:t> </a:t>
            </a:r>
            <a:r>
              <a:rPr lang="en-US" sz="2200" dirty="0" err="1"/>
              <a:t>sont</a:t>
            </a:r>
            <a:r>
              <a:rPr lang="en-US" sz="2200" dirty="0"/>
              <a:t> </a:t>
            </a:r>
            <a:r>
              <a:rPr lang="en-US" sz="2200" dirty="0" err="1"/>
              <a:t>généralement</a:t>
            </a:r>
            <a:r>
              <a:rPr lang="en-US" sz="2200" dirty="0"/>
              <a:t> trop </a:t>
            </a:r>
            <a:r>
              <a:rPr lang="en-US" sz="2200" dirty="0" err="1"/>
              <a:t>nombreuses</a:t>
            </a:r>
            <a:r>
              <a:rPr lang="en-US" sz="2200" dirty="0"/>
              <a:t> et </a:t>
            </a:r>
            <a:r>
              <a:rPr lang="en-US" sz="2200" dirty="0" err="1"/>
              <a:t>détaillées</a:t>
            </a:r>
            <a:r>
              <a:rPr lang="en-US" sz="2200" dirty="0"/>
              <a:t> pour </a:t>
            </a:r>
            <a:r>
              <a:rPr lang="en-US" sz="2200" dirty="0" err="1"/>
              <a:t>répondre</a:t>
            </a:r>
            <a:r>
              <a:rPr lang="en-US" sz="2200" dirty="0"/>
              <a:t> aux </a:t>
            </a:r>
            <a:r>
              <a:rPr lang="en-US" sz="2200" dirty="0" err="1"/>
              <a:t>besoins</a:t>
            </a:r>
            <a:r>
              <a:rPr lang="en-US" sz="2200" dirty="0"/>
              <a:t> des </a:t>
            </a:r>
            <a:r>
              <a:rPr lang="en-US" sz="2200" dirty="0" err="1"/>
              <a:t>décideurs</a:t>
            </a:r>
            <a:r>
              <a:rPr lang="en-US" sz="2200" dirty="0"/>
              <a:t> </a:t>
            </a:r>
            <a:r>
              <a:rPr lang="en-US" sz="2200" dirty="0" err="1"/>
              <a:t>politiques</a:t>
            </a:r>
            <a:r>
              <a:rPr lang="en-US" sz="2200" dirty="0"/>
              <a:t> et du grand public, et </a:t>
            </a:r>
            <a:r>
              <a:rPr lang="en-US" sz="2200" dirty="0" err="1"/>
              <a:t>nécessitent</a:t>
            </a:r>
            <a:r>
              <a:rPr lang="en-US" sz="2200" dirty="0"/>
              <a:t> </a:t>
            </a:r>
            <a:r>
              <a:rPr lang="en-US" sz="2200" dirty="0" err="1"/>
              <a:t>souvent</a:t>
            </a:r>
            <a:r>
              <a:rPr lang="en-US" sz="2200" dirty="0"/>
              <a:t> un </a:t>
            </a:r>
            <a:r>
              <a:rPr lang="en-US" sz="2200" dirty="0" err="1"/>
              <a:t>traitement</a:t>
            </a:r>
            <a:r>
              <a:rPr lang="en-US" sz="2200" dirty="0"/>
              <a:t> et </a:t>
            </a:r>
            <a:r>
              <a:rPr lang="en-US" sz="2200" dirty="0" err="1"/>
              <a:t>une</a:t>
            </a:r>
            <a:r>
              <a:rPr lang="en-US" sz="2200" dirty="0"/>
              <a:t> </a:t>
            </a:r>
            <a:r>
              <a:rPr lang="en-US" sz="2200" dirty="0" err="1"/>
              <a:t>interprétation</a:t>
            </a:r>
            <a:r>
              <a:rPr lang="en-US" sz="2200" dirty="0"/>
              <a:t> </a:t>
            </a:r>
            <a:r>
              <a:rPr lang="en-US" sz="2200" dirty="0" err="1"/>
              <a:t>ultérieure</a:t>
            </a:r>
            <a:r>
              <a:rPr lang="en-US" sz="2200" dirty="0"/>
              <a:t> pour faire </a:t>
            </a:r>
            <a:r>
              <a:rPr lang="en-US" sz="2200" dirty="0" err="1"/>
              <a:t>sens</a:t>
            </a:r>
            <a:r>
              <a:rPr lang="en-US" sz="2200" dirty="0"/>
              <a:t>;</a:t>
            </a:r>
          </a:p>
          <a:p>
            <a:pPr>
              <a:lnSpc>
                <a:spcPct val="110000"/>
              </a:lnSpc>
            </a:pPr>
            <a:r>
              <a:rPr lang="en-US" sz="2200" dirty="0" err="1" smtClean="0"/>
              <a:t>Peuvent</a:t>
            </a:r>
            <a:r>
              <a:rPr lang="en-US" sz="2200" dirty="0" smtClean="0"/>
              <a:t> </a:t>
            </a:r>
            <a:r>
              <a:rPr lang="en-US" sz="2200" dirty="0" err="1"/>
              <a:t>prendre</a:t>
            </a:r>
            <a:r>
              <a:rPr lang="en-US" sz="2200" dirty="0"/>
              <a:t> </a:t>
            </a:r>
            <a:r>
              <a:rPr lang="en-US" sz="2200" dirty="0" err="1"/>
              <a:t>diverses</a:t>
            </a:r>
            <a:r>
              <a:rPr lang="en-US" sz="2200" dirty="0"/>
              <a:t> </a:t>
            </a:r>
            <a:r>
              <a:rPr lang="en-US" sz="2200" dirty="0" err="1"/>
              <a:t>formes</a:t>
            </a:r>
            <a:r>
              <a:rPr lang="en-US" sz="2200" dirty="0"/>
              <a:t> </a:t>
            </a:r>
            <a:r>
              <a:rPr lang="en-US" sz="2200" dirty="0" err="1"/>
              <a:t>telles</a:t>
            </a:r>
            <a:r>
              <a:rPr lang="en-US" sz="2200" dirty="0"/>
              <a:t> que des </a:t>
            </a:r>
            <a:r>
              <a:rPr lang="en-US" sz="2200" dirty="0" err="1"/>
              <a:t>taux</a:t>
            </a:r>
            <a:r>
              <a:rPr lang="en-US" sz="2200" dirty="0"/>
              <a:t>, ratios </a:t>
            </a:r>
            <a:r>
              <a:rPr lang="en-US" sz="2200" dirty="0" err="1"/>
              <a:t>ou</a:t>
            </a:r>
            <a:r>
              <a:rPr lang="en-US" sz="2200" dirty="0"/>
              <a:t> proportions, et </a:t>
            </a:r>
            <a:r>
              <a:rPr lang="en-US" sz="2200" dirty="0" err="1"/>
              <a:t>peuvent</a:t>
            </a:r>
            <a:r>
              <a:rPr lang="en-US" sz="2200" dirty="0"/>
              <a:t> </a:t>
            </a:r>
            <a:r>
              <a:rPr lang="en-US" sz="2200" dirty="0" err="1"/>
              <a:t>être</a:t>
            </a:r>
            <a:r>
              <a:rPr lang="en-US" sz="2200" dirty="0"/>
              <a:t> </a:t>
            </a:r>
            <a:r>
              <a:rPr lang="en-US" sz="2200" dirty="0" err="1"/>
              <a:t>construits</a:t>
            </a:r>
            <a:r>
              <a:rPr lang="en-US" sz="2200" dirty="0"/>
              <a:t> à </a:t>
            </a:r>
            <a:r>
              <a:rPr lang="en-US" sz="2200" dirty="0" err="1"/>
              <a:t>différents</a:t>
            </a:r>
            <a:r>
              <a:rPr lang="en-US" sz="2200" dirty="0"/>
              <a:t> </a:t>
            </a:r>
            <a:r>
              <a:rPr lang="en-US" sz="2200" dirty="0" err="1"/>
              <a:t>niveaux</a:t>
            </a:r>
            <a:r>
              <a:rPr lang="en-US" sz="2200" dirty="0"/>
              <a:t> </a:t>
            </a:r>
            <a:r>
              <a:rPr lang="en-US" sz="2200" dirty="0" err="1"/>
              <a:t>d’agrégation</a:t>
            </a:r>
            <a:r>
              <a:rPr lang="en-US" sz="2200" dirty="0"/>
              <a:t>; </a:t>
            </a:r>
            <a:r>
              <a:rPr lang="en-US" sz="2200" dirty="0" smtClean="0"/>
              <a:t>et</a:t>
            </a:r>
            <a:endParaRPr lang="en-US" sz="2200" dirty="0"/>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20</a:t>
            </a:fld>
            <a:endParaRPr lang="en-US" altLang="en-US" dirty="0"/>
          </a:p>
        </p:txBody>
      </p:sp>
      <p:sp>
        <p:nvSpPr>
          <p:cNvPr id="7" name="Content Placeholder 1"/>
          <p:cNvSpPr txBox="1">
            <a:spLocks/>
          </p:cNvSpPr>
          <p:nvPr/>
        </p:nvSpPr>
        <p:spPr>
          <a:xfrm>
            <a:off x="647700" y="1828800"/>
            <a:ext cx="9144000" cy="5045098"/>
          </a:xfrm>
          <a:prstGeom prst="rect">
            <a:avLst/>
          </a:prstGeom>
        </p:spPr>
        <p:txBody>
          <a:bodyPr vert="horz" lIns="91440" tIns="45720" rIns="91440" bIns="45720" rtlCol="0">
            <a:normAutofit/>
          </a:bodyPr>
          <a:lstStyle>
            <a:lvl1pPr marL="342900" indent="-342900" algn="l" defTabSz="914400" rtl="0" eaLnBrk="0" fontAlgn="base" latinLnBrk="0" hangingPunct="0">
              <a:lnSpc>
                <a:spcPct val="90000"/>
              </a:lnSpc>
              <a:spcBef>
                <a:spcPct val="20000"/>
              </a:spcBef>
              <a:spcAft>
                <a:spcPct val="0"/>
              </a:spcAft>
              <a:buFont typeface="Wingdings" panose="05000000000000000000" pitchFamily="2" charset="2"/>
              <a:buChar char="§"/>
              <a:defRPr lang="en-US" sz="2400" kern="1200" dirty="0" smtClean="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endParaRPr lang="fr-FR" sz="2200" dirty="0"/>
          </a:p>
        </p:txBody>
      </p:sp>
      <p:sp>
        <p:nvSpPr>
          <p:cNvPr id="9"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Quelques </a:t>
            </a:r>
            <a:r>
              <a:rPr lang="fr-FR" sz="2400" b="1" dirty="0" smtClean="0">
                <a:solidFill>
                  <a:schemeClr val="bg1"/>
                </a:solidFill>
              </a:rPr>
              <a:t>concepts: Indicateurs environnementaux</a:t>
            </a:r>
            <a:endParaRPr lang="en-PH" sz="2400" b="1" dirty="0">
              <a:solidFill>
                <a:schemeClr val="bg1"/>
              </a:solidFill>
            </a:endParaRPr>
          </a:p>
        </p:txBody>
      </p:sp>
    </p:spTree>
    <p:extLst>
      <p:ext uri="{BB962C8B-B14F-4D97-AF65-F5344CB8AC3E}">
        <p14:creationId xmlns:p14="http://schemas.microsoft.com/office/powerpoint/2010/main" val="19560663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5300" y="1676400"/>
            <a:ext cx="8961120" cy="5029200"/>
          </a:xfrm>
        </p:spPr>
        <p:txBody>
          <a:bodyPr>
            <a:noAutofit/>
          </a:bodyPr>
          <a:lstStyle/>
          <a:p>
            <a:pPr>
              <a:lnSpc>
                <a:spcPct val="110000"/>
              </a:lnSpc>
            </a:pPr>
            <a:r>
              <a:rPr lang="en-US" sz="2200" dirty="0" err="1" smtClean="0"/>
              <a:t>Peuvent</a:t>
            </a:r>
            <a:r>
              <a:rPr lang="en-US" sz="2200" dirty="0" smtClean="0"/>
              <a:t> </a:t>
            </a:r>
            <a:r>
              <a:rPr lang="en-US" sz="2200" dirty="0" err="1"/>
              <a:t>être</a:t>
            </a:r>
            <a:r>
              <a:rPr lang="en-US" sz="2200" dirty="0"/>
              <a:t> </a:t>
            </a:r>
            <a:r>
              <a:rPr lang="en-US" sz="2200" dirty="0" err="1"/>
              <a:t>utilisés</a:t>
            </a:r>
            <a:r>
              <a:rPr lang="en-US" sz="2200" dirty="0"/>
              <a:t> pour </a:t>
            </a:r>
            <a:r>
              <a:rPr lang="en-US" sz="2200" dirty="0" err="1"/>
              <a:t>évaluer</a:t>
            </a:r>
            <a:r>
              <a:rPr lang="en-US" sz="2200" dirty="0"/>
              <a:t> les directions </a:t>
            </a:r>
            <a:r>
              <a:rPr lang="en-US" sz="2200" dirty="0" err="1"/>
              <a:t>actuelles</a:t>
            </a:r>
            <a:r>
              <a:rPr lang="en-US" sz="2200" dirty="0"/>
              <a:t> et futures à </a:t>
            </a:r>
            <a:r>
              <a:rPr lang="en-US" sz="2200" dirty="0" err="1"/>
              <a:t>l’égard</a:t>
            </a:r>
            <a:r>
              <a:rPr lang="en-US" sz="2200" dirty="0"/>
              <a:t> </a:t>
            </a:r>
            <a:r>
              <a:rPr lang="en-US" sz="2200" dirty="0" err="1"/>
              <a:t>d’objectifs</a:t>
            </a:r>
            <a:r>
              <a:rPr lang="en-US" sz="2200" dirty="0"/>
              <a:t> et de </a:t>
            </a:r>
            <a:r>
              <a:rPr lang="en-US" sz="2200" dirty="0" err="1"/>
              <a:t>cibles</a:t>
            </a:r>
            <a:r>
              <a:rPr lang="en-US" sz="2200" dirty="0"/>
              <a:t>, </a:t>
            </a:r>
            <a:r>
              <a:rPr lang="en-US" sz="2200" dirty="0" err="1"/>
              <a:t>évaluer</a:t>
            </a:r>
            <a:r>
              <a:rPr lang="en-US" sz="2200" dirty="0"/>
              <a:t> et </a:t>
            </a:r>
            <a:r>
              <a:rPr lang="en-US" sz="2200" dirty="0" err="1"/>
              <a:t>déterminer</a:t>
            </a:r>
            <a:r>
              <a:rPr lang="en-US" sz="2200" dirty="0"/>
              <a:t> </a:t>
            </a:r>
            <a:r>
              <a:rPr lang="en-US" sz="2200" dirty="0" err="1"/>
              <a:t>l’impact</a:t>
            </a:r>
            <a:r>
              <a:rPr lang="en-US" sz="2200" dirty="0"/>
              <a:t> de </a:t>
            </a:r>
            <a:r>
              <a:rPr lang="en-US" sz="2200" dirty="0" err="1"/>
              <a:t>programmes</a:t>
            </a:r>
            <a:r>
              <a:rPr lang="en-US" sz="2200" dirty="0"/>
              <a:t> </a:t>
            </a:r>
            <a:r>
              <a:rPr lang="en-US" sz="2200" dirty="0" err="1"/>
              <a:t>spécifiques</a:t>
            </a:r>
            <a:r>
              <a:rPr lang="en-US" sz="2200" dirty="0"/>
              <a:t>, </a:t>
            </a:r>
            <a:r>
              <a:rPr lang="en-US" sz="2200" dirty="0" err="1"/>
              <a:t>suivre</a:t>
            </a:r>
            <a:r>
              <a:rPr lang="en-US" sz="2200" dirty="0"/>
              <a:t> des </a:t>
            </a:r>
            <a:r>
              <a:rPr lang="en-US" sz="2200" dirty="0" err="1"/>
              <a:t>progrès</a:t>
            </a:r>
            <a:r>
              <a:rPr lang="en-US" sz="2200" dirty="0"/>
              <a:t>, </a:t>
            </a:r>
            <a:r>
              <a:rPr lang="en-US" sz="2200" dirty="0" err="1"/>
              <a:t>mesurer</a:t>
            </a:r>
            <a:r>
              <a:rPr lang="en-US" sz="2200" dirty="0"/>
              <a:t> des </a:t>
            </a:r>
            <a:r>
              <a:rPr lang="en-US" sz="2200" dirty="0" err="1"/>
              <a:t>changements</a:t>
            </a:r>
            <a:r>
              <a:rPr lang="en-US" sz="2200" dirty="0"/>
              <a:t> </a:t>
            </a:r>
            <a:r>
              <a:rPr lang="en-US" sz="2200" dirty="0" err="1"/>
              <a:t>suivant</a:t>
            </a:r>
            <a:r>
              <a:rPr lang="en-US" sz="2200" dirty="0"/>
              <a:t> un </a:t>
            </a:r>
            <a:r>
              <a:rPr lang="en-US" sz="2200" dirty="0" err="1"/>
              <a:t>état</a:t>
            </a:r>
            <a:r>
              <a:rPr lang="en-US" sz="2200" dirty="0"/>
              <a:t> </a:t>
            </a:r>
            <a:r>
              <a:rPr lang="en-US" sz="2200" dirty="0" err="1"/>
              <a:t>ou</a:t>
            </a:r>
            <a:r>
              <a:rPr lang="en-US" sz="2200" dirty="0"/>
              <a:t> </a:t>
            </a:r>
            <a:r>
              <a:rPr lang="en-US" sz="2200" dirty="0" err="1"/>
              <a:t>une</a:t>
            </a:r>
            <a:r>
              <a:rPr lang="en-US" sz="2200" dirty="0"/>
              <a:t> situation </a:t>
            </a:r>
            <a:r>
              <a:rPr lang="en-US" sz="2200" dirty="0" err="1"/>
              <a:t>spécifique</a:t>
            </a:r>
            <a:r>
              <a:rPr lang="en-US" sz="2200" dirty="0"/>
              <a:t> au fil du temps, et </a:t>
            </a:r>
            <a:r>
              <a:rPr lang="en-US" sz="2200" dirty="0" err="1"/>
              <a:t>transmettre</a:t>
            </a:r>
            <a:r>
              <a:rPr lang="en-US" sz="2200" dirty="0"/>
              <a:t> des messages. </a:t>
            </a:r>
          </a:p>
          <a:p>
            <a:pPr marL="0" indent="0">
              <a:buNone/>
            </a:pPr>
            <a:r>
              <a:rPr lang="en-US" sz="2200" dirty="0" smtClean="0"/>
              <a:t>Les </a:t>
            </a:r>
            <a:r>
              <a:rPr lang="en-US" sz="2200" dirty="0"/>
              <a:t>cadres politiques tels que les Objectifs du Millénaire pour le Développement et les Objectifs de Développement Durable, le cadre Forces motrices – Pressions – Etat – Impact – Réponses (FPEIR) et des ensembles nationaux d’indicateurs de </a:t>
            </a:r>
            <a:r>
              <a:rPr lang="en-US" sz="2200" dirty="0" err="1"/>
              <a:t>l’environnement</a:t>
            </a:r>
            <a:r>
              <a:rPr lang="en-US" sz="2200" dirty="0" smtClean="0"/>
              <a:t>/ </a:t>
            </a:r>
            <a:r>
              <a:rPr lang="en-US" sz="2200" dirty="0" err="1" smtClean="0"/>
              <a:t>développement</a:t>
            </a:r>
            <a:r>
              <a:rPr lang="en-US" sz="2200" dirty="0" smtClean="0"/>
              <a:t> </a:t>
            </a:r>
            <a:r>
              <a:rPr lang="en-US" sz="2200" dirty="0"/>
              <a:t>durable, sont typiquement utilisés pour identifier et structurer les indicateurs.</a:t>
            </a:r>
            <a:endParaRPr lang="fr-FR" sz="2200" dirty="0"/>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21</a:t>
            </a:fld>
            <a:endParaRPr lang="en-US" altLang="en-US" dirty="0"/>
          </a:p>
        </p:txBody>
      </p:sp>
      <p:sp>
        <p:nvSpPr>
          <p:cNvPr id="7" name="Content Placeholder 1"/>
          <p:cNvSpPr txBox="1">
            <a:spLocks/>
          </p:cNvSpPr>
          <p:nvPr/>
        </p:nvSpPr>
        <p:spPr>
          <a:xfrm>
            <a:off x="647700" y="1828800"/>
            <a:ext cx="9144000" cy="5045098"/>
          </a:xfrm>
          <a:prstGeom prst="rect">
            <a:avLst/>
          </a:prstGeom>
        </p:spPr>
        <p:txBody>
          <a:bodyPr vert="horz" lIns="91440" tIns="45720" rIns="91440" bIns="45720" rtlCol="0">
            <a:normAutofit/>
          </a:bodyPr>
          <a:lstStyle>
            <a:lvl1pPr marL="342900" indent="-342900" algn="l" defTabSz="914400" rtl="0" eaLnBrk="0" fontAlgn="base" latinLnBrk="0" hangingPunct="0">
              <a:lnSpc>
                <a:spcPct val="90000"/>
              </a:lnSpc>
              <a:spcBef>
                <a:spcPct val="20000"/>
              </a:spcBef>
              <a:spcAft>
                <a:spcPct val="0"/>
              </a:spcAft>
              <a:buFont typeface="Wingdings" panose="05000000000000000000" pitchFamily="2" charset="2"/>
              <a:buChar char="§"/>
              <a:defRPr lang="en-US" sz="2400" kern="1200" dirty="0" smtClean="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endParaRPr lang="fr-FR" sz="2200" dirty="0"/>
          </a:p>
        </p:txBody>
      </p:sp>
      <p:sp>
        <p:nvSpPr>
          <p:cNvPr id="9"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Quelques </a:t>
            </a:r>
            <a:r>
              <a:rPr lang="fr-FR" sz="2400" b="1" dirty="0" smtClean="0">
                <a:solidFill>
                  <a:schemeClr val="bg1"/>
                </a:solidFill>
              </a:rPr>
              <a:t>concepts: Indicateurs environnementaux …</a:t>
            </a:r>
            <a:endParaRPr lang="en-PH" sz="2400" b="1" dirty="0">
              <a:solidFill>
                <a:schemeClr val="bg1"/>
              </a:solidFill>
            </a:endParaRPr>
          </a:p>
        </p:txBody>
      </p:sp>
    </p:spTree>
    <p:extLst>
      <p:ext uri="{BB962C8B-B14F-4D97-AF65-F5344CB8AC3E}">
        <p14:creationId xmlns:p14="http://schemas.microsoft.com/office/powerpoint/2010/main" val="26561179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22</a:t>
            </a:fld>
            <a:endParaRPr lang="en-US" altLang="en-US" dirty="0"/>
          </a:p>
        </p:txBody>
      </p:sp>
      <p:sp>
        <p:nvSpPr>
          <p:cNvPr id="7" name="Content Placeholder 1"/>
          <p:cNvSpPr txBox="1">
            <a:spLocks/>
          </p:cNvSpPr>
          <p:nvPr/>
        </p:nvSpPr>
        <p:spPr>
          <a:xfrm>
            <a:off x="495300" y="1676400"/>
            <a:ext cx="9144000" cy="5045098"/>
          </a:xfrm>
          <a:prstGeom prst="rect">
            <a:avLst/>
          </a:prstGeom>
        </p:spPr>
        <p:txBody>
          <a:bodyPr vert="horz" lIns="91440" tIns="45720" rIns="91440" bIns="45720" rtlCol="0">
            <a:normAutofit/>
          </a:bodyPr>
          <a:lstStyle>
            <a:lvl1pPr marL="342900" indent="-342900" algn="l" defTabSz="914400" rtl="0" eaLnBrk="0" fontAlgn="base" latinLnBrk="0" hangingPunct="0">
              <a:lnSpc>
                <a:spcPct val="90000"/>
              </a:lnSpc>
              <a:spcBef>
                <a:spcPct val="20000"/>
              </a:spcBef>
              <a:spcAft>
                <a:spcPct val="0"/>
              </a:spcAft>
              <a:buFont typeface="Wingdings" panose="05000000000000000000" pitchFamily="2" charset="2"/>
              <a:buChar char="§"/>
              <a:defRPr lang="en-US" sz="2400" kern="1200" dirty="0" smtClean="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endParaRPr lang="fr-FR" sz="2200" dirty="0"/>
          </a:p>
        </p:txBody>
      </p:sp>
      <p:sp>
        <p:nvSpPr>
          <p:cNvPr id="8"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Quelques concepts: Sources des statistiques de l’environnement</a:t>
            </a:r>
            <a:endParaRPr lang="fr-FR" sz="2400" b="1" dirty="0">
              <a:solidFill>
                <a:schemeClr val="bg1"/>
              </a:solidFill>
            </a:endParaRPr>
          </a:p>
        </p:txBody>
      </p:sp>
      <p:sp>
        <p:nvSpPr>
          <p:cNvPr id="5" name="Content Placeholder 4"/>
          <p:cNvSpPr>
            <a:spLocks noGrp="1"/>
          </p:cNvSpPr>
          <p:nvPr>
            <p:ph idx="1"/>
          </p:nvPr>
        </p:nvSpPr>
        <p:spPr>
          <a:xfrm>
            <a:off x="495299" y="1876940"/>
            <a:ext cx="8961120" cy="5029200"/>
          </a:xfrm>
        </p:spPr>
        <p:txBody>
          <a:bodyPr/>
          <a:lstStyle/>
          <a:p>
            <a:pPr lvl="0"/>
            <a:r>
              <a:rPr lang="en-US" dirty="0"/>
              <a:t>Les </a:t>
            </a:r>
            <a:r>
              <a:rPr lang="en-US" dirty="0" err="1"/>
              <a:t>statistiques</a:t>
            </a:r>
            <a:r>
              <a:rPr lang="en-US" dirty="0"/>
              <a:t> de </a:t>
            </a:r>
            <a:r>
              <a:rPr lang="en-US" dirty="0" err="1"/>
              <a:t>l’environnement</a:t>
            </a:r>
            <a:r>
              <a:rPr lang="en-US" dirty="0"/>
              <a:t> </a:t>
            </a:r>
            <a:r>
              <a:rPr lang="en-US" dirty="0" err="1"/>
              <a:t>synthétisent</a:t>
            </a:r>
            <a:r>
              <a:rPr lang="en-US" dirty="0"/>
              <a:t> les </a:t>
            </a:r>
            <a:r>
              <a:rPr lang="en-US" dirty="0" err="1"/>
              <a:t>données</a:t>
            </a:r>
            <a:r>
              <a:rPr lang="en-US" dirty="0"/>
              <a:t> </a:t>
            </a:r>
            <a:r>
              <a:rPr lang="en-US" dirty="0" err="1"/>
              <a:t>provenant</a:t>
            </a:r>
            <a:r>
              <a:rPr lang="en-US" dirty="0"/>
              <a:t> de </a:t>
            </a:r>
            <a:r>
              <a:rPr lang="en-US" dirty="0" err="1"/>
              <a:t>différents</a:t>
            </a:r>
            <a:r>
              <a:rPr lang="en-US" dirty="0"/>
              <a:t> types de sources</a:t>
            </a:r>
          </a:p>
          <a:p>
            <a:pPr lvl="0"/>
            <a:r>
              <a:rPr lang="en-US" dirty="0"/>
              <a:t>Les </a:t>
            </a:r>
            <a:r>
              <a:rPr lang="en-US" dirty="0" err="1"/>
              <a:t>données</a:t>
            </a:r>
            <a:r>
              <a:rPr lang="en-US" dirty="0"/>
              <a:t> </a:t>
            </a:r>
            <a:r>
              <a:rPr lang="en-US" dirty="0" err="1"/>
              <a:t>utilisées</a:t>
            </a:r>
            <a:r>
              <a:rPr lang="en-US" dirty="0"/>
              <a:t> pour </a:t>
            </a:r>
            <a:r>
              <a:rPr lang="en-US" dirty="0" err="1"/>
              <a:t>produire</a:t>
            </a:r>
            <a:r>
              <a:rPr lang="en-US" dirty="0"/>
              <a:t> des </a:t>
            </a:r>
            <a:r>
              <a:rPr lang="en-US" dirty="0" err="1"/>
              <a:t>statistiques</a:t>
            </a:r>
            <a:r>
              <a:rPr lang="en-US" dirty="0"/>
              <a:t> de </a:t>
            </a:r>
            <a:r>
              <a:rPr lang="en-US" smtClean="0"/>
              <a:t>l’environnement</a:t>
            </a:r>
            <a:r>
              <a:rPr lang="en-US" dirty="0" smtClean="0"/>
              <a:t> </a:t>
            </a:r>
            <a:r>
              <a:rPr lang="en-US" dirty="0"/>
              <a:t>ne </a:t>
            </a:r>
            <a:r>
              <a:rPr lang="en-US" dirty="0" err="1"/>
              <a:t>sont</a:t>
            </a:r>
            <a:r>
              <a:rPr lang="en-US" dirty="0"/>
              <a:t> pas </a:t>
            </a:r>
            <a:r>
              <a:rPr lang="en-US" dirty="0" err="1"/>
              <a:t>seulement</a:t>
            </a:r>
            <a:r>
              <a:rPr lang="en-US" dirty="0"/>
              <a:t> </a:t>
            </a:r>
            <a:r>
              <a:rPr lang="en-US" dirty="0" err="1"/>
              <a:t>compilées</a:t>
            </a:r>
            <a:r>
              <a:rPr lang="en-US" dirty="0"/>
              <a:t> </a:t>
            </a:r>
            <a:r>
              <a:rPr lang="en-US" dirty="0" err="1"/>
              <a:t>suivant</a:t>
            </a:r>
            <a:r>
              <a:rPr lang="en-US" dirty="0"/>
              <a:t> de </a:t>
            </a:r>
            <a:r>
              <a:rPr lang="en-US" dirty="0" err="1"/>
              <a:t>nombreuses</a:t>
            </a:r>
            <a:r>
              <a:rPr lang="en-US" dirty="0"/>
              <a:t> techniques de </a:t>
            </a:r>
            <a:r>
              <a:rPr lang="en-US" dirty="0" err="1"/>
              <a:t>collecte</a:t>
            </a:r>
            <a:r>
              <a:rPr lang="en-US" dirty="0"/>
              <a:t> </a:t>
            </a:r>
            <a:r>
              <a:rPr lang="en-US" dirty="0" err="1"/>
              <a:t>différentes</a:t>
            </a:r>
            <a:r>
              <a:rPr lang="en-US" dirty="0"/>
              <a:t>, </a:t>
            </a:r>
            <a:r>
              <a:rPr lang="en-US" dirty="0" err="1"/>
              <a:t>mais</a:t>
            </a:r>
            <a:r>
              <a:rPr lang="en-US" dirty="0"/>
              <a:t> </a:t>
            </a:r>
            <a:r>
              <a:rPr lang="en-US" dirty="0" err="1"/>
              <a:t>aussi</a:t>
            </a:r>
            <a:r>
              <a:rPr lang="en-US" dirty="0"/>
              <a:t> par de </a:t>
            </a:r>
            <a:r>
              <a:rPr lang="en-US" dirty="0" err="1"/>
              <a:t>nombreuses</a:t>
            </a:r>
            <a:r>
              <a:rPr lang="en-US" dirty="0"/>
              <a:t> institutions </a:t>
            </a:r>
            <a:r>
              <a:rPr lang="en-US" dirty="0" err="1"/>
              <a:t>différentes</a:t>
            </a:r>
            <a:r>
              <a:rPr lang="en-US" dirty="0"/>
              <a:t>.</a:t>
            </a:r>
          </a:p>
          <a:p>
            <a:r>
              <a:rPr lang="en-US" dirty="0" err="1"/>
              <a:t>Comprendre</a:t>
            </a:r>
            <a:r>
              <a:rPr lang="en-US" dirty="0"/>
              <a:t> les </a:t>
            </a:r>
            <a:r>
              <a:rPr lang="en-US" dirty="0" err="1"/>
              <a:t>avantages</a:t>
            </a:r>
            <a:r>
              <a:rPr lang="en-US" dirty="0"/>
              <a:t> et les </a:t>
            </a:r>
            <a:r>
              <a:rPr lang="en-US" dirty="0" err="1"/>
              <a:t>inconvénients</a:t>
            </a:r>
            <a:r>
              <a:rPr lang="en-US" dirty="0"/>
              <a:t> de </a:t>
            </a:r>
            <a:r>
              <a:rPr lang="en-US" dirty="0" err="1"/>
              <a:t>chaque</a:t>
            </a:r>
            <a:r>
              <a:rPr lang="en-US" dirty="0"/>
              <a:t> source </a:t>
            </a:r>
            <a:r>
              <a:rPr lang="en-US" dirty="0" err="1"/>
              <a:t>est</a:t>
            </a:r>
            <a:r>
              <a:rPr lang="en-US" dirty="0"/>
              <a:t> </a:t>
            </a:r>
            <a:r>
              <a:rPr lang="en-US" dirty="0" err="1"/>
              <a:t>nécessaire</a:t>
            </a:r>
            <a:r>
              <a:rPr lang="en-US" dirty="0"/>
              <a:t> à la production de </a:t>
            </a:r>
            <a:r>
              <a:rPr lang="en-US" dirty="0" err="1"/>
              <a:t>statistiques</a:t>
            </a:r>
            <a:r>
              <a:rPr lang="en-US" dirty="0"/>
              <a:t> de </a:t>
            </a:r>
            <a:r>
              <a:rPr lang="en-US" dirty="0" err="1"/>
              <a:t>l’environnement</a:t>
            </a:r>
            <a:r>
              <a:rPr lang="en-US" dirty="0"/>
              <a:t>.</a:t>
            </a:r>
            <a:endParaRPr lang="fr-FR" dirty="0"/>
          </a:p>
          <a:p>
            <a:pPr marL="0" indent="0">
              <a:buNone/>
            </a:pPr>
            <a:endParaRPr lang="en-US" dirty="0"/>
          </a:p>
        </p:txBody>
      </p:sp>
    </p:spTree>
    <p:extLst>
      <p:ext uri="{BB962C8B-B14F-4D97-AF65-F5344CB8AC3E}">
        <p14:creationId xmlns:p14="http://schemas.microsoft.com/office/powerpoint/2010/main" val="41679496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23</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Quelques concepts: </a:t>
            </a:r>
            <a:r>
              <a:rPr lang="en-US" sz="2400" b="1" dirty="0" smtClean="0">
                <a:solidFill>
                  <a:schemeClr val="bg1"/>
                </a:solidFill>
              </a:rPr>
              <a:t>Sources </a:t>
            </a:r>
            <a:r>
              <a:rPr lang="en-US" sz="2400" b="1" dirty="0">
                <a:solidFill>
                  <a:schemeClr val="bg1"/>
                </a:solidFill>
              </a:rPr>
              <a:t>des </a:t>
            </a:r>
            <a:r>
              <a:rPr lang="en-US" sz="2400" b="1" dirty="0" err="1">
                <a:solidFill>
                  <a:schemeClr val="bg1"/>
                </a:solidFill>
              </a:rPr>
              <a:t>statistiques</a:t>
            </a:r>
            <a:r>
              <a:rPr lang="en-US" sz="2400" b="1" dirty="0">
                <a:solidFill>
                  <a:schemeClr val="bg1"/>
                </a:solidFill>
              </a:rPr>
              <a:t> de </a:t>
            </a:r>
            <a:r>
              <a:rPr lang="en-US" sz="2400" b="1" dirty="0" err="1" smtClean="0">
                <a:solidFill>
                  <a:schemeClr val="bg1"/>
                </a:solidFill>
              </a:rPr>
              <a:t>l’environnement</a:t>
            </a:r>
            <a:endParaRPr lang="en-PH" sz="2400" b="1" dirty="0">
              <a:solidFill>
                <a:schemeClr val="bg1"/>
              </a:solidFill>
            </a:endParaRPr>
          </a:p>
        </p:txBody>
      </p:sp>
      <p:sp>
        <p:nvSpPr>
          <p:cNvPr id="7" name="Content Placeholder 1"/>
          <p:cNvSpPr txBox="1">
            <a:spLocks/>
          </p:cNvSpPr>
          <p:nvPr/>
        </p:nvSpPr>
        <p:spPr>
          <a:xfrm>
            <a:off x="495300" y="1676400"/>
            <a:ext cx="9144000" cy="5045098"/>
          </a:xfrm>
          <a:prstGeom prst="rect">
            <a:avLst/>
          </a:prstGeom>
        </p:spPr>
        <p:txBody>
          <a:bodyPr vert="horz" lIns="91440" tIns="45720" rIns="91440" bIns="45720" rtlCol="0">
            <a:normAutofit/>
          </a:bodyPr>
          <a:lstStyle>
            <a:lvl1pPr marL="342900" indent="-342900" algn="l" defTabSz="914400" rtl="0" eaLnBrk="0" fontAlgn="base" latinLnBrk="0" hangingPunct="0">
              <a:lnSpc>
                <a:spcPct val="90000"/>
              </a:lnSpc>
              <a:spcBef>
                <a:spcPct val="20000"/>
              </a:spcBef>
              <a:spcAft>
                <a:spcPct val="0"/>
              </a:spcAft>
              <a:buFont typeface="Wingdings" panose="05000000000000000000" pitchFamily="2" charset="2"/>
              <a:buChar char="§"/>
              <a:defRPr lang="en-US" sz="2400" kern="1200" dirty="0" smtClean="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endParaRPr lang="fr-FR" sz="2200" dirty="0"/>
          </a:p>
        </p:txBody>
      </p:sp>
      <p:sp>
        <p:nvSpPr>
          <p:cNvPr id="5" name="Content Placeholder 4"/>
          <p:cNvSpPr>
            <a:spLocks noGrp="1"/>
          </p:cNvSpPr>
          <p:nvPr>
            <p:ph idx="1"/>
          </p:nvPr>
        </p:nvSpPr>
        <p:spPr>
          <a:xfrm>
            <a:off x="495299" y="1774342"/>
            <a:ext cx="8961120" cy="5029200"/>
          </a:xfrm>
        </p:spPr>
        <p:txBody>
          <a:bodyPr>
            <a:normAutofit fontScale="92500"/>
          </a:bodyPr>
          <a:lstStyle/>
          <a:p>
            <a:pPr marL="0" indent="0">
              <a:buNone/>
            </a:pPr>
            <a:r>
              <a:rPr lang="en-US" dirty="0" smtClean="0"/>
              <a:t>Les types </a:t>
            </a:r>
            <a:r>
              <a:rPr lang="en-US" dirty="0"/>
              <a:t>de </a:t>
            </a:r>
            <a:r>
              <a:rPr lang="en-US" dirty="0" smtClean="0"/>
              <a:t>sources </a:t>
            </a:r>
            <a:r>
              <a:rPr lang="en-US" dirty="0"/>
              <a:t>des </a:t>
            </a:r>
            <a:r>
              <a:rPr lang="en-US" dirty="0" err="1"/>
              <a:t>statistiques</a:t>
            </a:r>
            <a:r>
              <a:rPr lang="en-US" dirty="0"/>
              <a:t> de </a:t>
            </a:r>
            <a:r>
              <a:rPr lang="en-US" dirty="0" err="1" smtClean="0"/>
              <a:t>l’environnement</a:t>
            </a:r>
            <a:r>
              <a:rPr lang="en-US" dirty="0" smtClean="0"/>
              <a:t>:</a:t>
            </a:r>
            <a:endParaRPr lang="en-US" dirty="0"/>
          </a:p>
          <a:p>
            <a:pPr marL="457200" lvl="0" indent="-457200">
              <a:buFont typeface="+mj-lt"/>
              <a:buAutoNum type="arabicPeriod"/>
            </a:pPr>
            <a:r>
              <a:rPr lang="en-US" b="1" dirty="0" err="1"/>
              <a:t>Enquêtes</a:t>
            </a:r>
            <a:r>
              <a:rPr lang="en-US" b="1" dirty="0"/>
              <a:t> </a:t>
            </a:r>
            <a:r>
              <a:rPr lang="en-US" b="1" dirty="0" err="1"/>
              <a:t>statistiques</a:t>
            </a:r>
            <a:r>
              <a:rPr lang="en-US" dirty="0"/>
              <a:t> (par ex., </a:t>
            </a:r>
            <a:r>
              <a:rPr lang="en-US" dirty="0" err="1"/>
              <a:t>recensements</a:t>
            </a:r>
            <a:r>
              <a:rPr lang="en-US" dirty="0"/>
              <a:t> </a:t>
            </a:r>
            <a:r>
              <a:rPr lang="en-US" dirty="0" err="1"/>
              <a:t>ou</a:t>
            </a:r>
            <a:r>
              <a:rPr lang="en-US" dirty="0"/>
              <a:t> </a:t>
            </a:r>
            <a:r>
              <a:rPr lang="en-US" dirty="0" err="1"/>
              <a:t>sondages</a:t>
            </a:r>
            <a:r>
              <a:rPr lang="en-US" dirty="0"/>
              <a:t> de la population, du </a:t>
            </a:r>
            <a:r>
              <a:rPr lang="en-US" dirty="0" err="1"/>
              <a:t>logement</a:t>
            </a:r>
            <a:r>
              <a:rPr lang="en-US" dirty="0"/>
              <a:t>, de </a:t>
            </a:r>
            <a:r>
              <a:rPr lang="en-US" dirty="0" err="1"/>
              <a:t>l'agriculture</a:t>
            </a:r>
            <a:r>
              <a:rPr lang="en-US" dirty="0"/>
              <a:t>, des </a:t>
            </a:r>
            <a:r>
              <a:rPr lang="en-US" dirty="0" err="1"/>
              <a:t>entreprises</a:t>
            </a:r>
            <a:r>
              <a:rPr lang="en-US" dirty="0"/>
              <a:t>, des ménages, de </a:t>
            </a:r>
            <a:r>
              <a:rPr lang="en-US" dirty="0" err="1"/>
              <a:t>l'emploi</a:t>
            </a:r>
            <a:r>
              <a:rPr lang="en-US" dirty="0"/>
              <a:t>, </a:t>
            </a:r>
            <a:r>
              <a:rPr lang="en-US" dirty="0" err="1"/>
              <a:t>ainsi</a:t>
            </a:r>
            <a:r>
              <a:rPr lang="en-US" dirty="0"/>
              <a:t> que </a:t>
            </a:r>
            <a:r>
              <a:rPr lang="en-US" dirty="0" err="1"/>
              <a:t>différents</a:t>
            </a:r>
            <a:r>
              <a:rPr lang="en-US" dirty="0"/>
              <a:t> aspects de la </a:t>
            </a:r>
            <a:r>
              <a:rPr lang="en-US" dirty="0" err="1"/>
              <a:t>gestion</a:t>
            </a:r>
            <a:r>
              <a:rPr lang="en-US" dirty="0"/>
              <a:t> de </a:t>
            </a:r>
            <a:r>
              <a:rPr lang="en-US" dirty="0" err="1"/>
              <a:t>l'environnement</a:t>
            </a:r>
            <a:r>
              <a:rPr lang="en-US" dirty="0"/>
              <a:t>)</a:t>
            </a:r>
          </a:p>
          <a:p>
            <a:pPr marL="457200" indent="-457200">
              <a:buFont typeface="+mj-lt"/>
              <a:buAutoNum type="arabicPeriod"/>
            </a:pPr>
            <a:r>
              <a:rPr lang="en-US" b="1" dirty="0"/>
              <a:t>Archives </a:t>
            </a:r>
            <a:r>
              <a:rPr lang="en-US" b="1" dirty="0" err="1"/>
              <a:t>administratives</a:t>
            </a:r>
            <a:r>
              <a:rPr lang="en-US" b="1" dirty="0"/>
              <a:t> </a:t>
            </a:r>
            <a:r>
              <a:rPr lang="en-US" dirty="0" err="1"/>
              <a:t>d'agences</a:t>
            </a:r>
            <a:r>
              <a:rPr lang="en-US" dirty="0"/>
              <a:t> </a:t>
            </a:r>
            <a:r>
              <a:rPr lang="en-US" dirty="0" err="1"/>
              <a:t>gouvernementales</a:t>
            </a:r>
            <a:r>
              <a:rPr lang="en-US" dirty="0"/>
              <a:t> </a:t>
            </a:r>
            <a:r>
              <a:rPr lang="en-US" dirty="0" err="1"/>
              <a:t>ou</a:t>
            </a:r>
            <a:r>
              <a:rPr lang="en-US" dirty="0"/>
              <a:t> non </a:t>
            </a:r>
            <a:r>
              <a:rPr lang="en-US" dirty="0" err="1"/>
              <a:t>gouvernementales</a:t>
            </a:r>
            <a:r>
              <a:rPr lang="en-US" dirty="0"/>
              <a:t> </a:t>
            </a:r>
            <a:r>
              <a:rPr lang="en-US" dirty="0" err="1"/>
              <a:t>en</a:t>
            </a:r>
            <a:r>
              <a:rPr lang="en-US" dirty="0"/>
              <a:t> charge des </a:t>
            </a:r>
            <a:r>
              <a:rPr lang="en-US" dirty="0" err="1"/>
              <a:t>ressources</a:t>
            </a:r>
            <a:r>
              <a:rPr lang="en-US" dirty="0"/>
              <a:t> </a:t>
            </a:r>
            <a:r>
              <a:rPr lang="en-US" dirty="0" err="1"/>
              <a:t>naturelles</a:t>
            </a:r>
            <a:r>
              <a:rPr lang="en-US" dirty="0"/>
              <a:t> </a:t>
            </a:r>
            <a:r>
              <a:rPr lang="en-US" dirty="0" err="1"/>
              <a:t>ainsi</a:t>
            </a:r>
            <a:r>
              <a:rPr lang="en-US" dirty="0"/>
              <a:t> que </a:t>
            </a:r>
            <a:r>
              <a:rPr lang="en-US" dirty="0" err="1"/>
              <a:t>d'autres</a:t>
            </a:r>
            <a:r>
              <a:rPr lang="en-US" dirty="0"/>
              <a:t> </a:t>
            </a:r>
            <a:r>
              <a:rPr lang="en-US" dirty="0" err="1"/>
              <a:t>ministères</a:t>
            </a:r>
            <a:r>
              <a:rPr lang="en-US" dirty="0"/>
              <a:t> et administrations</a:t>
            </a:r>
          </a:p>
          <a:p>
            <a:pPr marL="457200" lvl="0" indent="-457200">
              <a:buFont typeface="+mj-lt"/>
              <a:buAutoNum type="arabicPeriod"/>
            </a:pPr>
            <a:r>
              <a:rPr lang="en-US" b="1" dirty="0" err="1"/>
              <a:t>Télédétection</a:t>
            </a:r>
            <a:r>
              <a:rPr lang="en-US" b="1" dirty="0"/>
              <a:t> et </a:t>
            </a:r>
            <a:r>
              <a:rPr lang="en-US" b="1" dirty="0" err="1"/>
              <a:t>cartographie</a:t>
            </a:r>
            <a:r>
              <a:rPr lang="en-US" b="1" dirty="0"/>
              <a:t> </a:t>
            </a:r>
            <a:r>
              <a:rPr lang="en-US" b="1" dirty="0" err="1"/>
              <a:t>thématique</a:t>
            </a:r>
            <a:r>
              <a:rPr lang="en-US" b="1" dirty="0"/>
              <a:t> </a:t>
            </a:r>
            <a:r>
              <a:rPr lang="en-US" dirty="0"/>
              <a:t>(par ex., </a:t>
            </a:r>
            <a:r>
              <a:rPr lang="en-US" dirty="0" err="1"/>
              <a:t>imagerie</a:t>
            </a:r>
            <a:r>
              <a:rPr lang="en-US" dirty="0"/>
              <a:t> et </a:t>
            </a:r>
            <a:r>
              <a:rPr lang="en-US" dirty="0" err="1"/>
              <a:t>cartographie</a:t>
            </a:r>
            <a:r>
              <a:rPr lang="en-US" dirty="0"/>
              <a:t> satellite de </a:t>
            </a:r>
            <a:r>
              <a:rPr lang="en-US" dirty="0" err="1"/>
              <a:t>l’utilisation</a:t>
            </a:r>
            <a:r>
              <a:rPr lang="en-US" dirty="0"/>
              <a:t> et de la couverture des sols, des plans </a:t>
            </a:r>
            <a:r>
              <a:rPr lang="en-US" dirty="0" err="1"/>
              <a:t>d’eau</a:t>
            </a:r>
            <a:r>
              <a:rPr lang="en-US" dirty="0"/>
              <a:t> </a:t>
            </a:r>
            <a:r>
              <a:rPr lang="en-US" dirty="0" err="1"/>
              <a:t>ou</a:t>
            </a:r>
            <a:r>
              <a:rPr lang="en-US" dirty="0"/>
              <a:t> des </a:t>
            </a:r>
            <a:r>
              <a:rPr lang="en-US" dirty="0" err="1"/>
              <a:t>couverts</a:t>
            </a:r>
            <a:r>
              <a:rPr lang="en-US" dirty="0"/>
              <a:t> </a:t>
            </a:r>
            <a:r>
              <a:rPr lang="en-US" dirty="0" err="1"/>
              <a:t>forestiers</a:t>
            </a:r>
            <a:r>
              <a:rPr lang="en-US" dirty="0"/>
              <a:t>)</a:t>
            </a:r>
          </a:p>
          <a:p>
            <a:pPr marL="457200" lvl="0" indent="-457200">
              <a:buFont typeface="+mj-lt"/>
              <a:buAutoNum type="arabicPeriod"/>
            </a:pPr>
            <a:r>
              <a:rPr lang="en-US" b="1" dirty="0" err="1"/>
              <a:t>Systèmes</a:t>
            </a:r>
            <a:r>
              <a:rPr lang="en-US" b="1" dirty="0"/>
              <a:t> de </a:t>
            </a:r>
            <a:r>
              <a:rPr lang="en-US" b="1" dirty="0" err="1"/>
              <a:t>suivi</a:t>
            </a:r>
            <a:r>
              <a:rPr lang="en-US" b="1" dirty="0"/>
              <a:t> </a:t>
            </a:r>
            <a:r>
              <a:rPr lang="en-US" dirty="0"/>
              <a:t>(par ex., stations de surveillance pour la </a:t>
            </a:r>
            <a:r>
              <a:rPr lang="en-US" dirty="0" err="1"/>
              <a:t>qualité</a:t>
            </a:r>
            <a:r>
              <a:rPr lang="en-US" dirty="0"/>
              <a:t> de </a:t>
            </a:r>
            <a:r>
              <a:rPr lang="en-US" dirty="0" err="1"/>
              <a:t>l'eau</a:t>
            </a:r>
            <a:r>
              <a:rPr lang="en-US" dirty="0"/>
              <a:t>, la pollution de </a:t>
            </a:r>
            <a:r>
              <a:rPr lang="en-US" dirty="0" err="1"/>
              <a:t>l'air</a:t>
            </a:r>
            <a:r>
              <a:rPr lang="en-US" dirty="0"/>
              <a:t> </a:t>
            </a:r>
            <a:r>
              <a:rPr lang="en-US" dirty="0" err="1"/>
              <a:t>ou</a:t>
            </a:r>
            <a:r>
              <a:rPr lang="en-US" dirty="0"/>
              <a:t> le </a:t>
            </a:r>
            <a:r>
              <a:rPr lang="en-US" dirty="0" err="1"/>
              <a:t>climat</a:t>
            </a:r>
            <a:r>
              <a:rPr lang="en-US" dirty="0"/>
              <a:t>)</a:t>
            </a:r>
          </a:p>
          <a:p>
            <a:pPr marL="457200" indent="-457200">
              <a:buFont typeface="+mj-lt"/>
              <a:buAutoNum type="arabicPeriod"/>
            </a:pPr>
            <a:r>
              <a:rPr lang="en-US" b="1" dirty="0" err="1"/>
              <a:t>Recherche</a:t>
            </a:r>
            <a:r>
              <a:rPr lang="en-US" b="1" dirty="0"/>
              <a:t> </a:t>
            </a:r>
            <a:r>
              <a:rPr lang="en-US" b="1" dirty="0" err="1"/>
              <a:t>scientifique</a:t>
            </a:r>
            <a:r>
              <a:rPr lang="en-US" b="1" dirty="0"/>
              <a:t> et </a:t>
            </a:r>
            <a:r>
              <a:rPr lang="en-US" b="1" dirty="0" err="1"/>
              <a:t>projets</a:t>
            </a:r>
            <a:r>
              <a:rPr lang="en-US" b="1" dirty="0"/>
              <a:t> </a:t>
            </a:r>
            <a:r>
              <a:rPr lang="en-US" b="1" dirty="0" err="1"/>
              <a:t>spéciaux</a:t>
            </a:r>
            <a:r>
              <a:rPr lang="en-US" b="1" dirty="0"/>
              <a:t> </a:t>
            </a:r>
            <a:r>
              <a:rPr lang="en-US" dirty="0" err="1"/>
              <a:t>entrepris</a:t>
            </a:r>
            <a:r>
              <a:rPr lang="en-US" dirty="0"/>
              <a:t> pour </a:t>
            </a:r>
            <a:r>
              <a:rPr lang="en-US" dirty="0" err="1"/>
              <a:t>satisfaire</a:t>
            </a:r>
            <a:r>
              <a:rPr lang="en-US" dirty="0"/>
              <a:t> la </a:t>
            </a:r>
            <a:r>
              <a:rPr lang="en-US" dirty="0" err="1"/>
              <a:t>demande</a:t>
            </a:r>
            <a:r>
              <a:rPr lang="en-US" dirty="0"/>
              <a:t> </a:t>
            </a:r>
            <a:r>
              <a:rPr lang="en-US" dirty="0" err="1"/>
              <a:t>nationale</a:t>
            </a:r>
            <a:r>
              <a:rPr lang="en-US" dirty="0"/>
              <a:t> </a:t>
            </a:r>
            <a:r>
              <a:rPr lang="en-US" dirty="0" err="1"/>
              <a:t>ou</a:t>
            </a:r>
            <a:r>
              <a:rPr lang="en-US" dirty="0"/>
              <a:t> </a:t>
            </a:r>
            <a:r>
              <a:rPr lang="en-US" dirty="0" err="1"/>
              <a:t>internationale</a:t>
            </a:r>
            <a:r>
              <a:rPr lang="en-US" dirty="0"/>
              <a:t>.</a:t>
            </a:r>
            <a:endParaRPr lang="fr-FR" dirty="0"/>
          </a:p>
          <a:p>
            <a:pPr marL="0" indent="0">
              <a:buNone/>
            </a:pPr>
            <a:endParaRPr lang="en-US" dirty="0"/>
          </a:p>
        </p:txBody>
      </p:sp>
    </p:spTree>
    <p:extLst>
      <p:ext uri="{BB962C8B-B14F-4D97-AF65-F5344CB8AC3E}">
        <p14:creationId xmlns:p14="http://schemas.microsoft.com/office/powerpoint/2010/main" val="2166831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5300" y="1676400"/>
            <a:ext cx="8961120" cy="5029200"/>
          </a:xfrm>
        </p:spPr>
        <p:txBody>
          <a:bodyPr>
            <a:normAutofit fontScale="92500" lnSpcReduction="10000"/>
          </a:bodyPr>
          <a:lstStyle/>
          <a:p>
            <a:pPr lvl="0"/>
            <a:r>
              <a:rPr lang="fr-FR" dirty="0" smtClean="0"/>
              <a:t>Elle comprend le cadre juridique qui établit les mandats et rôles des principaux partenaires, le cadre institutionnel et le niveau de développement institutionnel des unités de statistiques de l’environnement, et l’existence et efficacité des mécanismes de coopération et de coordination interinstitutionnelle au niveau national et avec les organismes internationaux spécialisés.</a:t>
            </a:r>
          </a:p>
          <a:p>
            <a:pPr lvl="0"/>
            <a:r>
              <a:rPr lang="fr-FR" dirty="0" smtClean="0"/>
              <a:t>Étant donné la nature multidisciplinaire et transversale des statistiques de l’environnement, la production de données de statistiques de l’environnement implique de nombreuses parties prenantes, acteurs et producteurs.</a:t>
            </a:r>
          </a:p>
          <a:p>
            <a:pPr lvl="0"/>
            <a:r>
              <a:rPr lang="fr-FR" dirty="0" smtClean="0"/>
              <a:t>Un développement institutionnel insuffisant, des mandats et fonctions se chevauchant, une coordination inter-agence inadéquate et d’autres problèmes institutionnels sont très communs dans de nombreux pays. </a:t>
            </a:r>
          </a:p>
          <a:p>
            <a:pPr marL="342900" lvl="1" indent="0">
              <a:buNone/>
            </a:pPr>
            <a:r>
              <a:rPr lang="fr-FR" i="1" dirty="0" smtClean="0"/>
              <a:t>Ces limitations existent aussi au niveau international: plusieurs agences partenaires opèrent sous différents mandats, programmes de travail et calendriers de production.</a:t>
            </a:r>
            <a:endParaRPr lang="fr-FR" dirty="0" smtClean="0"/>
          </a:p>
          <a:p>
            <a:pPr marL="0" indent="0" eaLnBrk="1" hangingPunct="1">
              <a:spcAft>
                <a:spcPts val="300"/>
              </a:spcAft>
              <a:buSzPct val="80000"/>
              <a:buNone/>
            </a:pPr>
            <a:endParaRPr lang="fr-FR" sz="2400" dirty="0"/>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24</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Quelques concepts: </a:t>
            </a:r>
            <a:r>
              <a:rPr lang="en-US" sz="2400" b="1" dirty="0" smtClean="0">
                <a:solidFill>
                  <a:schemeClr val="bg1"/>
                </a:solidFill>
              </a:rPr>
              <a:t>Dimension </a:t>
            </a:r>
            <a:r>
              <a:rPr lang="en-US" sz="2400" b="1" dirty="0" err="1">
                <a:solidFill>
                  <a:schemeClr val="bg1"/>
                </a:solidFill>
              </a:rPr>
              <a:t>institutionnelle</a:t>
            </a:r>
            <a:r>
              <a:rPr lang="en-US" sz="2400" b="1" dirty="0">
                <a:solidFill>
                  <a:schemeClr val="bg1"/>
                </a:solidFill>
              </a:rPr>
              <a:t> des </a:t>
            </a:r>
            <a:r>
              <a:rPr lang="en-US" sz="2400" b="1" dirty="0" err="1">
                <a:solidFill>
                  <a:schemeClr val="bg1"/>
                </a:solidFill>
              </a:rPr>
              <a:t>statistiques</a:t>
            </a:r>
            <a:r>
              <a:rPr lang="en-US" sz="2400" b="1" dirty="0">
                <a:solidFill>
                  <a:schemeClr val="bg1"/>
                </a:solidFill>
              </a:rPr>
              <a:t> de </a:t>
            </a:r>
            <a:r>
              <a:rPr lang="en-US" sz="2400" b="1" dirty="0" err="1">
                <a:solidFill>
                  <a:schemeClr val="bg1"/>
                </a:solidFill>
              </a:rPr>
              <a:t>l’environnement</a:t>
            </a:r>
            <a:endParaRPr lang="en-PH" sz="2400" b="1" dirty="0">
              <a:solidFill>
                <a:schemeClr val="bg1"/>
              </a:solidFill>
            </a:endParaRPr>
          </a:p>
        </p:txBody>
      </p:sp>
    </p:spTree>
    <p:extLst>
      <p:ext uri="{BB962C8B-B14F-4D97-AF65-F5344CB8AC3E}">
        <p14:creationId xmlns:p14="http://schemas.microsoft.com/office/powerpoint/2010/main" val="41483230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5300" y="1676400"/>
            <a:ext cx="8961120" cy="5029200"/>
          </a:xfrm>
        </p:spPr>
        <p:txBody>
          <a:bodyPr>
            <a:normAutofit lnSpcReduction="10000"/>
          </a:bodyPr>
          <a:lstStyle/>
          <a:p>
            <a:pPr marL="0" indent="0" eaLnBrk="1" hangingPunct="1">
              <a:spcAft>
                <a:spcPts val="300"/>
              </a:spcAft>
              <a:buSzPct val="80000"/>
              <a:buNone/>
            </a:pPr>
            <a:r>
              <a:rPr lang="en-US" b="1" dirty="0"/>
              <a:t>Résoudre les </a:t>
            </a:r>
            <a:r>
              <a:rPr lang="en-US" b="1" dirty="0" err="1"/>
              <a:t>préoccupations</a:t>
            </a:r>
            <a:r>
              <a:rPr lang="en-US" b="1" dirty="0"/>
              <a:t> </a:t>
            </a:r>
            <a:r>
              <a:rPr lang="en-US" b="1" dirty="0" err="1" smtClean="0"/>
              <a:t>institutionnelles</a:t>
            </a:r>
            <a:endParaRPr lang="en-US" b="1" dirty="0" smtClean="0"/>
          </a:p>
          <a:p>
            <a:pPr lvl="0"/>
            <a:r>
              <a:rPr lang="en-US" dirty="0"/>
              <a:t>Identifier les obstacles institutionnels primaires qui entravent la production de statistiques de l’environnement et développer une stratégie pour les surmonter est essentiel pour les pays qui cherchent à développer ou renforcer leur programme de statistiques de l’environnement.</a:t>
            </a:r>
            <a:endParaRPr lang="en-US" sz="1050" dirty="0"/>
          </a:p>
          <a:p>
            <a:pPr lvl="0"/>
            <a:r>
              <a:rPr lang="en-US" dirty="0" smtClean="0"/>
              <a:t>Les </a:t>
            </a:r>
            <a:r>
              <a:rPr lang="en-US" dirty="0"/>
              <a:t>éléments clés relatifs à la dimension institutionnelle qui doivent être considérés et traités pendant le développement des statistiques de l’environnement </a:t>
            </a:r>
            <a:r>
              <a:rPr lang="en-US" dirty="0" err="1"/>
              <a:t>sont</a:t>
            </a:r>
            <a:r>
              <a:rPr lang="en-US" dirty="0" smtClean="0"/>
              <a:t>:</a:t>
            </a:r>
            <a:r>
              <a:rPr lang="en-US" baseline="30000" dirty="0"/>
              <a:t> </a:t>
            </a:r>
            <a:endParaRPr lang="en-US" sz="800" dirty="0"/>
          </a:p>
          <a:p>
            <a:pPr lvl="1"/>
            <a:r>
              <a:rPr lang="en-US" dirty="0">
                <a:latin typeface="Arial" panose="020B0604020202020204" pitchFamily="34" charset="0"/>
                <a:cs typeface="Arial" panose="020B0604020202020204" pitchFamily="34" charset="0"/>
              </a:rPr>
              <a:t>Le cadre </a:t>
            </a:r>
            <a:r>
              <a:rPr lang="en-US" dirty="0" err="1" smtClean="0">
                <a:latin typeface="Arial" panose="020B0604020202020204" pitchFamily="34" charset="0"/>
                <a:cs typeface="Arial" panose="020B0604020202020204" pitchFamily="34" charset="0"/>
              </a:rPr>
              <a:t>juridique</a:t>
            </a:r>
            <a:r>
              <a:rPr lang="en-US" baseline="30000" dirty="0">
                <a:latin typeface="Arial" panose="020B0604020202020204" pitchFamily="34" charset="0"/>
                <a:cs typeface="Arial" panose="020B0604020202020204" pitchFamily="34" charset="0"/>
              </a:rPr>
              <a:t> </a:t>
            </a:r>
            <a:endParaRPr lang="en-US" sz="800" dirty="0">
              <a:latin typeface="Arial" panose="020B0604020202020204" pitchFamily="34" charset="0"/>
              <a:cs typeface="Arial" panose="020B0604020202020204" pitchFamily="34" charset="0"/>
            </a:endParaRPr>
          </a:p>
          <a:p>
            <a:pPr lvl="1"/>
            <a:r>
              <a:rPr lang="en-US" dirty="0">
                <a:latin typeface="Arial" panose="020B0604020202020204" pitchFamily="34" charset="0"/>
                <a:cs typeface="Arial" panose="020B0604020202020204" pitchFamily="34" charset="0"/>
              </a:rPr>
              <a:t>Le </a:t>
            </a:r>
            <a:r>
              <a:rPr lang="en-US" dirty="0" err="1">
                <a:latin typeface="Arial" panose="020B0604020202020204" pitchFamily="34" charset="0"/>
                <a:cs typeface="Arial" panose="020B0604020202020204" pitchFamily="34" charset="0"/>
              </a:rPr>
              <a:t>développement</a:t>
            </a:r>
            <a:r>
              <a:rPr lang="en-US" dirty="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institutionnel</a:t>
            </a:r>
            <a:endParaRPr lang="en-US" sz="900" dirty="0"/>
          </a:p>
          <a:p>
            <a:pPr lvl="1"/>
            <a:r>
              <a:rPr lang="en-US" dirty="0">
                <a:latin typeface="Arial" panose="020B0604020202020204" pitchFamily="34" charset="0"/>
                <a:cs typeface="Arial" panose="020B0604020202020204" pitchFamily="34" charset="0"/>
              </a:rPr>
              <a:t>La collaboration </a:t>
            </a:r>
            <a:r>
              <a:rPr lang="en-US" dirty="0" err="1" smtClean="0">
                <a:latin typeface="Arial" panose="020B0604020202020204" pitchFamily="34" charset="0"/>
                <a:cs typeface="Arial" panose="020B0604020202020204" pitchFamily="34" charset="0"/>
              </a:rPr>
              <a:t>interinstitutionnelle</a:t>
            </a:r>
            <a:r>
              <a:rPr lang="en-US" baseline="30000" dirty="0">
                <a:latin typeface="Arial" panose="020B0604020202020204" pitchFamily="34" charset="0"/>
                <a:cs typeface="Arial" panose="020B0604020202020204" pitchFamily="34" charset="0"/>
              </a:rPr>
              <a:t> </a:t>
            </a:r>
            <a:endParaRPr lang="en-US" sz="900" dirty="0">
              <a:latin typeface="Arial" panose="020B0604020202020204" pitchFamily="34" charset="0"/>
              <a:cs typeface="Arial" panose="020B0604020202020204" pitchFamily="34" charset="0"/>
            </a:endParaRPr>
          </a:p>
          <a:p>
            <a:pPr lvl="1"/>
            <a:r>
              <a:rPr lang="en-US" dirty="0">
                <a:latin typeface="Arial" panose="020B0604020202020204" pitchFamily="34" charset="0"/>
                <a:cs typeface="Arial" panose="020B0604020202020204" pitchFamily="34" charset="0"/>
              </a:rPr>
              <a:t>La </a:t>
            </a:r>
            <a:r>
              <a:rPr lang="en-US" dirty="0" err="1">
                <a:latin typeface="Arial" panose="020B0604020202020204" pitchFamily="34" charset="0"/>
                <a:cs typeface="Arial" panose="020B0604020202020204" pitchFamily="34" charset="0"/>
              </a:rPr>
              <a:t>coopération</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institutionnelle</a:t>
            </a:r>
            <a:r>
              <a:rPr lang="en-US" dirty="0">
                <a:latin typeface="Arial" panose="020B0604020202020204" pitchFamily="34" charset="0"/>
                <a:cs typeface="Arial" panose="020B0604020202020204" pitchFamily="34" charset="0"/>
              </a:rPr>
              <a:t> entre les </a:t>
            </a:r>
            <a:r>
              <a:rPr lang="en-US" dirty="0" err="1">
                <a:latin typeface="Arial" panose="020B0604020202020204" pitchFamily="34" charset="0"/>
                <a:cs typeface="Arial" panose="020B0604020202020204" pitchFamily="34" charset="0"/>
              </a:rPr>
              <a:t>organismes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nationaux</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régionaux</a:t>
            </a:r>
            <a:r>
              <a:rPr lang="en-US" dirty="0">
                <a:latin typeface="Arial" panose="020B0604020202020204" pitchFamily="34" charset="0"/>
                <a:cs typeface="Arial" panose="020B0604020202020204" pitchFamily="34" charset="0"/>
              </a:rPr>
              <a:t> et </a:t>
            </a:r>
            <a:r>
              <a:rPr lang="en-US" dirty="0" err="1">
                <a:latin typeface="Arial" panose="020B0604020202020204" pitchFamily="34" charset="0"/>
                <a:cs typeface="Arial" panose="020B0604020202020204" pitchFamily="34" charset="0"/>
              </a:rPr>
              <a:t>mondiaux</a:t>
            </a:r>
            <a:endParaRPr lang="en-US" sz="1100" dirty="0">
              <a:latin typeface="Arial" panose="020B0604020202020204" pitchFamily="34" charset="0"/>
              <a:cs typeface="Arial" panose="020B0604020202020204" pitchFamily="34" charset="0"/>
            </a:endParaRPr>
          </a:p>
          <a:p>
            <a:pPr marL="0" indent="0" eaLnBrk="1" hangingPunct="1">
              <a:spcAft>
                <a:spcPts val="300"/>
              </a:spcAft>
              <a:buSzPct val="80000"/>
              <a:buNone/>
            </a:pPr>
            <a:endParaRPr lang="fr-FR" sz="2400" dirty="0"/>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25</a:t>
            </a:fld>
            <a:endParaRPr lang="en-US" altLang="en-US" dirty="0"/>
          </a:p>
        </p:txBody>
      </p:sp>
      <p:sp>
        <p:nvSpPr>
          <p:cNvPr id="7"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Quelques concepts: </a:t>
            </a:r>
            <a:r>
              <a:rPr lang="en-US" sz="2400" b="1" dirty="0" smtClean="0">
                <a:solidFill>
                  <a:schemeClr val="bg1"/>
                </a:solidFill>
              </a:rPr>
              <a:t>Dimension </a:t>
            </a:r>
            <a:r>
              <a:rPr lang="en-US" sz="2400" b="1" dirty="0" err="1">
                <a:solidFill>
                  <a:schemeClr val="bg1"/>
                </a:solidFill>
              </a:rPr>
              <a:t>institutionnelle</a:t>
            </a:r>
            <a:r>
              <a:rPr lang="en-US" sz="2400" b="1" dirty="0">
                <a:solidFill>
                  <a:schemeClr val="bg1"/>
                </a:solidFill>
              </a:rPr>
              <a:t> des </a:t>
            </a:r>
            <a:r>
              <a:rPr lang="en-US" sz="2400" b="1" dirty="0" err="1">
                <a:solidFill>
                  <a:schemeClr val="bg1"/>
                </a:solidFill>
              </a:rPr>
              <a:t>statistiques</a:t>
            </a:r>
            <a:r>
              <a:rPr lang="en-US" sz="2400" b="1" dirty="0">
                <a:solidFill>
                  <a:schemeClr val="bg1"/>
                </a:solidFill>
              </a:rPr>
              <a:t> de </a:t>
            </a:r>
            <a:r>
              <a:rPr lang="en-US" sz="2400" b="1" dirty="0" err="1" smtClean="0">
                <a:solidFill>
                  <a:schemeClr val="bg1"/>
                </a:solidFill>
              </a:rPr>
              <a:t>l’environnement</a:t>
            </a:r>
            <a:r>
              <a:rPr lang="en-US" sz="2400" b="1" dirty="0" smtClean="0">
                <a:solidFill>
                  <a:schemeClr val="bg1"/>
                </a:solidFill>
              </a:rPr>
              <a:t> …</a:t>
            </a:r>
            <a:endParaRPr lang="en-PH" sz="2400" b="1" dirty="0">
              <a:solidFill>
                <a:schemeClr val="bg1"/>
              </a:solidFill>
            </a:endParaRPr>
          </a:p>
        </p:txBody>
      </p:sp>
    </p:spTree>
    <p:extLst>
      <p:ext uri="{BB962C8B-B14F-4D97-AF65-F5344CB8AC3E}">
        <p14:creationId xmlns:p14="http://schemas.microsoft.com/office/powerpoint/2010/main" val="42528703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1853" y="1676400"/>
            <a:ext cx="8961120" cy="5029200"/>
          </a:xfrm>
        </p:spPr>
        <p:txBody>
          <a:bodyPr>
            <a:normAutofit/>
          </a:bodyPr>
          <a:lstStyle/>
          <a:p>
            <a:pPr marL="0" indent="0">
              <a:lnSpc>
                <a:spcPct val="70000"/>
              </a:lnSpc>
              <a:buSzPct val="80000"/>
              <a:buNone/>
            </a:pPr>
            <a:r>
              <a:rPr lang="en-US" b="1" dirty="0"/>
              <a:t>Cadre </a:t>
            </a:r>
            <a:r>
              <a:rPr lang="en-US" b="1" dirty="0" err="1"/>
              <a:t>juridique</a:t>
            </a:r>
            <a:endParaRPr lang="en-US" b="1" dirty="0"/>
          </a:p>
          <a:p>
            <a:pPr lvl="0"/>
            <a:r>
              <a:rPr lang="en-US" dirty="0"/>
              <a:t>Il est important pour la production de statistiques de l’environnement et se compose généralement de législations statistiques et environnementales ainsi que d’autres législations sectorielles pertinentes comme sur l’eau, l’énergie et </a:t>
            </a:r>
            <a:r>
              <a:rPr lang="en-US" dirty="0" err="1"/>
              <a:t>l’agriculture</a:t>
            </a:r>
            <a:r>
              <a:rPr lang="en-US" dirty="0" smtClean="0"/>
              <a:t>.</a:t>
            </a:r>
            <a:endParaRPr lang="en-US" sz="800" dirty="0" smtClean="0"/>
          </a:p>
          <a:p>
            <a:pPr lvl="1"/>
            <a:r>
              <a:rPr lang="en-US" dirty="0" err="1" smtClean="0">
                <a:latin typeface="Arial" panose="020B0604020202020204" pitchFamily="34" charset="0"/>
                <a:cs typeface="Arial" panose="020B0604020202020204" pitchFamily="34" charset="0"/>
              </a:rPr>
              <a:t>Législation</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statistique</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nationale</a:t>
            </a:r>
            <a:r>
              <a:rPr lang="en-US"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L’INS </a:t>
            </a:r>
            <a:r>
              <a:rPr lang="en-US" b="1" dirty="0" err="1" smtClean="0">
                <a:latin typeface="Arial" panose="020B0604020202020204" pitchFamily="34" charset="0"/>
                <a:cs typeface="Arial" panose="020B0604020202020204" pitchFamily="34" charset="0"/>
              </a:rPr>
              <a:t>est</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généralement</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l’autorité</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responsable</a:t>
            </a:r>
            <a:r>
              <a:rPr lang="en-US" b="1" dirty="0" smtClean="0">
                <a:latin typeface="Arial" panose="020B0604020202020204" pitchFamily="34" charset="0"/>
                <a:cs typeface="Arial" panose="020B0604020202020204" pitchFamily="34" charset="0"/>
              </a:rPr>
              <a:t> de la </a:t>
            </a:r>
            <a:r>
              <a:rPr lang="en-US" b="1" dirty="0" err="1" smtClean="0">
                <a:latin typeface="Arial" panose="020B0604020202020204" pitchFamily="34" charset="0"/>
                <a:cs typeface="Arial" panose="020B0604020202020204" pitchFamily="34" charset="0"/>
              </a:rPr>
              <a:t>création</a:t>
            </a:r>
            <a:r>
              <a:rPr lang="en-US" b="1" dirty="0" smtClean="0">
                <a:latin typeface="Arial" panose="020B0604020202020204" pitchFamily="34" charset="0"/>
                <a:cs typeface="Arial" panose="020B0604020202020204" pitchFamily="34" charset="0"/>
              </a:rPr>
              <a:t> et de la coordination du </a:t>
            </a:r>
            <a:r>
              <a:rPr lang="en-US" b="1" dirty="0" err="1" smtClean="0">
                <a:latin typeface="Arial" panose="020B0604020202020204" pitchFamily="34" charset="0"/>
                <a:cs typeface="Arial" panose="020B0604020202020204" pitchFamily="34" charset="0"/>
              </a:rPr>
              <a:t>système</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statistique</a:t>
            </a:r>
            <a:r>
              <a:rPr lang="en-US" b="1" dirty="0" smtClean="0">
                <a:latin typeface="Arial" panose="020B0604020202020204" pitchFamily="34" charset="0"/>
                <a:cs typeface="Arial" panose="020B0604020202020204" pitchFamily="34" charset="0"/>
              </a:rPr>
              <a:t> national</a:t>
            </a:r>
            <a:r>
              <a:rPr lang="en-US" dirty="0" smtClean="0">
                <a:latin typeface="Arial" panose="020B0604020202020204" pitchFamily="34" charset="0"/>
                <a:cs typeface="Arial" panose="020B0604020202020204" pitchFamily="34" charset="0"/>
              </a:rPr>
              <a:t>.</a:t>
            </a:r>
            <a:r>
              <a:rPr lang="en-US" baseline="30000" dirty="0">
                <a:latin typeface="Arial" panose="020B0604020202020204" pitchFamily="34" charset="0"/>
                <a:cs typeface="Arial" panose="020B0604020202020204" pitchFamily="34" charset="0"/>
              </a:rPr>
              <a:t> </a:t>
            </a:r>
            <a:endParaRPr lang="en-US" sz="800" dirty="0">
              <a:latin typeface="Arial" panose="020B0604020202020204" pitchFamily="34" charset="0"/>
              <a:cs typeface="Arial" panose="020B0604020202020204" pitchFamily="34" charset="0"/>
            </a:endParaRPr>
          </a:p>
          <a:p>
            <a:pPr lvl="1"/>
            <a:r>
              <a:rPr lang="en-US" dirty="0">
                <a:latin typeface="Arial" panose="020B0604020202020204" pitchFamily="34" charset="0"/>
                <a:cs typeface="Arial" panose="020B0604020202020204" pitchFamily="34" charset="0"/>
              </a:rPr>
              <a:t>Les </a:t>
            </a:r>
            <a:r>
              <a:rPr lang="en-US" dirty="0" err="1">
                <a:latin typeface="Arial" panose="020B0604020202020204" pitchFamily="34" charset="0"/>
                <a:cs typeface="Arial" panose="020B0604020202020204" pitchFamily="34" charset="0"/>
              </a:rPr>
              <a:t>lois</a:t>
            </a:r>
            <a:r>
              <a:rPr lang="en-US" dirty="0">
                <a:latin typeface="Arial" panose="020B0604020202020204" pitchFamily="34" charset="0"/>
                <a:cs typeface="Arial" panose="020B0604020202020204" pitchFamily="34" charset="0"/>
              </a:rPr>
              <a:t> ne font pas </a:t>
            </a:r>
            <a:r>
              <a:rPr lang="en-US" dirty="0" err="1">
                <a:latin typeface="Arial" panose="020B0604020202020204" pitchFamily="34" charset="0"/>
                <a:cs typeface="Arial" panose="020B0604020202020204" pitchFamily="34" charset="0"/>
              </a:rPr>
              <a:t>explicitement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référence</a:t>
            </a:r>
            <a:r>
              <a:rPr lang="en-US" dirty="0">
                <a:latin typeface="Arial" panose="020B0604020202020204" pitchFamily="34" charset="0"/>
                <a:cs typeface="Arial" panose="020B0604020202020204" pitchFamily="34" charset="0"/>
              </a:rPr>
              <a:t> aux </a:t>
            </a:r>
            <a:r>
              <a:rPr lang="en-US" dirty="0" err="1">
                <a:latin typeface="Arial" panose="020B0604020202020204" pitchFamily="34" charset="0"/>
                <a:cs typeface="Arial" panose="020B0604020202020204" pitchFamily="34" charset="0"/>
              </a:rPr>
              <a:t>statistiques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l’environnement</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domaine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statistique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relativement</a:t>
            </a:r>
            <a:r>
              <a:rPr lang="en-US" dirty="0">
                <a:latin typeface="Arial" panose="020B0604020202020204" pitchFamily="34" charset="0"/>
                <a:cs typeface="Arial" panose="020B0604020202020204" pitchFamily="34" charset="0"/>
              </a:rPr>
              <a:t> nouveau). Directives </a:t>
            </a:r>
            <a:r>
              <a:rPr lang="en-US" dirty="0" err="1">
                <a:latin typeface="Arial" panose="020B0604020202020204" pitchFamily="34" charset="0"/>
                <a:cs typeface="Arial" panose="020B0604020202020204" pitchFamily="34" charset="0"/>
              </a:rPr>
              <a:t>insuffisantes</a:t>
            </a:r>
            <a:r>
              <a:rPr lang="en-US" dirty="0">
                <a:latin typeface="Arial" panose="020B0604020202020204" pitchFamily="34" charset="0"/>
                <a:cs typeface="Arial" panose="020B0604020202020204" pitchFamily="34" charset="0"/>
              </a:rPr>
              <a:t> pour la coordination </a:t>
            </a:r>
            <a:r>
              <a:rPr lang="en-US" dirty="0" err="1">
                <a:latin typeface="Arial" panose="020B0604020202020204" pitchFamily="34" charset="0"/>
                <a:cs typeface="Arial" panose="020B0604020202020204" pitchFamily="34" charset="0"/>
              </a:rPr>
              <a:t>statistique</a:t>
            </a:r>
            <a:r>
              <a:rPr lang="en-US" dirty="0">
                <a:latin typeface="Arial" panose="020B0604020202020204" pitchFamily="34" charset="0"/>
                <a:cs typeface="Arial" panose="020B0604020202020204" pitchFamily="34" charset="0"/>
              </a:rPr>
              <a:t> entre les </a:t>
            </a:r>
            <a:r>
              <a:rPr lang="en-US" dirty="0" err="1">
                <a:latin typeface="Arial" panose="020B0604020202020204" pitchFamily="34" charset="0"/>
                <a:cs typeface="Arial" panose="020B0604020202020204" pitchFamily="34" charset="0"/>
              </a:rPr>
              <a:t>acteurs</a:t>
            </a:r>
            <a:r>
              <a:rPr lang="en-US" dirty="0">
                <a:latin typeface="Arial" panose="020B0604020202020204" pitchFamily="34" charset="0"/>
                <a:cs typeface="Arial" panose="020B0604020202020204" pitchFamily="34" charset="0"/>
              </a:rPr>
              <a:t> des </a:t>
            </a:r>
            <a:r>
              <a:rPr lang="en-US" dirty="0" err="1">
                <a:latin typeface="Arial" panose="020B0604020202020204" pitchFamily="34" charset="0"/>
                <a:cs typeface="Arial" panose="020B0604020202020204" pitchFamily="34" charset="0"/>
              </a:rPr>
              <a:t>statistiques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l’environnement</a:t>
            </a:r>
            <a:r>
              <a:rPr lang="en-US" dirty="0">
                <a:latin typeface="Arial" panose="020B0604020202020204" pitchFamily="34" charset="0"/>
                <a:cs typeface="Arial" panose="020B0604020202020204" pitchFamily="34" charset="0"/>
              </a:rPr>
              <a:t> du pays</a:t>
            </a:r>
            <a:endParaRPr lang="en-US" sz="1050" dirty="0">
              <a:latin typeface="Arial" panose="020B0604020202020204" pitchFamily="34" charset="0"/>
              <a:cs typeface="Arial" panose="020B0604020202020204" pitchFamily="34" charset="0"/>
            </a:endParaRPr>
          </a:p>
          <a:p>
            <a:pPr marL="0" indent="0" eaLnBrk="1" hangingPunct="1">
              <a:spcAft>
                <a:spcPts val="300"/>
              </a:spcAft>
              <a:buSzPct val="80000"/>
              <a:buNone/>
            </a:pPr>
            <a:endParaRPr lang="fr-FR" sz="2400" dirty="0"/>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26</a:t>
            </a:fld>
            <a:endParaRPr lang="en-US" altLang="en-US" dirty="0"/>
          </a:p>
        </p:txBody>
      </p:sp>
      <p:sp>
        <p:nvSpPr>
          <p:cNvPr id="7"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Quelques concepts: </a:t>
            </a:r>
            <a:r>
              <a:rPr lang="en-US" sz="2400" b="1" dirty="0" smtClean="0">
                <a:solidFill>
                  <a:schemeClr val="bg1"/>
                </a:solidFill>
              </a:rPr>
              <a:t>Dimension </a:t>
            </a:r>
            <a:r>
              <a:rPr lang="en-US" sz="2400" b="1" dirty="0" err="1">
                <a:solidFill>
                  <a:schemeClr val="bg1"/>
                </a:solidFill>
              </a:rPr>
              <a:t>institutionnelle</a:t>
            </a:r>
            <a:r>
              <a:rPr lang="en-US" sz="2400" b="1" dirty="0">
                <a:solidFill>
                  <a:schemeClr val="bg1"/>
                </a:solidFill>
              </a:rPr>
              <a:t> des </a:t>
            </a:r>
            <a:r>
              <a:rPr lang="en-US" sz="2400" b="1" dirty="0" err="1">
                <a:solidFill>
                  <a:schemeClr val="bg1"/>
                </a:solidFill>
              </a:rPr>
              <a:t>statistiques</a:t>
            </a:r>
            <a:r>
              <a:rPr lang="en-US" sz="2400" b="1" dirty="0">
                <a:solidFill>
                  <a:schemeClr val="bg1"/>
                </a:solidFill>
              </a:rPr>
              <a:t> de </a:t>
            </a:r>
            <a:r>
              <a:rPr lang="en-US" sz="2400" b="1" dirty="0" err="1" smtClean="0">
                <a:solidFill>
                  <a:schemeClr val="bg1"/>
                </a:solidFill>
              </a:rPr>
              <a:t>l’environnement</a:t>
            </a:r>
            <a:r>
              <a:rPr lang="en-US" sz="2400" b="1" dirty="0" smtClean="0">
                <a:solidFill>
                  <a:schemeClr val="bg1"/>
                </a:solidFill>
              </a:rPr>
              <a:t> …</a:t>
            </a:r>
            <a:endParaRPr lang="en-PH" sz="2400" b="1" dirty="0">
              <a:solidFill>
                <a:schemeClr val="bg1"/>
              </a:solidFill>
            </a:endParaRPr>
          </a:p>
        </p:txBody>
      </p:sp>
    </p:spTree>
    <p:extLst>
      <p:ext uri="{BB962C8B-B14F-4D97-AF65-F5344CB8AC3E}">
        <p14:creationId xmlns:p14="http://schemas.microsoft.com/office/powerpoint/2010/main" val="6457308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27</a:t>
            </a:fld>
            <a:endParaRPr lang="en-US" altLang="en-US" dirty="0"/>
          </a:p>
        </p:txBody>
      </p:sp>
      <p:sp>
        <p:nvSpPr>
          <p:cNvPr id="7"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Quelques concepts: </a:t>
            </a:r>
            <a:r>
              <a:rPr lang="en-US" sz="2400" b="1" dirty="0" smtClean="0">
                <a:solidFill>
                  <a:schemeClr val="bg1"/>
                </a:solidFill>
              </a:rPr>
              <a:t>Dimension </a:t>
            </a:r>
            <a:r>
              <a:rPr lang="en-US" sz="2400" b="1" dirty="0" err="1">
                <a:solidFill>
                  <a:schemeClr val="bg1"/>
                </a:solidFill>
              </a:rPr>
              <a:t>institutionnelle</a:t>
            </a:r>
            <a:r>
              <a:rPr lang="en-US" sz="2400" b="1" dirty="0">
                <a:solidFill>
                  <a:schemeClr val="bg1"/>
                </a:solidFill>
              </a:rPr>
              <a:t> des </a:t>
            </a:r>
            <a:r>
              <a:rPr lang="en-US" sz="2400" b="1" dirty="0" err="1">
                <a:solidFill>
                  <a:schemeClr val="bg1"/>
                </a:solidFill>
              </a:rPr>
              <a:t>statistiques</a:t>
            </a:r>
            <a:r>
              <a:rPr lang="en-US" sz="2400" b="1" dirty="0">
                <a:solidFill>
                  <a:schemeClr val="bg1"/>
                </a:solidFill>
              </a:rPr>
              <a:t> de </a:t>
            </a:r>
            <a:r>
              <a:rPr lang="en-US" sz="2400" b="1" dirty="0" err="1" smtClean="0">
                <a:solidFill>
                  <a:schemeClr val="bg1"/>
                </a:solidFill>
              </a:rPr>
              <a:t>l’environnement</a:t>
            </a:r>
            <a:r>
              <a:rPr lang="en-US" sz="2400" b="1" dirty="0" smtClean="0">
                <a:solidFill>
                  <a:schemeClr val="bg1"/>
                </a:solidFill>
              </a:rPr>
              <a:t> …</a:t>
            </a:r>
            <a:endParaRPr lang="en-PH" sz="2400" b="1" dirty="0">
              <a:solidFill>
                <a:schemeClr val="bg1"/>
              </a:solidFill>
            </a:endParaRPr>
          </a:p>
        </p:txBody>
      </p:sp>
      <p:sp>
        <p:nvSpPr>
          <p:cNvPr id="5" name="Content Placeholder 4"/>
          <p:cNvSpPr>
            <a:spLocks noGrp="1"/>
          </p:cNvSpPr>
          <p:nvPr>
            <p:ph idx="1"/>
          </p:nvPr>
        </p:nvSpPr>
        <p:spPr>
          <a:xfrm>
            <a:off x="427818" y="1698177"/>
            <a:ext cx="8961120" cy="5029200"/>
          </a:xfrm>
        </p:spPr>
        <p:txBody>
          <a:bodyPr>
            <a:normAutofit fontScale="92500" lnSpcReduction="20000"/>
          </a:bodyPr>
          <a:lstStyle/>
          <a:p>
            <a:pPr marL="0" indent="0">
              <a:buNone/>
            </a:pPr>
            <a:r>
              <a:rPr lang="en-US" sz="2600" b="1" dirty="0"/>
              <a:t>Cadre </a:t>
            </a:r>
            <a:r>
              <a:rPr lang="en-US" sz="2600" b="1" dirty="0" err="1" smtClean="0"/>
              <a:t>juridique</a:t>
            </a:r>
            <a:r>
              <a:rPr lang="en-US" sz="2600" b="1" dirty="0" smtClean="0"/>
              <a:t> …</a:t>
            </a:r>
            <a:endParaRPr lang="en-US" sz="2600" b="1" dirty="0"/>
          </a:p>
          <a:p>
            <a:pPr>
              <a:lnSpc>
                <a:spcPct val="110000"/>
              </a:lnSpc>
            </a:pPr>
            <a:r>
              <a:rPr lang="en-US" sz="2600" dirty="0" err="1">
                <a:solidFill>
                  <a:schemeClr val="tx1"/>
                </a:solidFill>
              </a:rPr>
              <a:t>Néanmoins</a:t>
            </a:r>
            <a:r>
              <a:rPr lang="en-US" sz="2600" dirty="0">
                <a:solidFill>
                  <a:schemeClr val="tx1"/>
                </a:solidFill>
              </a:rPr>
              <a:t>, </a:t>
            </a:r>
            <a:r>
              <a:rPr lang="en-US" sz="2600" dirty="0" err="1">
                <a:solidFill>
                  <a:schemeClr val="tx1"/>
                </a:solidFill>
              </a:rPr>
              <a:t>puisque</a:t>
            </a:r>
            <a:r>
              <a:rPr lang="en-US" sz="2600" dirty="0">
                <a:solidFill>
                  <a:schemeClr val="tx1"/>
                </a:solidFill>
              </a:rPr>
              <a:t> </a:t>
            </a:r>
            <a:r>
              <a:rPr lang="en-US" sz="2600" dirty="0" err="1">
                <a:solidFill>
                  <a:schemeClr val="tx1"/>
                </a:solidFill>
              </a:rPr>
              <a:t>l’environnement</a:t>
            </a:r>
            <a:r>
              <a:rPr lang="en-US" sz="2600" dirty="0">
                <a:solidFill>
                  <a:schemeClr val="tx1"/>
                </a:solidFill>
              </a:rPr>
              <a:t> </a:t>
            </a:r>
            <a:r>
              <a:rPr lang="en-US" sz="2600" dirty="0" err="1">
                <a:solidFill>
                  <a:schemeClr val="tx1"/>
                </a:solidFill>
              </a:rPr>
              <a:t>devient</a:t>
            </a:r>
            <a:r>
              <a:rPr lang="en-US" sz="2600" dirty="0">
                <a:solidFill>
                  <a:schemeClr val="tx1"/>
                </a:solidFill>
              </a:rPr>
              <a:t> de plus </a:t>
            </a:r>
            <a:r>
              <a:rPr lang="en-US" sz="2600" dirty="0" err="1">
                <a:solidFill>
                  <a:schemeClr val="tx1"/>
                </a:solidFill>
              </a:rPr>
              <a:t>en</a:t>
            </a:r>
            <a:r>
              <a:rPr lang="en-US" sz="2600" dirty="0">
                <a:solidFill>
                  <a:schemeClr val="tx1"/>
                </a:solidFill>
              </a:rPr>
              <a:t> plus important </a:t>
            </a:r>
            <a:r>
              <a:rPr lang="en-US" sz="2600" dirty="0" err="1">
                <a:solidFill>
                  <a:schemeClr val="tx1"/>
                </a:solidFill>
              </a:rPr>
              <a:t>dans</a:t>
            </a:r>
            <a:r>
              <a:rPr lang="en-US" sz="2600" dirty="0">
                <a:solidFill>
                  <a:schemeClr val="tx1"/>
                </a:solidFill>
              </a:rPr>
              <a:t> </a:t>
            </a:r>
            <a:r>
              <a:rPr lang="en-US" sz="2600" dirty="0" err="1">
                <a:solidFill>
                  <a:schemeClr val="tx1"/>
                </a:solidFill>
              </a:rPr>
              <a:t>l’agenda</a:t>
            </a:r>
            <a:r>
              <a:rPr lang="en-US" sz="2600" dirty="0">
                <a:solidFill>
                  <a:schemeClr val="tx1"/>
                </a:solidFill>
              </a:rPr>
              <a:t> de </a:t>
            </a:r>
            <a:r>
              <a:rPr lang="en-US" sz="2600" dirty="0" err="1">
                <a:solidFill>
                  <a:schemeClr val="tx1"/>
                </a:solidFill>
              </a:rPr>
              <a:t>développement</a:t>
            </a:r>
            <a:r>
              <a:rPr lang="en-US" sz="2600" dirty="0">
                <a:solidFill>
                  <a:schemeClr val="tx1"/>
                </a:solidFill>
              </a:rPr>
              <a:t>, les INS </a:t>
            </a:r>
            <a:r>
              <a:rPr lang="en-US" sz="2600" dirty="0" err="1">
                <a:solidFill>
                  <a:schemeClr val="tx1"/>
                </a:solidFill>
              </a:rPr>
              <a:t>ont</a:t>
            </a:r>
            <a:r>
              <a:rPr lang="en-US" sz="2600" dirty="0">
                <a:solidFill>
                  <a:schemeClr val="tx1"/>
                </a:solidFill>
              </a:rPr>
              <a:t> </a:t>
            </a:r>
            <a:r>
              <a:rPr lang="en-US" sz="2600" dirty="0" err="1">
                <a:solidFill>
                  <a:schemeClr val="tx1"/>
                </a:solidFill>
              </a:rPr>
              <a:t>inclus</a:t>
            </a:r>
            <a:r>
              <a:rPr lang="en-US" sz="2600" dirty="0">
                <a:solidFill>
                  <a:schemeClr val="tx1"/>
                </a:solidFill>
              </a:rPr>
              <a:t> </a:t>
            </a:r>
            <a:r>
              <a:rPr lang="en-US" sz="2600" dirty="0" smtClean="0">
                <a:solidFill>
                  <a:schemeClr val="tx1"/>
                </a:solidFill>
              </a:rPr>
              <a:t>la production </a:t>
            </a:r>
            <a:r>
              <a:rPr lang="en-US" sz="2600" dirty="0">
                <a:solidFill>
                  <a:schemeClr val="tx1"/>
                </a:solidFill>
              </a:rPr>
              <a:t>de </a:t>
            </a:r>
            <a:r>
              <a:rPr lang="en-US" sz="2600" dirty="0" err="1">
                <a:solidFill>
                  <a:schemeClr val="tx1"/>
                </a:solidFill>
              </a:rPr>
              <a:t>statistiques</a:t>
            </a:r>
            <a:r>
              <a:rPr lang="en-US" sz="2600" dirty="0">
                <a:solidFill>
                  <a:schemeClr val="tx1"/>
                </a:solidFill>
              </a:rPr>
              <a:t> de </a:t>
            </a:r>
            <a:r>
              <a:rPr lang="en-US" sz="2600" dirty="0" err="1">
                <a:solidFill>
                  <a:schemeClr val="tx1"/>
                </a:solidFill>
              </a:rPr>
              <a:t>l’environnement</a:t>
            </a:r>
            <a:r>
              <a:rPr lang="en-US" sz="2600" dirty="0">
                <a:solidFill>
                  <a:schemeClr val="tx1"/>
                </a:solidFill>
              </a:rPr>
              <a:t> </a:t>
            </a:r>
            <a:r>
              <a:rPr lang="en-US" sz="2600" dirty="0" err="1">
                <a:solidFill>
                  <a:schemeClr val="tx1"/>
                </a:solidFill>
              </a:rPr>
              <a:t>dans</a:t>
            </a:r>
            <a:r>
              <a:rPr lang="en-US" sz="2600" dirty="0">
                <a:solidFill>
                  <a:schemeClr val="tx1"/>
                </a:solidFill>
              </a:rPr>
              <a:t> </a:t>
            </a:r>
            <a:r>
              <a:rPr lang="en-US" sz="2600" dirty="0" err="1">
                <a:solidFill>
                  <a:schemeClr val="tx1"/>
                </a:solidFill>
              </a:rPr>
              <a:t>leurs</a:t>
            </a:r>
            <a:r>
              <a:rPr lang="en-US" sz="2600" dirty="0">
                <a:solidFill>
                  <a:schemeClr val="tx1"/>
                </a:solidFill>
              </a:rPr>
              <a:t> </a:t>
            </a:r>
            <a:r>
              <a:rPr lang="en-US" sz="2600" dirty="0" err="1">
                <a:solidFill>
                  <a:schemeClr val="tx1"/>
                </a:solidFill>
              </a:rPr>
              <a:t>programmes</a:t>
            </a:r>
            <a:r>
              <a:rPr lang="en-US" sz="2600" dirty="0">
                <a:solidFill>
                  <a:schemeClr val="tx1"/>
                </a:solidFill>
              </a:rPr>
              <a:t>, </a:t>
            </a:r>
            <a:r>
              <a:rPr lang="en-US" sz="2600" dirty="0" err="1">
                <a:solidFill>
                  <a:schemeClr val="tx1"/>
                </a:solidFill>
              </a:rPr>
              <a:t>bien</a:t>
            </a:r>
            <a:r>
              <a:rPr lang="en-US" sz="2600" dirty="0">
                <a:solidFill>
                  <a:schemeClr val="tx1"/>
                </a:solidFill>
              </a:rPr>
              <a:t> que </a:t>
            </a:r>
            <a:r>
              <a:rPr lang="en-US" sz="2600" dirty="0" err="1">
                <a:solidFill>
                  <a:schemeClr val="tx1"/>
                </a:solidFill>
              </a:rPr>
              <a:t>parfois</a:t>
            </a:r>
            <a:r>
              <a:rPr lang="en-US" sz="2600" dirty="0">
                <a:solidFill>
                  <a:schemeClr val="tx1"/>
                </a:solidFill>
              </a:rPr>
              <a:t> sans </a:t>
            </a:r>
            <a:r>
              <a:rPr lang="en-US" sz="2600" dirty="0" err="1">
                <a:solidFill>
                  <a:schemeClr val="tx1"/>
                </a:solidFill>
              </a:rPr>
              <a:t>préciser</a:t>
            </a:r>
            <a:r>
              <a:rPr lang="en-US" sz="2600" dirty="0">
                <a:solidFill>
                  <a:schemeClr val="tx1"/>
                </a:solidFill>
              </a:rPr>
              <a:t> les arrangements </a:t>
            </a:r>
            <a:r>
              <a:rPr lang="en-US" sz="2600" dirty="0" err="1">
                <a:solidFill>
                  <a:schemeClr val="tx1"/>
                </a:solidFill>
              </a:rPr>
              <a:t>institutionnels</a:t>
            </a:r>
            <a:r>
              <a:rPr lang="en-US" sz="2600" dirty="0">
                <a:solidFill>
                  <a:schemeClr val="tx1"/>
                </a:solidFill>
              </a:rPr>
              <a:t> la </a:t>
            </a:r>
            <a:r>
              <a:rPr lang="en-US" sz="2600" dirty="0" err="1">
                <a:solidFill>
                  <a:schemeClr val="tx1"/>
                </a:solidFill>
              </a:rPr>
              <a:t>soutenant</a:t>
            </a:r>
            <a:r>
              <a:rPr lang="en-US" sz="2600" dirty="0" smtClean="0">
                <a:solidFill>
                  <a:schemeClr val="tx1"/>
                </a:solidFill>
              </a:rPr>
              <a:t>.</a:t>
            </a:r>
            <a:endParaRPr lang="en-US" dirty="0">
              <a:solidFill>
                <a:schemeClr val="tx1"/>
              </a:solidFill>
            </a:endParaRPr>
          </a:p>
          <a:p>
            <a:pPr>
              <a:lnSpc>
                <a:spcPct val="110000"/>
              </a:lnSpc>
            </a:pPr>
            <a:r>
              <a:rPr lang="en-US" sz="2600" dirty="0">
                <a:solidFill>
                  <a:schemeClr val="tx1"/>
                </a:solidFill>
              </a:rPr>
              <a:t>Les </a:t>
            </a:r>
            <a:r>
              <a:rPr lang="en-US" sz="2600" dirty="0" err="1">
                <a:solidFill>
                  <a:schemeClr val="tx1"/>
                </a:solidFill>
              </a:rPr>
              <a:t>défis</a:t>
            </a:r>
            <a:r>
              <a:rPr lang="en-US" sz="2600" dirty="0">
                <a:solidFill>
                  <a:schemeClr val="tx1"/>
                </a:solidFill>
              </a:rPr>
              <a:t> des </a:t>
            </a:r>
            <a:r>
              <a:rPr lang="en-US" sz="2600" dirty="0" err="1">
                <a:solidFill>
                  <a:schemeClr val="tx1"/>
                </a:solidFill>
              </a:rPr>
              <a:t>contextes</a:t>
            </a:r>
            <a:r>
              <a:rPr lang="en-US" sz="2600" dirty="0">
                <a:solidFill>
                  <a:schemeClr val="tx1"/>
                </a:solidFill>
              </a:rPr>
              <a:t> </a:t>
            </a:r>
            <a:r>
              <a:rPr lang="en-US" sz="2600" dirty="0" err="1">
                <a:solidFill>
                  <a:schemeClr val="tx1"/>
                </a:solidFill>
              </a:rPr>
              <a:t>institutionnels</a:t>
            </a:r>
            <a:r>
              <a:rPr lang="en-US" sz="2600" dirty="0">
                <a:solidFill>
                  <a:schemeClr val="tx1"/>
                </a:solidFill>
              </a:rPr>
              <a:t> complexes:</a:t>
            </a:r>
          </a:p>
          <a:p>
            <a:pPr lvl="1"/>
            <a:r>
              <a:rPr lang="en-US" dirty="0" err="1">
                <a:latin typeface="Arial" panose="020B0604020202020204" pitchFamily="34" charset="0"/>
                <a:cs typeface="Arial" panose="020B0604020202020204" pitchFamily="34" charset="0"/>
              </a:rPr>
              <a:t>Chevauchement</a:t>
            </a:r>
            <a:r>
              <a:rPr lang="en-US" dirty="0">
                <a:latin typeface="Arial" panose="020B0604020202020204" pitchFamily="34" charset="0"/>
                <a:cs typeface="Arial" panose="020B0604020202020204" pitchFamily="34" charset="0"/>
              </a:rPr>
              <a:t> des </a:t>
            </a:r>
            <a:r>
              <a:rPr lang="en-US" dirty="0" err="1">
                <a:latin typeface="Arial" panose="020B0604020202020204" pitchFamily="34" charset="0"/>
                <a:cs typeface="Arial" panose="020B0604020202020204" pitchFamily="34" charset="0"/>
              </a:rPr>
              <a:t>mandats</a:t>
            </a:r>
            <a:endParaRPr lang="en-US" dirty="0">
              <a:latin typeface="Arial" panose="020B0604020202020204" pitchFamily="34" charset="0"/>
              <a:cs typeface="Arial" panose="020B0604020202020204" pitchFamily="34" charset="0"/>
            </a:endParaRPr>
          </a:p>
          <a:p>
            <a:pPr lvl="1"/>
            <a:r>
              <a:rPr lang="en-US" dirty="0">
                <a:latin typeface="Arial" panose="020B0604020202020204" pitchFamily="34" charset="0"/>
                <a:cs typeface="Arial" panose="020B0604020202020204" pitchFamily="34" charset="0"/>
              </a:rPr>
              <a:t>Duplication des efforts</a:t>
            </a:r>
          </a:p>
          <a:p>
            <a:pPr lvl="1"/>
            <a:r>
              <a:rPr lang="en-US" dirty="0" err="1">
                <a:latin typeface="Arial" panose="020B0604020202020204" pitchFamily="34" charset="0"/>
                <a:cs typeface="Arial" panose="020B0604020202020204" pitchFamily="34" charset="0"/>
              </a:rPr>
              <a:t>Autres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difficultés</a:t>
            </a:r>
            <a:r>
              <a:rPr lang="en-US" dirty="0">
                <a:latin typeface="Arial" panose="020B0604020202020204" pitchFamily="34" charset="0"/>
                <a:cs typeface="Arial" panose="020B0604020202020204" pitchFamily="34" charset="0"/>
              </a:rPr>
              <a:t> de coordination</a:t>
            </a:r>
          </a:p>
          <a:p>
            <a:pPr marL="0" indent="0">
              <a:buNone/>
            </a:pPr>
            <a:r>
              <a:rPr lang="en-US" dirty="0">
                <a:solidFill>
                  <a:schemeClr val="tx1"/>
                </a:solidFill>
              </a:rPr>
              <a:t> </a:t>
            </a:r>
          </a:p>
          <a:p>
            <a:pPr marL="457200" indent="-457200">
              <a:lnSpc>
                <a:spcPct val="100000"/>
              </a:lnSpc>
            </a:pPr>
            <a:r>
              <a:rPr lang="en-US" sz="2600" dirty="0">
                <a:solidFill>
                  <a:schemeClr val="tx1"/>
                </a:solidFill>
              </a:rPr>
              <a:t>Il </a:t>
            </a:r>
            <a:r>
              <a:rPr lang="en-US" sz="2600" dirty="0" err="1">
                <a:solidFill>
                  <a:schemeClr val="tx1"/>
                </a:solidFill>
              </a:rPr>
              <a:t>est</a:t>
            </a:r>
            <a:r>
              <a:rPr lang="en-US" sz="2600" dirty="0">
                <a:solidFill>
                  <a:schemeClr val="tx1"/>
                </a:solidFill>
              </a:rPr>
              <a:t> </a:t>
            </a:r>
            <a:r>
              <a:rPr lang="en-US" sz="2600" dirty="0" err="1">
                <a:solidFill>
                  <a:schemeClr val="tx1"/>
                </a:solidFill>
              </a:rPr>
              <a:t>souvent</a:t>
            </a:r>
            <a:r>
              <a:rPr lang="en-US" sz="2600" dirty="0">
                <a:solidFill>
                  <a:schemeClr val="tx1"/>
                </a:solidFill>
              </a:rPr>
              <a:t> difficile de </a:t>
            </a:r>
            <a:r>
              <a:rPr lang="en-US" sz="2600" dirty="0" err="1">
                <a:solidFill>
                  <a:schemeClr val="tx1"/>
                </a:solidFill>
              </a:rPr>
              <a:t>déterminer</a:t>
            </a:r>
            <a:r>
              <a:rPr lang="en-US" sz="2600" dirty="0">
                <a:solidFill>
                  <a:schemeClr val="tx1"/>
                </a:solidFill>
              </a:rPr>
              <a:t> les </a:t>
            </a:r>
            <a:r>
              <a:rPr lang="en-US" sz="2600" dirty="0" err="1">
                <a:solidFill>
                  <a:schemeClr val="tx1"/>
                </a:solidFill>
              </a:rPr>
              <a:t>chiffres</a:t>
            </a:r>
            <a:r>
              <a:rPr lang="en-US" sz="2600" dirty="0">
                <a:solidFill>
                  <a:schemeClr val="tx1"/>
                </a:solidFill>
              </a:rPr>
              <a:t> </a:t>
            </a:r>
            <a:r>
              <a:rPr lang="en-US" sz="2600" dirty="0" err="1">
                <a:solidFill>
                  <a:schemeClr val="tx1"/>
                </a:solidFill>
              </a:rPr>
              <a:t>officiels</a:t>
            </a:r>
            <a:r>
              <a:rPr lang="en-US" sz="2600" dirty="0">
                <a:solidFill>
                  <a:schemeClr val="tx1"/>
                </a:solidFill>
              </a:rPr>
              <a:t> pour </a:t>
            </a:r>
            <a:r>
              <a:rPr lang="en-US" sz="2600" dirty="0" err="1">
                <a:solidFill>
                  <a:schemeClr val="tx1"/>
                </a:solidFill>
              </a:rPr>
              <a:t>une</a:t>
            </a:r>
            <a:r>
              <a:rPr lang="en-US" sz="2600" dirty="0">
                <a:solidFill>
                  <a:schemeClr val="tx1"/>
                </a:solidFill>
              </a:rPr>
              <a:t> </a:t>
            </a:r>
            <a:r>
              <a:rPr lang="en-US" sz="2600" dirty="0" err="1">
                <a:solidFill>
                  <a:schemeClr val="tx1"/>
                </a:solidFill>
              </a:rPr>
              <a:t>statistique</a:t>
            </a:r>
            <a:r>
              <a:rPr lang="en-US" sz="2600" dirty="0">
                <a:solidFill>
                  <a:schemeClr val="tx1"/>
                </a:solidFill>
              </a:rPr>
              <a:t> </a:t>
            </a:r>
            <a:r>
              <a:rPr lang="en-US" sz="2600" dirty="0" err="1">
                <a:solidFill>
                  <a:schemeClr val="tx1"/>
                </a:solidFill>
              </a:rPr>
              <a:t>précise</a:t>
            </a:r>
            <a:r>
              <a:rPr lang="en-US" sz="2600" dirty="0">
                <a:solidFill>
                  <a:schemeClr val="tx1"/>
                </a:solidFill>
              </a:rPr>
              <a:t> </a:t>
            </a:r>
            <a:r>
              <a:rPr lang="en-US" sz="2600" dirty="0" err="1">
                <a:solidFill>
                  <a:schemeClr val="tx1"/>
                </a:solidFill>
              </a:rPr>
              <a:t>quand</a:t>
            </a:r>
            <a:r>
              <a:rPr lang="en-US" sz="2600" dirty="0">
                <a:solidFill>
                  <a:schemeClr val="tx1"/>
                </a:solidFill>
              </a:rPr>
              <a:t> </a:t>
            </a:r>
            <a:r>
              <a:rPr lang="en-US" sz="2600" dirty="0" err="1">
                <a:solidFill>
                  <a:schemeClr val="tx1"/>
                </a:solidFill>
              </a:rPr>
              <a:t>plusieurs</a:t>
            </a:r>
            <a:r>
              <a:rPr lang="en-US" sz="2600" dirty="0">
                <a:solidFill>
                  <a:schemeClr val="tx1"/>
                </a:solidFill>
              </a:rPr>
              <a:t> </a:t>
            </a:r>
            <a:r>
              <a:rPr lang="en-US" sz="2600" dirty="0" err="1">
                <a:solidFill>
                  <a:schemeClr val="tx1"/>
                </a:solidFill>
              </a:rPr>
              <a:t>agences</a:t>
            </a:r>
            <a:r>
              <a:rPr lang="en-US" sz="2600" dirty="0">
                <a:solidFill>
                  <a:schemeClr val="tx1"/>
                </a:solidFill>
              </a:rPr>
              <a:t> </a:t>
            </a:r>
            <a:r>
              <a:rPr lang="en-US" sz="2600" dirty="0" err="1">
                <a:solidFill>
                  <a:schemeClr val="tx1"/>
                </a:solidFill>
              </a:rPr>
              <a:t>différentes</a:t>
            </a:r>
            <a:r>
              <a:rPr lang="en-US" sz="2600" dirty="0">
                <a:solidFill>
                  <a:schemeClr val="tx1"/>
                </a:solidFill>
              </a:rPr>
              <a:t> </a:t>
            </a:r>
            <a:r>
              <a:rPr lang="en-US" sz="2600" dirty="0" err="1">
                <a:solidFill>
                  <a:schemeClr val="tx1"/>
                </a:solidFill>
              </a:rPr>
              <a:t>produisent</a:t>
            </a:r>
            <a:r>
              <a:rPr lang="en-US" sz="2600" dirty="0">
                <a:solidFill>
                  <a:schemeClr val="tx1"/>
                </a:solidFill>
              </a:rPr>
              <a:t> des </a:t>
            </a:r>
            <a:r>
              <a:rPr lang="en-US" sz="2600" dirty="0" err="1">
                <a:solidFill>
                  <a:schemeClr val="tx1"/>
                </a:solidFill>
              </a:rPr>
              <a:t>statistiques</a:t>
            </a:r>
            <a:r>
              <a:rPr lang="en-US" sz="2600" dirty="0">
                <a:solidFill>
                  <a:schemeClr val="tx1"/>
                </a:solidFill>
              </a:rPr>
              <a:t> </a:t>
            </a:r>
            <a:r>
              <a:rPr lang="en-US" sz="2600" dirty="0" err="1">
                <a:solidFill>
                  <a:schemeClr val="tx1"/>
                </a:solidFill>
              </a:rPr>
              <a:t>similaires</a:t>
            </a:r>
            <a:r>
              <a:rPr lang="en-US" sz="2600" dirty="0">
                <a:solidFill>
                  <a:schemeClr val="tx1"/>
                </a:solidFill>
              </a:rPr>
              <a:t>, </a:t>
            </a:r>
            <a:r>
              <a:rPr lang="en-US" sz="2600" dirty="0" err="1">
                <a:solidFill>
                  <a:schemeClr val="tx1"/>
                </a:solidFill>
              </a:rPr>
              <a:t>voire</a:t>
            </a:r>
            <a:r>
              <a:rPr lang="en-US" sz="2600" dirty="0">
                <a:solidFill>
                  <a:schemeClr val="tx1"/>
                </a:solidFill>
              </a:rPr>
              <a:t> les </a:t>
            </a:r>
            <a:r>
              <a:rPr lang="en-US" sz="2600" dirty="0" err="1">
                <a:solidFill>
                  <a:schemeClr val="tx1"/>
                </a:solidFill>
              </a:rPr>
              <a:t>mêmes</a:t>
            </a:r>
            <a:r>
              <a:rPr lang="en-US" sz="2600" dirty="0">
                <a:solidFill>
                  <a:schemeClr val="tx1"/>
                </a:solidFill>
              </a:rPr>
              <a:t> </a:t>
            </a:r>
            <a:r>
              <a:rPr lang="en-US" sz="2600" dirty="0" err="1">
                <a:solidFill>
                  <a:schemeClr val="tx1"/>
                </a:solidFill>
              </a:rPr>
              <a:t>statistiques</a:t>
            </a:r>
            <a:r>
              <a:rPr lang="en-US" sz="2600" dirty="0">
                <a:solidFill>
                  <a:schemeClr val="tx1"/>
                </a:solidFill>
              </a:rPr>
              <a:t>, </a:t>
            </a:r>
            <a:r>
              <a:rPr lang="en-US" sz="2600" dirty="0" err="1">
                <a:solidFill>
                  <a:schemeClr val="tx1"/>
                </a:solidFill>
              </a:rPr>
              <a:t>mais</a:t>
            </a:r>
            <a:r>
              <a:rPr lang="en-US" sz="2600" dirty="0">
                <a:solidFill>
                  <a:schemeClr val="tx1"/>
                </a:solidFill>
              </a:rPr>
              <a:t> avec des </a:t>
            </a:r>
            <a:r>
              <a:rPr lang="en-US" sz="2600" dirty="0" err="1">
                <a:solidFill>
                  <a:schemeClr val="tx1"/>
                </a:solidFill>
              </a:rPr>
              <a:t>valeurs</a:t>
            </a:r>
            <a:r>
              <a:rPr lang="en-US" sz="2600" dirty="0">
                <a:solidFill>
                  <a:schemeClr val="tx1"/>
                </a:solidFill>
              </a:rPr>
              <a:t> </a:t>
            </a:r>
            <a:r>
              <a:rPr lang="en-US" sz="2600" dirty="0" err="1">
                <a:solidFill>
                  <a:schemeClr val="tx1"/>
                </a:solidFill>
              </a:rPr>
              <a:t>différentes</a:t>
            </a:r>
            <a:r>
              <a:rPr lang="en-US" sz="2600" dirty="0">
                <a:solidFill>
                  <a:schemeClr val="tx1"/>
                </a:solidFill>
              </a:rPr>
              <a:t>.</a:t>
            </a:r>
          </a:p>
          <a:p>
            <a:pPr marL="0" indent="0">
              <a:buNone/>
            </a:pPr>
            <a:endParaRPr lang="en-US" dirty="0"/>
          </a:p>
        </p:txBody>
      </p:sp>
    </p:spTree>
    <p:extLst>
      <p:ext uri="{BB962C8B-B14F-4D97-AF65-F5344CB8AC3E}">
        <p14:creationId xmlns:p14="http://schemas.microsoft.com/office/powerpoint/2010/main" val="35022173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28</a:t>
            </a:fld>
            <a:endParaRPr lang="en-US" altLang="en-US" dirty="0"/>
          </a:p>
        </p:txBody>
      </p:sp>
      <p:sp>
        <p:nvSpPr>
          <p:cNvPr id="2" name="Content Placeholder 1"/>
          <p:cNvSpPr>
            <a:spLocks noGrp="1"/>
          </p:cNvSpPr>
          <p:nvPr>
            <p:ph idx="1"/>
          </p:nvPr>
        </p:nvSpPr>
        <p:spPr>
          <a:xfrm>
            <a:off x="465885" y="1701799"/>
            <a:ext cx="8961120" cy="5029200"/>
          </a:xfrm>
        </p:spPr>
        <p:txBody>
          <a:bodyPr>
            <a:normAutofit/>
          </a:bodyPr>
          <a:lstStyle/>
          <a:p>
            <a:pPr marL="0" indent="0">
              <a:buNone/>
            </a:pPr>
            <a:r>
              <a:rPr lang="en-US" b="1" dirty="0" err="1"/>
              <a:t>Développement</a:t>
            </a:r>
            <a:r>
              <a:rPr lang="en-US" b="1" dirty="0"/>
              <a:t> </a:t>
            </a:r>
            <a:r>
              <a:rPr lang="en-US" b="1" dirty="0" err="1" smtClean="0"/>
              <a:t>institutionnel</a:t>
            </a:r>
            <a:endParaRPr lang="en-US" b="1" dirty="0" smtClean="0"/>
          </a:p>
          <a:p>
            <a:pPr lvl="0"/>
            <a:r>
              <a:rPr lang="en-US" dirty="0"/>
              <a:t>Un mandat bien défini et une désignation d’une unité spécifique chargée de la production des statistiques de l’environnement est essentielle à l’organisation réussie d’un programme de statistiques de l’environnement au sein des institutions officielles responsables de la production de statistiques.</a:t>
            </a:r>
          </a:p>
          <a:p>
            <a:pPr lvl="0"/>
            <a:r>
              <a:rPr lang="en-US" dirty="0" err="1" smtClean="0"/>
              <a:t>Cette</a:t>
            </a:r>
            <a:r>
              <a:rPr lang="en-US" dirty="0" smtClean="0"/>
              <a:t> </a:t>
            </a:r>
            <a:r>
              <a:rPr lang="en-US" dirty="0"/>
              <a:t>unité nécessite un budget de fonctionnement régulier et un nombre minimum de personnel qualifié pour les tâches à accomplir.</a:t>
            </a:r>
          </a:p>
          <a:p>
            <a:pPr marL="457200" lvl="1" indent="0">
              <a:buNone/>
            </a:pPr>
            <a:r>
              <a:rPr lang="en-US" i="1" dirty="0" smtClean="0">
                <a:latin typeface="Arial" panose="020B0604020202020204" pitchFamily="34" charset="0"/>
                <a:cs typeface="Arial" panose="020B0604020202020204" pitchFamily="34" charset="0"/>
              </a:rPr>
              <a:t>Les </a:t>
            </a:r>
            <a:r>
              <a:rPr lang="en-US" i="1" dirty="0">
                <a:latin typeface="Arial" panose="020B0604020202020204" pitchFamily="34" charset="0"/>
                <a:cs typeface="Arial" panose="020B0604020202020204" pitchFamily="34" charset="0"/>
              </a:rPr>
              <a:t>unités des statistiques de l’environnement ont donc besoins d’un programme de renforcement des </a:t>
            </a:r>
            <a:r>
              <a:rPr lang="en-US" i="1" dirty="0" err="1">
                <a:latin typeface="Arial" panose="020B0604020202020204" pitchFamily="34" charset="0"/>
                <a:cs typeface="Arial" panose="020B0604020202020204" pitchFamily="34" charset="0"/>
              </a:rPr>
              <a:t>capacités</a:t>
            </a:r>
            <a:r>
              <a:rPr lang="en-US" i="1" dirty="0">
                <a:latin typeface="Arial" panose="020B0604020202020204" pitchFamily="34" charset="0"/>
                <a:cs typeface="Arial" panose="020B0604020202020204" pitchFamily="34" charset="0"/>
              </a:rPr>
              <a:t> </a:t>
            </a:r>
            <a:r>
              <a:rPr lang="en-US" i="1" dirty="0" smtClean="0">
                <a:latin typeface="Arial" panose="020B0604020202020204" pitchFamily="34" charset="0"/>
                <a:cs typeface="Arial" panose="020B0604020202020204" pitchFamily="34" charset="0"/>
              </a:rPr>
              <a:t>pour le </a:t>
            </a:r>
            <a:r>
              <a:rPr lang="en-US" i="1" dirty="0">
                <a:latin typeface="Arial" panose="020B0604020202020204" pitchFamily="34" charset="0"/>
                <a:cs typeface="Arial" panose="020B0604020202020204" pitchFamily="34" charset="0"/>
              </a:rPr>
              <a:t>personnel, ainsi que des ressources financières pour le mettre en œuvre</a:t>
            </a:r>
            <a:r>
              <a:rPr lang="en-US" b="1" i="1"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7"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Quelques concepts: </a:t>
            </a:r>
            <a:r>
              <a:rPr lang="en-US" sz="2400" b="1" dirty="0" smtClean="0">
                <a:solidFill>
                  <a:schemeClr val="bg1"/>
                </a:solidFill>
              </a:rPr>
              <a:t>Dimension </a:t>
            </a:r>
            <a:r>
              <a:rPr lang="en-US" sz="2400" b="1" dirty="0" err="1">
                <a:solidFill>
                  <a:schemeClr val="bg1"/>
                </a:solidFill>
              </a:rPr>
              <a:t>institutionnelle</a:t>
            </a:r>
            <a:r>
              <a:rPr lang="en-US" sz="2400" b="1" dirty="0">
                <a:solidFill>
                  <a:schemeClr val="bg1"/>
                </a:solidFill>
              </a:rPr>
              <a:t> des </a:t>
            </a:r>
            <a:r>
              <a:rPr lang="en-US" sz="2400" b="1" dirty="0" err="1">
                <a:solidFill>
                  <a:schemeClr val="bg1"/>
                </a:solidFill>
              </a:rPr>
              <a:t>statistiques</a:t>
            </a:r>
            <a:r>
              <a:rPr lang="en-US" sz="2400" b="1" dirty="0">
                <a:solidFill>
                  <a:schemeClr val="bg1"/>
                </a:solidFill>
              </a:rPr>
              <a:t> de </a:t>
            </a:r>
            <a:r>
              <a:rPr lang="en-US" sz="2400" b="1" dirty="0" err="1" smtClean="0">
                <a:solidFill>
                  <a:schemeClr val="bg1"/>
                </a:solidFill>
              </a:rPr>
              <a:t>l’environnement</a:t>
            </a:r>
            <a:r>
              <a:rPr lang="en-US" sz="2400" b="1" dirty="0" smtClean="0">
                <a:solidFill>
                  <a:schemeClr val="bg1"/>
                </a:solidFill>
              </a:rPr>
              <a:t> …</a:t>
            </a:r>
            <a:endParaRPr lang="en-PH" sz="2400" b="1" dirty="0">
              <a:solidFill>
                <a:schemeClr val="bg1"/>
              </a:solidFill>
            </a:endParaRPr>
          </a:p>
        </p:txBody>
      </p:sp>
    </p:spTree>
    <p:extLst>
      <p:ext uri="{BB962C8B-B14F-4D97-AF65-F5344CB8AC3E}">
        <p14:creationId xmlns:p14="http://schemas.microsoft.com/office/powerpoint/2010/main" val="1565850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29</a:t>
            </a:fld>
            <a:endParaRPr lang="en-US" altLang="en-US" dirty="0"/>
          </a:p>
        </p:txBody>
      </p:sp>
      <p:sp>
        <p:nvSpPr>
          <p:cNvPr id="2" name="Content Placeholder 1"/>
          <p:cNvSpPr>
            <a:spLocks noGrp="1"/>
          </p:cNvSpPr>
          <p:nvPr>
            <p:ph idx="1"/>
          </p:nvPr>
        </p:nvSpPr>
        <p:spPr>
          <a:xfrm>
            <a:off x="452438" y="1701799"/>
            <a:ext cx="8961120" cy="5029200"/>
          </a:xfrm>
        </p:spPr>
        <p:txBody>
          <a:bodyPr>
            <a:normAutofit fontScale="92500" lnSpcReduction="10000"/>
          </a:bodyPr>
          <a:lstStyle/>
          <a:p>
            <a:pPr marL="0" indent="0">
              <a:buNone/>
            </a:pPr>
            <a:r>
              <a:rPr lang="en-US" b="1" dirty="0">
                <a:solidFill>
                  <a:schemeClr val="tx1"/>
                </a:solidFill>
              </a:rPr>
              <a:t>Collaboration </a:t>
            </a:r>
            <a:r>
              <a:rPr lang="en-US" b="1" dirty="0" err="1" smtClean="0">
                <a:solidFill>
                  <a:schemeClr val="tx1"/>
                </a:solidFill>
              </a:rPr>
              <a:t>institutionnelle</a:t>
            </a:r>
            <a:r>
              <a:rPr lang="en-US" b="1" dirty="0" smtClean="0">
                <a:solidFill>
                  <a:schemeClr val="tx1"/>
                </a:solidFill>
              </a:rPr>
              <a:t> : </a:t>
            </a:r>
            <a:r>
              <a:rPr lang="en-US" dirty="0" smtClean="0">
                <a:solidFill>
                  <a:schemeClr val="tx1"/>
                </a:solidFill>
              </a:rPr>
              <a:t>Les </a:t>
            </a:r>
            <a:r>
              <a:rPr lang="en-US" dirty="0">
                <a:solidFill>
                  <a:schemeClr val="tx1"/>
                </a:solidFill>
              </a:rPr>
              <a:t>institutions et le public</a:t>
            </a:r>
          </a:p>
          <a:p>
            <a:pPr lvl="0"/>
            <a:r>
              <a:rPr lang="en-US" sz="2500" dirty="0" smtClean="0">
                <a:solidFill>
                  <a:schemeClr val="tx1"/>
                </a:solidFill>
              </a:rPr>
              <a:t>Les </a:t>
            </a:r>
            <a:r>
              <a:rPr lang="en-US" sz="2500" dirty="0">
                <a:solidFill>
                  <a:schemeClr val="tx1"/>
                </a:solidFill>
              </a:rPr>
              <a:t>statistiques de l’environnement couvrent plusieurs sujets pour lesquels les données sont générées par des INS, des agences spécialisées, des ministères, des gouvernement provinciaux ou municipaux et des institutions scientifiques.</a:t>
            </a:r>
          </a:p>
          <a:p>
            <a:r>
              <a:rPr lang="en-US" sz="2500" dirty="0" err="1" smtClean="0">
                <a:solidFill>
                  <a:schemeClr val="tx1"/>
                </a:solidFill>
              </a:rPr>
              <a:t>Cela</a:t>
            </a:r>
            <a:r>
              <a:rPr lang="en-US" sz="2500" dirty="0" smtClean="0">
                <a:solidFill>
                  <a:schemeClr val="tx1"/>
                </a:solidFill>
              </a:rPr>
              <a:t> </a:t>
            </a:r>
            <a:r>
              <a:rPr lang="en-US" sz="2500" dirty="0">
                <a:solidFill>
                  <a:schemeClr val="tx1"/>
                </a:solidFill>
              </a:rPr>
              <a:t>requiert que les acteurs collaborent, tant au niveau stratégique que technique</a:t>
            </a:r>
            <a:r>
              <a:rPr lang="en-US" sz="2500" dirty="0" smtClean="0">
                <a:solidFill>
                  <a:schemeClr val="tx1"/>
                </a:solidFill>
              </a:rPr>
              <a:t>.</a:t>
            </a:r>
          </a:p>
          <a:p>
            <a:r>
              <a:rPr lang="en-US" sz="2500" dirty="0">
                <a:solidFill>
                  <a:schemeClr val="tx1"/>
                </a:solidFill>
              </a:rPr>
              <a:t>La collaboration des institutions </a:t>
            </a:r>
            <a:r>
              <a:rPr lang="en-US" sz="2500" dirty="0" err="1">
                <a:solidFill>
                  <a:schemeClr val="tx1"/>
                </a:solidFill>
              </a:rPr>
              <a:t>nationales</a:t>
            </a:r>
            <a:r>
              <a:rPr lang="en-US" sz="2500" dirty="0">
                <a:solidFill>
                  <a:schemeClr val="tx1"/>
                </a:solidFill>
              </a:rPr>
              <a:t> et sous-</a:t>
            </a:r>
            <a:r>
              <a:rPr lang="en-US" sz="2500" dirty="0" err="1">
                <a:solidFill>
                  <a:schemeClr val="tx1"/>
                </a:solidFill>
              </a:rPr>
              <a:t>nationales</a:t>
            </a:r>
            <a:r>
              <a:rPr lang="en-US" sz="2500" dirty="0">
                <a:solidFill>
                  <a:schemeClr val="tx1"/>
                </a:solidFill>
              </a:rPr>
              <a:t> </a:t>
            </a:r>
            <a:r>
              <a:rPr lang="en-US" sz="2500" dirty="0" err="1">
                <a:solidFill>
                  <a:schemeClr val="tx1"/>
                </a:solidFill>
              </a:rPr>
              <a:t>peut</a:t>
            </a:r>
            <a:r>
              <a:rPr lang="en-US" sz="2500" dirty="0">
                <a:solidFill>
                  <a:schemeClr val="tx1"/>
                </a:solidFill>
              </a:rPr>
              <a:t> </a:t>
            </a:r>
            <a:r>
              <a:rPr lang="en-US" sz="2500" dirty="0" err="1">
                <a:solidFill>
                  <a:schemeClr val="tx1"/>
                </a:solidFill>
              </a:rPr>
              <a:t>prendre</a:t>
            </a:r>
            <a:r>
              <a:rPr lang="en-US" sz="2500" dirty="0">
                <a:solidFill>
                  <a:schemeClr val="tx1"/>
                </a:solidFill>
              </a:rPr>
              <a:t> la </a:t>
            </a:r>
            <a:r>
              <a:rPr lang="en-US" sz="2500" dirty="0" err="1">
                <a:solidFill>
                  <a:schemeClr val="tx1"/>
                </a:solidFill>
              </a:rPr>
              <a:t>forme</a:t>
            </a:r>
            <a:r>
              <a:rPr lang="en-US" sz="2500" dirty="0">
                <a:solidFill>
                  <a:schemeClr val="tx1"/>
                </a:solidFill>
              </a:rPr>
              <a:t> </a:t>
            </a:r>
            <a:r>
              <a:rPr lang="en-US" sz="2500" dirty="0" err="1">
                <a:solidFill>
                  <a:schemeClr val="tx1"/>
                </a:solidFill>
              </a:rPr>
              <a:t>d’une</a:t>
            </a:r>
            <a:r>
              <a:rPr lang="en-US" sz="2500" dirty="0">
                <a:solidFill>
                  <a:schemeClr val="tx1"/>
                </a:solidFill>
              </a:rPr>
              <a:t> plate-</a:t>
            </a:r>
            <a:r>
              <a:rPr lang="en-US" sz="2500" dirty="0" err="1">
                <a:solidFill>
                  <a:schemeClr val="tx1"/>
                </a:solidFill>
              </a:rPr>
              <a:t>forme</a:t>
            </a:r>
            <a:r>
              <a:rPr lang="en-US" sz="2500" dirty="0">
                <a:solidFill>
                  <a:schemeClr val="tx1"/>
                </a:solidFill>
              </a:rPr>
              <a:t> multi-</a:t>
            </a:r>
            <a:r>
              <a:rPr lang="en-US" sz="2500" dirty="0" err="1">
                <a:solidFill>
                  <a:schemeClr val="tx1"/>
                </a:solidFill>
              </a:rPr>
              <a:t>acteurs</a:t>
            </a:r>
            <a:r>
              <a:rPr lang="en-US" sz="2500" dirty="0">
                <a:solidFill>
                  <a:schemeClr val="tx1"/>
                </a:solidFill>
              </a:rPr>
              <a:t> </a:t>
            </a:r>
            <a:r>
              <a:rPr lang="en-US" sz="2500" dirty="0" err="1">
                <a:solidFill>
                  <a:schemeClr val="tx1"/>
                </a:solidFill>
              </a:rPr>
              <a:t>ou</a:t>
            </a:r>
            <a:r>
              <a:rPr lang="en-US" sz="2500" dirty="0">
                <a:solidFill>
                  <a:schemeClr val="tx1"/>
                </a:solidFill>
              </a:rPr>
              <a:t> inter </a:t>
            </a:r>
            <a:r>
              <a:rPr lang="en-US" sz="2500" dirty="0" err="1">
                <a:solidFill>
                  <a:schemeClr val="tx1"/>
                </a:solidFill>
              </a:rPr>
              <a:t>agence</a:t>
            </a:r>
            <a:r>
              <a:rPr lang="en-US" sz="2500" dirty="0">
                <a:solidFill>
                  <a:schemeClr val="tx1"/>
                </a:solidFill>
              </a:rPr>
              <a:t> </a:t>
            </a:r>
            <a:r>
              <a:rPr lang="en-US" sz="2500" dirty="0" err="1">
                <a:solidFill>
                  <a:schemeClr val="tx1"/>
                </a:solidFill>
              </a:rPr>
              <a:t>chargée</a:t>
            </a:r>
            <a:r>
              <a:rPr lang="en-US" sz="2500" dirty="0">
                <a:solidFill>
                  <a:schemeClr val="tx1"/>
                </a:solidFill>
              </a:rPr>
              <a:t> de </a:t>
            </a:r>
            <a:r>
              <a:rPr lang="en-US" sz="2500" dirty="0" err="1">
                <a:solidFill>
                  <a:schemeClr val="tx1"/>
                </a:solidFill>
              </a:rPr>
              <a:t>coordonner</a:t>
            </a:r>
            <a:r>
              <a:rPr lang="en-US" sz="2500" dirty="0">
                <a:solidFill>
                  <a:schemeClr val="tx1"/>
                </a:solidFill>
              </a:rPr>
              <a:t> le </a:t>
            </a:r>
            <a:r>
              <a:rPr lang="en-US" sz="2500" dirty="0" err="1">
                <a:solidFill>
                  <a:schemeClr val="tx1"/>
                </a:solidFill>
              </a:rPr>
              <a:t>développement</a:t>
            </a:r>
            <a:r>
              <a:rPr lang="en-US" sz="2500" dirty="0">
                <a:solidFill>
                  <a:schemeClr val="tx1"/>
                </a:solidFill>
              </a:rPr>
              <a:t> </a:t>
            </a:r>
            <a:r>
              <a:rPr lang="en-US" sz="2500" dirty="0" err="1">
                <a:solidFill>
                  <a:schemeClr val="tx1"/>
                </a:solidFill>
              </a:rPr>
              <a:t>stratégique</a:t>
            </a:r>
            <a:r>
              <a:rPr lang="en-US" sz="2500" dirty="0">
                <a:solidFill>
                  <a:schemeClr val="tx1"/>
                </a:solidFill>
              </a:rPr>
              <a:t> et la production de </a:t>
            </a:r>
            <a:r>
              <a:rPr lang="en-US" sz="2500" dirty="0" err="1">
                <a:solidFill>
                  <a:schemeClr val="tx1"/>
                </a:solidFill>
              </a:rPr>
              <a:t>statistiques</a:t>
            </a:r>
            <a:r>
              <a:rPr lang="en-US" sz="2500" dirty="0">
                <a:solidFill>
                  <a:schemeClr val="tx1"/>
                </a:solidFill>
              </a:rPr>
              <a:t> de </a:t>
            </a:r>
            <a:r>
              <a:rPr lang="en-US" sz="2500" dirty="0" err="1">
                <a:solidFill>
                  <a:schemeClr val="tx1"/>
                </a:solidFill>
              </a:rPr>
              <a:t>l’environnement</a:t>
            </a:r>
            <a:r>
              <a:rPr lang="en-US" sz="2500" dirty="0" smtClean="0">
                <a:solidFill>
                  <a:schemeClr val="tx1"/>
                </a:solidFill>
              </a:rPr>
              <a:t>.</a:t>
            </a:r>
          </a:p>
          <a:p>
            <a:r>
              <a:rPr lang="en-US" sz="2500" dirty="0" smtClean="0">
                <a:solidFill>
                  <a:schemeClr val="tx1"/>
                </a:solidFill>
              </a:rPr>
              <a:t>La</a:t>
            </a:r>
            <a:r>
              <a:rPr lang="en-US" sz="2500" dirty="0">
                <a:solidFill>
                  <a:schemeClr val="tx1"/>
                </a:solidFill>
              </a:rPr>
              <a:t> </a:t>
            </a:r>
            <a:r>
              <a:rPr lang="en-US" sz="2500" dirty="0" smtClean="0">
                <a:solidFill>
                  <a:schemeClr val="tx1"/>
                </a:solidFill>
              </a:rPr>
              <a:t>plate-</a:t>
            </a:r>
            <a:r>
              <a:rPr lang="en-US" sz="2500" dirty="0" err="1" smtClean="0">
                <a:solidFill>
                  <a:schemeClr val="tx1"/>
                </a:solidFill>
              </a:rPr>
              <a:t>forme</a:t>
            </a:r>
            <a:r>
              <a:rPr lang="en-US" sz="2500" dirty="0" smtClean="0">
                <a:solidFill>
                  <a:schemeClr val="tx1"/>
                </a:solidFill>
              </a:rPr>
              <a:t> </a:t>
            </a:r>
            <a:r>
              <a:rPr lang="en-US" sz="2500" dirty="0">
                <a:solidFill>
                  <a:schemeClr val="tx1"/>
                </a:solidFill>
              </a:rPr>
              <a:t>inter </a:t>
            </a:r>
            <a:r>
              <a:rPr lang="en-US" sz="2500" dirty="0" err="1" smtClean="0">
                <a:solidFill>
                  <a:schemeClr val="tx1"/>
                </a:solidFill>
              </a:rPr>
              <a:t>agence</a:t>
            </a:r>
            <a:r>
              <a:rPr lang="en-US" sz="2500" dirty="0" smtClean="0">
                <a:solidFill>
                  <a:schemeClr val="tx1"/>
                </a:solidFill>
              </a:rPr>
              <a:t> </a:t>
            </a:r>
            <a:r>
              <a:rPr lang="en-US" sz="2500" dirty="0" err="1" smtClean="0">
                <a:solidFill>
                  <a:schemeClr val="tx1"/>
                </a:solidFill>
              </a:rPr>
              <a:t>réunit</a:t>
            </a:r>
            <a:r>
              <a:rPr lang="en-US" sz="2500" dirty="0" smtClean="0">
                <a:solidFill>
                  <a:schemeClr val="tx1"/>
                </a:solidFill>
              </a:rPr>
              <a:t> </a:t>
            </a:r>
            <a:r>
              <a:rPr lang="en-US" sz="2500" dirty="0">
                <a:solidFill>
                  <a:schemeClr val="tx1"/>
                </a:solidFill>
              </a:rPr>
              <a:t>les </a:t>
            </a:r>
            <a:r>
              <a:rPr lang="en-US" sz="2500" dirty="0" err="1">
                <a:solidFill>
                  <a:schemeClr val="tx1"/>
                </a:solidFill>
              </a:rPr>
              <a:t>utilisateurs</a:t>
            </a:r>
            <a:r>
              <a:rPr lang="en-US" sz="2500" dirty="0">
                <a:solidFill>
                  <a:schemeClr val="tx1"/>
                </a:solidFill>
              </a:rPr>
              <a:t> et </a:t>
            </a:r>
            <a:r>
              <a:rPr lang="en-US" sz="2500" dirty="0" err="1">
                <a:solidFill>
                  <a:schemeClr val="tx1"/>
                </a:solidFill>
              </a:rPr>
              <a:t>producteurs</a:t>
            </a:r>
            <a:r>
              <a:rPr lang="en-US" sz="2500" dirty="0">
                <a:solidFill>
                  <a:schemeClr val="tx1"/>
                </a:solidFill>
              </a:rPr>
              <a:t> de </a:t>
            </a:r>
            <a:r>
              <a:rPr lang="en-US" sz="2500" dirty="0" err="1">
                <a:solidFill>
                  <a:schemeClr val="tx1"/>
                </a:solidFill>
              </a:rPr>
              <a:t>statistiques</a:t>
            </a:r>
            <a:r>
              <a:rPr lang="en-US" sz="2500" dirty="0">
                <a:solidFill>
                  <a:schemeClr val="tx1"/>
                </a:solidFill>
              </a:rPr>
              <a:t> de </a:t>
            </a:r>
            <a:r>
              <a:rPr lang="en-US" sz="2500" dirty="0" err="1">
                <a:solidFill>
                  <a:schemeClr val="tx1"/>
                </a:solidFill>
              </a:rPr>
              <a:t>l’environnement</a:t>
            </a:r>
            <a:r>
              <a:rPr lang="en-US" sz="2500" dirty="0">
                <a:solidFill>
                  <a:schemeClr val="tx1"/>
                </a:solidFill>
              </a:rPr>
              <a:t> pour identifier les </a:t>
            </a:r>
            <a:r>
              <a:rPr lang="en-US" sz="2500" dirty="0" err="1">
                <a:solidFill>
                  <a:schemeClr val="tx1"/>
                </a:solidFill>
              </a:rPr>
              <a:t>besoins</a:t>
            </a:r>
            <a:r>
              <a:rPr lang="en-US" sz="2500" dirty="0">
                <a:solidFill>
                  <a:schemeClr val="tx1"/>
                </a:solidFill>
              </a:rPr>
              <a:t> des </a:t>
            </a:r>
            <a:r>
              <a:rPr lang="en-US" sz="2500" dirty="0" err="1">
                <a:solidFill>
                  <a:schemeClr val="tx1"/>
                </a:solidFill>
              </a:rPr>
              <a:t>utilisateurs</a:t>
            </a:r>
            <a:r>
              <a:rPr lang="en-US" sz="2500" dirty="0">
                <a:solidFill>
                  <a:schemeClr val="tx1"/>
                </a:solidFill>
              </a:rPr>
              <a:t> et assurer la coordination de la production des </a:t>
            </a:r>
            <a:r>
              <a:rPr lang="en-US" sz="2500" dirty="0" err="1">
                <a:solidFill>
                  <a:schemeClr val="tx1"/>
                </a:solidFill>
              </a:rPr>
              <a:t>statistiques</a:t>
            </a:r>
            <a:r>
              <a:rPr lang="en-US" sz="2500" dirty="0">
                <a:solidFill>
                  <a:schemeClr val="tx1"/>
                </a:solidFill>
              </a:rPr>
              <a:t> de </a:t>
            </a:r>
            <a:r>
              <a:rPr lang="en-US" sz="2500" dirty="0" err="1">
                <a:solidFill>
                  <a:schemeClr val="tx1"/>
                </a:solidFill>
              </a:rPr>
              <a:t>l’environnement</a:t>
            </a:r>
            <a:r>
              <a:rPr lang="en-US" sz="2500" dirty="0">
                <a:solidFill>
                  <a:schemeClr val="tx1"/>
                </a:solidFill>
              </a:rPr>
              <a:t> </a:t>
            </a:r>
            <a:r>
              <a:rPr lang="en-US" sz="2500" dirty="0" err="1">
                <a:solidFill>
                  <a:schemeClr val="tx1"/>
                </a:solidFill>
              </a:rPr>
              <a:t>provenant</a:t>
            </a:r>
            <a:r>
              <a:rPr lang="en-US" sz="2500" dirty="0">
                <a:solidFill>
                  <a:schemeClr val="tx1"/>
                </a:solidFill>
              </a:rPr>
              <a:t> de </a:t>
            </a:r>
            <a:r>
              <a:rPr lang="en-US" sz="2500" dirty="0" err="1">
                <a:solidFill>
                  <a:schemeClr val="tx1"/>
                </a:solidFill>
              </a:rPr>
              <a:t>différentes</a:t>
            </a:r>
            <a:r>
              <a:rPr lang="en-US" sz="2500" dirty="0">
                <a:solidFill>
                  <a:schemeClr val="tx1"/>
                </a:solidFill>
              </a:rPr>
              <a:t> sources de </a:t>
            </a:r>
            <a:r>
              <a:rPr lang="en-US" sz="2500" dirty="0" err="1">
                <a:solidFill>
                  <a:schemeClr val="tx1"/>
                </a:solidFill>
              </a:rPr>
              <a:t>données</a:t>
            </a:r>
            <a:r>
              <a:rPr lang="en-US" sz="2500" dirty="0">
                <a:solidFill>
                  <a:schemeClr val="tx1"/>
                </a:solidFill>
              </a:rPr>
              <a:t>.</a:t>
            </a:r>
          </a:p>
          <a:p>
            <a:endParaRPr lang="en-US" dirty="0" smtClean="0"/>
          </a:p>
          <a:p>
            <a:endParaRPr lang="en-US" dirty="0"/>
          </a:p>
          <a:p>
            <a:endParaRPr lang="en-US" dirty="0"/>
          </a:p>
        </p:txBody>
      </p:sp>
      <p:sp>
        <p:nvSpPr>
          <p:cNvPr id="7"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Quelques concepts: </a:t>
            </a:r>
            <a:r>
              <a:rPr lang="en-US" sz="2400" b="1" dirty="0" smtClean="0">
                <a:solidFill>
                  <a:schemeClr val="bg1"/>
                </a:solidFill>
              </a:rPr>
              <a:t>Dimension </a:t>
            </a:r>
            <a:r>
              <a:rPr lang="en-US" sz="2400" b="1" dirty="0" err="1">
                <a:solidFill>
                  <a:schemeClr val="bg1"/>
                </a:solidFill>
              </a:rPr>
              <a:t>institutionnelle</a:t>
            </a:r>
            <a:r>
              <a:rPr lang="en-US" sz="2400" b="1" dirty="0">
                <a:solidFill>
                  <a:schemeClr val="bg1"/>
                </a:solidFill>
              </a:rPr>
              <a:t> des </a:t>
            </a:r>
            <a:r>
              <a:rPr lang="en-US" sz="2400" b="1" dirty="0" err="1">
                <a:solidFill>
                  <a:schemeClr val="bg1"/>
                </a:solidFill>
              </a:rPr>
              <a:t>statistiques</a:t>
            </a:r>
            <a:r>
              <a:rPr lang="en-US" sz="2400" b="1" dirty="0">
                <a:solidFill>
                  <a:schemeClr val="bg1"/>
                </a:solidFill>
              </a:rPr>
              <a:t> de </a:t>
            </a:r>
            <a:r>
              <a:rPr lang="en-US" sz="2400" b="1" dirty="0" err="1" smtClean="0">
                <a:solidFill>
                  <a:schemeClr val="bg1"/>
                </a:solidFill>
              </a:rPr>
              <a:t>l’environnement</a:t>
            </a:r>
            <a:r>
              <a:rPr lang="en-US" sz="2400" b="1" dirty="0" smtClean="0">
                <a:solidFill>
                  <a:schemeClr val="bg1"/>
                </a:solidFill>
              </a:rPr>
              <a:t> …</a:t>
            </a:r>
            <a:endParaRPr lang="en-PH" sz="2400" b="1" dirty="0">
              <a:solidFill>
                <a:schemeClr val="bg1"/>
              </a:solidFill>
            </a:endParaRPr>
          </a:p>
        </p:txBody>
      </p:sp>
    </p:spTree>
    <p:extLst>
      <p:ext uri="{BB962C8B-B14F-4D97-AF65-F5344CB8AC3E}">
        <p14:creationId xmlns:p14="http://schemas.microsoft.com/office/powerpoint/2010/main" val="2628601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4749"/>
            <a:ext cx="9905999" cy="6858000"/>
          </a:xfrm>
          <a:prstGeom prst="rect">
            <a:avLst/>
          </a:prstGeom>
        </p:spPr>
      </p:pic>
      <p:sp>
        <p:nvSpPr>
          <p:cNvPr id="2" name="Slide Number Placeholder 1"/>
          <p:cNvSpPr>
            <a:spLocks noGrp="1"/>
          </p:cNvSpPr>
          <p:nvPr>
            <p:ph type="sldNum" sz="quarter" idx="12"/>
          </p:nvPr>
        </p:nvSpPr>
        <p:spPr/>
        <p:txBody>
          <a:bodyPr/>
          <a:lstStyle/>
          <a:p>
            <a:pPr>
              <a:defRPr/>
            </a:pPr>
            <a:fld id="{88D85A55-1BF6-400F-915A-9610DD95BA88}" type="slidenum">
              <a:rPr lang="en-US" altLang="en-US" smtClean="0"/>
              <a:pPr>
                <a:defRPr/>
              </a:pPr>
              <a:t>3</a:t>
            </a:fld>
            <a:endParaRPr lang="en-US" altLang="en-US" dirty="0"/>
          </a:p>
        </p:txBody>
      </p:sp>
      <p:sp>
        <p:nvSpPr>
          <p:cNvPr id="5" name="Title 2"/>
          <p:cNvSpPr txBox="1">
            <a:spLocks/>
          </p:cNvSpPr>
          <p:nvPr/>
        </p:nvSpPr>
        <p:spPr>
          <a:xfrm>
            <a:off x="736600" y="1009652"/>
            <a:ext cx="8305800" cy="1762126"/>
          </a:xfrm>
          <a:prstGeom prst="rect">
            <a:avLst/>
          </a:prstGeom>
          <a:effectLst>
            <a:outerShdw blurRad="50800" dist="38100" dir="2700000" algn="tl" rotWithShape="0">
              <a:prstClr val="black">
                <a:alpha val="40000"/>
              </a:prstClr>
            </a:outerShdw>
          </a:effectLst>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eaLnBrk="0" fontAlgn="base" hangingPunct="0">
              <a:lnSpc>
                <a:spcPct val="100000"/>
              </a:lnSpc>
              <a:spcAft>
                <a:spcPct val="0"/>
              </a:spcAft>
            </a:pPr>
            <a:r>
              <a:rPr kumimoji="1" lang="fr-FR" altLang="en-US" sz="3600" b="1" dirty="0" smtClean="0">
                <a:solidFill>
                  <a:schemeClr val="bg1"/>
                </a:solidFill>
                <a:latin typeface="Arial" panose="020B0604020202020204" pitchFamily="34" charset="0"/>
                <a:cs typeface="Arial" panose="020B0604020202020204" pitchFamily="34" charset="0"/>
              </a:rPr>
              <a:t>1.</a:t>
            </a:r>
            <a:br>
              <a:rPr kumimoji="1" lang="fr-FR" altLang="en-US" sz="3600" b="1" dirty="0" smtClean="0">
                <a:solidFill>
                  <a:schemeClr val="bg1"/>
                </a:solidFill>
                <a:latin typeface="Arial" panose="020B0604020202020204" pitchFamily="34" charset="0"/>
                <a:cs typeface="Arial" panose="020B0604020202020204" pitchFamily="34" charset="0"/>
              </a:rPr>
            </a:br>
            <a:r>
              <a:rPr kumimoji="1" lang="fr-FR" sz="3600" b="1" dirty="0" smtClean="0">
                <a:solidFill>
                  <a:schemeClr val="bg1"/>
                </a:solidFill>
                <a:latin typeface="Arial" panose="020B0604020202020204" pitchFamily="34" charset="0"/>
                <a:cs typeface="Arial" panose="020B0604020202020204" pitchFamily="34" charset="0"/>
              </a:rPr>
              <a:t>INTRODUCTION</a:t>
            </a:r>
            <a:endParaRPr kumimoji="1" lang="en-US" sz="3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72338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30</a:t>
            </a:fld>
            <a:endParaRPr lang="en-US" altLang="en-US" dirty="0"/>
          </a:p>
        </p:txBody>
      </p:sp>
      <p:sp>
        <p:nvSpPr>
          <p:cNvPr id="2" name="Content Placeholder 1"/>
          <p:cNvSpPr>
            <a:spLocks noGrp="1"/>
          </p:cNvSpPr>
          <p:nvPr>
            <p:ph idx="1"/>
          </p:nvPr>
        </p:nvSpPr>
        <p:spPr>
          <a:xfrm>
            <a:off x="465885" y="1701799"/>
            <a:ext cx="8961120" cy="5029200"/>
          </a:xfrm>
        </p:spPr>
        <p:txBody>
          <a:bodyPr>
            <a:normAutofit/>
          </a:bodyPr>
          <a:lstStyle/>
          <a:p>
            <a:pPr marL="0" indent="0">
              <a:buNone/>
            </a:pPr>
            <a:r>
              <a:rPr lang="en-US" b="1" dirty="0"/>
              <a:t>Collaboration </a:t>
            </a:r>
            <a:r>
              <a:rPr lang="en-US" b="1" dirty="0" err="1" smtClean="0"/>
              <a:t>institutionnelle</a:t>
            </a:r>
            <a:endParaRPr lang="en-US" b="1" dirty="0" smtClean="0"/>
          </a:p>
          <a:p>
            <a:pPr lvl="0"/>
            <a:r>
              <a:rPr lang="en-US" sz="2300" dirty="0" err="1" smtClean="0"/>
              <a:t>Une</a:t>
            </a:r>
            <a:r>
              <a:rPr lang="en-US" sz="2300" dirty="0" smtClean="0"/>
              <a:t> </a:t>
            </a:r>
            <a:r>
              <a:rPr lang="en-US" sz="2300" dirty="0"/>
              <a:t>des tâches de la plate-forme est de veiller à ce qu’une méthodologie ou un protocole commun est utilisé pour assurer la comparabilité et la solidité des statistiques. Une autre fonction utile est de préserver la continuité dans le temps, malgré les changements de personnel dans les institutions partenaires.</a:t>
            </a:r>
          </a:p>
          <a:p>
            <a:pPr lvl="0"/>
            <a:r>
              <a:rPr lang="en-US" sz="2300" dirty="0" err="1" smtClean="0"/>
              <a:t>S’il</a:t>
            </a:r>
            <a:r>
              <a:rPr lang="en-US" sz="2300" dirty="0" smtClean="0"/>
              <a:t> </a:t>
            </a:r>
            <a:r>
              <a:rPr lang="en-US" sz="2300" dirty="0"/>
              <a:t>est chargé de superviser le système statistique national et de coordonner ces plates-formes, l’INS doit avoir l’autorité, les ressources ou les capacités adéquates pour mener le processus multi-</a:t>
            </a:r>
            <a:r>
              <a:rPr lang="en-US" sz="2300" dirty="0" err="1"/>
              <a:t>acteurs</a:t>
            </a:r>
            <a:r>
              <a:rPr lang="en-US" sz="2300" dirty="0" smtClean="0"/>
              <a:t>.</a:t>
            </a:r>
            <a:endParaRPr lang="en-US" sz="2300" dirty="0"/>
          </a:p>
        </p:txBody>
      </p:sp>
      <p:sp>
        <p:nvSpPr>
          <p:cNvPr id="7"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Quelques concepts: </a:t>
            </a:r>
            <a:r>
              <a:rPr lang="en-US" sz="2400" b="1" dirty="0" smtClean="0">
                <a:solidFill>
                  <a:schemeClr val="bg1"/>
                </a:solidFill>
              </a:rPr>
              <a:t>Dimension </a:t>
            </a:r>
            <a:r>
              <a:rPr lang="en-US" sz="2400" b="1" dirty="0" err="1">
                <a:solidFill>
                  <a:schemeClr val="bg1"/>
                </a:solidFill>
              </a:rPr>
              <a:t>institutionnelle</a:t>
            </a:r>
            <a:r>
              <a:rPr lang="en-US" sz="2400" b="1" dirty="0">
                <a:solidFill>
                  <a:schemeClr val="bg1"/>
                </a:solidFill>
              </a:rPr>
              <a:t> des </a:t>
            </a:r>
            <a:r>
              <a:rPr lang="en-US" sz="2400" b="1" dirty="0" err="1">
                <a:solidFill>
                  <a:schemeClr val="bg1"/>
                </a:solidFill>
              </a:rPr>
              <a:t>statistiques</a:t>
            </a:r>
            <a:r>
              <a:rPr lang="en-US" sz="2400" b="1" dirty="0">
                <a:solidFill>
                  <a:schemeClr val="bg1"/>
                </a:solidFill>
              </a:rPr>
              <a:t> de </a:t>
            </a:r>
            <a:r>
              <a:rPr lang="en-US" sz="2400" b="1" dirty="0" err="1" smtClean="0">
                <a:solidFill>
                  <a:schemeClr val="bg1"/>
                </a:solidFill>
              </a:rPr>
              <a:t>l’environnement</a:t>
            </a:r>
            <a:r>
              <a:rPr lang="en-US" sz="2400" b="1" dirty="0" smtClean="0">
                <a:solidFill>
                  <a:schemeClr val="bg1"/>
                </a:solidFill>
              </a:rPr>
              <a:t> …</a:t>
            </a:r>
            <a:endParaRPr lang="en-PH" sz="2400" b="1" dirty="0">
              <a:solidFill>
                <a:schemeClr val="bg1"/>
              </a:solidFill>
            </a:endParaRPr>
          </a:p>
        </p:txBody>
      </p:sp>
    </p:spTree>
    <p:extLst>
      <p:ext uri="{BB962C8B-B14F-4D97-AF65-F5344CB8AC3E}">
        <p14:creationId xmlns:p14="http://schemas.microsoft.com/office/powerpoint/2010/main" val="3230639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31</a:t>
            </a:fld>
            <a:endParaRPr lang="en-US" altLang="en-US" dirty="0"/>
          </a:p>
        </p:txBody>
      </p:sp>
      <p:sp>
        <p:nvSpPr>
          <p:cNvPr id="2" name="Content Placeholder 1"/>
          <p:cNvSpPr>
            <a:spLocks noGrp="1"/>
          </p:cNvSpPr>
          <p:nvPr>
            <p:ph idx="1"/>
          </p:nvPr>
        </p:nvSpPr>
        <p:spPr>
          <a:xfrm>
            <a:off x="465885" y="1701799"/>
            <a:ext cx="8961120" cy="5029200"/>
          </a:xfrm>
        </p:spPr>
        <p:txBody>
          <a:bodyPr>
            <a:normAutofit/>
          </a:bodyPr>
          <a:lstStyle/>
          <a:p>
            <a:pPr marL="0" indent="0">
              <a:buNone/>
            </a:pPr>
            <a:r>
              <a:rPr lang="en-US" b="1" dirty="0"/>
              <a:t>Coopération </a:t>
            </a:r>
            <a:r>
              <a:rPr lang="en-US" b="1" dirty="0" err="1"/>
              <a:t>institutionnelle</a:t>
            </a:r>
            <a:r>
              <a:rPr lang="en-US" b="1" dirty="0" smtClean="0"/>
              <a:t>: </a:t>
            </a:r>
            <a:r>
              <a:rPr lang="en-US" b="1" dirty="0" err="1" smtClean="0"/>
              <a:t>nationale</a:t>
            </a:r>
            <a:r>
              <a:rPr lang="en-US" b="1" dirty="0" smtClean="0"/>
              <a:t>/</a:t>
            </a:r>
            <a:r>
              <a:rPr lang="en-US" b="1" dirty="0" err="1" smtClean="0"/>
              <a:t>régionale</a:t>
            </a:r>
            <a:r>
              <a:rPr lang="en-US" b="1" dirty="0" smtClean="0"/>
              <a:t>/</a:t>
            </a:r>
            <a:r>
              <a:rPr lang="en-US" b="1" dirty="0" err="1" smtClean="0"/>
              <a:t>mondiale</a:t>
            </a:r>
            <a:endParaRPr lang="en-US" b="1" dirty="0" smtClean="0"/>
          </a:p>
          <a:p>
            <a:pPr lvl="0"/>
            <a:r>
              <a:rPr lang="en-US" dirty="0"/>
              <a:t>Les organisations internationales qui produisent des données et des statistiques de l’environnement sont également confrontées aux mêmes défis institutionnels que les pays.</a:t>
            </a:r>
          </a:p>
          <a:p>
            <a:pPr lvl="0"/>
            <a:r>
              <a:rPr lang="en-US" dirty="0" smtClean="0"/>
              <a:t>Il </a:t>
            </a:r>
            <a:r>
              <a:rPr lang="en-US" dirty="0"/>
              <a:t>est très important de considérer les aspects opérationnels qui peuvent améliorer la coordination et l’utilisation des ressources entre les niveaux national, régional et mondial, étant entendu que tous les partenaires potentiels ont des mandats, programmes de travail et délais différents.</a:t>
            </a:r>
          </a:p>
          <a:p>
            <a:pPr lvl="0"/>
            <a:r>
              <a:rPr lang="en-US" dirty="0" smtClean="0"/>
              <a:t>Les </a:t>
            </a:r>
            <a:r>
              <a:rPr lang="en-US" dirty="0"/>
              <a:t>exigences de compte rendu pour certains accords ou traités internationaux, qui sont une dimension importante des statistiques de l’environnement, devraient être incluses dans les programmes statistiques nationaux.</a:t>
            </a:r>
          </a:p>
          <a:p>
            <a:pPr marL="0" indent="0">
              <a:buNone/>
            </a:pPr>
            <a:endParaRPr lang="en-US" dirty="0"/>
          </a:p>
        </p:txBody>
      </p:sp>
      <p:sp>
        <p:nvSpPr>
          <p:cNvPr id="7"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Quelques concepts: </a:t>
            </a:r>
            <a:r>
              <a:rPr lang="en-US" sz="2400" b="1" dirty="0" smtClean="0">
                <a:solidFill>
                  <a:schemeClr val="bg1"/>
                </a:solidFill>
              </a:rPr>
              <a:t>Dimension </a:t>
            </a:r>
            <a:r>
              <a:rPr lang="en-US" sz="2400" b="1" dirty="0" err="1">
                <a:solidFill>
                  <a:schemeClr val="bg1"/>
                </a:solidFill>
              </a:rPr>
              <a:t>institutionnelle</a:t>
            </a:r>
            <a:r>
              <a:rPr lang="en-US" sz="2400" b="1" dirty="0">
                <a:solidFill>
                  <a:schemeClr val="bg1"/>
                </a:solidFill>
              </a:rPr>
              <a:t> des </a:t>
            </a:r>
            <a:r>
              <a:rPr lang="en-US" sz="2400" b="1" dirty="0" err="1">
                <a:solidFill>
                  <a:schemeClr val="bg1"/>
                </a:solidFill>
              </a:rPr>
              <a:t>statistiques</a:t>
            </a:r>
            <a:r>
              <a:rPr lang="en-US" sz="2400" b="1" dirty="0">
                <a:solidFill>
                  <a:schemeClr val="bg1"/>
                </a:solidFill>
              </a:rPr>
              <a:t> de </a:t>
            </a:r>
            <a:r>
              <a:rPr lang="en-US" sz="2400" b="1" dirty="0" err="1" smtClean="0">
                <a:solidFill>
                  <a:schemeClr val="bg1"/>
                </a:solidFill>
              </a:rPr>
              <a:t>l’environnement</a:t>
            </a:r>
            <a:r>
              <a:rPr lang="en-US" sz="2400" b="1" dirty="0" smtClean="0">
                <a:solidFill>
                  <a:schemeClr val="bg1"/>
                </a:solidFill>
              </a:rPr>
              <a:t> …</a:t>
            </a:r>
            <a:endParaRPr lang="en-PH" sz="2400" b="1" dirty="0">
              <a:solidFill>
                <a:schemeClr val="bg1"/>
              </a:solidFill>
            </a:endParaRPr>
          </a:p>
        </p:txBody>
      </p:sp>
    </p:spTree>
    <p:extLst>
      <p:ext uri="{BB962C8B-B14F-4D97-AF65-F5344CB8AC3E}">
        <p14:creationId xmlns:p14="http://schemas.microsoft.com/office/powerpoint/2010/main" val="1665947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32</a:t>
            </a:fld>
            <a:endParaRPr lang="en-US" alt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703" y="0"/>
            <a:ext cx="9905999" cy="6858000"/>
          </a:xfrm>
          <a:prstGeom prst="rect">
            <a:avLst/>
          </a:prstGeom>
        </p:spPr>
      </p:pic>
      <p:sp>
        <p:nvSpPr>
          <p:cNvPr id="8" name="Title 2"/>
          <p:cNvSpPr>
            <a:spLocks noGrp="1"/>
          </p:cNvSpPr>
          <p:nvPr>
            <p:ph type="title" idx="4294967295"/>
          </p:nvPr>
        </p:nvSpPr>
        <p:spPr>
          <a:xfrm>
            <a:off x="528492" y="1798878"/>
            <a:ext cx="8305800" cy="3576918"/>
          </a:xfrm>
          <a:prstGeom prst="rect">
            <a:avLst/>
          </a:prstGeom>
          <a:effectLst>
            <a:outerShdw blurRad="50800" dist="38100" dir="2700000" algn="tl" rotWithShape="0">
              <a:prstClr val="black">
                <a:alpha val="40000"/>
              </a:prstClr>
            </a:outerShdw>
          </a:effectLst>
        </p:spPr>
        <p:txBody>
          <a:bodyPr/>
          <a:lstStyle/>
          <a:p>
            <a:pPr algn="ctr" eaLnBrk="0" fontAlgn="base" hangingPunct="0">
              <a:lnSpc>
                <a:spcPct val="100000"/>
              </a:lnSpc>
              <a:spcAft>
                <a:spcPct val="0"/>
              </a:spcAft>
            </a:pPr>
            <a:r>
              <a:rPr kumimoji="1" lang="fr-FR" altLang="en-US" sz="3600" b="1" dirty="0">
                <a:solidFill>
                  <a:schemeClr val="bg1"/>
                </a:solidFill>
                <a:latin typeface="Arial" panose="020B0604020202020204" pitchFamily="34" charset="0"/>
                <a:cs typeface="Arial" panose="020B0604020202020204" pitchFamily="34" charset="0"/>
              </a:rPr>
              <a:t>2.</a:t>
            </a:r>
            <a:br>
              <a:rPr kumimoji="1" lang="fr-FR" altLang="en-US" sz="3600" b="1" dirty="0">
                <a:solidFill>
                  <a:schemeClr val="bg1"/>
                </a:solidFill>
                <a:latin typeface="Arial" panose="020B0604020202020204" pitchFamily="34" charset="0"/>
                <a:cs typeface="Arial" panose="020B0604020202020204" pitchFamily="34" charset="0"/>
              </a:rPr>
            </a:br>
            <a:r>
              <a:rPr kumimoji="1" lang="fr-FR" sz="3600" b="1" dirty="0">
                <a:solidFill>
                  <a:schemeClr val="bg1"/>
                </a:solidFill>
                <a:latin typeface="Arial" panose="020B0604020202020204" pitchFamily="34" charset="0"/>
                <a:cs typeface="Arial" panose="020B0604020202020204" pitchFamily="34" charset="0"/>
              </a:rPr>
              <a:t>CADRE POUR LE DÉVELOPPEMENT DE STATISTIQUE DE L’ENVIRONNEMENT </a:t>
            </a:r>
            <a:br>
              <a:rPr kumimoji="1" lang="fr-FR" sz="3600" b="1" dirty="0">
                <a:solidFill>
                  <a:schemeClr val="bg1"/>
                </a:solidFill>
                <a:latin typeface="Arial" panose="020B0604020202020204" pitchFamily="34" charset="0"/>
                <a:cs typeface="Arial" panose="020B0604020202020204" pitchFamily="34" charset="0"/>
              </a:rPr>
            </a:br>
            <a:r>
              <a:rPr kumimoji="1" lang="fr-FR" sz="3600" b="1" dirty="0">
                <a:solidFill>
                  <a:schemeClr val="bg1"/>
                </a:solidFill>
                <a:latin typeface="Arial" panose="020B0604020202020204" pitchFamily="34" charset="0"/>
                <a:cs typeface="Arial" panose="020B0604020202020204" pitchFamily="34" charset="0"/>
              </a:rPr>
              <a:t>(CDSE)</a:t>
            </a:r>
            <a:endParaRPr kumimoji="1" lang="en-US" sz="3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01499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028947" y="2460813"/>
            <a:ext cx="5699839" cy="4297680"/>
          </a:xfrm>
          <a:prstGeom prst="rect">
            <a:avLst/>
          </a:prstGeom>
        </p:spPr>
      </p:pic>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33</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en-US" sz="2400" b="1" dirty="0" err="1">
                <a:solidFill>
                  <a:schemeClr val="bg1"/>
                </a:solidFill>
              </a:rPr>
              <a:t>Fondements</a:t>
            </a:r>
            <a:r>
              <a:rPr lang="en-US" sz="2400" b="1" dirty="0">
                <a:solidFill>
                  <a:schemeClr val="bg1"/>
                </a:solidFill>
              </a:rPr>
              <a:t> </a:t>
            </a:r>
            <a:r>
              <a:rPr lang="en-US" sz="2400" b="1" dirty="0" err="1">
                <a:solidFill>
                  <a:schemeClr val="bg1"/>
                </a:solidFill>
              </a:rPr>
              <a:t>conceptuels</a:t>
            </a:r>
            <a:r>
              <a:rPr lang="en-US" sz="2400" b="1" dirty="0">
                <a:solidFill>
                  <a:schemeClr val="bg1"/>
                </a:solidFill>
              </a:rPr>
              <a:t> du CDSE</a:t>
            </a:r>
          </a:p>
        </p:txBody>
      </p:sp>
      <p:sp>
        <p:nvSpPr>
          <p:cNvPr id="2" name="Content Placeholder 1"/>
          <p:cNvSpPr>
            <a:spLocks noGrp="1"/>
          </p:cNvSpPr>
          <p:nvPr>
            <p:ph idx="1"/>
          </p:nvPr>
        </p:nvSpPr>
        <p:spPr>
          <a:xfrm>
            <a:off x="739589" y="1701801"/>
            <a:ext cx="8768098" cy="759012"/>
          </a:xfrm>
        </p:spPr>
        <p:txBody>
          <a:bodyPr/>
          <a:lstStyle/>
          <a:p>
            <a:pPr marL="0" indent="0" algn="ctr">
              <a:buNone/>
            </a:pPr>
            <a:r>
              <a:rPr lang="fr-FR" dirty="0" smtClean="0"/>
              <a:t>L’environnement</a:t>
            </a:r>
            <a:r>
              <a:rPr lang="fr-FR" dirty="0"/>
              <a:t>, le sous-système humain, et les interactions entre les deux </a:t>
            </a:r>
            <a:endParaRPr lang="en-US" dirty="0"/>
          </a:p>
        </p:txBody>
      </p:sp>
    </p:spTree>
    <p:extLst>
      <p:ext uri="{BB962C8B-B14F-4D97-AF65-F5344CB8AC3E}">
        <p14:creationId xmlns:p14="http://schemas.microsoft.com/office/powerpoint/2010/main" val="2019819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34</a:t>
            </a:fld>
            <a:endParaRPr lang="en-US" altLang="en-US" dirty="0"/>
          </a:p>
        </p:txBody>
      </p:sp>
      <p:sp>
        <p:nvSpPr>
          <p:cNvPr id="2" name="Content Placeholder 1"/>
          <p:cNvSpPr>
            <a:spLocks noGrp="1"/>
          </p:cNvSpPr>
          <p:nvPr>
            <p:ph idx="1"/>
          </p:nvPr>
        </p:nvSpPr>
        <p:spPr>
          <a:xfrm>
            <a:off x="533120" y="1701801"/>
            <a:ext cx="8961120" cy="530412"/>
          </a:xfrm>
        </p:spPr>
        <p:txBody>
          <a:bodyPr>
            <a:normAutofit/>
          </a:bodyPr>
          <a:lstStyle/>
          <a:p>
            <a:pPr marL="0" indent="0" algn="ctr">
              <a:buNone/>
            </a:pPr>
            <a:r>
              <a:rPr lang="fr-FR" dirty="0"/>
              <a:t>Conditions environnementales et leurs changements </a:t>
            </a:r>
            <a:endParaRPr lang="en-US" dirty="0"/>
          </a:p>
        </p:txBody>
      </p:sp>
      <p:pic>
        <p:nvPicPr>
          <p:cNvPr id="3" name="Picture 2"/>
          <p:cNvPicPr>
            <a:picLocks noChangeAspect="1"/>
          </p:cNvPicPr>
          <p:nvPr/>
        </p:nvPicPr>
        <p:blipFill>
          <a:blip r:embed="rId2"/>
          <a:stretch>
            <a:fillRect/>
          </a:stretch>
        </p:blipFill>
        <p:spPr>
          <a:xfrm>
            <a:off x="2728352" y="2406275"/>
            <a:ext cx="5686425" cy="4229100"/>
          </a:xfrm>
          <a:prstGeom prst="rect">
            <a:avLst/>
          </a:prstGeom>
        </p:spPr>
      </p:pic>
      <p:sp>
        <p:nvSpPr>
          <p:cNvPr id="7"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en-US" sz="2400" b="1" dirty="0" err="1">
                <a:solidFill>
                  <a:schemeClr val="bg1"/>
                </a:solidFill>
              </a:rPr>
              <a:t>Fondements</a:t>
            </a:r>
            <a:r>
              <a:rPr lang="en-US" sz="2400" b="1" dirty="0">
                <a:solidFill>
                  <a:schemeClr val="bg1"/>
                </a:solidFill>
              </a:rPr>
              <a:t> </a:t>
            </a:r>
            <a:r>
              <a:rPr lang="en-US" sz="2400" b="1" dirty="0" err="1">
                <a:solidFill>
                  <a:schemeClr val="bg1"/>
                </a:solidFill>
              </a:rPr>
              <a:t>conceptuels</a:t>
            </a:r>
            <a:r>
              <a:rPr lang="en-US" sz="2400" b="1" dirty="0">
                <a:solidFill>
                  <a:schemeClr val="bg1"/>
                </a:solidFill>
              </a:rPr>
              <a:t> du </a:t>
            </a:r>
            <a:r>
              <a:rPr lang="en-US" sz="2400" b="1" dirty="0" smtClean="0">
                <a:solidFill>
                  <a:schemeClr val="bg1"/>
                </a:solidFill>
              </a:rPr>
              <a:t>CDSE …</a:t>
            </a:r>
            <a:endParaRPr lang="en-US" sz="2400" b="1" dirty="0">
              <a:solidFill>
                <a:schemeClr val="bg1"/>
              </a:solidFill>
            </a:endParaRPr>
          </a:p>
        </p:txBody>
      </p:sp>
    </p:spTree>
    <p:extLst>
      <p:ext uri="{BB962C8B-B14F-4D97-AF65-F5344CB8AC3E}">
        <p14:creationId xmlns:p14="http://schemas.microsoft.com/office/powerpoint/2010/main" val="3120898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35</a:t>
            </a:fld>
            <a:endParaRPr lang="en-US" altLang="en-US" dirty="0"/>
          </a:p>
        </p:txBody>
      </p:sp>
      <p:sp>
        <p:nvSpPr>
          <p:cNvPr id="2" name="Content Placeholder 1"/>
          <p:cNvSpPr>
            <a:spLocks noGrp="1"/>
          </p:cNvSpPr>
          <p:nvPr>
            <p:ph idx="1"/>
          </p:nvPr>
        </p:nvSpPr>
        <p:spPr>
          <a:xfrm>
            <a:off x="4493111" y="2205317"/>
            <a:ext cx="5036652" cy="537883"/>
          </a:xfrm>
        </p:spPr>
        <p:txBody>
          <a:bodyPr>
            <a:noAutofit/>
          </a:bodyPr>
          <a:lstStyle/>
          <a:p>
            <a:pPr marL="0" indent="0">
              <a:buNone/>
            </a:pPr>
            <a:r>
              <a:rPr lang="en-US" sz="2800" b="1" dirty="0" smtClean="0"/>
              <a:t>Les CDSE a 6 </a:t>
            </a:r>
            <a:r>
              <a:rPr lang="en-US" sz="2800" b="1" dirty="0" err="1" smtClean="0"/>
              <a:t>composantes</a:t>
            </a:r>
            <a:r>
              <a:rPr lang="en-US" sz="2800" dirty="0" smtClean="0"/>
              <a:t>: </a:t>
            </a:r>
            <a:endParaRPr lang="en-US" sz="2800" dirty="0"/>
          </a:p>
        </p:txBody>
      </p:sp>
      <p:sp>
        <p:nvSpPr>
          <p:cNvPr id="5"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en-US" sz="2400" b="1" dirty="0">
                <a:solidFill>
                  <a:schemeClr val="bg1"/>
                </a:solidFill>
              </a:rPr>
              <a:t>Structure du CDSE </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430" y="1995543"/>
            <a:ext cx="4297680" cy="4297680"/>
          </a:xfrm>
          <a:prstGeom prst="rect">
            <a:avLst/>
          </a:prstGeom>
        </p:spPr>
      </p:pic>
    </p:spTree>
    <p:extLst>
      <p:ext uri="{BB962C8B-B14F-4D97-AF65-F5344CB8AC3E}">
        <p14:creationId xmlns:p14="http://schemas.microsoft.com/office/powerpoint/2010/main" val="681550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2000" fill="hold"/>
                                        <p:tgtEl>
                                          <p:spTgt spid="7"/>
                                        </p:tgtEl>
                                        <p:attrNameLst>
                                          <p:attrName>r</p:attrName>
                                        </p:attrNameLst>
                                      </p:cBhvr>
                                    </p:animRot>
                                  </p:childTnLst>
                                </p:cTn>
                              </p:par>
                            </p:childTnLst>
                          </p:cTn>
                        </p:par>
                        <p:par>
                          <p:cTn id="7" fill="hold">
                            <p:stCondLst>
                              <p:cond delay="2000"/>
                            </p:stCondLst>
                            <p:childTnLst>
                              <p:par>
                                <p:cTn id="8" presetID="2" presetClass="entr" presetSubtype="4" fill="hold" grpId="0" nodeType="after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 calcmode="lin" valueType="num">
                                      <p:cBhvr additive="base">
                                        <p:cTn id="10"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1"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36</a:t>
            </a:fld>
            <a:endParaRPr lang="en-US" alt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76" y="0"/>
            <a:ext cx="9932894" cy="6949440"/>
          </a:xfrm>
          <a:prstGeom prst="rect">
            <a:avLst/>
          </a:prstGeom>
        </p:spPr>
      </p:pic>
    </p:spTree>
    <p:extLst>
      <p:ext uri="{BB962C8B-B14F-4D97-AF65-F5344CB8AC3E}">
        <p14:creationId xmlns:p14="http://schemas.microsoft.com/office/powerpoint/2010/main" val="3264246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5300" y="1744668"/>
            <a:ext cx="8961120" cy="5029200"/>
          </a:xfrm>
        </p:spPr>
        <p:txBody>
          <a:bodyPr>
            <a:noAutofit/>
          </a:bodyPr>
          <a:lstStyle/>
          <a:p>
            <a:pPr marL="0" indent="0">
              <a:buNone/>
            </a:pPr>
            <a:r>
              <a:rPr lang="en-US" sz="2300" b="1" dirty="0"/>
              <a:t>L’Ensemble de statistiques de base de l’environnement </a:t>
            </a:r>
            <a:r>
              <a:rPr lang="en-US" sz="2300" dirty="0" err="1"/>
              <a:t>est</a:t>
            </a:r>
            <a:r>
              <a:rPr lang="en-US" sz="2300" dirty="0" smtClean="0"/>
              <a:t>:</a:t>
            </a:r>
            <a:r>
              <a:rPr lang="en-US" sz="2300" dirty="0"/>
              <a:t> </a:t>
            </a:r>
          </a:p>
          <a:p>
            <a:r>
              <a:rPr lang="en-US" sz="2300" dirty="0"/>
              <a:t>un ensemble de </a:t>
            </a:r>
            <a:r>
              <a:rPr lang="en-US" sz="2300" dirty="0" err="1"/>
              <a:t>statistiques</a:t>
            </a:r>
            <a:r>
              <a:rPr lang="en-US" sz="2300" dirty="0"/>
              <a:t> global, </a:t>
            </a:r>
            <a:r>
              <a:rPr lang="en-US" sz="2300" dirty="0" err="1"/>
              <a:t>mais</a:t>
            </a:r>
            <a:r>
              <a:rPr lang="en-US" sz="2300" dirty="0"/>
              <a:t> non </a:t>
            </a:r>
            <a:r>
              <a:rPr lang="en-US" sz="2300" dirty="0" err="1"/>
              <a:t>exhaustif</a:t>
            </a:r>
            <a:r>
              <a:rPr lang="en-US" sz="2300" dirty="0"/>
              <a:t>, </a:t>
            </a:r>
            <a:r>
              <a:rPr lang="en-US" sz="2300" dirty="0" err="1"/>
              <a:t>destiné</a:t>
            </a:r>
            <a:r>
              <a:rPr lang="en-US" sz="2300" dirty="0"/>
              <a:t> à aider les pays à </a:t>
            </a:r>
            <a:r>
              <a:rPr lang="en-US" sz="2300" dirty="0" err="1"/>
              <a:t>développer</a:t>
            </a:r>
            <a:r>
              <a:rPr lang="en-US" sz="2300" dirty="0"/>
              <a:t> des </a:t>
            </a:r>
            <a:r>
              <a:rPr lang="en-US" sz="2300" dirty="0" err="1"/>
              <a:t>programmes</a:t>
            </a:r>
            <a:r>
              <a:rPr lang="en-US" sz="2300" dirty="0"/>
              <a:t> de </a:t>
            </a:r>
            <a:r>
              <a:rPr lang="en-US" sz="2300" dirty="0" err="1"/>
              <a:t>statistiques</a:t>
            </a:r>
            <a:r>
              <a:rPr lang="en-US" sz="2300" dirty="0"/>
              <a:t> de </a:t>
            </a:r>
            <a:r>
              <a:rPr lang="en-US" sz="2300" dirty="0" err="1"/>
              <a:t>l’environnement</a:t>
            </a:r>
            <a:r>
              <a:rPr lang="en-US" sz="2300" dirty="0"/>
              <a:t> </a:t>
            </a:r>
            <a:r>
              <a:rPr lang="en-US" sz="2300" dirty="0" err="1"/>
              <a:t>en</a:t>
            </a:r>
            <a:r>
              <a:rPr lang="en-US" sz="2300" dirty="0"/>
              <a:t> </a:t>
            </a:r>
            <a:r>
              <a:rPr lang="en-US" sz="2300" dirty="0" err="1"/>
              <a:t>fonction</a:t>
            </a:r>
            <a:r>
              <a:rPr lang="en-US" sz="2300" dirty="0"/>
              <a:t> de </a:t>
            </a:r>
            <a:r>
              <a:rPr lang="en-US" sz="2300" dirty="0" err="1"/>
              <a:t>leurs</a:t>
            </a:r>
            <a:r>
              <a:rPr lang="en-US" sz="2300" dirty="0"/>
              <a:t> </a:t>
            </a:r>
            <a:r>
              <a:rPr lang="en-US" sz="2300" dirty="0" err="1"/>
              <a:t>priorités</a:t>
            </a:r>
            <a:r>
              <a:rPr lang="en-US" sz="2300" dirty="0"/>
              <a:t> </a:t>
            </a:r>
            <a:r>
              <a:rPr lang="en-US" sz="2300" dirty="0" err="1"/>
              <a:t>nationales</a:t>
            </a:r>
            <a:r>
              <a:rPr lang="en-US" sz="2300" dirty="0"/>
              <a:t> pour le </a:t>
            </a:r>
            <a:r>
              <a:rPr lang="en-US" sz="2300" dirty="0" err="1"/>
              <a:t>développement</a:t>
            </a:r>
            <a:r>
              <a:rPr lang="en-US" sz="2300" dirty="0"/>
              <a:t> </a:t>
            </a:r>
            <a:r>
              <a:rPr lang="en-US" sz="2300" dirty="0" err="1"/>
              <a:t>statistique</a:t>
            </a:r>
            <a:r>
              <a:rPr lang="en-US" sz="2300" dirty="0" smtClean="0"/>
              <a:t>.</a:t>
            </a:r>
            <a:r>
              <a:rPr lang="en-US" sz="2300" dirty="0"/>
              <a:t> </a:t>
            </a:r>
          </a:p>
          <a:p>
            <a:r>
              <a:rPr lang="en-US" sz="2300" dirty="0" err="1"/>
              <a:t>assez</a:t>
            </a:r>
            <a:r>
              <a:rPr lang="en-US" sz="2300" dirty="0"/>
              <a:t> flexible pour </a:t>
            </a:r>
            <a:r>
              <a:rPr lang="en-US" sz="2300" dirty="0" err="1"/>
              <a:t>être</a:t>
            </a:r>
            <a:r>
              <a:rPr lang="en-US" sz="2300" dirty="0"/>
              <a:t> </a:t>
            </a:r>
            <a:r>
              <a:rPr lang="en-US" sz="2300" dirty="0" err="1"/>
              <a:t>adapté</a:t>
            </a:r>
            <a:r>
              <a:rPr lang="en-US" sz="2300" dirty="0"/>
              <a:t> aux </a:t>
            </a:r>
            <a:r>
              <a:rPr lang="en-US" sz="2300" dirty="0" err="1"/>
              <a:t>préoccupations</a:t>
            </a:r>
            <a:r>
              <a:rPr lang="en-US" sz="2300" dirty="0"/>
              <a:t>, </a:t>
            </a:r>
            <a:r>
              <a:rPr lang="en-US" sz="2300" dirty="0" err="1"/>
              <a:t>priorités</a:t>
            </a:r>
            <a:r>
              <a:rPr lang="en-US" sz="2300" dirty="0"/>
              <a:t> et </a:t>
            </a:r>
            <a:r>
              <a:rPr lang="en-US" sz="2300" dirty="0" err="1"/>
              <a:t>ressources</a:t>
            </a:r>
            <a:r>
              <a:rPr lang="en-US" sz="2300" dirty="0"/>
              <a:t> </a:t>
            </a:r>
            <a:r>
              <a:rPr lang="en-US" sz="2300" dirty="0" err="1"/>
              <a:t>environnementales</a:t>
            </a:r>
            <a:r>
              <a:rPr lang="en-US" sz="2300" dirty="0"/>
              <a:t> de </a:t>
            </a:r>
            <a:r>
              <a:rPr lang="en-US" sz="2300" dirty="0" err="1"/>
              <a:t>chaque</a:t>
            </a:r>
            <a:r>
              <a:rPr lang="en-US" sz="2300" dirty="0"/>
              <a:t> pays</a:t>
            </a:r>
            <a:r>
              <a:rPr lang="en-US" sz="2300" dirty="0" smtClean="0"/>
              <a:t>.</a:t>
            </a:r>
            <a:endParaRPr lang="en-US" sz="2300" dirty="0"/>
          </a:p>
          <a:p>
            <a:pPr marL="0" indent="0">
              <a:buNone/>
            </a:pPr>
            <a:r>
              <a:rPr lang="en-US" sz="2300" dirty="0" err="1" smtClean="0"/>
              <a:t>L’Ensemble</a:t>
            </a:r>
            <a:r>
              <a:rPr lang="en-US" sz="2300" dirty="0" smtClean="0"/>
              <a:t> </a:t>
            </a:r>
            <a:r>
              <a:rPr lang="en-US" sz="2300" dirty="0"/>
              <a:t>de base propose ainsi une évolution sur trois niveaux, basés sur la pertinence, la disponibilité et le développement méthodologique des statistiques, où </a:t>
            </a:r>
            <a:r>
              <a:rPr lang="en-US" sz="2300" b="1" i="1" dirty="0"/>
              <a:t>le Niveau 1 correspond à l’Ensemble de statistiques fondamentales de l’environnement</a:t>
            </a:r>
            <a:r>
              <a:rPr lang="en-US" sz="2300" dirty="0"/>
              <a:t>. Selon ce que les priorités nationales exigent, et ce que la disponibilité des données et des ressources permettent, le champ </a:t>
            </a:r>
            <a:r>
              <a:rPr lang="en-US" sz="2300" dirty="0" err="1"/>
              <a:t>d’application</a:t>
            </a:r>
            <a:r>
              <a:rPr lang="en-US" sz="2300" dirty="0"/>
              <a:t> </a:t>
            </a:r>
            <a:r>
              <a:rPr lang="en-US" sz="2300" dirty="0" err="1" smtClean="0"/>
              <a:t>peut</a:t>
            </a:r>
            <a:r>
              <a:rPr lang="en-US" sz="2300" dirty="0" smtClean="0"/>
              <a:t> </a:t>
            </a:r>
            <a:r>
              <a:rPr lang="en-US" sz="2300" dirty="0" err="1" smtClean="0"/>
              <a:t>être</a:t>
            </a:r>
            <a:r>
              <a:rPr lang="en-US" sz="2300" dirty="0" smtClean="0"/>
              <a:t> </a:t>
            </a:r>
            <a:r>
              <a:rPr lang="en-US" sz="2300" dirty="0"/>
              <a:t>étendu progressivement pour inclure les statistiques de Niveaux 2 et 3</a:t>
            </a:r>
            <a:r>
              <a:rPr lang="en-US" sz="2300" dirty="0" smtClean="0"/>
              <a:t>.</a:t>
            </a:r>
            <a:endParaRPr lang="en-US" sz="2300" dirty="0"/>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37</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E</a:t>
            </a:r>
            <a:r>
              <a:rPr lang="fr-FR" sz="2400" b="1" dirty="0" smtClean="0">
                <a:solidFill>
                  <a:schemeClr val="bg1"/>
                </a:solidFill>
              </a:rPr>
              <a:t>nsemble </a:t>
            </a:r>
            <a:r>
              <a:rPr lang="fr-FR" sz="2400" b="1" dirty="0">
                <a:solidFill>
                  <a:schemeClr val="bg1"/>
                </a:solidFill>
              </a:rPr>
              <a:t>de base de statistiques de l'environnement </a:t>
            </a:r>
            <a:endParaRPr lang="en-PH" sz="2400" b="1" dirty="0">
              <a:solidFill>
                <a:schemeClr val="bg1"/>
              </a:solidFill>
            </a:endParaRPr>
          </a:p>
        </p:txBody>
      </p:sp>
    </p:spTree>
    <p:extLst>
      <p:ext uri="{BB962C8B-B14F-4D97-AF65-F5344CB8AC3E}">
        <p14:creationId xmlns:p14="http://schemas.microsoft.com/office/powerpoint/2010/main" val="1564120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5299" y="1701804"/>
            <a:ext cx="6561137" cy="2384421"/>
          </a:xfrm>
        </p:spPr>
        <p:txBody>
          <a:bodyPr>
            <a:noAutofit/>
          </a:bodyPr>
          <a:lstStyle/>
          <a:p>
            <a:pPr marL="0" indent="0">
              <a:buNone/>
            </a:pPr>
            <a:r>
              <a:rPr lang="fr-FR" dirty="0"/>
              <a:t>L‘ensemble de base de statistiques de l'environnement a été mis en place suite à une progression de trois niveaux, selon le niveau de </a:t>
            </a:r>
            <a:r>
              <a:rPr lang="fr-FR" i="1" dirty="0"/>
              <a:t>pertinence</a:t>
            </a:r>
            <a:r>
              <a:rPr lang="fr-FR" dirty="0"/>
              <a:t>, de </a:t>
            </a:r>
            <a:r>
              <a:rPr lang="fr-FR" i="1" dirty="0"/>
              <a:t>disponibilité</a:t>
            </a:r>
            <a:r>
              <a:rPr lang="fr-FR" dirty="0"/>
              <a:t> et de </a:t>
            </a:r>
            <a:r>
              <a:rPr lang="fr-FR" i="1" dirty="0"/>
              <a:t>développement</a:t>
            </a:r>
            <a:r>
              <a:rPr lang="fr-FR" dirty="0"/>
              <a:t> </a:t>
            </a:r>
            <a:r>
              <a:rPr lang="fr-FR" i="1" dirty="0"/>
              <a:t>méthodologique</a:t>
            </a:r>
            <a:r>
              <a:rPr lang="fr-FR" dirty="0"/>
              <a:t> des statistiques</a:t>
            </a:r>
            <a:r>
              <a:rPr lang="fr-FR" dirty="0" smtClean="0"/>
              <a:t>. </a:t>
            </a:r>
            <a:r>
              <a:rPr lang="en-US" dirty="0" smtClean="0"/>
              <a:t>Les </a:t>
            </a:r>
            <a:r>
              <a:rPr lang="en-US" dirty="0"/>
              <a:t>trois niveaux de statistiques sont définis comme suit</a:t>
            </a:r>
            <a:r>
              <a:rPr lang="en-US" dirty="0" smtClean="0"/>
              <a:t>:</a:t>
            </a:r>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38</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E</a:t>
            </a:r>
            <a:r>
              <a:rPr lang="fr-FR" sz="2400" b="1" dirty="0" smtClean="0">
                <a:solidFill>
                  <a:schemeClr val="bg1"/>
                </a:solidFill>
              </a:rPr>
              <a:t>nsemble </a:t>
            </a:r>
            <a:r>
              <a:rPr lang="fr-FR" sz="2400" b="1" dirty="0">
                <a:solidFill>
                  <a:schemeClr val="bg1"/>
                </a:solidFill>
              </a:rPr>
              <a:t>de base de statistiques de l'environnement </a:t>
            </a:r>
            <a:endParaRPr lang="en-PH" sz="2400" b="1" dirty="0">
              <a:solidFill>
                <a:schemeClr val="bg1"/>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6436" y="1701803"/>
            <a:ext cx="2856477" cy="2103120"/>
          </a:xfrm>
          <a:prstGeom prst="rect">
            <a:avLst/>
          </a:prstGeom>
        </p:spPr>
      </p:pic>
      <p:sp>
        <p:nvSpPr>
          <p:cNvPr id="7" name="Content Placeholder 1"/>
          <p:cNvSpPr txBox="1">
            <a:spLocks/>
          </p:cNvSpPr>
          <p:nvPr/>
        </p:nvSpPr>
        <p:spPr>
          <a:xfrm>
            <a:off x="495299" y="4371974"/>
            <a:ext cx="8961120" cy="2073277"/>
          </a:xfrm>
          <a:prstGeom prst="rect">
            <a:avLst/>
          </a:prstGeom>
        </p:spPr>
        <p:txBody>
          <a:bodyPr vert="horz" lIns="91440" tIns="45720" rIns="91440" bIns="45720" rtlCol="0">
            <a:noAutofit/>
          </a:bodyPr>
          <a:lstStyle>
            <a:lvl1pPr marL="342900" indent="-342900" algn="l" defTabSz="914400" rtl="0" eaLnBrk="0" fontAlgn="base" latinLnBrk="0" hangingPunct="0">
              <a:lnSpc>
                <a:spcPct val="90000"/>
              </a:lnSpc>
              <a:spcBef>
                <a:spcPct val="20000"/>
              </a:spcBef>
              <a:spcAft>
                <a:spcPct val="0"/>
              </a:spcAft>
              <a:buFont typeface="Wingdings" panose="05000000000000000000" pitchFamily="2" charset="2"/>
              <a:buChar char="§"/>
              <a:defRPr lang="en-US" sz="2400" kern="1200" dirty="0" smtClean="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u="sng" dirty="0" smtClean="0"/>
              <a:t>Le Niveau 1</a:t>
            </a:r>
            <a:r>
              <a:rPr lang="fr-FR" dirty="0" smtClean="0"/>
              <a:t>, qui correspond à l’Ensemble de statistiques fondamentales de l’environnement, comprend 100 statistiques qui ont une priorité et pertinence élevée pour la plupart des pays et ont une base méthodologique solide. Il est recommandé aux pays d’envisager de les produire à </a:t>
            </a:r>
            <a:r>
              <a:rPr lang="fr-FR" b="1" dirty="0" smtClean="0"/>
              <a:t>court terme</a:t>
            </a:r>
            <a:r>
              <a:rPr lang="fr-FR" dirty="0" smtClean="0"/>
              <a:t>.</a:t>
            </a:r>
          </a:p>
        </p:txBody>
      </p:sp>
    </p:spTree>
    <p:extLst>
      <p:ext uri="{BB962C8B-B14F-4D97-AF65-F5344CB8AC3E}">
        <p14:creationId xmlns:p14="http://schemas.microsoft.com/office/powerpoint/2010/main" val="33254216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5300" y="1701804"/>
            <a:ext cx="8961120" cy="5029200"/>
          </a:xfrm>
        </p:spPr>
        <p:txBody>
          <a:bodyPr>
            <a:noAutofit/>
          </a:bodyPr>
          <a:lstStyle/>
          <a:p>
            <a:pPr lvl="0"/>
            <a:r>
              <a:rPr lang="en-US" u="sng" dirty="0" smtClean="0"/>
              <a:t>Le </a:t>
            </a:r>
            <a:r>
              <a:rPr lang="en-US" u="sng" dirty="0"/>
              <a:t>Niveau 2</a:t>
            </a:r>
            <a:r>
              <a:rPr lang="en-US" dirty="0"/>
              <a:t> comprend 200 statistiques de l’environnement qui sont prioritaires et pertinentes pour la plupart des pays, mais qui requièrent un plus grand investissement en temps, en ressources ou en développement méthodologique. Il est recommandé aux pays d’envisager de les produire à </a:t>
            </a:r>
            <a:r>
              <a:rPr lang="en-US" b="1" dirty="0"/>
              <a:t>moyen terme</a:t>
            </a:r>
            <a:r>
              <a:rPr lang="en-US" dirty="0"/>
              <a:t>.</a:t>
            </a:r>
          </a:p>
          <a:p>
            <a:r>
              <a:rPr lang="en-US" dirty="0"/>
              <a:t> </a:t>
            </a:r>
            <a:r>
              <a:rPr lang="en-US" u="sng" dirty="0" smtClean="0"/>
              <a:t>Le </a:t>
            </a:r>
            <a:r>
              <a:rPr lang="en-US" u="sng" dirty="0"/>
              <a:t>Niveau 3</a:t>
            </a:r>
            <a:r>
              <a:rPr lang="en-US" dirty="0"/>
              <a:t> comprend 158 statistiques de l’environnement qui sont, soit de moindre priorité ou qui nécessitent un développement méthodologique important. Il est recommandé aux pays d’envisager de les produire à </a:t>
            </a:r>
            <a:r>
              <a:rPr lang="en-US" b="1" dirty="0"/>
              <a:t>long </a:t>
            </a:r>
            <a:r>
              <a:rPr lang="en-US" b="1" dirty="0" err="1"/>
              <a:t>terme</a:t>
            </a:r>
            <a:r>
              <a:rPr lang="en-US" dirty="0" smtClean="0"/>
              <a:t>.</a:t>
            </a:r>
            <a:endParaRPr lang="en-US" dirty="0"/>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39</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E</a:t>
            </a:r>
            <a:r>
              <a:rPr lang="fr-FR" sz="2400" b="1" dirty="0" smtClean="0">
                <a:solidFill>
                  <a:schemeClr val="bg1"/>
                </a:solidFill>
              </a:rPr>
              <a:t>nsemble </a:t>
            </a:r>
            <a:r>
              <a:rPr lang="fr-FR" sz="2400" b="1" dirty="0">
                <a:solidFill>
                  <a:schemeClr val="bg1"/>
                </a:solidFill>
              </a:rPr>
              <a:t>de base de statistiques de l'environnement </a:t>
            </a:r>
            <a:endParaRPr lang="en-PH" sz="2400" b="1" dirty="0">
              <a:solidFill>
                <a:schemeClr val="bg1"/>
              </a:solidFill>
            </a:endParaRPr>
          </a:p>
        </p:txBody>
      </p:sp>
    </p:spTree>
    <p:extLst>
      <p:ext uri="{BB962C8B-B14F-4D97-AF65-F5344CB8AC3E}">
        <p14:creationId xmlns:p14="http://schemas.microsoft.com/office/powerpoint/2010/main" val="1162660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5300" y="1676400"/>
            <a:ext cx="8961120" cy="5029200"/>
          </a:xfrm>
        </p:spPr>
        <p:txBody>
          <a:bodyPr>
            <a:normAutofit/>
          </a:bodyPr>
          <a:lstStyle/>
          <a:p>
            <a:pPr marL="457200" lvl="0" indent="-457200" eaLnBrk="1" hangingPunct="1">
              <a:lnSpc>
                <a:spcPct val="80000"/>
              </a:lnSpc>
              <a:spcAft>
                <a:spcPts val="300"/>
              </a:spcAft>
              <a:buSzPct val="100000"/>
              <a:buFont typeface="+mj-lt"/>
              <a:buAutoNum type="arabicPeriod"/>
            </a:pPr>
            <a:r>
              <a:rPr lang="fr-FR" dirty="0" smtClean="0"/>
              <a:t>Améliorer la connaissance de l’environnement;</a:t>
            </a:r>
          </a:p>
          <a:p>
            <a:pPr marL="457200" indent="-457200" eaLnBrk="1" hangingPunct="1">
              <a:lnSpc>
                <a:spcPct val="80000"/>
              </a:lnSpc>
              <a:spcAft>
                <a:spcPts val="300"/>
              </a:spcAft>
              <a:buSzPct val="100000"/>
              <a:buFont typeface="+mj-lt"/>
              <a:buAutoNum type="arabicPeriod"/>
            </a:pPr>
            <a:r>
              <a:rPr lang="fr-FR" dirty="0"/>
              <a:t>Supporter des décisions politiques fondées sur des faits et faciliter la prise de décision;</a:t>
            </a:r>
          </a:p>
          <a:p>
            <a:pPr marL="457200" indent="-457200" eaLnBrk="1" hangingPunct="1">
              <a:lnSpc>
                <a:spcPct val="80000"/>
              </a:lnSpc>
              <a:spcAft>
                <a:spcPts val="300"/>
              </a:spcAft>
              <a:buSzPct val="100000"/>
              <a:buFont typeface="+mj-lt"/>
              <a:buAutoNum type="arabicPeriod"/>
            </a:pPr>
            <a:r>
              <a:rPr lang="fr-FR" dirty="0"/>
              <a:t>Fournir des informations sur l’état de l’environnement et les principaux facteurs qui l’influencent, pour le grand public et pour des utilisateurs spécifiques.</a:t>
            </a:r>
          </a:p>
          <a:p>
            <a:pPr marL="457200" indent="-457200" eaLnBrk="1" hangingPunct="1">
              <a:lnSpc>
                <a:spcPct val="80000"/>
              </a:lnSpc>
              <a:spcAft>
                <a:spcPts val="300"/>
              </a:spcAft>
              <a:buSzPct val="100000"/>
              <a:buFont typeface="+mj-lt"/>
              <a:buAutoNum type="arabicPeriod"/>
            </a:pPr>
            <a:r>
              <a:rPr lang="fr-FR" dirty="0"/>
              <a:t>Fournir des informations sur l'environnement, ses changements les plus importants au fil du temps et différents endroits, et les principaux facteurs qui les influencent.</a:t>
            </a:r>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4</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Objectifs des statistiques de l’environnement</a:t>
            </a:r>
            <a:endParaRPr lang="en-PH" sz="2400" b="1" dirty="0">
              <a:solidFill>
                <a:schemeClr val="bg1"/>
              </a:solidFill>
            </a:endParaRPr>
          </a:p>
        </p:txBody>
      </p:sp>
    </p:spTree>
    <p:extLst>
      <p:ext uri="{BB962C8B-B14F-4D97-AF65-F5344CB8AC3E}">
        <p14:creationId xmlns:p14="http://schemas.microsoft.com/office/powerpoint/2010/main" val="42181983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40</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E</a:t>
            </a:r>
            <a:r>
              <a:rPr lang="fr-FR" sz="2400" b="1" dirty="0" smtClean="0">
                <a:solidFill>
                  <a:schemeClr val="bg1"/>
                </a:solidFill>
              </a:rPr>
              <a:t>nsemble </a:t>
            </a:r>
            <a:r>
              <a:rPr lang="fr-FR" sz="2400" b="1" dirty="0">
                <a:solidFill>
                  <a:schemeClr val="bg1"/>
                </a:solidFill>
              </a:rPr>
              <a:t>de base de statistiques de l'environnement </a:t>
            </a:r>
            <a:endParaRPr lang="en-PH" sz="2400" b="1" dirty="0">
              <a:solidFill>
                <a:schemeClr val="bg1"/>
              </a:solidFill>
            </a:endParaRPr>
          </a:p>
        </p:txBody>
      </p:sp>
      <p:sp>
        <p:nvSpPr>
          <p:cNvPr id="5" name="Content Placeholder 4"/>
          <p:cNvSpPr>
            <a:spLocks noGrp="1"/>
          </p:cNvSpPr>
          <p:nvPr>
            <p:ph idx="1"/>
          </p:nvPr>
        </p:nvSpPr>
        <p:spPr/>
        <p:txBody>
          <a:bodyPr/>
          <a:lstStyle/>
          <a:p>
            <a:pPr marL="0" indent="0" algn="ctr">
              <a:buNone/>
            </a:pPr>
            <a:r>
              <a:rPr lang="fr-FR" dirty="0" smtClean="0"/>
              <a:t>Ensemble </a:t>
            </a:r>
            <a:r>
              <a:rPr lang="fr-FR" dirty="0"/>
              <a:t>fondamental ou Niveau 1 = 100 statistiques</a:t>
            </a:r>
          </a:p>
          <a:p>
            <a:pPr marL="0" indent="0" algn="ctr">
              <a:buNone/>
            </a:pPr>
            <a:r>
              <a:rPr lang="fr-FR" dirty="0"/>
              <a:t>Ensemble de base = 458 statistiques</a:t>
            </a:r>
            <a:endParaRPr lang="en-US" dirty="0"/>
          </a:p>
        </p:txBody>
      </p:sp>
      <p:graphicFrame>
        <p:nvGraphicFramePr>
          <p:cNvPr id="7" name="Table 6"/>
          <p:cNvGraphicFramePr>
            <a:graphicFrameLocks noGrp="1"/>
          </p:cNvGraphicFramePr>
          <p:nvPr>
            <p:extLst/>
          </p:nvPr>
        </p:nvGraphicFramePr>
        <p:xfrm>
          <a:off x="681037" y="2743203"/>
          <a:ext cx="8148638" cy="3331844"/>
        </p:xfrm>
        <a:graphic>
          <a:graphicData uri="http://schemas.openxmlformats.org/drawingml/2006/table">
            <a:tbl>
              <a:tblPr>
                <a:tableStyleId>{5C22544A-7EE6-4342-B048-85BDC9FD1C3A}</a:tableStyleId>
              </a:tblPr>
              <a:tblGrid>
                <a:gridCol w="1998687"/>
                <a:gridCol w="1535089"/>
                <a:gridCol w="1628775"/>
                <a:gridCol w="1543050"/>
                <a:gridCol w="1443037"/>
              </a:tblGrid>
              <a:tr h="297804">
                <a:tc gridSpan="5">
                  <a:txBody>
                    <a:bodyPr/>
                    <a:lstStyle/>
                    <a:p>
                      <a:pPr algn="ctr" fontAlgn="b"/>
                      <a:endParaRPr lang="fr-FR" sz="1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hMerge="1">
                  <a:txBody>
                    <a:bodyPr/>
                    <a:lstStyle/>
                    <a:p>
                      <a:pPr algn="l" fontAlgn="b"/>
                      <a:endParaRPr lang="fr-FR"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r>
              <a:tr h="379255">
                <a:tc>
                  <a:txBody>
                    <a:bodyPr/>
                    <a:lstStyle/>
                    <a:p>
                      <a:pPr algn="l" fontAlgn="b"/>
                      <a:r>
                        <a:rPr lang="en-US" sz="2400" u="none" strike="noStrike" dirty="0">
                          <a:effectLst/>
                          <a:latin typeface="Arial" panose="020B0604020202020204" pitchFamily="34" charset="0"/>
                          <a:cs typeface="Arial" panose="020B0604020202020204" pitchFamily="34" charset="0"/>
                        </a:rPr>
                        <a:t> </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b="1" u="none" strike="noStrike" dirty="0" err="1">
                          <a:effectLst/>
                          <a:latin typeface="Arial" panose="020B0604020202020204" pitchFamily="34" charset="0"/>
                          <a:cs typeface="Arial" panose="020B0604020202020204" pitchFamily="34" charset="0"/>
                        </a:rPr>
                        <a:t>Niveau</a:t>
                      </a:r>
                      <a:r>
                        <a:rPr lang="en-US" sz="2400" b="1" u="none" strike="noStrike" dirty="0">
                          <a:effectLst/>
                          <a:latin typeface="Arial" panose="020B0604020202020204" pitchFamily="34" charset="0"/>
                          <a:cs typeface="Arial" panose="020B0604020202020204" pitchFamily="34" charset="0"/>
                        </a:rPr>
                        <a:t> 1</a:t>
                      </a:r>
                      <a:endParaRPr lang="en-US"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b="1" u="none" strike="noStrike" dirty="0" err="1">
                          <a:effectLst/>
                          <a:latin typeface="Arial" panose="020B0604020202020204" pitchFamily="34" charset="0"/>
                          <a:cs typeface="Arial" panose="020B0604020202020204" pitchFamily="34" charset="0"/>
                        </a:rPr>
                        <a:t>Niveau</a:t>
                      </a:r>
                      <a:r>
                        <a:rPr lang="en-US" sz="2400" b="1" u="none" strike="noStrike" dirty="0">
                          <a:effectLst/>
                          <a:latin typeface="Arial" panose="020B0604020202020204" pitchFamily="34" charset="0"/>
                          <a:cs typeface="Arial" panose="020B0604020202020204" pitchFamily="34" charset="0"/>
                        </a:rPr>
                        <a:t> 2</a:t>
                      </a:r>
                      <a:endParaRPr lang="en-US"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b="1" u="none" strike="noStrike" dirty="0" err="1">
                          <a:effectLst/>
                          <a:latin typeface="Arial" panose="020B0604020202020204" pitchFamily="34" charset="0"/>
                          <a:cs typeface="Arial" panose="020B0604020202020204" pitchFamily="34" charset="0"/>
                        </a:rPr>
                        <a:t>Niveau</a:t>
                      </a:r>
                      <a:r>
                        <a:rPr lang="en-US" sz="2400" b="1" u="none" strike="noStrike" dirty="0">
                          <a:effectLst/>
                          <a:latin typeface="Arial" panose="020B0604020202020204" pitchFamily="34" charset="0"/>
                          <a:cs typeface="Arial" panose="020B0604020202020204" pitchFamily="34" charset="0"/>
                        </a:rPr>
                        <a:t> 3</a:t>
                      </a:r>
                      <a:endParaRPr lang="en-US"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b="1" u="none" strike="noStrike" dirty="0">
                          <a:effectLst/>
                          <a:latin typeface="Arial" panose="020B0604020202020204" pitchFamily="34" charset="0"/>
                          <a:cs typeface="Arial" panose="020B0604020202020204" pitchFamily="34" charset="0"/>
                        </a:rPr>
                        <a:t>Total</a:t>
                      </a:r>
                      <a:endParaRPr lang="en-US"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79255">
                <a:tc>
                  <a:txBody>
                    <a:bodyPr/>
                    <a:lstStyle/>
                    <a:p>
                      <a:pPr algn="r" fontAlgn="b"/>
                      <a:r>
                        <a:rPr lang="en-US" sz="2400" u="none" strike="noStrike" dirty="0">
                          <a:effectLst/>
                          <a:latin typeface="Arial" panose="020B0604020202020204" pitchFamily="34" charset="0"/>
                          <a:cs typeface="Arial" panose="020B0604020202020204" pitchFamily="34" charset="0"/>
                        </a:rPr>
                        <a:t>Component 1 </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dirty="0">
                          <a:effectLst/>
                          <a:latin typeface="Arial" panose="020B0604020202020204" pitchFamily="34" charset="0"/>
                          <a:cs typeface="Arial" panose="020B0604020202020204" pitchFamily="34" charset="0"/>
                        </a:rPr>
                        <a:t>32</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dirty="0">
                          <a:effectLst/>
                          <a:latin typeface="Arial" panose="020B0604020202020204" pitchFamily="34" charset="0"/>
                          <a:cs typeface="Arial" panose="020B0604020202020204" pitchFamily="34" charset="0"/>
                        </a:rPr>
                        <a:t>58</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a:effectLst/>
                          <a:latin typeface="Arial" panose="020B0604020202020204" pitchFamily="34" charset="0"/>
                          <a:cs typeface="Arial" panose="020B0604020202020204" pitchFamily="34" charset="0"/>
                        </a:rPr>
                        <a:t>51</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b="1" u="none" strike="noStrike" dirty="0">
                          <a:effectLst/>
                          <a:latin typeface="Arial" panose="020B0604020202020204" pitchFamily="34" charset="0"/>
                          <a:cs typeface="Arial" panose="020B0604020202020204" pitchFamily="34" charset="0"/>
                        </a:rPr>
                        <a:t>141</a:t>
                      </a:r>
                      <a:endParaRPr lang="en-US"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79255">
                <a:tc>
                  <a:txBody>
                    <a:bodyPr/>
                    <a:lstStyle/>
                    <a:p>
                      <a:pPr algn="r" fontAlgn="b"/>
                      <a:r>
                        <a:rPr lang="en-US" sz="2400" u="none" strike="noStrike" dirty="0">
                          <a:effectLst/>
                          <a:latin typeface="Arial" panose="020B0604020202020204" pitchFamily="34" charset="0"/>
                          <a:cs typeface="Arial" panose="020B0604020202020204" pitchFamily="34" charset="0"/>
                        </a:rPr>
                        <a:t>Component 2 </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dirty="0">
                          <a:effectLst/>
                          <a:latin typeface="Arial" panose="020B0604020202020204" pitchFamily="34" charset="0"/>
                          <a:cs typeface="Arial" panose="020B0604020202020204" pitchFamily="34" charset="0"/>
                        </a:rPr>
                        <a:t>30</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dirty="0">
                          <a:effectLst/>
                          <a:latin typeface="Arial" panose="020B0604020202020204" pitchFamily="34" charset="0"/>
                          <a:cs typeface="Arial" panose="020B0604020202020204" pitchFamily="34" charset="0"/>
                        </a:rPr>
                        <a:t>51</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a:effectLst/>
                          <a:latin typeface="Arial" panose="020B0604020202020204" pitchFamily="34" charset="0"/>
                          <a:cs typeface="Arial" panose="020B0604020202020204" pitchFamily="34" charset="0"/>
                        </a:rPr>
                        <a:t>43</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b="1" u="none" strike="noStrike" dirty="0">
                          <a:effectLst/>
                          <a:latin typeface="Arial" panose="020B0604020202020204" pitchFamily="34" charset="0"/>
                          <a:cs typeface="Arial" panose="020B0604020202020204" pitchFamily="34" charset="0"/>
                        </a:rPr>
                        <a:t>124</a:t>
                      </a:r>
                      <a:endParaRPr lang="en-US"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79255">
                <a:tc>
                  <a:txBody>
                    <a:bodyPr/>
                    <a:lstStyle/>
                    <a:p>
                      <a:pPr algn="r" fontAlgn="b"/>
                      <a:r>
                        <a:rPr lang="en-US" sz="2400" u="none" strike="noStrike" dirty="0">
                          <a:effectLst/>
                          <a:latin typeface="Arial" panose="020B0604020202020204" pitchFamily="34" charset="0"/>
                          <a:cs typeface="Arial" panose="020B0604020202020204" pitchFamily="34" charset="0"/>
                        </a:rPr>
                        <a:t>Component 3 </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dirty="0">
                          <a:effectLst/>
                          <a:latin typeface="Arial" panose="020B0604020202020204" pitchFamily="34" charset="0"/>
                          <a:cs typeface="Arial" panose="020B0604020202020204" pitchFamily="34" charset="0"/>
                        </a:rPr>
                        <a:t>19</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dirty="0">
                          <a:effectLst/>
                          <a:latin typeface="Arial" panose="020B0604020202020204" pitchFamily="34" charset="0"/>
                          <a:cs typeface="Arial" panose="020B0604020202020204" pitchFamily="34" charset="0"/>
                        </a:rPr>
                        <a:t>34</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dirty="0">
                          <a:effectLst/>
                          <a:latin typeface="Arial" panose="020B0604020202020204" pitchFamily="34" charset="0"/>
                          <a:cs typeface="Arial" panose="020B0604020202020204" pitchFamily="34" charset="0"/>
                        </a:rPr>
                        <a:t>5</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b="1" u="none" strike="noStrike" dirty="0">
                          <a:effectLst/>
                          <a:latin typeface="Arial" panose="020B0604020202020204" pitchFamily="34" charset="0"/>
                          <a:cs typeface="Arial" panose="020B0604020202020204" pitchFamily="34" charset="0"/>
                        </a:rPr>
                        <a:t>58</a:t>
                      </a:r>
                      <a:endParaRPr lang="en-US"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79255">
                <a:tc>
                  <a:txBody>
                    <a:bodyPr/>
                    <a:lstStyle/>
                    <a:p>
                      <a:pPr algn="r" fontAlgn="b"/>
                      <a:r>
                        <a:rPr lang="en-US" sz="2400" u="none" strike="noStrike" dirty="0">
                          <a:effectLst/>
                          <a:latin typeface="Arial" panose="020B0604020202020204" pitchFamily="34" charset="0"/>
                          <a:cs typeface="Arial" panose="020B0604020202020204" pitchFamily="34" charset="0"/>
                        </a:rPr>
                        <a:t>Component 4 </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dirty="0">
                          <a:effectLst/>
                          <a:latin typeface="Arial" panose="020B0604020202020204" pitchFamily="34" charset="0"/>
                          <a:cs typeface="Arial" panose="020B0604020202020204" pitchFamily="34" charset="0"/>
                        </a:rPr>
                        <a:t>4</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dirty="0">
                          <a:effectLst/>
                          <a:latin typeface="Arial" panose="020B0604020202020204" pitchFamily="34" charset="0"/>
                          <a:cs typeface="Arial" panose="020B0604020202020204" pitchFamily="34" charset="0"/>
                        </a:rPr>
                        <a:t>11</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dirty="0">
                          <a:effectLst/>
                          <a:latin typeface="Arial" panose="020B0604020202020204" pitchFamily="34" charset="0"/>
                          <a:cs typeface="Arial" panose="020B0604020202020204" pitchFamily="34" charset="0"/>
                        </a:rPr>
                        <a:t>16</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b="1" u="none" strike="noStrike" dirty="0">
                          <a:effectLst/>
                          <a:latin typeface="Arial" panose="020B0604020202020204" pitchFamily="34" charset="0"/>
                          <a:cs typeface="Arial" panose="020B0604020202020204" pitchFamily="34" charset="0"/>
                        </a:rPr>
                        <a:t>31</a:t>
                      </a:r>
                      <a:endParaRPr lang="en-US"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79255">
                <a:tc>
                  <a:txBody>
                    <a:bodyPr/>
                    <a:lstStyle/>
                    <a:p>
                      <a:pPr algn="r" fontAlgn="b"/>
                      <a:r>
                        <a:rPr lang="en-US" sz="2400" u="none" strike="noStrike" dirty="0">
                          <a:effectLst/>
                          <a:latin typeface="Arial" panose="020B0604020202020204" pitchFamily="34" charset="0"/>
                          <a:cs typeface="Arial" panose="020B0604020202020204" pitchFamily="34" charset="0"/>
                        </a:rPr>
                        <a:t>Component 5 </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a:effectLst/>
                          <a:latin typeface="Arial" panose="020B0604020202020204" pitchFamily="34" charset="0"/>
                          <a:cs typeface="Arial" panose="020B0604020202020204" pitchFamily="34" charset="0"/>
                        </a:rPr>
                        <a:t>12</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dirty="0">
                          <a:effectLst/>
                          <a:latin typeface="Arial" panose="020B0604020202020204" pitchFamily="34" charset="0"/>
                          <a:cs typeface="Arial" panose="020B0604020202020204" pitchFamily="34" charset="0"/>
                        </a:rPr>
                        <a:t>22</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dirty="0">
                          <a:effectLst/>
                          <a:latin typeface="Arial" panose="020B0604020202020204" pitchFamily="34" charset="0"/>
                          <a:cs typeface="Arial" panose="020B0604020202020204" pitchFamily="34" charset="0"/>
                        </a:rPr>
                        <a:t>20</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b="1" u="none" strike="noStrike" dirty="0">
                          <a:effectLst/>
                          <a:latin typeface="Arial" panose="020B0604020202020204" pitchFamily="34" charset="0"/>
                          <a:cs typeface="Arial" panose="020B0604020202020204" pitchFamily="34" charset="0"/>
                        </a:rPr>
                        <a:t>54</a:t>
                      </a:r>
                      <a:endParaRPr lang="en-US"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79255">
                <a:tc>
                  <a:txBody>
                    <a:bodyPr/>
                    <a:lstStyle/>
                    <a:p>
                      <a:pPr algn="r" fontAlgn="b"/>
                      <a:r>
                        <a:rPr lang="en-US" sz="2400" u="none" strike="noStrike" dirty="0">
                          <a:effectLst/>
                          <a:latin typeface="Arial" panose="020B0604020202020204" pitchFamily="34" charset="0"/>
                          <a:cs typeface="Arial" panose="020B0604020202020204" pitchFamily="34" charset="0"/>
                        </a:rPr>
                        <a:t>Component 6 </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a:effectLst/>
                          <a:latin typeface="Arial" panose="020B0604020202020204" pitchFamily="34" charset="0"/>
                          <a:cs typeface="Arial" panose="020B0604020202020204" pitchFamily="34" charset="0"/>
                        </a:rPr>
                        <a:t>3</a:t>
                      </a:r>
                      <a:endParaRPr lang="en-US"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dirty="0">
                          <a:effectLst/>
                          <a:latin typeface="Arial" panose="020B0604020202020204" pitchFamily="34" charset="0"/>
                          <a:cs typeface="Arial" panose="020B0604020202020204" pitchFamily="34" charset="0"/>
                        </a:rPr>
                        <a:t>24</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u="none" strike="noStrike" dirty="0">
                          <a:effectLst/>
                          <a:latin typeface="Arial" panose="020B0604020202020204" pitchFamily="34" charset="0"/>
                          <a:cs typeface="Arial" panose="020B0604020202020204" pitchFamily="34" charset="0"/>
                        </a:rPr>
                        <a:t>23</a:t>
                      </a:r>
                      <a:endParaRPr lang="en-US"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b="1" u="none" strike="noStrike" dirty="0">
                          <a:effectLst/>
                          <a:latin typeface="Arial" panose="020B0604020202020204" pitchFamily="34" charset="0"/>
                          <a:cs typeface="Arial" panose="020B0604020202020204" pitchFamily="34" charset="0"/>
                        </a:rPr>
                        <a:t>50</a:t>
                      </a:r>
                      <a:endParaRPr lang="en-US"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79255">
                <a:tc>
                  <a:txBody>
                    <a:bodyPr/>
                    <a:lstStyle/>
                    <a:p>
                      <a:pPr algn="r" fontAlgn="b"/>
                      <a:r>
                        <a:rPr lang="en-US" sz="2400" b="1" u="none" strike="noStrike" dirty="0">
                          <a:effectLst/>
                          <a:latin typeface="Arial" panose="020B0604020202020204" pitchFamily="34" charset="0"/>
                          <a:cs typeface="Arial" panose="020B0604020202020204" pitchFamily="34" charset="0"/>
                        </a:rPr>
                        <a:t>Total</a:t>
                      </a:r>
                      <a:endParaRPr lang="en-US"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b="1" u="none" strike="noStrike" dirty="0">
                          <a:effectLst/>
                          <a:latin typeface="Arial" panose="020B0604020202020204" pitchFamily="34" charset="0"/>
                          <a:cs typeface="Arial" panose="020B0604020202020204" pitchFamily="34" charset="0"/>
                        </a:rPr>
                        <a:t>100</a:t>
                      </a:r>
                      <a:endParaRPr lang="en-US"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b="1" u="none" strike="noStrike" dirty="0">
                          <a:effectLst/>
                          <a:latin typeface="Arial" panose="020B0604020202020204" pitchFamily="34" charset="0"/>
                          <a:cs typeface="Arial" panose="020B0604020202020204" pitchFamily="34" charset="0"/>
                        </a:rPr>
                        <a:t>200</a:t>
                      </a:r>
                      <a:endParaRPr lang="en-US"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b="1" u="none" strike="noStrike" dirty="0">
                          <a:effectLst/>
                          <a:latin typeface="Arial" panose="020B0604020202020204" pitchFamily="34" charset="0"/>
                          <a:cs typeface="Arial" panose="020B0604020202020204" pitchFamily="34" charset="0"/>
                        </a:rPr>
                        <a:t>158</a:t>
                      </a:r>
                      <a:endParaRPr lang="en-US"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US" sz="2400" b="1" u="none" strike="noStrike" dirty="0">
                          <a:effectLst/>
                          <a:latin typeface="Arial" panose="020B0604020202020204" pitchFamily="34" charset="0"/>
                          <a:cs typeface="Arial" panose="020B0604020202020204" pitchFamily="34" charset="0"/>
                        </a:rPr>
                        <a:t>458</a:t>
                      </a:r>
                      <a:endParaRPr lang="en-US"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8198498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41</a:t>
            </a:fld>
            <a:endParaRPr lang="en-US" alt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872662" cy="6858000"/>
          </a:xfrm>
          <a:prstGeom prst="rect">
            <a:avLst/>
          </a:prstGeom>
        </p:spPr>
      </p:pic>
      <p:sp>
        <p:nvSpPr>
          <p:cNvPr id="5" name="AutoShape 33"/>
          <p:cNvSpPr>
            <a:spLocks noChangeArrowheads="1"/>
          </p:cNvSpPr>
          <p:nvPr/>
        </p:nvSpPr>
        <p:spPr bwMode="auto">
          <a:xfrm>
            <a:off x="121024" y="4553788"/>
            <a:ext cx="5163671" cy="784694"/>
          </a:xfrm>
          <a:prstGeom prst="wedgeRectCallout">
            <a:avLst>
              <a:gd name="adj1" fmla="val 105754"/>
              <a:gd name="adj2" fmla="val -480720"/>
            </a:avLst>
          </a:prstGeom>
          <a:solidFill>
            <a:srgbClr val="FFFF99"/>
          </a:solidFill>
          <a:ln w="9525">
            <a:solidFill>
              <a:schemeClr val="tx1"/>
            </a:solidFill>
            <a:miter lim="800000"/>
            <a:headEnd/>
            <a:tailEnd/>
          </a:ln>
          <a:effectLst>
            <a:outerShdw dist="53882" dir="2700000" algn="ctr" rotWithShape="0">
              <a:schemeClr val="bg2"/>
            </a:outerShdw>
          </a:effectLst>
        </p:spPr>
        <p:txBody>
          <a:bodyPr anchor="ctr"/>
          <a:lstStyle>
            <a:lvl1pPr marL="195263" indent="-19526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285750" indent="-285750">
              <a:spcBef>
                <a:spcPts val="600"/>
              </a:spcBef>
              <a:buFont typeface="Wingdings" panose="05000000000000000000" pitchFamily="2" charset="2"/>
              <a:buChar char="ü"/>
            </a:pPr>
            <a:r>
              <a:rPr lang="fr-FR" altLang="en-US" sz="1400" dirty="0" smtClean="0">
                <a:latin typeface="DIN-Bold" pitchFamily="34" charset="0"/>
              </a:rPr>
              <a:t>FPEIR: </a:t>
            </a:r>
            <a:r>
              <a:rPr lang="fr-FR" altLang="en-US" sz="1400" dirty="0">
                <a:latin typeface="DIN-Bold" pitchFamily="34" charset="0"/>
              </a:rPr>
              <a:t>Forces </a:t>
            </a:r>
            <a:r>
              <a:rPr lang="fr-FR" altLang="en-US" sz="1400" dirty="0" smtClean="0">
                <a:latin typeface="DIN-Bold" pitchFamily="34" charset="0"/>
              </a:rPr>
              <a:t>Motrices-Pressions-États-Impact-Réponse</a:t>
            </a:r>
            <a:endParaRPr lang="fr-FR" altLang="en-US" sz="1400" dirty="0">
              <a:latin typeface="DIN-Bold" pitchFamily="34" charset="0"/>
            </a:endParaRPr>
          </a:p>
          <a:p>
            <a:pPr marL="285750" indent="-285750">
              <a:spcBef>
                <a:spcPts val="600"/>
              </a:spcBef>
              <a:buFont typeface="Wingdings" panose="05000000000000000000" pitchFamily="2" charset="2"/>
              <a:buChar char="ü"/>
            </a:pPr>
            <a:r>
              <a:rPr lang="fr-FR" altLang="en-US" sz="1400" dirty="0" smtClean="0">
                <a:latin typeface="DIN-Bold" pitchFamily="34" charset="0"/>
              </a:rPr>
              <a:t>SCEE: Système de Comptabilité Économique et Environnementale</a:t>
            </a:r>
            <a:endParaRPr lang="en-US" altLang="en-US" sz="1400" dirty="0">
              <a:latin typeface="DIN-Bold" pitchFamily="34" charset="0"/>
            </a:endParaRPr>
          </a:p>
        </p:txBody>
      </p:sp>
    </p:spTree>
    <p:extLst>
      <p:ext uri="{BB962C8B-B14F-4D97-AF65-F5344CB8AC3E}">
        <p14:creationId xmlns:p14="http://schemas.microsoft.com/office/powerpoint/2010/main" val="3455578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42</a:t>
            </a:fld>
            <a:endParaRPr lang="en-US" alt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872662" cy="6858000"/>
          </a:xfrm>
          <a:prstGeom prst="rect">
            <a:avLst/>
          </a:prstGeom>
        </p:spPr>
      </p:pic>
    </p:spTree>
    <p:extLst>
      <p:ext uri="{BB962C8B-B14F-4D97-AF65-F5344CB8AC3E}">
        <p14:creationId xmlns:p14="http://schemas.microsoft.com/office/powerpoint/2010/main" val="31192141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43</a:t>
            </a:fld>
            <a:endParaRPr lang="en-US" altLang="en-US" dirty="0"/>
          </a:p>
        </p:txBody>
      </p:sp>
      <p:sp>
        <p:nvSpPr>
          <p:cNvPr id="2" name="Content Placeholder 1"/>
          <p:cNvSpPr>
            <a:spLocks noGrp="1"/>
          </p:cNvSpPr>
          <p:nvPr>
            <p:ph idx="1"/>
          </p:nvPr>
        </p:nvSpPr>
        <p:spPr>
          <a:xfrm>
            <a:off x="5499146" y="1995543"/>
            <a:ext cx="3927858" cy="4814834"/>
          </a:xfrm>
        </p:spPr>
        <p:txBody>
          <a:bodyPr>
            <a:normAutofit fontScale="55000" lnSpcReduction="20000"/>
          </a:bodyPr>
          <a:lstStyle/>
          <a:p>
            <a:pPr marL="0" indent="0" algn="ctr">
              <a:buNone/>
            </a:pPr>
            <a:r>
              <a:rPr lang="fr-FR" sz="4400" b="1" dirty="0" smtClean="0"/>
              <a:t>1</a:t>
            </a:r>
            <a:r>
              <a:rPr lang="fr-FR" sz="5100" b="1" dirty="0" smtClean="0"/>
              <a:t>. </a:t>
            </a:r>
            <a:r>
              <a:rPr lang="fr-FR" sz="4400" b="1" dirty="0" smtClean="0"/>
              <a:t>Conditions </a:t>
            </a:r>
            <a:r>
              <a:rPr lang="fr-FR" sz="4400" b="1" dirty="0"/>
              <a:t>et qualité de </a:t>
            </a:r>
            <a:r>
              <a:rPr lang="fr-FR" sz="4400" b="1" dirty="0" smtClean="0"/>
              <a:t>l'environnement</a:t>
            </a:r>
          </a:p>
          <a:p>
            <a:pPr marL="0" indent="0" algn="ctr">
              <a:buNone/>
            </a:pPr>
            <a:endParaRPr lang="fr-FR" sz="3200" b="1" dirty="0"/>
          </a:p>
          <a:p>
            <a:r>
              <a:rPr lang="fr-FR" sz="3800" dirty="0" smtClean="0"/>
              <a:t>Statistiques </a:t>
            </a:r>
            <a:r>
              <a:rPr lang="fr-FR" sz="3800" dirty="0"/>
              <a:t>relatives aux conditions et à la qualité de l'environnement et leur changement</a:t>
            </a:r>
            <a:r>
              <a:rPr lang="fr-FR" sz="3800" dirty="0" smtClean="0"/>
              <a:t>.</a:t>
            </a:r>
            <a:endParaRPr lang="fr-FR" sz="3800" dirty="0"/>
          </a:p>
          <a:p>
            <a:r>
              <a:rPr lang="fr-FR" sz="3800" dirty="0"/>
              <a:t>La Composante 1 </a:t>
            </a:r>
            <a:r>
              <a:rPr lang="fr-FR" sz="3800" dirty="0" smtClean="0"/>
              <a:t>est </a:t>
            </a:r>
            <a:r>
              <a:rPr lang="fr-FR" sz="3800" dirty="0"/>
              <a:t>au centre du CDSE. Les cinq autres composantes ont été </a:t>
            </a:r>
            <a:r>
              <a:rPr lang="fr-FR" sz="3800" dirty="0" smtClean="0"/>
              <a:t>mises </a:t>
            </a:r>
            <a:r>
              <a:rPr lang="fr-FR" sz="3800" dirty="0"/>
              <a:t>en place en fonction de leur relation avec la Composante centrale 1.</a:t>
            </a:r>
            <a:endParaRPr lang="en-US" sz="3800" dirty="0"/>
          </a:p>
          <a:p>
            <a:r>
              <a:rPr lang="fr-FR" sz="3800" b="1" dirty="0" smtClean="0"/>
              <a:t>Multicouche</a:t>
            </a:r>
            <a:r>
              <a:rPr lang="fr-FR" sz="3800" dirty="0" smtClean="0"/>
              <a:t> </a:t>
            </a:r>
            <a:r>
              <a:rPr lang="fr-FR" sz="3800" dirty="0"/>
              <a:t>(composantes, sous-composantes, sujets, statistiques individuelles) </a:t>
            </a:r>
          </a:p>
          <a:p>
            <a:r>
              <a:rPr lang="en-US" sz="3800" b="1" dirty="0"/>
              <a:t>Flexible</a:t>
            </a:r>
            <a:r>
              <a:rPr lang="en-US" sz="3800" dirty="0"/>
              <a:t> </a:t>
            </a:r>
          </a:p>
          <a:p>
            <a:r>
              <a:rPr lang="en-US" sz="3800" b="1" dirty="0" err="1"/>
              <a:t>Ajustable</a:t>
            </a:r>
            <a:endParaRPr lang="fr-FR" sz="3800" b="1" dirty="0"/>
          </a:p>
        </p:txBody>
      </p:sp>
      <p:sp>
        <p:nvSpPr>
          <p:cNvPr id="5"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Aperçu de chaque composante du CDSE 2013 </a:t>
            </a:r>
            <a:endParaRPr lang="en-US" sz="2400" b="1" dirty="0">
              <a:solidFill>
                <a:schemeClr val="bg1"/>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430" y="1995543"/>
            <a:ext cx="4297680" cy="4297680"/>
          </a:xfrm>
          <a:prstGeom prst="rect">
            <a:avLst/>
          </a:prstGeom>
        </p:spPr>
      </p:pic>
      <p:graphicFrame>
        <p:nvGraphicFramePr>
          <p:cNvPr id="6" name="Object 151"/>
          <p:cNvGraphicFramePr>
            <a:graphicFrameLocks noChangeAspect="1"/>
          </p:cNvGraphicFramePr>
          <p:nvPr>
            <p:extLst>
              <p:ext uri="{D42A27DB-BD31-4B8C-83A1-F6EECF244321}">
                <p14:modId xmlns:p14="http://schemas.microsoft.com/office/powerpoint/2010/main" val="1631459802"/>
              </p:ext>
            </p:extLst>
          </p:nvPr>
        </p:nvGraphicFramePr>
        <p:xfrm>
          <a:off x="1201466" y="3101980"/>
          <a:ext cx="2796989" cy="3429000"/>
        </p:xfrm>
        <a:graphic>
          <a:graphicData uri="http://schemas.openxmlformats.org/presentationml/2006/ole">
            <mc:AlternateContent xmlns:mc="http://schemas.openxmlformats.org/markup-compatibility/2006">
              <mc:Choice xmlns:v="urn:schemas-microsoft-com:vml" Requires="v">
                <p:oleObj spid="_x0000_s1117" name="Imagen" r:id="rId4" imgW="2309813" imgH="3176588" progId="MS_ClipArt_Gallery.2">
                  <p:embed/>
                </p:oleObj>
              </mc:Choice>
              <mc:Fallback>
                <p:oleObj name="Imagen" r:id="rId4" imgW="2309813" imgH="3176588"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1466" y="3101980"/>
                        <a:ext cx="2796989" cy="342900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0008522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 calcmode="lin" valueType="num">
                                      <p:cBhvr additive="base">
                                        <p:cTn id="22"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 calcmode="lin" valueType="num">
                                      <p:cBhvr additive="base">
                                        <p:cTn id="32"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additive="base">
                                        <p:cTn id="3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44</a:t>
            </a:fld>
            <a:endParaRPr lang="en-US" altLang="en-US" dirty="0"/>
          </a:p>
        </p:txBody>
      </p:sp>
      <p:graphicFrame>
        <p:nvGraphicFramePr>
          <p:cNvPr id="5" name="Table 4"/>
          <p:cNvGraphicFramePr>
            <a:graphicFrameLocks noGrp="1"/>
          </p:cNvGraphicFramePr>
          <p:nvPr>
            <p:extLst>
              <p:ext uri="{D42A27DB-BD31-4B8C-83A1-F6EECF244321}">
                <p14:modId xmlns:p14="http://schemas.microsoft.com/office/powerpoint/2010/main" val="4118876749"/>
              </p:ext>
            </p:extLst>
          </p:nvPr>
        </p:nvGraphicFramePr>
        <p:xfrm>
          <a:off x="523875" y="1753264"/>
          <a:ext cx="8891589" cy="1630680"/>
        </p:xfrm>
        <a:graphic>
          <a:graphicData uri="http://schemas.openxmlformats.org/drawingml/2006/table">
            <a:tbl>
              <a:tblPr firstRow="1" firstCol="1" bandRow="1">
                <a:tableStyleId>{5C22544A-7EE6-4342-B048-85BDC9FD1C3A}</a:tableStyleId>
              </a:tblPr>
              <a:tblGrid>
                <a:gridCol w="3119438"/>
                <a:gridCol w="5772151"/>
              </a:tblGrid>
              <a:tr h="0">
                <a:tc rowSpan="3">
                  <a:txBody>
                    <a:bodyPr/>
                    <a:lstStyle/>
                    <a:p>
                      <a:pPr marL="0" marR="0">
                        <a:lnSpc>
                          <a:spcPct val="107000"/>
                        </a:lnSpc>
                        <a:spcBef>
                          <a:spcPts val="0"/>
                        </a:spcBef>
                        <a:spcAft>
                          <a:spcPts val="0"/>
                        </a:spcAft>
                      </a:pPr>
                      <a:r>
                        <a:rPr lang="fr-FR" sz="2400" noProof="0" dirty="0" smtClean="0">
                          <a:solidFill>
                            <a:schemeClr val="tx1"/>
                          </a:solidFill>
                          <a:effectLst/>
                          <a:latin typeface="Arial" panose="020B0604020202020204" pitchFamily="34" charset="0"/>
                          <a:cs typeface="Arial" panose="020B0604020202020204" pitchFamily="34" charset="0"/>
                        </a:rPr>
                        <a:t>Composante 1:</a:t>
                      </a:r>
                    </a:p>
                    <a:p>
                      <a:pPr marL="0" marR="0">
                        <a:lnSpc>
                          <a:spcPct val="107000"/>
                        </a:lnSpc>
                        <a:spcBef>
                          <a:spcPts val="0"/>
                        </a:spcBef>
                        <a:spcAft>
                          <a:spcPts val="0"/>
                        </a:spcAft>
                      </a:pPr>
                      <a:r>
                        <a:rPr lang="fr-FR" sz="2400" noProof="0" dirty="0" smtClean="0">
                          <a:solidFill>
                            <a:schemeClr val="tx1"/>
                          </a:solidFill>
                          <a:effectLst/>
                          <a:latin typeface="Arial" panose="020B0604020202020204" pitchFamily="34" charset="0"/>
                          <a:cs typeface="Arial" panose="020B0604020202020204" pitchFamily="34" charset="0"/>
                        </a:rPr>
                        <a:t>Conditions et qualité de l'environnement</a:t>
                      </a:r>
                      <a:endParaRPr lang="fr-FR" sz="2400" noProof="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8EDFC"/>
                    </a:solidFill>
                  </a:tcPr>
                </a:tc>
                <a:tc>
                  <a:txBody>
                    <a:bodyPr/>
                    <a:lstStyle/>
                    <a:p>
                      <a:pPr marL="228600" marR="0" indent="-228600" algn="l" defTabSz="914400" rtl="0" eaLnBrk="1" latinLnBrk="0" hangingPunct="1">
                        <a:lnSpc>
                          <a:spcPct val="107000"/>
                        </a:lnSpc>
                        <a:spcBef>
                          <a:spcPts val="0"/>
                        </a:spcBef>
                        <a:spcAft>
                          <a:spcPts val="0"/>
                        </a:spcAft>
                        <a:buFont typeface="Arial" panose="020B0604020202020204" pitchFamily="34" charset="0"/>
                        <a:buChar char="•"/>
                      </a:pPr>
                      <a:r>
                        <a:rPr lang="fr-FR" sz="2000" b="0" kern="1200" noProof="0" dirty="0" smtClean="0">
                          <a:solidFill>
                            <a:schemeClr val="tx1"/>
                          </a:solidFill>
                          <a:effectLst/>
                          <a:latin typeface="Arial" panose="020B0604020202020204" pitchFamily="34" charset="0"/>
                          <a:ea typeface="+mn-ea"/>
                          <a:cs typeface="Arial" panose="020B0604020202020204" pitchFamily="34" charset="0"/>
                        </a:rPr>
                        <a:t>Sous-composante 1.1: Conditions physiques</a:t>
                      </a:r>
                      <a:endParaRPr lang="fr-FR" sz="2000" b="0" kern="1200" noProof="0" dirty="0">
                        <a:solidFill>
                          <a:schemeClr val="tx1"/>
                        </a:solidFill>
                        <a:effectLst/>
                        <a:latin typeface="Arial" panose="020B0604020202020204" pitchFamily="34" charset="0"/>
                        <a:ea typeface="+mn-ea"/>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solidFill>
                      <a:srgbClr val="D8EDFC"/>
                    </a:solidFill>
                  </a:tcPr>
                </a:tc>
              </a:tr>
              <a:tr h="0">
                <a:tc vMerge="1">
                  <a:txBody>
                    <a:bodyPr/>
                    <a:lstStyle/>
                    <a:p>
                      <a:endParaRPr lang="en-US"/>
                    </a:p>
                  </a:txBody>
                  <a:tcPr/>
                </a:tc>
                <a:tc>
                  <a:txBody>
                    <a:bodyPr/>
                    <a:lstStyle/>
                    <a:p>
                      <a:pPr marL="228600" marR="0" indent="-228600" algn="l" defTabSz="914400" rtl="0" eaLnBrk="1" latinLnBrk="0" hangingPunct="1">
                        <a:lnSpc>
                          <a:spcPct val="107000"/>
                        </a:lnSpc>
                        <a:spcBef>
                          <a:spcPts val="0"/>
                        </a:spcBef>
                        <a:spcAft>
                          <a:spcPts val="0"/>
                        </a:spcAft>
                        <a:buFont typeface="Arial" panose="020B0604020202020204" pitchFamily="34" charset="0"/>
                        <a:buChar char="•"/>
                      </a:pPr>
                      <a:r>
                        <a:rPr lang="fr-FR" sz="2000" b="0" kern="1200" noProof="0" dirty="0" smtClean="0">
                          <a:solidFill>
                            <a:schemeClr val="tx1"/>
                          </a:solidFill>
                          <a:effectLst/>
                          <a:latin typeface="Arial" panose="020B0604020202020204" pitchFamily="34" charset="0"/>
                          <a:ea typeface="+mn-ea"/>
                          <a:cs typeface="Arial" panose="020B0604020202020204" pitchFamily="34" charset="0"/>
                        </a:rPr>
                        <a:t>Sous-composante 1.2: Couverture du sol,  écosystèmes et biodiversité</a:t>
                      </a:r>
                      <a:endParaRPr lang="fr-FR" sz="2000" b="0" kern="1200" noProof="0" dirty="0">
                        <a:solidFill>
                          <a:schemeClr val="tx1"/>
                        </a:solidFill>
                        <a:effectLst/>
                        <a:latin typeface="Arial" panose="020B0604020202020204" pitchFamily="34" charset="0"/>
                        <a:ea typeface="+mn-ea"/>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D8EDFC"/>
                    </a:solidFill>
                  </a:tcPr>
                </a:tc>
              </a:tr>
              <a:tr h="0">
                <a:tc vMerge="1">
                  <a:txBody>
                    <a:bodyPr/>
                    <a:lstStyle/>
                    <a:p>
                      <a:endParaRPr lang="en-US"/>
                    </a:p>
                  </a:txBody>
                  <a:tcPr/>
                </a:tc>
                <a:tc>
                  <a:txBody>
                    <a:bodyPr/>
                    <a:lstStyle/>
                    <a:p>
                      <a:pPr marL="228600" marR="0" indent="-228600" algn="l" defTabSz="914400" rtl="0" eaLnBrk="1" latinLnBrk="0" hangingPunct="1">
                        <a:lnSpc>
                          <a:spcPct val="107000"/>
                        </a:lnSpc>
                        <a:spcBef>
                          <a:spcPts val="0"/>
                        </a:spcBef>
                        <a:spcAft>
                          <a:spcPts val="0"/>
                        </a:spcAft>
                        <a:buFont typeface="Arial" panose="020B0604020202020204" pitchFamily="34" charset="0"/>
                        <a:buChar char="•"/>
                      </a:pPr>
                      <a:r>
                        <a:rPr lang="fr-FR" sz="2000" b="0" kern="1200" noProof="0" dirty="0" smtClean="0">
                          <a:solidFill>
                            <a:schemeClr val="tx1"/>
                          </a:solidFill>
                          <a:effectLst/>
                          <a:latin typeface="Arial" panose="020B0604020202020204" pitchFamily="34" charset="0"/>
                          <a:ea typeface="+mn-ea"/>
                          <a:cs typeface="Arial" panose="020B0604020202020204" pitchFamily="34" charset="0"/>
                        </a:rPr>
                        <a:t>Sous-composante 1.3: Qualité de l'environnement</a:t>
                      </a:r>
                      <a:endParaRPr lang="fr-FR" sz="2000" b="0" kern="1200" noProof="0" dirty="0">
                        <a:solidFill>
                          <a:schemeClr val="tx1"/>
                        </a:solidFill>
                        <a:effectLst/>
                        <a:latin typeface="Arial" panose="020B0604020202020204" pitchFamily="34" charset="0"/>
                        <a:ea typeface="+mn-ea"/>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solidFill>
                      <a:srgbClr val="D8EDFC"/>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272700681"/>
              </p:ext>
            </p:extLst>
          </p:nvPr>
        </p:nvGraphicFramePr>
        <p:xfrm>
          <a:off x="523875" y="3967450"/>
          <a:ext cx="8891590" cy="1554480"/>
        </p:xfrm>
        <a:graphic>
          <a:graphicData uri="http://schemas.openxmlformats.org/drawingml/2006/table">
            <a:tbl>
              <a:tblPr firstRow="1" bandRow="1">
                <a:tableStyleId>{5C22544A-7EE6-4342-B048-85BDC9FD1C3A}</a:tableStyleId>
              </a:tblPr>
              <a:tblGrid>
                <a:gridCol w="2490788"/>
                <a:gridCol w="3436939"/>
                <a:gridCol w="2963863"/>
              </a:tblGrid>
              <a:tr h="370840">
                <a:tc rowSpan="2">
                  <a:txBody>
                    <a:bodyPr/>
                    <a:lstStyle/>
                    <a:p>
                      <a:r>
                        <a:rPr lang="en-US" sz="1800" b="1" kern="1200" dirty="0" err="1" smtClean="0">
                          <a:solidFill>
                            <a:schemeClr val="tx1"/>
                          </a:solidFill>
                          <a:effectLst/>
                          <a:latin typeface="Arial" panose="020B0604020202020204" pitchFamily="34" charset="0"/>
                          <a:ea typeface="+mn-ea"/>
                          <a:cs typeface="Arial" panose="020B0604020202020204" pitchFamily="34" charset="0"/>
                        </a:rPr>
                        <a:t>Sujet</a:t>
                      </a:r>
                      <a:r>
                        <a:rPr lang="en-US" sz="1800" b="1" kern="1200" dirty="0" smtClean="0">
                          <a:solidFill>
                            <a:schemeClr val="tx1"/>
                          </a:solidFill>
                          <a:effectLst/>
                          <a:latin typeface="Arial" panose="020B0604020202020204" pitchFamily="34" charset="0"/>
                          <a:ea typeface="+mn-ea"/>
                          <a:cs typeface="Arial" panose="020B0604020202020204" pitchFamily="34" charset="0"/>
                        </a:rPr>
                        <a:t> 1.2.2: </a:t>
                      </a:r>
                      <a:r>
                        <a:rPr lang="en-US" sz="1800" b="1" kern="1200" dirty="0" err="1" smtClean="0">
                          <a:solidFill>
                            <a:schemeClr val="tx1"/>
                          </a:solidFill>
                          <a:effectLst/>
                          <a:latin typeface="Arial" panose="020B0604020202020204" pitchFamily="34" charset="0"/>
                          <a:ea typeface="+mn-ea"/>
                          <a:cs typeface="Arial" panose="020B0604020202020204" pitchFamily="34" charset="0"/>
                        </a:rPr>
                        <a:t>Écosystèmes</a:t>
                      </a:r>
                      <a:r>
                        <a:rPr lang="en-US" sz="1800" b="1" kern="1200" dirty="0" smtClean="0">
                          <a:solidFill>
                            <a:schemeClr val="tx1"/>
                          </a:solidFill>
                          <a:effectLst/>
                          <a:latin typeface="Arial" panose="020B0604020202020204" pitchFamily="34" charset="0"/>
                          <a:ea typeface="+mn-ea"/>
                          <a:cs typeface="Arial" panose="020B0604020202020204" pitchFamily="34" charset="0"/>
                        </a:rPr>
                        <a:t> et </a:t>
                      </a:r>
                      <a:r>
                        <a:rPr lang="en-US" sz="1800" b="1" kern="1200" dirty="0" err="1" smtClean="0">
                          <a:solidFill>
                            <a:schemeClr val="tx1"/>
                          </a:solidFill>
                          <a:effectLst/>
                          <a:latin typeface="Arial" panose="020B0604020202020204" pitchFamily="34" charset="0"/>
                          <a:ea typeface="+mn-ea"/>
                          <a:cs typeface="Arial" panose="020B0604020202020204" pitchFamily="34" charset="0"/>
                        </a:rPr>
                        <a:t>biodiversité</a:t>
                      </a:r>
                      <a:r>
                        <a:rPr lang="en-US" sz="1800" b="1" kern="1200" dirty="0" smtClean="0">
                          <a:solidFill>
                            <a:schemeClr val="tx1"/>
                          </a:solidFill>
                          <a:effectLst/>
                          <a:latin typeface="Arial" panose="020B0604020202020204" pitchFamily="34" charset="0"/>
                          <a:ea typeface="+mn-ea"/>
                          <a:cs typeface="Arial" panose="020B0604020202020204" pitchFamily="34" charset="0"/>
                        </a:rPr>
                        <a:t> </a:t>
                      </a:r>
                      <a:endParaRPr lang="en-US"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800" b="0" kern="1200" dirty="0" smtClean="0">
                          <a:solidFill>
                            <a:schemeClr val="tx1"/>
                          </a:solidFill>
                          <a:effectLst/>
                          <a:latin typeface="Arial" panose="020B0604020202020204" pitchFamily="34" charset="0"/>
                          <a:ea typeface="+mn-ea"/>
                          <a:cs typeface="Arial" panose="020B0604020202020204" pitchFamily="34" charset="0"/>
                        </a:rPr>
                        <a:t>a. </a:t>
                      </a:r>
                      <a:r>
                        <a:rPr lang="en-US" sz="1800" b="0" kern="1200" dirty="0" err="1" smtClean="0">
                          <a:solidFill>
                            <a:schemeClr val="tx1"/>
                          </a:solidFill>
                          <a:effectLst/>
                          <a:latin typeface="Arial" panose="020B0604020202020204" pitchFamily="34" charset="0"/>
                          <a:ea typeface="+mn-ea"/>
                          <a:cs typeface="Arial" panose="020B0604020202020204" pitchFamily="34" charset="0"/>
                        </a:rPr>
                        <a:t>Caractéristiques</a:t>
                      </a:r>
                      <a:r>
                        <a:rPr lang="en-US" sz="1800" b="0" kern="1200" dirty="0" smtClean="0">
                          <a:solidFill>
                            <a:schemeClr val="tx1"/>
                          </a:solidFill>
                          <a:effectLst/>
                          <a:latin typeface="Arial" panose="020B0604020202020204" pitchFamily="34" charset="0"/>
                          <a:ea typeface="+mn-ea"/>
                          <a:cs typeface="Arial" panose="020B0604020202020204" pitchFamily="34" charset="0"/>
                        </a:rPr>
                        <a:t> </a:t>
                      </a:r>
                      <a:r>
                        <a:rPr lang="en-US" sz="1800" b="0" kern="1200" dirty="0" err="1" smtClean="0">
                          <a:solidFill>
                            <a:schemeClr val="tx1"/>
                          </a:solidFill>
                          <a:effectLst/>
                          <a:latin typeface="Arial" panose="020B0604020202020204" pitchFamily="34" charset="0"/>
                          <a:ea typeface="+mn-ea"/>
                          <a:cs typeface="Arial" panose="020B0604020202020204" pitchFamily="34" charset="0"/>
                        </a:rPr>
                        <a:t>générales</a:t>
                      </a:r>
                      <a:r>
                        <a:rPr lang="en-US" sz="1800" b="0" kern="1200" dirty="0" smtClean="0">
                          <a:solidFill>
                            <a:schemeClr val="tx1"/>
                          </a:solidFill>
                          <a:effectLst/>
                          <a:latin typeface="Arial" panose="020B0604020202020204" pitchFamily="34" charset="0"/>
                          <a:ea typeface="+mn-ea"/>
                          <a:cs typeface="Arial" panose="020B0604020202020204" pitchFamily="34" charset="0"/>
                        </a:rPr>
                        <a:t>, </a:t>
                      </a:r>
                      <a:r>
                        <a:rPr lang="en-US" sz="1800" b="0" kern="1200" dirty="0" err="1" smtClean="0">
                          <a:solidFill>
                            <a:schemeClr val="tx1"/>
                          </a:solidFill>
                          <a:effectLst/>
                          <a:latin typeface="Arial" panose="020B0604020202020204" pitchFamily="34" charset="0"/>
                          <a:ea typeface="+mn-ea"/>
                          <a:cs typeface="Arial" panose="020B0604020202020204" pitchFamily="34" charset="0"/>
                        </a:rPr>
                        <a:t>étendue</a:t>
                      </a:r>
                      <a:r>
                        <a:rPr lang="en-US" sz="1800" b="0" kern="1200" dirty="0" smtClean="0">
                          <a:solidFill>
                            <a:schemeClr val="tx1"/>
                          </a:solidFill>
                          <a:effectLst/>
                          <a:latin typeface="Arial" panose="020B0604020202020204" pitchFamily="34" charset="0"/>
                          <a:ea typeface="+mn-ea"/>
                          <a:cs typeface="Arial" panose="020B0604020202020204" pitchFamily="34" charset="0"/>
                        </a:rPr>
                        <a:t> et structure des </a:t>
                      </a:r>
                      <a:r>
                        <a:rPr lang="en-US" sz="1800" b="0" kern="1200" dirty="0" err="1" smtClean="0">
                          <a:solidFill>
                            <a:schemeClr val="tx1"/>
                          </a:solidFill>
                          <a:effectLst/>
                          <a:latin typeface="Arial" panose="020B0604020202020204" pitchFamily="34" charset="0"/>
                          <a:ea typeface="+mn-ea"/>
                          <a:cs typeface="Arial" panose="020B0604020202020204" pitchFamily="34" charset="0"/>
                        </a:rPr>
                        <a:t>écosystèmes</a:t>
                      </a:r>
                      <a:r>
                        <a:rPr lang="en-US" sz="1800" b="0" kern="1200" dirty="0" smtClean="0">
                          <a:solidFill>
                            <a:schemeClr val="tx1"/>
                          </a:solidFill>
                          <a:effectLst/>
                          <a:latin typeface="Arial" panose="020B0604020202020204" pitchFamily="34" charset="0"/>
                          <a:ea typeface="+mn-ea"/>
                          <a:cs typeface="Arial" panose="020B0604020202020204" pitchFamily="34" charset="0"/>
                        </a:rPr>
                        <a:t> </a:t>
                      </a:r>
                      <a:endParaRPr lang="en-US"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800" b="0" kern="1200" dirty="0" smtClean="0">
                          <a:solidFill>
                            <a:schemeClr val="tx1"/>
                          </a:solidFill>
                          <a:effectLst/>
                          <a:latin typeface="Arial" panose="020B0604020202020204" pitchFamily="34" charset="0"/>
                          <a:ea typeface="+mn-ea"/>
                          <a:cs typeface="Arial" panose="020B0604020202020204" pitchFamily="34" charset="0"/>
                        </a:rPr>
                        <a:t>1. Superficies des </a:t>
                      </a:r>
                      <a:r>
                        <a:rPr lang="en-US" sz="1800" b="0" kern="1200" dirty="0" err="1" smtClean="0">
                          <a:solidFill>
                            <a:schemeClr val="tx1"/>
                          </a:solidFill>
                          <a:effectLst/>
                          <a:latin typeface="Arial" panose="020B0604020202020204" pitchFamily="34" charset="0"/>
                          <a:ea typeface="+mn-ea"/>
                          <a:cs typeface="Arial" panose="020B0604020202020204" pitchFamily="34" charset="0"/>
                        </a:rPr>
                        <a:t>écosystèmes</a:t>
                      </a:r>
                      <a:r>
                        <a:rPr lang="en-US" sz="1800" b="0" kern="1200" dirty="0" smtClean="0">
                          <a:solidFill>
                            <a:schemeClr val="tx1"/>
                          </a:solidFill>
                          <a:effectLst/>
                          <a:latin typeface="Arial" panose="020B0604020202020204" pitchFamily="34" charset="0"/>
                          <a:ea typeface="+mn-ea"/>
                          <a:cs typeface="Arial" panose="020B0604020202020204" pitchFamily="34" charset="0"/>
                        </a:rPr>
                        <a:t> </a:t>
                      </a:r>
                      <a:endParaRPr lang="en-US"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vMerge="1">
                  <a:txBody>
                    <a:bodyPr/>
                    <a:lstStyle/>
                    <a:p>
                      <a:endParaRPr lang="en-US"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800" b="0" kern="1200" dirty="0" smtClean="0">
                          <a:solidFill>
                            <a:schemeClr val="dk1"/>
                          </a:solidFill>
                          <a:effectLst/>
                          <a:latin typeface="Arial" panose="020B0604020202020204" pitchFamily="34" charset="0"/>
                          <a:ea typeface="+mn-ea"/>
                          <a:cs typeface="Arial" panose="020B0604020202020204" pitchFamily="34" charset="0"/>
                        </a:rPr>
                        <a:t>c. </a:t>
                      </a:r>
                      <a:r>
                        <a:rPr lang="en-US" sz="1800" b="0" kern="1200" dirty="0" err="1" smtClean="0">
                          <a:solidFill>
                            <a:schemeClr val="dk1"/>
                          </a:solidFill>
                          <a:effectLst/>
                          <a:latin typeface="Arial" panose="020B0604020202020204" pitchFamily="34" charset="0"/>
                          <a:ea typeface="+mn-ea"/>
                          <a:cs typeface="Arial" panose="020B0604020202020204" pitchFamily="34" charset="0"/>
                        </a:rPr>
                        <a:t>Biodiversité</a:t>
                      </a:r>
                      <a:r>
                        <a:rPr lang="en-US" sz="1800" b="0" kern="1200" dirty="0" smtClean="0">
                          <a:solidFill>
                            <a:schemeClr val="dk1"/>
                          </a:solidFill>
                          <a:effectLst/>
                          <a:latin typeface="Arial" panose="020B0604020202020204" pitchFamily="34" charset="0"/>
                          <a:ea typeface="+mn-ea"/>
                          <a:cs typeface="Arial" panose="020B0604020202020204" pitchFamily="34" charset="0"/>
                        </a:rPr>
                        <a:t> </a:t>
                      </a:r>
                      <a:endParaRPr lang="en-US"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800" b="0" kern="1200" dirty="0" smtClean="0">
                          <a:solidFill>
                            <a:schemeClr val="dk1"/>
                          </a:solidFill>
                          <a:effectLst/>
                          <a:latin typeface="Arial" panose="020B0604020202020204" pitchFamily="34" charset="0"/>
                          <a:ea typeface="+mn-ea"/>
                          <a:cs typeface="Arial" panose="020B0604020202020204" pitchFamily="34" charset="0"/>
                        </a:rPr>
                        <a:t>1. </a:t>
                      </a:r>
                      <a:r>
                        <a:rPr lang="en-US" sz="1800" b="0" kern="1200" dirty="0" err="1" smtClean="0">
                          <a:solidFill>
                            <a:schemeClr val="dk1"/>
                          </a:solidFill>
                          <a:effectLst/>
                          <a:latin typeface="Arial" panose="020B0604020202020204" pitchFamily="34" charset="0"/>
                          <a:ea typeface="+mn-ea"/>
                          <a:cs typeface="Arial" panose="020B0604020202020204" pitchFamily="34" charset="0"/>
                        </a:rPr>
                        <a:t>Espèces</a:t>
                      </a:r>
                      <a:r>
                        <a:rPr lang="en-US" sz="1800" b="0" kern="1200" dirty="0" smtClean="0">
                          <a:solidFill>
                            <a:schemeClr val="dk1"/>
                          </a:solidFill>
                          <a:effectLst/>
                          <a:latin typeface="Arial" panose="020B0604020202020204" pitchFamily="34" charset="0"/>
                          <a:ea typeface="+mn-ea"/>
                          <a:cs typeface="Arial" panose="020B0604020202020204" pitchFamily="34" charset="0"/>
                        </a:rPr>
                        <a:t> de </a:t>
                      </a:r>
                      <a:r>
                        <a:rPr lang="en-US" sz="1800" b="0" kern="1200" dirty="0" err="1" smtClean="0">
                          <a:solidFill>
                            <a:schemeClr val="dk1"/>
                          </a:solidFill>
                          <a:effectLst/>
                          <a:latin typeface="Arial" panose="020B0604020202020204" pitchFamily="34" charset="0"/>
                          <a:ea typeface="+mn-ea"/>
                          <a:cs typeface="Arial" panose="020B0604020202020204" pitchFamily="34" charset="0"/>
                        </a:rPr>
                        <a:t>faune</a:t>
                      </a:r>
                      <a:r>
                        <a:rPr lang="en-US" sz="1800" b="0" kern="1200" dirty="0" smtClean="0">
                          <a:solidFill>
                            <a:schemeClr val="dk1"/>
                          </a:solidFill>
                          <a:effectLst/>
                          <a:latin typeface="Arial" panose="020B0604020202020204" pitchFamily="34" charset="0"/>
                          <a:ea typeface="+mn-ea"/>
                          <a:cs typeface="Arial" panose="020B0604020202020204" pitchFamily="34" charset="0"/>
                        </a:rPr>
                        <a:t> et de </a:t>
                      </a:r>
                      <a:r>
                        <a:rPr lang="en-US" sz="1800" b="0" kern="1200" dirty="0" err="1" smtClean="0">
                          <a:solidFill>
                            <a:schemeClr val="dk1"/>
                          </a:solidFill>
                          <a:effectLst/>
                          <a:latin typeface="Arial" panose="020B0604020202020204" pitchFamily="34" charset="0"/>
                          <a:ea typeface="+mn-ea"/>
                          <a:cs typeface="Arial" panose="020B0604020202020204" pitchFamily="34" charset="0"/>
                        </a:rPr>
                        <a:t>flore</a:t>
                      </a:r>
                      <a:r>
                        <a:rPr lang="en-US" sz="1800" b="0" kern="1200" dirty="0" smtClean="0">
                          <a:solidFill>
                            <a:schemeClr val="dk1"/>
                          </a:solidFill>
                          <a:effectLst/>
                          <a:latin typeface="Arial" panose="020B0604020202020204" pitchFamily="34" charset="0"/>
                          <a:ea typeface="+mn-ea"/>
                          <a:cs typeface="Arial" panose="020B0604020202020204" pitchFamily="34" charset="0"/>
                        </a:rPr>
                        <a:t> </a:t>
                      </a:r>
                      <a:r>
                        <a:rPr lang="en-US" sz="1800" b="0" kern="1200" dirty="0" err="1" smtClean="0">
                          <a:solidFill>
                            <a:schemeClr val="dk1"/>
                          </a:solidFill>
                          <a:effectLst/>
                          <a:latin typeface="Arial" panose="020B0604020202020204" pitchFamily="34" charset="0"/>
                          <a:ea typeface="+mn-ea"/>
                          <a:cs typeface="Arial" panose="020B0604020202020204" pitchFamily="34" charset="0"/>
                        </a:rPr>
                        <a:t>connues</a:t>
                      </a:r>
                      <a:r>
                        <a:rPr lang="en-US" sz="1800" b="0" kern="1200" dirty="0" smtClean="0">
                          <a:solidFill>
                            <a:schemeClr val="dk1"/>
                          </a:solidFill>
                          <a:effectLst/>
                          <a:latin typeface="Arial" panose="020B0604020202020204" pitchFamily="34" charset="0"/>
                          <a:ea typeface="+mn-ea"/>
                          <a:cs typeface="Arial" panose="020B0604020202020204" pitchFamily="34" charset="0"/>
                        </a:rPr>
                        <a:t> </a:t>
                      </a:r>
                      <a:endParaRPr lang="en-US"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2" name="Content Placeholder 1"/>
          <p:cNvSpPr>
            <a:spLocks noGrp="1"/>
          </p:cNvSpPr>
          <p:nvPr>
            <p:ph idx="1"/>
          </p:nvPr>
        </p:nvSpPr>
        <p:spPr>
          <a:xfrm>
            <a:off x="523875" y="3530236"/>
            <a:ext cx="8891589" cy="365760"/>
          </a:xfrm>
        </p:spPr>
        <p:txBody>
          <a:bodyPr>
            <a:noAutofit/>
          </a:bodyPr>
          <a:lstStyle/>
          <a:p>
            <a:pPr marL="0" indent="0" algn="ctr">
              <a:lnSpc>
                <a:spcPct val="100000"/>
              </a:lnSpc>
              <a:buNone/>
            </a:pPr>
            <a:r>
              <a:rPr lang="fr-FR" sz="2000" b="1" dirty="0" smtClean="0">
                <a:solidFill>
                  <a:srgbClr val="008000"/>
                </a:solidFill>
              </a:rPr>
              <a:t>Exemple </a:t>
            </a:r>
            <a:r>
              <a:rPr lang="fr-FR" sz="2000" b="1" dirty="0">
                <a:solidFill>
                  <a:srgbClr val="008000"/>
                </a:solidFill>
              </a:rPr>
              <a:t>de statistiques fondamentales de la Composante 1: </a:t>
            </a:r>
          </a:p>
        </p:txBody>
      </p:sp>
      <p:sp>
        <p:nvSpPr>
          <p:cNvPr id="15"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Aperçu de chaque composante du CDSE 2013 </a:t>
            </a:r>
            <a:r>
              <a:rPr lang="fr-FR" sz="2400" b="1" dirty="0" smtClean="0">
                <a:solidFill>
                  <a:schemeClr val="bg1"/>
                </a:solidFill>
              </a:rPr>
              <a:t>…</a:t>
            </a:r>
            <a:endParaRPr lang="en-US" sz="2400" b="1" dirty="0">
              <a:solidFill>
                <a:schemeClr val="bg1"/>
              </a:solidFill>
            </a:endParaRPr>
          </a:p>
        </p:txBody>
      </p:sp>
    </p:spTree>
    <p:extLst>
      <p:ext uri="{BB962C8B-B14F-4D97-AF65-F5344CB8AC3E}">
        <p14:creationId xmlns:p14="http://schemas.microsoft.com/office/powerpoint/2010/main" val="30946377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45</a:t>
            </a:fld>
            <a:endParaRPr lang="en-US" altLang="en-US" dirty="0"/>
          </a:p>
        </p:txBody>
      </p:sp>
      <p:sp>
        <p:nvSpPr>
          <p:cNvPr id="2" name="Content Placeholder 1"/>
          <p:cNvSpPr>
            <a:spLocks noGrp="1"/>
          </p:cNvSpPr>
          <p:nvPr>
            <p:ph idx="1"/>
          </p:nvPr>
        </p:nvSpPr>
        <p:spPr>
          <a:xfrm>
            <a:off x="5499146" y="1876453"/>
            <a:ext cx="3927858" cy="3309910"/>
          </a:xfrm>
        </p:spPr>
        <p:txBody>
          <a:bodyPr>
            <a:normAutofit fontScale="92500" lnSpcReduction="10000"/>
          </a:bodyPr>
          <a:lstStyle/>
          <a:p>
            <a:pPr marL="0" indent="0" algn="ctr">
              <a:buNone/>
            </a:pPr>
            <a:r>
              <a:rPr lang="fr-FR" sz="2800" b="1" dirty="0"/>
              <a:t>2. Ressources environnementales et leur </a:t>
            </a:r>
            <a:r>
              <a:rPr lang="fr-FR" sz="2800" b="1" dirty="0" smtClean="0"/>
              <a:t>utilisation</a:t>
            </a:r>
          </a:p>
          <a:p>
            <a:pPr marL="0" indent="0" algn="ctr">
              <a:buNone/>
            </a:pPr>
            <a:endParaRPr lang="fr-FR" sz="2100" b="1" dirty="0"/>
          </a:p>
          <a:p>
            <a:r>
              <a:rPr lang="fr-FR" dirty="0"/>
              <a:t>statistiques liées aux ressources environnementales et leur utilisation (services d'approvisionnement des écosystèmes ressources terrestres et sous-sol).</a:t>
            </a:r>
          </a:p>
          <a:p>
            <a:pPr marL="0" indent="0" algn="ctr">
              <a:buNone/>
            </a:pPr>
            <a:endParaRPr lang="fr-FR" sz="3200" dirty="0"/>
          </a:p>
          <a:p>
            <a:pPr marL="0" indent="0" algn="ctr">
              <a:buNone/>
            </a:pPr>
            <a:endParaRPr lang="fr-FR" sz="28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430" y="1995543"/>
            <a:ext cx="4297680" cy="4297680"/>
          </a:xfrm>
          <a:prstGeom prst="rect">
            <a:avLst/>
          </a:prstGeom>
        </p:spPr>
      </p:pic>
      <p:graphicFrame>
        <p:nvGraphicFramePr>
          <p:cNvPr id="6" name="Object 151"/>
          <p:cNvGraphicFramePr>
            <a:graphicFrameLocks noChangeAspect="1"/>
          </p:cNvGraphicFramePr>
          <p:nvPr>
            <p:extLst>
              <p:ext uri="{D42A27DB-BD31-4B8C-83A1-F6EECF244321}">
                <p14:modId xmlns:p14="http://schemas.microsoft.com/office/powerpoint/2010/main" val="1981909595"/>
              </p:ext>
            </p:extLst>
          </p:nvPr>
        </p:nvGraphicFramePr>
        <p:xfrm>
          <a:off x="1972991" y="1876453"/>
          <a:ext cx="2796989" cy="3429000"/>
        </p:xfrm>
        <a:graphic>
          <a:graphicData uri="http://schemas.openxmlformats.org/presentationml/2006/ole">
            <mc:AlternateContent xmlns:mc="http://schemas.openxmlformats.org/markup-compatibility/2006">
              <mc:Choice xmlns:v="urn:schemas-microsoft-com:vml" Requires="v">
                <p:oleObj spid="_x0000_s3164" name="Imagen" r:id="rId4" imgW="2309813" imgH="3176588" progId="MS_ClipArt_Gallery.2">
                  <p:embed/>
                </p:oleObj>
              </mc:Choice>
              <mc:Fallback>
                <p:oleObj name="Imagen" r:id="rId4" imgW="2309813" imgH="3176588"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2991" y="1876453"/>
                        <a:ext cx="2796989" cy="3429000"/>
                      </a:xfrm>
                      <a:prstGeom prst="rect">
                        <a:avLst/>
                      </a:prstGeom>
                      <a:noFill/>
                      <a:ln>
                        <a:noFill/>
                      </a:ln>
                      <a:effectLst/>
                    </p:spPr>
                  </p:pic>
                </p:oleObj>
              </mc:Fallback>
            </mc:AlternateContent>
          </a:graphicData>
        </a:graphic>
      </p:graphicFrame>
      <p:sp>
        <p:nvSpPr>
          <p:cNvPr id="9"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Aperçu de chaque composante du CDSE 2013 </a:t>
            </a:r>
            <a:r>
              <a:rPr lang="fr-FR" sz="2400" b="1" dirty="0" smtClean="0">
                <a:solidFill>
                  <a:schemeClr val="bg1"/>
                </a:solidFill>
              </a:rPr>
              <a:t>…</a:t>
            </a:r>
            <a:endParaRPr lang="en-US" sz="2400" b="1" dirty="0">
              <a:solidFill>
                <a:schemeClr val="bg1"/>
              </a:solidFill>
            </a:endParaRPr>
          </a:p>
        </p:txBody>
      </p:sp>
    </p:spTree>
    <p:extLst>
      <p:ext uri="{BB962C8B-B14F-4D97-AF65-F5344CB8AC3E}">
        <p14:creationId xmlns:p14="http://schemas.microsoft.com/office/powerpoint/2010/main" val="2688744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46</a:t>
            </a:fld>
            <a:endParaRPr lang="en-US" altLang="en-US" dirty="0"/>
          </a:p>
        </p:txBody>
      </p:sp>
      <p:graphicFrame>
        <p:nvGraphicFramePr>
          <p:cNvPr id="5" name="Table 4"/>
          <p:cNvGraphicFramePr>
            <a:graphicFrameLocks noGrp="1"/>
          </p:cNvGraphicFramePr>
          <p:nvPr>
            <p:extLst>
              <p:ext uri="{D42A27DB-BD31-4B8C-83A1-F6EECF244321}">
                <p14:modId xmlns:p14="http://schemas.microsoft.com/office/powerpoint/2010/main" val="319336455"/>
              </p:ext>
            </p:extLst>
          </p:nvPr>
        </p:nvGraphicFramePr>
        <p:xfrm>
          <a:off x="523875" y="1753264"/>
          <a:ext cx="8891589" cy="1828800"/>
        </p:xfrm>
        <a:graphic>
          <a:graphicData uri="http://schemas.openxmlformats.org/drawingml/2006/table">
            <a:tbl>
              <a:tblPr firstRow="1" firstCol="1" bandRow="1">
                <a:tableStyleId>{5C22544A-7EE6-4342-B048-85BDC9FD1C3A}</a:tableStyleId>
              </a:tblPr>
              <a:tblGrid>
                <a:gridCol w="2990850"/>
                <a:gridCol w="5900739"/>
              </a:tblGrid>
              <a:tr h="0">
                <a:tc rowSpan="5">
                  <a:txBody>
                    <a:bodyPr/>
                    <a:lstStyle/>
                    <a:p>
                      <a:pPr marL="0" marR="0">
                        <a:lnSpc>
                          <a:spcPct val="107000"/>
                        </a:lnSpc>
                        <a:spcBef>
                          <a:spcPts val="0"/>
                        </a:spcBef>
                        <a:spcAft>
                          <a:spcPts val="0"/>
                        </a:spcAft>
                      </a:pPr>
                      <a:r>
                        <a:rPr lang="fr-FR" sz="2400" noProof="0" dirty="0" smtClean="0">
                          <a:solidFill>
                            <a:schemeClr val="tx1"/>
                          </a:solidFill>
                          <a:effectLst/>
                          <a:latin typeface="Arial" panose="020B0604020202020204" pitchFamily="34" charset="0"/>
                          <a:cs typeface="Arial" panose="020B0604020202020204" pitchFamily="34" charset="0"/>
                        </a:rPr>
                        <a:t>Composante 2:</a:t>
                      </a:r>
                      <a:endParaRPr lang="fr-FR" sz="2400" b="1" kern="1200" noProof="0" dirty="0" smtClean="0">
                        <a:solidFill>
                          <a:schemeClr val="tx1"/>
                        </a:solidFill>
                        <a:effectLst/>
                        <a:latin typeface="Arial" panose="020B0604020202020204" pitchFamily="34" charset="0"/>
                        <a:ea typeface="+mn-ea"/>
                        <a:cs typeface="Arial" panose="020B0604020202020204" pitchFamily="34" charset="0"/>
                      </a:endParaRPr>
                    </a:p>
                    <a:p>
                      <a:r>
                        <a:rPr lang="fr-FR" sz="2400" b="1" kern="1200" dirty="0" smtClean="0">
                          <a:solidFill>
                            <a:schemeClr val="tx1"/>
                          </a:solidFill>
                          <a:effectLst/>
                          <a:latin typeface="Arial" panose="020B0604020202020204" pitchFamily="34" charset="0"/>
                          <a:ea typeface="+mn-ea"/>
                          <a:cs typeface="Arial" panose="020B0604020202020204" pitchFamily="34" charset="0"/>
                        </a:rPr>
                        <a:t>Ressources environnementales et leur utilisation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AF8E0"/>
                    </a:solidFill>
                  </a:tcPr>
                </a:tc>
                <a:tc>
                  <a:txBody>
                    <a:bodyPr/>
                    <a:lstStyle/>
                    <a:p>
                      <a:pPr marL="228600" indent="-228600" algn="l" defTabSz="914400" rtl="0" eaLnBrk="1" latinLnBrk="0" hangingPunct="1">
                        <a:buFont typeface="Arial" panose="020B0604020202020204" pitchFamily="34" charset="0"/>
                        <a:buChar char="•"/>
                      </a:pPr>
                      <a:r>
                        <a:rPr lang="fr-FR" sz="2000" b="0" kern="1200" noProof="0" dirty="0" smtClean="0">
                          <a:solidFill>
                            <a:schemeClr val="tx1"/>
                          </a:solidFill>
                          <a:effectLst/>
                          <a:latin typeface="Arial" panose="020B0604020202020204" pitchFamily="34" charset="0"/>
                          <a:ea typeface="+mn-ea"/>
                          <a:cs typeface="Arial" panose="020B0604020202020204" pitchFamily="34" charset="0"/>
                        </a:rPr>
                        <a:t>Sous-composante 2.1: Ressources minérales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solidFill>
                      <a:srgbClr val="BAF8E0"/>
                    </a:solidFill>
                  </a:tcPr>
                </a:tc>
              </a:tr>
              <a:tr h="0">
                <a:tc vMerge="1">
                  <a:txBody>
                    <a:bodyPr/>
                    <a:lstStyle/>
                    <a:p>
                      <a:endParaRPr lang="en-US"/>
                    </a:p>
                  </a:txBody>
                  <a:tcPr/>
                </a:tc>
                <a:tc>
                  <a:txBody>
                    <a:bodyPr/>
                    <a:lstStyle/>
                    <a:p>
                      <a:pPr marL="228600" indent="-228600" algn="l" defTabSz="914400" rtl="0" eaLnBrk="1" latinLnBrk="0" hangingPunct="1">
                        <a:buFont typeface="Arial" panose="020B0604020202020204" pitchFamily="34" charset="0"/>
                        <a:buChar char="•"/>
                      </a:pPr>
                      <a:r>
                        <a:rPr lang="fr-FR" sz="2000" b="0" kern="1200" noProof="0" dirty="0" smtClean="0">
                          <a:solidFill>
                            <a:schemeClr val="tx1"/>
                          </a:solidFill>
                          <a:effectLst/>
                          <a:latin typeface="Arial" panose="020B0604020202020204" pitchFamily="34" charset="0"/>
                          <a:ea typeface="+mn-ea"/>
                          <a:cs typeface="Arial" panose="020B0604020202020204" pitchFamily="34" charset="0"/>
                        </a:rPr>
                        <a:t>Sous-composante 2.2: Ressources</a:t>
                      </a:r>
                      <a:r>
                        <a:rPr lang="fr-FR" sz="2000" b="0" kern="1200" baseline="0" noProof="0" dirty="0" smtClean="0">
                          <a:solidFill>
                            <a:schemeClr val="tx1"/>
                          </a:solidFill>
                          <a:effectLst/>
                          <a:latin typeface="Arial" panose="020B0604020202020204" pitchFamily="34" charset="0"/>
                          <a:ea typeface="+mn-ea"/>
                          <a:cs typeface="Arial" panose="020B0604020202020204" pitchFamily="34" charset="0"/>
                        </a:rPr>
                        <a:t> </a:t>
                      </a:r>
                      <a:r>
                        <a:rPr lang="fr-FR" sz="2000" b="0" kern="1200" noProof="0" dirty="0" smtClean="0">
                          <a:solidFill>
                            <a:schemeClr val="tx1"/>
                          </a:solidFill>
                          <a:effectLst/>
                          <a:latin typeface="Arial" panose="020B0604020202020204" pitchFamily="34" charset="0"/>
                          <a:ea typeface="+mn-ea"/>
                          <a:cs typeface="Arial" panose="020B0604020202020204" pitchFamily="34" charset="0"/>
                        </a:rPr>
                        <a:t>énergétiques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BAF8E0"/>
                    </a:solidFill>
                  </a:tcPr>
                </a:tc>
              </a:tr>
              <a:tr h="0">
                <a:tc vMerge="1">
                  <a:txBody>
                    <a:bodyPr/>
                    <a:lstStyle/>
                    <a:p>
                      <a:endParaRPr lang="en-US"/>
                    </a:p>
                  </a:txBody>
                  <a:tcPr/>
                </a:tc>
                <a:tc>
                  <a:txBody>
                    <a:bodyPr/>
                    <a:lstStyle/>
                    <a:p>
                      <a:pPr marL="228600" indent="-228600" algn="l" defTabSz="914400" rtl="0" eaLnBrk="1" latinLnBrk="0" hangingPunct="1">
                        <a:buFont typeface="Arial" panose="020B0604020202020204" pitchFamily="34" charset="0"/>
                        <a:buChar char="•"/>
                      </a:pPr>
                      <a:r>
                        <a:rPr lang="fr-FR" sz="2000" b="0" kern="1200" noProof="0" dirty="0" smtClean="0">
                          <a:solidFill>
                            <a:schemeClr val="tx1"/>
                          </a:solidFill>
                          <a:effectLst/>
                          <a:latin typeface="Arial" panose="020B0604020202020204" pitchFamily="34" charset="0"/>
                          <a:ea typeface="+mn-ea"/>
                          <a:cs typeface="Arial" panose="020B0604020202020204" pitchFamily="34" charset="0"/>
                        </a:rPr>
                        <a:t>Sous-composante 2.3: Sols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solidFill>
                      <a:srgbClr val="BAF8E0"/>
                    </a:solidFill>
                  </a:tcPr>
                </a:tc>
              </a:tr>
              <a:tr h="0">
                <a:tc vMerge="1">
                  <a:txBody>
                    <a:bodyPr/>
                    <a:lstStyle/>
                    <a:p>
                      <a:endParaRPr lang="fr-FR" sz="2400" b="1" kern="1200" dirty="0" smtClean="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EFFFF"/>
                    </a:solidFill>
                  </a:tcPr>
                </a:tc>
                <a:tc>
                  <a:txBody>
                    <a:bodyPr/>
                    <a:lstStyle/>
                    <a:p>
                      <a:pPr marL="228600" indent="-228600" algn="l" defTabSz="914400" rtl="0" eaLnBrk="1" latinLnBrk="0" hangingPunct="1">
                        <a:buFont typeface="Arial" panose="020B0604020202020204" pitchFamily="34" charset="0"/>
                        <a:buChar char="•"/>
                      </a:pPr>
                      <a:r>
                        <a:rPr lang="fr-FR" sz="2000" b="0" kern="1200" noProof="0" dirty="0" smtClean="0">
                          <a:solidFill>
                            <a:schemeClr val="tx1"/>
                          </a:solidFill>
                          <a:effectLst/>
                          <a:latin typeface="Arial" panose="020B0604020202020204" pitchFamily="34" charset="0"/>
                          <a:ea typeface="+mn-ea"/>
                          <a:cs typeface="Arial" panose="020B0604020202020204" pitchFamily="34" charset="0"/>
                        </a:rPr>
                        <a:t>Sous-composante 2.4: Ressources en sols</a:t>
                      </a:r>
                    </a:p>
                    <a:p>
                      <a:pPr marL="228600" indent="-228600" algn="l" defTabSz="914400" rtl="0" eaLnBrk="1" latinLnBrk="0" hangingPunct="1">
                        <a:buFont typeface="Arial" panose="020B0604020202020204" pitchFamily="34" charset="0"/>
                        <a:buChar char="•"/>
                      </a:pPr>
                      <a:r>
                        <a:rPr lang="fr-FR" sz="2000" b="0" kern="1200" noProof="0" dirty="0" smtClean="0">
                          <a:solidFill>
                            <a:schemeClr val="tx1"/>
                          </a:solidFill>
                          <a:effectLst/>
                          <a:latin typeface="Arial" panose="020B0604020202020204" pitchFamily="34" charset="0"/>
                          <a:ea typeface="+mn-ea"/>
                          <a:cs typeface="Arial" panose="020B0604020202020204" pitchFamily="34" charset="0"/>
                        </a:rPr>
                        <a:t>Sous-composante 2.5: Ressources biologiques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solidFill>
                      <a:srgbClr val="BAF8E0"/>
                    </a:solidFill>
                  </a:tcPr>
                </a:tc>
              </a:tr>
              <a:tr h="0">
                <a:tc vMerge="1">
                  <a:txBody>
                    <a:bodyPr/>
                    <a:lstStyle/>
                    <a:p>
                      <a:endParaRPr lang="fr-FR" sz="2400" b="1" kern="1200" dirty="0" smtClean="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EFFFF"/>
                    </a:solidFill>
                  </a:tcPr>
                </a:tc>
                <a:tc>
                  <a:txBody>
                    <a:bodyPr/>
                    <a:lstStyle/>
                    <a:p>
                      <a:pPr marL="228600" indent="-228600" algn="l" defTabSz="914400" rtl="0" eaLnBrk="1" latinLnBrk="0" hangingPunct="1">
                        <a:buFont typeface="Arial" panose="020B0604020202020204" pitchFamily="34" charset="0"/>
                        <a:buChar char="•"/>
                      </a:pPr>
                      <a:r>
                        <a:rPr lang="fr-FR" sz="2000" b="0" kern="1200" noProof="0" dirty="0" smtClean="0">
                          <a:solidFill>
                            <a:schemeClr val="tx1"/>
                          </a:solidFill>
                          <a:effectLst/>
                          <a:latin typeface="Arial" panose="020B0604020202020204" pitchFamily="34" charset="0"/>
                          <a:ea typeface="+mn-ea"/>
                          <a:cs typeface="Arial" panose="020B0604020202020204" pitchFamily="34" charset="0"/>
                        </a:rPr>
                        <a:t>Sous-composante 2.6: Ressources en eau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solidFill>
                      <a:srgbClr val="BAF8E0"/>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774554833"/>
              </p:ext>
            </p:extLst>
          </p:nvPr>
        </p:nvGraphicFramePr>
        <p:xfrm>
          <a:off x="523875" y="4281790"/>
          <a:ext cx="8891590" cy="1112520"/>
        </p:xfrm>
        <a:graphic>
          <a:graphicData uri="http://schemas.openxmlformats.org/drawingml/2006/table">
            <a:tbl>
              <a:tblPr firstRow="1" bandRow="1">
                <a:tableStyleId>{5C22544A-7EE6-4342-B048-85BDC9FD1C3A}</a:tableStyleId>
              </a:tblPr>
              <a:tblGrid>
                <a:gridCol w="2490788"/>
                <a:gridCol w="3436939"/>
                <a:gridCol w="2963863"/>
              </a:tblGrid>
              <a:tr h="370840">
                <a:tc rowSpan="3">
                  <a:txBody>
                    <a:bodyPr/>
                    <a:lstStyle/>
                    <a:p>
                      <a:pPr algn="l"/>
                      <a:r>
                        <a:rPr lang="en-US" sz="1800" b="1" kern="1200" dirty="0" err="1" smtClean="0">
                          <a:solidFill>
                            <a:schemeClr val="tx1"/>
                          </a:solidFill>
                          <a:effectLst/>
                          <a:latin typeface="Arial" panose="020B0604020202020204" pitchFamily="34" charset="0"/>
                          <a:ea typeface="+mn-ea"/>
                          <a:cs typeface="Arial" panose="020B0604020202020204" pitchFamily="34" charset="0"/>
                        </a:rPr>
                        <a:t>Sujet</a:t>
                      </a:r>
                      <a:r>
                        <a:rPr lang="en-US" sz="1800" b="1" kern="1200" dirty="0" smtClean="0">
                          <a:solidFill>
                            <a:schemeClr val="tx1"/>
                          </a:solidFill>
                          <a:effectLst/>
                          <a:latin typeface="Arial" panose="020B0604020202020204" pitchFamily="34" charset="0"/>
                          <a:ea typeface="+mn-ea"/>
                          <a:cs typeface="Arial" panose="020B0604020202020204" pitchFamily="34" charset="0"/>
                        </a:rPr>
                        <a:t> 2.5.3: Cultures </a:t>
                      </a:r>
                      <a:r>
                        <a:rPr lang="en-US" sz="1800" b="1" kern="1200" dirty="0" err="1" smtClean="0">
                          <a:solidFill>
                            <a:schemeClr val="tx1"/>
                          </a:solidFill>
                          <a:effectLst/>
                          <a:latin typeface="Arial" panose="020B0604020202020204" pitchFamily="34" charset="0"/>
                          <a:ea typeface="+mn-ea"/>
                          <a:cs typeface="Arial" panose="020B0604020202020204" pitchFamily="34" charset="0"/>
                        </a:rPr>
                        <a:t>agricoles</a:t>
                      </a:r>
                      <a:endParaRPr lang="en-US" sz="1800" b="1" kern="1200" dirty="0">
                        <a:solidFill>
                          <a:schemeClr val="tx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3">
                  <a:txBody>
                    <a:bodyPr/>
                    <a:lstStyle/>
                    <a:p>
                      <a:r>
                        <a:rPr lang="en-US" sz="1800" b="0" kern="1200" dirty="0" smtClean="0">
                          <a:solidFill>
                            <a:schemeClr val="tx1"/>
                          </a:solidFill>
                          <a:effectLst/>
                          <a:latin typeface="Arial" panose="020B0604020202020204" pitchFamily="34" charset="0"/>
                          <a:ea typeface="+mn-ea"/>
                          <a:cs typeface="Arial" panose="020B0604020202020204" pitchFamily="34" charset="0"/>
                        </a:rPr>
                        <a:t>a. </a:t>
                      </a:r>
                      <a:r>
                        <a:rPr lang="fr-FR" sz="1800" b="0" kern="1200" dirty="0" smtClean="0">
                          <a:solidFill>
                            <a:schemeClr val="tx1"/>
                          </a:solidFill>
                          <a:effectLst/>
                          <a:latin typeface="Arial" panose="020B0604020202020204" pitchFamily="34" charset="0"/>
                          <a:ea typeface="+mn-ea"/>
                          <a:cs typeface="Arial" panose="020B0604020202020204" pitchFamily="34" charset="0"/>
                        </a:rPr>
                        <a:t>Principales cultures annuelles et permanentes</a:t>
                      </a:r>
                      <a:endParaRPr lang="en-US"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800" b="0" kern="1200" dirty="0" smtClean="0">
                          <a:solidFill>
                            <a:schemeClr val="tx1"/>
                          </a:solidFill>
                          <a:effectLst/>
                          <a:latin typeface="Arial" panose="020B0604020202020204" pitchFamily="34" charset="0"/>
                          <a:ea typeface="+mn-ea"/>
                          <a:cs typeface="Arial" panose="020B0604020202020204" pitchFamily="34" charset="0"/>
                        </a:rPr>
                        <a:t>1. Surfaces </a:t>
                      </a:r>
                      <a:r>
                        <a:rPr lang="en-US" sz="1800" b="0" kern="1200" dirty="0" err="1" smtClean="0">
                          <a:solidFill>
                            <a:schemeClr val="tx1"/>
                          </a:solidFill>
                          <a:effectLst/>
                          <a:latin typeface="Arial" panose="020B0604020202020204" pitchFamily="34" charset="0"/>
                          <a:ea typeface="+mn-ea"/>
                          <a:cs typeface="Arial" panose="020B0604020202020204" pitchFamily="34" charset="0"/>
                        </a:rPr>
                        <a:t>plantées</a:t>
                      </a:r>
                      <a:endParaRPr lang="en-US"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vMerge="1">
                  <a:txBody>
                    <a:bodyPr/>
                    <a:lstStyle/>
                    <a:p>
                      <a:endParaRPr lang="en-US"/>
                    </a:p>
                  </a:txBody>
                  <a:tcPr/>
                </a:tc>
                <a:tc vMerge="1">
                  <a:txBody>
                    <a:bodyPr/>
                    <a:lstStyle/>
                    <a:p>
                      <a:endParaRPr lang="en-US"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b="0" dirty="0" smtClean="0">
                          <a:solidFill>
                            <a:schemeClr val="tx1"/>
                          </a:solidFill>
                          <a:latin typeface="Arial" panose="020B0604020202020204" pitchFamily="34" charset="0"/>
                          <a:cs typeface="Arial" panose="020B0604020202020204" pitchFamily="34" charset="0"/>
                        </a:rPr>
                        <a:t>2. Surfaces </a:t>
                      </a:r>
                      <a:r>
                        <a:rPr lang="en-US" b="0" dirty="0" err="1" smtClean="0">
                          <a:solidFill>
                            <a:schemeClr val="tx1"/>
                          </a:solidFill>
                          <a:latin typeface="Arial" panose="020B0604020202020204" pitchFamily="34" charset="0"/>
                          <a:cs typeface="Arial" panose="020B0604020202020204" pitchFamily="34" charset="0"/>
                        </a:rPr>
                        <a:t>cultivées</a:t>
                      </a:r>
                      <a:endParaRPr lang="en-US"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vMerge="1">
                  <a:txBody>
                    <a:bodyPr/>
                    <a:lstStyle/>
                    <a:p>
                      <a:endParaRPr lang="en-US"/>
                    </a:p>
                  </a:txBody>
                  <a:tcPr/>
                </a:tc>
                <a:tc vMerge="1">
                  <a:txBody>
                    <a:bodyPr/>
                    <a:lstStyle/>
                    <a:p>
                      <a:endParaRPr lang="en-US"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b="0" dirty="0" smtClean="0">
                          <a:solidFill>
                            <a:schemeClr val="tx1"/>
                          </a:solidFill>
                          <a:latin typeface="Arial" panose="020B0604020202020204" pitchFamily="34" charset="0"/>
                          <a:cs typeface="Arial" panose="020B0604020202020204" pitchFamily="34" charset="0"/>
                        </a:rPr>
                        <a:t>3. </a:t>
                      </a:r>
                      <a:r>
                        <a:rPr lang="en-US" b="0" dirty="0" err="1" smtClean="0">
                          <a:solidFill>
                            <a:schemeClr val="tx1"/>
                          </a:solidFill>
                          <a:latin typeface="Arial" panose="020B0604020202020204" pitchFamily="34" charset="0"/>
                          <a:cs typeface="Arial" panose="020B0604020202020204" pitchFamily="34" charset="0"/>
                        </a:rPr>
                        <a:t>Quantité</a:t>
                      </a:r>
                      <a:r>
                        <a:rPr lang="en-US" b="0" dirty="0" smtClean="0">
                          <a:solidFill>
                            <a:schemeClr val="tx1"/>
                          </a:solidFill>
                          <a:latin typeface="Arial" panose="020B0604020202020204" pitchFamily="34" charset="0"/>
                          <a:cs typeface="Arial" panose="020B0604020202020204" pitchFamily="34" charset="0"/>
                        </a:rPr>
                        <a:t> </a:t>
                      </a:r>
                      <a:r>
                        <a:rPr lang="en-US" b="0" dirty="0" err="1" smtClean="0">
                          <a:solidFill>
                            <a:schemeClr val="tx1"/>
                          </a:solidFill>
                          <a:latin typeface="Arial" panose="020B0604020202020204" pitchFamily="34" charset="0"/>
                          <a:cs typeface="Arial" panose="020B0604020202020204" pitchFamily="34" charset="0"/>
                        </a:rPr>
                        <a:t>produite</a:t>
                      </a:r>
                      <a:endParaRPr lang="en-US"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2" name="Content Placeholder 1"/>
          <p:cNvSpPr>
            <a:spLocks noGrp="1"/>
          </p:cNvSpPr>
          <p:nvPr>
            <p:ph idx="1"/>
          </p:nvPr>
        </p:nvSpPr>
        <p:spPr>
          <a:xfrm>
            <a:off x="523875" y="3844576"/>
            <a:ext cx="8891589" cy="365760"/>
          </a:xfrm>
        </p:spPr>
        <p:txBody>
          <a:bodyPr>
            <a:noAutofit/>
          </a:bodyPr>
          <a:lstStyle/>
          <a:p>
            <a:pPr marL="0" indent="0" algn="ctr">
              <a:lnSpc>
                <a:spcPct val="100000"/>
              </a:lnSpc>
              <a:buNone/>
            </a:pPr>
            <a:r>
              <a:rPr lang="fr-FR" sz="2000" b="1" dirty="0" smtClean="0">
                <a:solidFill>
                  <a:srgbClr val="008000"/>
                </a:solidFill>
              </a:rPr>
              <a:t>Exemple </a:t>
            </a:r>
            <a:r>
              <a:rPr lang="fr-FR" sz="2000" b="1" dirty="0">
                <a:solidFill>
                  <a:srgbClr val="008000"/>
                </a:solidFill>
              </a:rPr>
              <a:t>de statistiques fondamentales de la Composante </a:t>
            </a:r>
            <a:r>
              <a:rPr lang="fr-FR" sz="2000" b="1" dirty="0" smtClean="0">
                <a:solidFill>
                  <a:srgbClr val="008000"/>
                </a:solidFill>
              </a:rPr>
              <a:t>2: </a:t>
            </a:r>
            <a:endParaRPr lang="fr-FR" sz="2000" b="1" dirty="0">
              <a:solidFill>
                <a:srgbClr val="008000"/>
              </a:solidFill>
            </a:endParaRPr>
          </a:p>
        </p:txBody>
      </p:sp>
      <p:sp>
        <p:nvSpPr>
          <p:cNvPr id="10"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Aperçu de chaque composante du CDSE 2013 </a:t>
            </a:r>
            <a:r>
              <a:rPr lang="fr-FR" sz="2400" b="1" dirty="0" smtClean="0">
                <a:solidFill>
                  <a:schemeClr val="bg1"/>
                </a:solidFill>
              </a:rPr>
              <a:t>…</a:t>
            </a:r>
            <a:endParaRPr lang="en-US" sz="2400" b="1" dirty="0">
              <a:solidFill>
                <a:schemeClr val="bg1"/>
              </a:solidFill>
            </a:endParaRPr>
          </a:p>
        </p:txBody>
      </p:sp>
    </p:spTree>
    <p:extLst>
      <p:ext uri="{BB962C8B-B14F-4D97-AF65-F5344CB8AC3E}">
        <p14:creationId xmlns:p14="http://schemas.microsoft.com/office/powerpoint/2010/main" val="41795370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47</a:t>
            </a:fld>
            <a:endParaRPr lang="en-US" altLang="en-US" dirty="0"/>
          </a:p>
        </p:txBody>
      </p:sp>
      <p:sp>
        <p:nvSpPr>
          <p:cNvPr id="2" name="Content Placeholder 1"/>
          <p:cNvSpPr>
            <a:spLocks noGrp="1"/>
          </p:cNvSpPr>
          <p:nvPr>
            <p:ph idx="1"/>
          </p:nvPr>
        </p:nvSpPr>
        <p:spPr>
          <a:xfrm>
            <a:off x="5499146" y="1995543"/>
            <a:ext cx="3927858" cy="3019370"/>
          </a:xfrm>
        </p:spPr>
        <p:txBody>
          <a:bodyPr>
            <a:normAutofit fontScale="62500" lnSpcReduction="20000"/>
          </a:bodyPr>
          <a:lstStyle/>
          <a:p>
            <a:pPr marL="0" indent="0" algn="ctr">
              <a:buNone/>
            </a:pPr>
            <a:r>
              <a:rPr lang="fr-FR" sz="3800" b="1" dirty="0" smtClean="0"/>
              <a:t>3. Résidus</a:t>
            </a:r>
          </a:p>
          <a:p>
            <a:pPr marL="0" indent="0" algn="ctr">
              <a:buNone/>
            </a:pPr>
            <a:endParaRPr lang="fr-FR" sz="2600" b="1" dirty="0" smtClean="0"/>
          </a:p>
          <a:p>
            <a:pPr>
              <a:lnSpc>
                <a:spcPct val="100000"/>
              </a:lnSpc>
            </a:pPr>
            <a:r>
              <a:rPr lang="fr-FR" sz="3500" dirty="0"/>
              <a:t>statistiques rattachées à l'utilisation de la réglementation des services de l'environnement pour l'évacuation des résidus de processus de production et de consommation. 	</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430" y="1995543"/>
            <a:ext cx="4297680" cy="4297680"/>
          </a:xfrm>
          <a:prstGeom prst="rect">
            <a:avLst/>
          </a:prstGeom>
        </p:spPr>
      </p:pic>
      <p:graphicFrame>
        <p:nvGraphicFramePr>
          <p:cNvPr id="6" name="Object 151"/>
          <p:cNvGraphicFramePr>
            <a:graphicFrameLocks noChangeAspect="1"/>
          </p:cNvGraphicFramePr>
          <p:nvPr>
            <p:extLst>
              <p:ext uri="{D42A27DB-BD31-4B8C-83A1-F6EECF244321}">
                <p14:modId xmlns:p14="http://schemas.microsoft.com/office/powerpoint/2010/main" val="1335701548"/>
              </p:ext>
            </p:extLst>
          </p:nvPr>
        </p:nvGraphicFramePr>
        <p:xfrm>
          <a:off x="2702157" y="3429000"/>
          <a:ext cx="2796989" cy="3429000"/>
        </p:xfrm>
        <a:graphic>
          <a:graphicData uri="http://schemas.openxmlformats.org/presentationml/2006/ole">
            <mc:AlternateContent xmlns:mc="http://schemas.openxmlformats.org/markup-compatibility/2006">
              <mc:Choice xmlns:v="urn:schemas-microsoft-com:vml" Requires="v">
                <p:oleObj spid="_x0000_s4187" name="Imagen" r:id="rId4" imgW="2309813" imgH="3176588" progId="MS_ClipArt_Gallery.2">
                  <p:embed/>
                </p:oleObj>
              </mc:Choice>
              <mc:Fallback>
                <p:oleObj name="Imagen" r:id="rId4" imgW="2309813" imgH="3176588"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02157" y="3429000"/>
                        <a:ext cx="2796989" cy="3429000"/>
                      </a:xfrm>
                      <a:prstGeom prst="rect">
                        <a:avLst/>
                      </a:prstGeom>
                      <a:noFill/>
                      <a:ln>
                        <a:noFill/>
                      </a:ln>
                      <a:effectLst/>
                    </p:spPr>
                  </p:pic>
                </p:oleObj>
              </mc:Fallback>
            </mc:AlternateContent>
          </a:graphicData>
        </a:graphic>
      </p:graphicFrame>
      <p:sp>
        <p:nvSpPr>
          <p:cNvPr id="8"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Aperçu de chaque composante du CDSE 2013 </a:t>
            </a:r>
            <a:r>
              <a:rPr lang="fr-FR" sz="2400" b="1" dirty="0" smtClean="0">
                <a:solidFill>
                  <a:schemeClr val="bg1"/>
                </a:solidFill>
              </a:rPr>
              <a:t>…</a:t>
            </a:r>
            <a:endParaRPr lang="en-US" sz="2400" b="1" dirty="0">
              <a:solidFill>
                <a:schemeClr val="bg1"/>
              </a:solidFill>
            </a:endParaRPr>
          </a:p>
        </p:txBody>
      </p:sp>
    </p:spTree>
    <p:extLst>
      <p:ext uri="{BB962C8B-B14F-4D97-AF65-F5344CB8AC3E}">
        <p14:creationId xmlns:p14="http://schemas.microsoft.com/office/powerpoint/2010/main" val="17034796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48</a:t>
            </a:fld>
            <a:endParaRPr lang="en-US" altLang="en-US" dirty="0"/>
          </a:p>
        </p:txBody>
      </p:sp>
      <p:graphicFrame>
        <p:nvGraphicFramePr>
          <p:cNvPr id="5" name="Table 4"/>
          <p:cNvGraphicFramePr>
            <a:graphicFrameLocks noGrp="1"/>
          </p:cNvGraphicFramePr>
          <p:nvPr>
            <p:extLst>
              <p:ext uri="{D42A27DB-BD31-4B8C-83A1-F6EECF244321}">
                <p14:modId xmlns:p14="http://schemas.microsoft.com/office/powerpoint/2010/main" val="447725935"/>
              </p:ext>
            </p:extLst>
          </p:nvPr>
        </p:nvGraphicFramePr>
        <p:xfrm>
          <a:off x="523875" y="1753264"/>
          <a:ext cx="8891589" cy="1524000"/>
        </p:xfrm>
        <a:graphic>
          <a:graphicData uri="http://schemas.openxmlformats.org/drawingml/2006/table">
            <a:tbl>
              <a:tblPr firstRow="1" firstCol="1" bandRow="1">
                <a:tableStyleId>{5C22544A-7EE6-4342-B048-85BDC9FD1C3A}</a:tableStyleId>
              </a:tblPr>
              <a:tblGrid>
                <a:gridCol w="2990850"/>
                <a:gridCol w="5900739"/>
              </a:tblGrid>
              <a:tr h="0">
                <a:tc rowSpan="2">
                  <a:txBody>
                    <a:bodyPr/>
                    <a:lstStyle/>
                    <a:p>
                      <a:pPr marL="0" marR="0">
                        <a:lnSpc>
                          <a:spcPct val="107000"/>
                        </a:lnSpc>
                        <a:spcBef>
                          <a:spcPts val="0"/>
                        </a:spcBef>
                        <a:spcAft>
                          <a:spcPts val="0"/>
                        </a:spcAft>
                      </a:pPr>
                      <a:r>
                        <a:rPr lang="fr-FR" sz="2400" noProof="0" dirty="0" smtClean="0">
                          <a:solidFill>
                            <a:schemeClr val="tx1"/>
                          </a:solidFill>
                          <a:effectLst/>
                          <a:latin typeface="Arial" panose="020B0604020202020204" pitchFamily="34" charset="0"/>
                          <a:cs typeface="Arial" panose="020B0604020202020204" pitchFamily="34" charset="0"/>
                        </a:rPr>
                        <a:t>Composan</a:t>
                      </a:r>
                      <a:r>
                        <a:rPr lang="fr-FR" sz="2400" b="1" kern="1200" noProof="0" dirty="0" smtClean="0">
                          <a:solidFill>
                            <a:schemeClr val="tx1"/>
                          </a:solidFill>
                          <a:effectLst/>
                          <a:latin typeface="Arial" panose="020B0604020202020204" pitchFamily="34" charset="0"/>
                          <a:ea typeface="+mn-ea"/>
                          <a:cs typeface="Arial" panose="020B0604020202020204" pitchFamily="34" charset="0"/>
                        </a:rPr>
                        <a:t>te 3:</a:t>
                      </a:r>
                    </a:p>
                    <a:p>
                      <a:r>
                        <a:rPr lang="en-US" sz="2400" b="1" kern="1200" dirty="0" err="1" smtClean="0">
                          <a:solidFill>
                            <a:schemeClr val="tx1"/>
                          </a:solidFill>
                          <a:effectLst/>
                          <a:latin typeface="Arial" panose="020B0604020202020204" pitchFamily="34" charset="0"/>
                          <a:ea typeface="+mn-ea"/>
                          <a:cs typeface="Arial" panose="020B0604020202020204" pitchFamily="34" charset="0"/>
                        </a:rPr>
                        <a:t>Résidus</a:t>
                      </a:r>
                      <a:r>
                        <a:rPr lang="fr-FR" sz="2400" b="1" kern="1200" dirty="0" smtClean="0">
                          <a:solidFill>
                            <a:schemeClr val="tx1"/>
                          </a:solidFill>
                          <a:effectLst/>
                          <a:latin typeface="Arial" panose="020B0604020202020204" pitchFamily="34" charset="0"/>
                          <a:ea typeface="+mn-ea"/>
                          <a:cs typeface="Arial" panose="020B0604020202020204" pitchFamily="34" charset="0"/>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E8D7"/>
                    </a:solidFill>
                  </a:tcPr>
                </a:tc>
                <a:tc>
                  <a:txBody>
                    <a:bodyPr/>
                    <a:lstStyle/>
                    <a:p>
                      <a:pPr marL="228600" indent="-228600" algn="l" defTabSz="914400" rtl="0" eaLnBrk="1" latinLnBrk="0" hangingPunct="1">
                        <a:buFont typeface="Arial" panose="020B0604020202020204" pitchFamily="34" charset="0"/>
                        <a:buChar char="•"/>
                      </a:pPr>
                      <a:r>
                        <a:rPr lang="fr-FR" sz="2000" b="0" kern="1200" dirty="0" smtClean="0">
                          <a:solidFill>
                            <a:schemeClr val="tx1"/>
                          </a:solidFill>
                          <a:effectLst/>
                          <a:latin typeface="Arial" panose="020B0604020202020204" pitchFamily="34" charset="0"/>
                          <a:ea typeface="+mn-ea"/>
                          <a:cs typeface="Arial" panose="020B0604020202020204" pitchFamily="34" charset="0"/>
                        </a:rPr>
                        <a:t>Sous-composante 3.1: Émissions dans l'air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solidFill>
                      <a:srgbClr val="FDE8D7"/>
                    </a:solidFill>
                  </a:tcPr>
                </a:tc>
              </a:tr>
              <a:tr h="0">
                <a:tc vMerge="1">
                  <a:txBody>
                    <a:bodyPr/>
                    <a:lstStyle/>
                    <a:p>
                      <a:endParaRPr lang="en-US"/>
                    </a:p>
                  </a:txBody>
                  <a:tcPr/>
                </a:tc>
                <a:tc>
                  <a:txBody>
                    <a:bodyPr/>
                    <a:lstStyle/>
                    <a:p>
                      <a:pPr marL="228600" indent="-228600" algn="l" defTabSz="914400" rtl="0" eaLnBrk="1" latinLnBrk="0" hangingPunct="1">
                        <a:buFont typeface="Arial" panose="020B0604020202020204" pitchFamily="34" charset="0"/>
                        <a:buChar char="•"/>
                      </a:pPr>
                      <a:r>
                        <a:rPr lang="fr-FR" sz="2000" b="0" kern="1200" dirty="0" smtClean="0">
                          <a:solidFill>
                            <a:schemeClr val="tx1"/>
                          </a:solidFill>
                          <a:effectLst/>
                          <a:latin typeface="Arial" panose="020B0604020202020204" pitchFamily="34" charset="0"/>
                          <a:ea typeface="+mn-ea"/>
                          <a:cs typeface="Arial" panose="020B0604020202020204" pitchFamily="34" charset="0"/>
                        </a:rPr>
                        <a:t>Sous-composante 3.2: Production et gestion des eaux usée</a:t>
                      </a:r>
                      <a:endParaRPr lang="en-US" sz="2000" b="0" kern="1200" dirty="0" smtClean="0">
                        <a:solidFill>
                          <a:schemeClr val="tx1"/>
                        </a:solidFill>
                        <a:effectLst/>
                        <a:latin typeface="Arial" panose="020B0604020202020204" pitchFamily="34" charset="0"/>
                        <a:ea typeface="+mn-ea"/>
                        <a:cs typeface="Arial" panose="020B0604020202020204" pitchFamily="34" charset="0"/>
                      </a:endParaRPr>
                    </a:p>
                    <a:p>
                      <a:pPr marL="228600" indent="-228600" algn="l" defTabSz="914400" rtl="0" eaLnBrk="1" latinLnBrk="0" hangingPunct="1">
                        <a:buFont typeface="Arial" panose="020B0604020202020204" pitchFamily="34" charset="0"/>
                        <a:buChar char="•"/>
                      </a:pPr>
                      <a:r>
                        <a:rPr lang="fr-FR" sz="2000" b="0" kern="1200" dirty="0" smtClean="0">
                          <a:solidFill>
                            <a:schemeClr val="tx1"/>
                          </a:solidFill>
                          <a:effectLst/>
                          <a:latin typeface="Arial" panose="020B0604020202020204" pitchFamily="34" charset="0"/>
                          <a:ea typeface="+mn-ea"/>
                          <a:cs typeface="Arial" panose="020B0604020202020204" pitchFamily="34" charset="0"/>
                        </a:rPr>
                        <a:t>Sous-composante 3.3: Génération et gestion des déchets </a:t>
                      </a:r>
                      <a:endParaRPr lang="fr-FR" sz="2000" b="0" kern="1200" noProof="0" dirty="0" smtClean="0">
                        <a:solidFill>
                          <a:schemeClr val="tx1"/>
                        </a:solidFill>
                        <a:effectLst/>
                        <a:latin typeface="Arial" panose="020B0604020202020204" pitchFamily="34" charset="0"/>
                        <a:ea typeface="+mn-ea"/>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DE8D7"/>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705743321"/>
              </p:ext>
            </p:extLst>
          </p:nvPr>
        </p:nvGraphicFramePr>
        <p:xfrm>
          <a:off x="523875" y="4067478"/>
          <a:ext cx="8891590" cy="2296160"/>
        </p:xfrm>
        <a:graphic>
          <a:graphicData uri="http://schemas.openxmlformats.org/drawingml/2006/table">
            <a:tbl>
              <a:tblPr firstRow="1" bandRow="1">
                <a:tableStyleId>{5C22544A-7EE6-4342-B048-85BDC9FD1C3A}</a:tableStyleId>
              </a:tblPr>
              <a:tblGrid>
                <a:gridCol w="2490788"/>
                <a:gridCol w="3436939"/>
                <a:gridCol w="2963863"/>
              </a:tblGrid>
              <a:tr h="561672">
                <a:tc rowSpan="5">
                  <a:txBody>
                    <a:bodyPr/>
                    <a:lstStyle/>
                    <a:p>
                      <a:r>
                        <a:rPr lang="en-US" sz="1800" b="1" kern="1200" dirty="0" err="1" smtClean="0">
                          <a:solidFill>
                            <a:schemeClr val="tx1"/>
                          </a:solidFill>
                          <a:effectLst/>
                          <a:latin typeface="Arial" panose="020B0604020202020204" pitchFamily="34" charset="0"/>
                          <a:ea typeface="+mn-ea"/>
                          <a:cs typeface="Arial" panose="020B0604020202020204" pitchFamily="34" charset="0"/>
                        </a:rPr>
                        <a:t>Sujet</a:t>
                      </a:r>
                      <a:r>
                        <a:rPr lang="en-US" sz="1800" b="1" kern="1200" dirty="0" smtClean="0">
                          <a:solidFill>
                            <a:schemeClr val="tx1"/>
                          </a:solidFill>
                          <a:effectLst/>
                          <a:latin typeface="Arial" panose="020B0604020202020204" pitchFamily="34" charset="0"/>
                          <a:ea typeface="+mn-ea"/>
                          <a:cs typeface="Arial" panose="020B0604020202020204" pitchFamily="34" charset="0"/>
                        </a:rPr>
                        <a:t> 3.1.1: </a:t>
                      </a:r>
                    </a:p>
                    <a:p>
                      <a:r>
                        <a:rPr lang="fr-FR" sz="1800" b="1" kern="1200" dirty="0" smtClean="0">
                          <a:solidFill>
                            <a:schemeClr val="tx1"/>
                          </a:solidFill>
                          <a:effectLst/>
                          <a:latin typeface="Arial" panose="020B0604020202020204" pitchFamily="34" charset="0"/>
                          <a:ea typeface="+mn-ea"/>
                          <a:cs typeface="Arial" panose="020B0604020202020204" pitchFamily="34" charset="0"/>
                        </a:rPr>
                        <a:t>Émissions de gaz à effet de serre 	</a:t>
                      </a:r>
                    </a:p>
                    <a:p>
                      <a:endParaRPr lang="en-US"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3">
                  <a:txBody>
                    <a:bodyPr/>
                    <a:lstStyle/>
                    <a:p>
                      <a:r>
                        <a:rPr lang="fr-FR" sz="1800" b="0" kern="1200" dirty="0" smtClean="0">
                          <a:solidFill>
                            <a:schemeClr val="dk1"/>
                          </a:solidFill>
                          <a:effectLst/>
                          <a:latin typeface="Arial" panose="020B0604020202020204" pitchFamily="34" charset="0"/>
                          <a:ea typeface="+mn-ea"/>
                          <a:cs typeface="Arial" panose="020B0604020202020204" pitchFamily="34" charset="0"/>
                        </a:rPr>
                        <a:t>a. Émissions directes totales de gaz à effet de serre (GES), par gaz: </a:t>
                      </a:r>
                      <a:endParaRPr lang="fr-FR" sz="1800" b="0" i="0" u="none" strike="noStrike"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lang="fr-FR" sz="1800" b="0" kern="1200" dirty="0" smtClean="0">
                          <a:solidFill>
                            <a:schemeClr val="dk1"/>
                          </a:solidFill>
                          <a:effectLst/>
                          <a:latin typeface="Arial" panose="020B0604020202020204" pitchFamily="34" charset="0"/>
                          <a:ea typeface="+mn-ea"/>
                          <a:cs typeface="Arial" panose="020B0604020202020204" pitchFamily="34" charset="0"/>
                        </a:rPr>
                        <a:t>1. Dioxyde de carbone (CO2) </a:t>
                      </a:r>
                      <a:r>
                        <a:rPr lang="fr-FR" sz="1800" b="0" i="0" u="none" strike="noStrike" kern="1200" baseline="0" dirty="0" smtClean="0">
                          <a:solidFill>
                            <a:schemeClr val="lt1"/>
                          </a:solidFill>
                          <a:latin typeface="+mn-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vMerge="1">
                  <a:txBody>
                    <a:bodyPr/>
                    <a:lstStyle/>
                    <a:p>
                      <a:endParaRPr lang="en-US"/>
                    </a:p>
                  </a:txBody>
                  <a:tcPr/>
                </a:tc>
                <a:tc vMerge="1">
                  <a:txBody>
                    <a:bodyPr/>
                    <a:lstStyle/>
                    <a:p>
                      <a:endParaRPr lang="fr-FR" sz="1800" b="0" i="0" u="none" strike="noStrike"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lang="en-US" sz="1800" b="0" kern="1200" dirty="0" smtClean="0">
                          <a:solidFill>
                            <a:schemeClr val="dk1"/>
                          </a:solidFill>
                          <a:effectLst/>
                          <a:latin typeface="Arial" panose="020B0604020202020204" pitchFamily="34" charset="0"/>
                          <a:ea typeface="+mn-ea"/>
                          <a:cs typeface="Arial" panose="020B0604020202020204" pitchFamily="34" charset="0"/>
                        </a:rPr>
                        <a:t>2. </a:t>
                      </a:r>
                      <a:r>
                        <a:rPr lang="en-US" sz="1800" b="0" kern="1200" dirty="0" err="1" smtClean="0">
                          <a:solidFill>
                            <a:schemeClr val="dk1"/>
                          </a:solidFill>
                          <a:effectLst/>
                          <a:latin typeface="Arial" panose="020B0604020202020204" pitchFamily="34" charset="0"/>
                          <a:ea typeface="+mn-ea"/>
                          <a:cs typeface="Arial" panose="020B0604020202020204" pitchFamily="34" charset="0"/>
                        </a:rPr>
                        <a:t>Méthane</a:t>
                      </a:r>
                      <a:r>
                        <a:rPr lang="en-US" sz="1800" b="0" kern="1200" dirty="0" smtClean="0">
                          <a:solidFill>
                            <a:schemeClr val="dk1"/>
                          </a:solidFill>
                          <a:effectLst/>
                          <a:latin typeface="Arial" panose="020B0604020202020204" pitchFamily="34" charset="0"/>
                          <a:ea typeface="+mn-ea"/>
                          <a:cs typeface="Arial" panose="020B0604020202020204" pitchFamily="34" charset="0"/>
                        </a:rPr>
                        <a:t> (CH4)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vMerge="1">
                  <a:txBody>
                    <a:bodyPr/>
                    <a:lstStyle/>
                    <a:p>
                      <a:endParaRPr lang="en-US"/>
                    </a:p>
                  </a:txBody>
                  <a:tcPr/>
                </a:tc>
                <a:tc vMerge="1">
                  <a:txBody>
                    <a:bodyPr/>
                    <a:lstStyle/>
                    <a:p>
                      <a:endParaRPr lang="fr-FR" sz="1800" b="0" i="0" u="none" strike="noStrike"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lang="en-US" sz="1800" b="0" kern="1200" dirty="0" smtClean="0">
                          <a:solidFill>
                            <a:schemeClr val="dk1"/>
                          </a:solidFill>
                          <a:effectLst/>
                          <a:latin typeface="Arial" panose="020B0604020202020204" pitchFamily="34" charset="0"/>
                          <a:ea typeface="+mn-ea"/>
                          <a:cs typeface="Arial" panose="020B0604020202020204" pitchFamily="34" charset="0"/>
                        </a:rPr>
                        <a:t>3. </a:t>
                      </a:r>
                      <a:r>
                        <a:rPr lang="en-US" sz="1800" b="0" kern="1200" dirty="0" err="1" smtClean="0">
                          <a:solidFill>
                            <a:schemeClr val="dk1"/>
                          </a:solidFill>
                          <a:effectLst/>
                          <a:latin typeface="Arial" panose="020B0604020202020204" pitchFamily="34" charset="0"/>
                          <a:ea typeface="+mn-ea"/>
                          <a:cs typeface="Arial" panose="020B0604020202020204" pitchFamily="34" charset="0"/>
                        </a:rPr>
                        <a:t>Oxyde</a:t>
                      </a:r>
                      <a:r>
                        <a:rPr lang="en-US" sz="1800" b="0" kern="1200" dirty="0" smtClean="0">
                          <a:solidFill>
                            <a:schemeClr val="dk1"/>
                          </a:solidFill>
                          <a:effectLst/>
                          <a:latin typeface="Arial" panose="020B0604020202020204" pitchFamily="34" charset="0"/>
                          <a:ea typeface="+mn-ea"/>
                          <a:cs typeface="Arial" panose="020B0604020202020204" pitchFamily="34" charset="0"/>
                        </a:rPr>
                        <a:t> </a:t>
                      </a:r>
                      <a:r>
                        <a:rPr lang="en-US" sz="1800" b="0" kern="1200" dirty="0" err="1" smtClean="0">
                          <a:solidFill>
                            <a:schemeClr val="dk1"/>
                          </a:solidFill>
                          <a:effectLst/>
                          <a:latin typeface="Arial" panose="020B0604020202020204" pitchFamily="34" charset="0"/>
                          <a:ea typeface="+mn-ea"/>
                          <a:cs typeface="Arial" panose="020B0604020202020204" pitchFamily="34" charset="0"/>
                        </a:rPr>
                        <a:t>d'azote</a:t>
                      </a:r>
                      <a:r>
                        <a:rPr lang="en-US" sz="1800" b="0" kern="1200" dirty="0" smtClean="0">
                          <a:solidFill>
                            <a:schemeClr val="dk1"/>
                          </a:solidFill>
                          <a:effectLst/>
                          <a:latin typeface="Arial" panose="020B0604020202020204" pitchFamily="34" charset="0"/>
                          <a:ea typeface="+mn-ea"/>
                          <a:cs typeface="Arial" panose="020B0604020202020204" pitchFamily="34" charset="0"/>
                        </a:rPr>
                        <a:t> (N2O)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vMerge="1">
                  <a:txBody>
                    <a:bodyPr/>
                    <a:lstStyle/>
                    <a:p>
                      <a:endParaRPr lang="en-US"/>
                    </a:p>
                  </a:txBody>
                  <a:tcPr/>
                </a:tc>
                <a:tc rowSpan="2">
                  <a:txBody>
                    <a:bodyPr/>
                    <a:lstStyle/>
                    <a:p>
                      <a:pPr marL="0" algn="l" defTabSz="914400" rtl="0" eaLnBrk="1" latinLnBrk="0" hangingPunct="1"/>
                      <a:r>
                        <a:rPr lang="fr-FR" sz="1800" b="0" kern="1200" dirty="0" smtClean="0">
                          <a:solidFill>
                            <a:schemeClr val="dk1"/>
                          </a:solidFill>
                          <a:effectLst/>
                          <a:latin typeface="Arial" panose="020B0604020202020204" pitchFamily="34" charset="0"/>
                          <a:ea typeface="+mn-ea"/>
                          <a:cs typeface="Arial" panose="020B0604020202020204" pitchFamily="34" charset="0"/>
                        </a:rPr>
                        <a:t>b. Émissions indirectes totales de gaz à effet de serre (GES), par gaz: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lang="fr-FR" sz="1800" b="0" kern="1200" dirty="0" smtClean="0">
                          <a:solidFill>
                            <a:schemeClr val="dk1"/>
                          </a:solidFill>
                          <a:effectLst/>
                          <a:latin typeface="Arial" panose="020B0604020202020204" pitchFamily="34" charset="0"/>
                          <a:ea typeface="+mn-ea"/>
                          <a:cs typeface="Arial" panose="020B0604020202020204" pitchFamily="34" charset="0"/>
                        </a:rPr>
                        <a:t>1. Dioxyde de soufre (SO2)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vMerge="1">
                  <a:txBody>
                    <a:bodyPr/>
                    <a:lstStyle/>
                    <a:p>
                      <a:endParaRPr lang="en-US"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algn="l" defTabSz="914400" rtl="0" eaLnBrk="1" latinLnBrk="0" hangingPunct="1"/>
                      <a:endParaRPr lang="fr-FR" sz="1800" b="0" kern="1200" dirty="0" smtClean="0">
                        <a:solidFill>
                          <a:schemeClr val="dk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lang="en-US" sz="1800" b="0" kern="1200" dirty="0" smtClean="0">
                          <a:solidFill>
                            <a:schemeClr val="dk1"/>
                          </a:solidFill>
                          <a:effectLst/>
                          <a:latin typeface="Arial" panose="020B0604020202020204" pitchFamily="34" charset="0"/>
                          <a:ea typeface="+mn-ea"/>
                          <a:cs typeface="Arial" panose="020B0604020202020204" pitchFamily="34" charset="0"/>
                        </a:rPr>
                        <a:t>2. </a:t>
                      </a:r>
                      <a:r>
                        <a:rPr lang="en-US" sz="1800" b="0" kern="1200" dirty="0" err="1" smtClean="0">
                          <a:solidFill>
                            <a:schemeClr val="dk1"/>
                          </a:solidFill>
                          <a:effectLst/>
                          <a:latin typeface="Arial" panose="020B0604020202020204" pitchFamily="34" charset="0"/>
                          <a:ea typeface="+mn-ea"/>
                          <a:cs typeface="Arial" panose="020B0604020202020204" pitchFamily="34" charset="0"/>
                        </a:rPr>
                        <a:t>Oxydes</a:t>
                      </a:r>
                      <a:r>
                        <a:rPr lang="en-US" sz="1800" b="0" kern="1200" dirty="0" smtClean="0">
                          <a:solidFill>
                            <a:schemeClr val="dk1"/>
                          </a:solidFill>
                          <a:effectLst/>
                          <a:latin typeface="Arial" panose="020B0604020202020204" pitchFamily="34" charset="0"/>
                          <a:ea typeface="+mn-ea"/>
                          <a:cs typeface="Arial" panose="020B0604020202020204" pitchFamily="34" charset="0"/>
                        </a:rPr>
                        <a:t> </a:t>
                      </a:r>
                      <a:r>
                        <a:rPr lang="en-US" sz="1800" b="0" kern="1200" dirty="0" err="1" smtClean="0">
                          <a:solidFill>
                            <a:schemeClr val="dk1"/>
                          </a:solidFill>
                          <a:effectLst/>
                          <a:latin typeface="Arial" panose="020B0604020202020204" pitchFamily="34" charset="0"/>
                          <a:ea typeface="+mn-ea"/>
                          <a:cs typeface="Arial" panose="020B0604020202020204" pitchFamily="34" charset="0"/>
                        </a:rPr>
                        <a:t>d'azote</a:t>
                      </a:r>
                      <a:r>
                        <a:rPr lang="en-US" sz="1800" b="0" kern="1200" dirty="0" smtClean="0">
                          <a:solidFill>
                            <a:schemeClr val="dk1"/>
                          </a:solidFill>
                          <a:effectLst/>
                          <a:latin typeface="Arial" panose="020B0604020202020204" pitchFamily="34" charset="0"/>
                          <a:ea typeface="+mn-ea"/>
                          <a:cs typeface="Arial" panose="020B0604020202020204" pitchFamily="34" charset="0"/>
                        </a:rPr>
                        <a:t> (NOx) </a:t>
                      </a:r>
                      <a:r>
                        <a:rPr lang="fr-FR" sz="1800" b="0" kern="1200" dirty="0" smtClean="0">
                          <a:solidFill>
                            <a:schemeClr val="dk1"/>
                          </a:solidFill>
                          <a:effectLst/>
                          <a:latin typeface="Arial" panose="020B0604020202020204" pitchFamily="34" charset="0"/>
                          <a:ea typeface="+mn-ea"/>
                          <a:cs typeface="Arial" panose="020B0604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2" name="Content Placeholder 1"/>
          <p:cNvSpPr>
            <a:spLocks noGrp="1"/>
          </p:cNvSpPr>
          <p:nvPr>
            <p:ph idx="1"/>
          </p:nvPr>
        </p:nvSpPr>
        <p:spPr>
          <a:xfrm>
            <a:off x="523875" y="3630264"/>
            <a:ext cx="8891589" cy="365760"/>
          </a:xfrm>
        </p:spPr>
        <p:txBody>
          <a:bodyPr>
            <a:noAutofit/>
          </a:bodyPr>
          <a:lstStyle/>
          <a:p>
            <a:pPr marL="0" indent="0" algn="ctr">
              <a:lnSpc>
                <a:spcPct val="100000"/>
              </a:lnSpc>
              <a:buNone/>
            </a:pPr>
            <a:r>
              <a:rPr lang="fr-FR" sz="2000" b="1" dirty="0" smtClean="0">
                <a:solidFill>
                  <a:srgbClr val="008000"/>
                </a:solidFill>
              </a:rPr>
              <a:t>Exemple </a:t>
            </a:r>
            <a:r>
              <a:rPr lang="fr-FR" sz="2000" b="1" dirty="0">
                <a:solidFill>
                  <a:srgbClr val="008000"/>
                </a:solidFill>
              </a:rPr>
              <a:t>de statistiques fondamentales de la Composante </a:t>
            </a:r>
            <a:r>
              <a:rPr lang="fr-FR" sz="2000" b="1" dirty="0" smtClean="0">
                <a:solidFill>
                  <a:srgbClr val="008000"/>
                </a:solidFill>
              </a:rPr>
              <a:t>3: </a:t>
            </a:r>
            <a:endParaRPr lang="fr-FR" sz="2000" b="1" dirty="0">
              <a:solidFill>
                <a:srgbClr val="008000"/>
              </a:solidFill>
            </a:endParaRPr>
          </a:p>
        </p:txBody>
      </p:sp>
      <p:sp>
        <p:nvSpPr>
          <p:cNvPr id="9"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Aperçu de chaque composante du CDSE 2013 </a:t>
            </a:r>
            <a:r>
              <a:rPr lang="fr-FR" sz="2400" b="1" dirty="0" smtClean="0">
                <a:solidFill>
                  <a:schemeClr val="bg1"/>
                </a:solidFill>
              </a:rPr>
              <a:t>…</a:t>
            </a:r>
            <a:endParaRPr lang="en-US" sz="2400" b="1" dirty="0">
              <a:solidFill>
                <a:schemeClr val="bg1"/>
              </a:solidFill>
            </a:endParaRPr>
          </a:p>
        </p:txBody>
      </p:sp>
    </p:spTree>
    <p:extLst>
      <p:ext uri="{BB962C8B-B14F-4D97-AF65-F5344CB8AC3E}">
        <p14:creationId xmlns:p14="http://schemas.microsoft.com/office/powerpoint/2010/main" val="39663948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49</a:t>
            </a:fld>
            <a:endParaRPr lang="en-US" altLang="en-US" dirty="0"/>
          </a:p>
        </p:txBody>
      </p:sp>
      <p:sp>
        <p:nvSpPr>
          <p:cNvPr id="2" name="Content Placeholder 1"/>
          <p:cNvSpPr>
            <a:spLocks noGrp="1"/>
          </p:cNvSpPr>
          <p:nvPr>
            <p:ph idx="1"/>
          </p:nvPr>
        </p:nvSpPr>
        <p:spPr>
          <a:xfrm>
            <a:off x="5499146" y="1995543"/>
            <a:ext cx="3927858" cy="3390845"/>
          </a:xfrm>
        </p:spPr>
        <p:txBody>
          <a:bodyPr>
            <a:noAutofit/>
          </a:bodyPr>
          <a:lstStyle/>
          <a:p>
            <a:pPr marL="0" indent="0" algn="ctr">
              <a:lnSpc>
                <a:spcPct val="80000"/>
              </a:lnSpc>
              <a:buNone/>
            </a:pPr>
            <a:r>
              <a:rPr lang="fr-FR" b="1" dirty="0" smtClean="0"/>
              <a:t>4</a:t>
            </a:r>
            <a:r>
              <a:rPr lang="fr-FR" b="1" dirty="0"/>
              <a:t>. Phénomènes extrêmes et catastrophes</a:t>
            </a:r>
          </a:p>
          <a:p>
            <a:pPr marL="0" indent="0" algn="ctr">
              <a:lnSpc>
                <a:spcPct val="110000"/>
              </a:lnSpc>
              <a:buNone/>
            </a:pPr>
            <a:endParaRPr lang="fr-FR" sz="1800" b="1" dirty="0"/>
          </a:p>
          <a:p>
            <a:pPr>
              <a:lnSpc>
                <a:spcPct val="80000"/>
              </a:lnSpc>
            </a:pPr>
            <a:r>
              <a:rPr lang="fr-FR" sz="2200" dirty="0"/>
              <a:t>statistiques rattachées à l'utilisation de la statistiques concernant les événements extrêmes et les catastrophes (naturelles et technologiques) et leur impact sont couverts par la quatrième composante. </a:t>
            </a:r>
          </a:p>
          <a:p>
            <a:pPr marL="0" indent="0">
              <a:buNone/>
            </a:pPr>
            <a:endParaRPr lang="en-US" dirty="0"/>
          </a:p>
          <a:p>
            <a:pPr marL="0" indent="0" algn="ctr">
              <a:buNone/>
            </a:pPr>
            <a:endParaRPr lang="fr-FR" dirty="0"/>
          </a:p>
          <a:p>
            <a:pPr marL="0" indent="0" algn="ctr">
              <a:buNone/>
            </a:pPr>
            <a:r>
              <a:rPr lang="fr-FR" b="1" dirty="0" smtClean="0"/>
              <a:t> </a:t>
            </a:r>
            <a:r>
              <a:rPr lang="fr-FR" dirty="0" smtClean="0"/>
              <a:t>	</a:t>
            </a:r>
            <a:endParaRPr lang="fr-FR"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430" y="1995543"/>
            <a:ext cx="4297680" cy="4297680"/>
          </a:xfrm>
          <a:prstGeom prst="rect">
            <a:avLst/>
          </a:prstGeom>
        </p:spPr>
      </p:pic>
      <p:graphicFrame>
        <p:nvGraphicFramePr>
          <p:cNvPr id="6" name="Object 151"/>
          <p:cNvGraphicFramePr>
            <a:graphicFrameLocks noChangeAspect="1"/>
          </p:cNvGraphicFramePr>
          <p:nvPr>
            <p:extLst>
              <p:ext uri="{D42A27DB-BD31-4B8C-83A1-F6EECF244321}">
                <p14:modId xmlns:p14="http://schemas.microsoft.com/office/powerpoint/2010/main" val="2527138095"/>
              </p:ext>
            </p:extLst>
          </p:nvPr>
        </p:nvGraphicFramePr>
        <p:xfrm>
          <a:off x="1159107" y="4443412"/>
          <a:ext cx="2796989" cy="3429000"/>
        </p:xfrm>
        <a:graphic>
          <a:graphicData uri="http://schemas.openxmlformats.org/presentationml/2006/ole">
            <mc:AlternateContent xmlns:mc="http://schemas.openxmlformats.org/markup-compatibility/2006">
              <mc:Choice xmlns:v="urn:schemas-microsoft-com:vml" Requires="v">
                <p:oleObj spid="_x0000_s5211" name="Imagen" r:id="rId4" imgW="2309813" imgH="3176588" progId="MS_ClipArt_Gallery.2">
                  <p:embed/>
                </p:oleObj>
              </mc:Choice>
              <mc:Fallback>
                <p:oleObj name="Imagen" r:id="rId4" imgW="2309813" imgH="3176588"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9107" y="4443412"/>
                        <a:ext cx="2796989" cy="3429000"/>
                      </a:xfrm>
                      <a:prstGeom prst="rect">
                        <a:avLst/>
                      </a:prstGeom>
                      <a:noFill/>
                      <a:ln>
                        <a:noFill/>
                      </a:ln>
                      <a:effectLst/>
                    </p:spPr>
                  </p:pic>
                </p:oleObj>
              </mc:Fallback>
            </mc:AlternateContent>
          </a:graphicData>
        </a:graphic>
      </p:graphicFrame>
      <p:sp>
        <p:nvSpPr>
          <p:cNvPr id="8"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Aperçu de chaque composante du CDSE 2013 </a:t>
            </a:r>
            <a:r>
              <a:rPr lang="fr-FR" sz="2400" b="1" dirty="0" smtClean="0">
                <a:solidFill>
                  <a:schemeClr val="bg1"/>
                </a:solidFill>
              </a:rPr>
              <a:t>…</a:t>
            </a:r>
            <a:endParaRPr lang="en-US" sz="2400" b="1" dirty="0">
              <a:solidFill>
                <a:schemeClr val="bg1"/>
              </a:solidFill>
            </a:endParaRPr>
          </a:p>
        </p:txBody>
      </p:sp>
    </p:spTree>
    <p:extLst>
      <p:ext uri="{BB962C8B-B14F-4D97-AF65-F5344CB8AC3E}">
        <p14:creationId xmlns:p14="http://schemas.microsoft.com/office/powerpoint/2010/main" val="40112854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 calcmode="lin" valueType="num">
                                      <p:cBhvr additive="base">
                                        <p:cTn id="22"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Content Placeholder 1"/>
          <p:cNvSpPr>
            <a:spLocks noGrp="1"/>
          </p:cNvSpPr>
          <p:nvPr>
            <p:ph idx="1"/>
          </p:nvPr>
        </p:nvSpPr>
        <p:spPr>
          <a:xfrm>
            <a:off x="-9244" y="13447"/>
            <a:ext cx="9966960" cy="6858000"/>
          </a:xfrm>
          <a:solidFill>
            <a:schemeClr val="bg1"/>
          </a:solidFill>
        </p:spPr>
        <p:txBody>
          <a:bodyPr/>
          <a:lstStyle/>
          <a:p>
            <a:pPr marL="0" indent="0">
              <a:buNone/>
            </a:pPr>
            <a:endParaRPr lang="fr-FR" dirty="0" smtClean="0"/>
          </a:p>
          <a:p>
            <a:pPr marL="0" indent="0">
              <a:buNone/>
            </a:pPr>
            <a:endParaRPr lang="en-US" dirty="0"/>
          </a:p>
          <a:p>
            <a:endParaRPr lang="en-US" dirty="0"/>
          </a:p>
        </p:txBody>
      </p:sp>
      <p:grpSp>
        <p:nvGrpSpPr>
          <p:cNvPr id="18434" name="Group 4"/>
          <p:cNvGrpSpPr>
            <a:grpSpLocks/>
          </p:cNvGrpSpPr>
          <p:nvPr/>
        </p:nvGrpSpPr>
        <p:grpSpPr bwMode="auto">
          <a:xfrm>
            <a:off x="31378" y="538163"/>
            <a:ext cx="9875520" cy="76200"/>
            <a:chOff x="744" y="1008"/>
            <a:chExt cx="5489" cy="37"/>
          </a:xfrm>
        </p:grpSpPr>
        <p:sp>
          <p:nvSpPr>
            <p:cNvPr id="18461" name="Freeform 5"/>
            <p:cNvSpPr>
              <a:spLocks/>
            </p:cNvSpPr>
            <p:nvPr/>
          </p:nvSpPr>
          <p:spPr bwMode="auto">
            <a:xfrm>
              <a:off x="744" y="1008"/>
              <a:ext cx="5489" cy="1"/>
            </a:xfrm>
            <a:custGeom>
              <a:avLst/>
              <a:gdLst>
                <a:gd name="T0" fmla="*/ 0 w 5489"/>
                <a:gd name="T1" fmla="*/ 0 h 1"/>
                <a:gd name="T2" fmla="*/ 5488 w 5489"/>
                <a:gd name="T3" fmla="*/ 0 h 1"/>
                <a:gd name="T4" fmla="*/ 0 60000 65536"/>
                <a:gd name="T5" fmla="*/ 0 60000 65536"/>
                <a:gd name="T6" fmla="*/ 0 w 5489"/>
                <a:gd name="T7" fmla="*/ 0 h 1"/>
                <a:gd name="T8" fmla="*/ 5489 w 5489"/>
                <a:gd name="T9" fmla="*/ 1 h 1"/>
              </a:gdLst>
              <a:ahLst/>
              <a:cxnLst>
                <a:cxn ang="T4">
                  <a:pos x="T0" y="T1"/>
                </a:cxn>
                <a:cxn ang="T5">
                  <a:pos x="T2" y="T3"/>
                </a:cxn>
              </a:cxnLst>
              <a:rect l="T6" t="T7" r="T8" b="T9"/>
              <a:pathLst>
                <a:path w="5489" h="1">
                  <a:moveTo>
                    <a:pt x="0" y="0"/>
                  </a:moveTo>
                  <a:lnTo>
                    <a:pt x="5488" y="0"/>
                  </a:lnTo>
                </a:path>
              </a:pathLst>
            </a:custGeom>
            <a:noFill/>
            <a:ln w="508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62" name="Freeform 7"/>
            <p:cNvSpPr>
              <a:spLocks/>
            </p:cNvSpPr>
            <p:nvPr/>
          </p:nvSpPr>
          <p:spPr bwMode="auto">
            <a:xfrm>
              <a:off x="744" y="1044"/>
              <a:ext cx="5489" cy="1"/>
            </a:xfrm>
            <a:custGeom>
              <a:avLst/>
              <a:gdLst>
                <a:gd name="T0" fmla="*/ 0 w 5489"/>
                <a:gd name="T1" fmla="*/ 0 h 1"/>
                <a:gd name="T2" fmla="*/ 5488 w 5489"/>
                <a:gd name="T3" fmla="*/ 0 h 1"/>
                <a:gd name="T4" fmla="*/ 0 60000 65536"/>
                <a:gd name="T5" fmla="*/ 0 60000 65536"/>
                <a:gd name="T6" fmla="*/ 0 w 5489"/>
                <a:gd name="T7" fmla="*/ 0 h 1"/>
                <a:gd name="T8" fmla="*/ 5489 w 5489"/>
                <a:gd name="T9" fmla="*/ 1 h 1"/>
              </a:gdLst>
              <a:ahLst/>
              <a:cxnLst>
                <a:cxn ang="T4">
                  <a:pos x="T0" y="T1"/>
                </a:cxn>
                <a:cxn ang="T5">
                  <a:pos x="T2" y="T3"/>
                </a:cxn>
              </a:cxnLst>
              <a:rect l="T6" t="T7" r="T8" b="T9"/>
              <a:pathLst>
                <a:path w="5489" h="1">
                  <a:moveTo>
                    <a:pt x="0" y="0"/>
                  </a:moveTo>
                  <a:lnTo>
                    <a:pt x="548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sp>
        <p:nvSpPr>
          <p:cNvPr id="30" name="Chevron 29"/>
          <p:cNvSpPr/>
          <p:nvPr/>
        </p:nvSpPr>
        <p:spPr bwMode="auto">
          <a:xfrm>
            <a:off x="94130" y="2389811"/>
            <a:ext cx="4389120" cy="1828800"/>
          </a:xfrm>
          <a:prstGeom prst="chevron">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lIns="0" rIns="0" anchor="ctr" anchorCtr="1"/>
          <a:lstStyle/>
          <a:p>
            <a:pPr algn="ctr">
              <a:defRPr/>
            </a:pPr>
            <a:r>
              <a:rPr lang="en-US" b="1" dirty="0" smtClean="0">
                <a:latin typeface="Arial" panose="020B0604020202020204" pitchFamily="34" charset="0"/>
                <a:cs typeface="Arial" panose="020B0604020202020204" pitchFamily="34" charset="0"/>
              </a:rPr>
              <a:t>Publication du CDSE par DSNU</a:t>
            </a:r>
            <a:endParaRPr lang="en-US" b="1" dirty="0">
              <a:latin typeface="Arial" panose="020B0604020202020204" pitchFamily="34" charset="0"/>
              <a:cs typeface="Arial" panose="020B0604020202020204" pitchFamily="34" charset="0"/>
            </a:endParaRPr>
          </a:p>
        </p:txBody>
      </p:sp>
      <p:sp>
        <p:nvSpPr>
          <p:cNvPr id="32" name="Line Callout 1 (Accent Bar) 31"/>
          <p:cNvSpPr>
            <a:spLocks/>
          </p:cNvSpPr>
          <p:nvPr/>
        </p:nvSpPr>
        <p:spPr bwMode="auto">
          <a:xfrm>
            <a:off x="990600" y="1997647"/>
            <a:ext cx="1676400" cy="365760"/>
          </a:xfrm>
          <a:prstGeom prst="accentCallout1">
            <a:avLst>
              <a:gd name="adj1" fmla="val 18750"/>
              <a:gd name="adj2" fmla="val -8333"/>
              <a:gd name="adj3" fmla="val 102977"/>
              <a:gd name="adj4" fmla="val -17519"/>
            </a:avLst>
          </a:prstGeom>
          <a:solidFill>
            <a:schemeClr val="accent1"/>
          </a:solidFill>
          <a:ln w="9525" algn="ctr">
            <a:solidFill>
              <a:schemeClr val="tx1"/>
            </a:solidFill>
            <a:round/>
            <a:headEnd/>
            <a:tailEnd/>
          </a:ln>
        </p:spPr>
        <p:txBody>
          <a:bodyPr/>
          <a:lstStyle>
            <a:lvl1pPr>
              <a:spcBef>
                <a:spcPct val="20000"/>
              </a:spcBef>
              <a:buClr>
                <a:schemeClr val="hlink"/>
              </a:buClr>
              <a:buSzPct val="50000"/>
              <a:buFont typeface="Monotype Sorts" pitchFamily="2" charset="2"/>
              <a:buChar char="n"/>
              <a:defRPr kumimoji="1" sz="2800">
                <a:solidFill>
                  <a:schemeClr val="tx1"/>
                </a:solidFill>
                <a:latin typeface="Arial" panose="020B0604020202020204" pitchFamily="34" charset="0"/>
                <a:cs typeface="Times New Roman (Arabic)" pitchFamily="26" charset="-78"/>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panose="020B0604020202020204" pitchFamily="34" charset="0"/>
                <a:cs typeface="Times New Roman (Arabic)" pitchFamily="26" charset="-78"/>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panose="020B0604020202020204" pitchFamily="34" charset="0"/>
                <a:cs typeface="Times New Roman (Arabic)" pitchFamily="26" charset="-78"/>
              </a:defRPr>
            </a:lvl3pPr>
            <a:lvl4pPr marL="1600200" indent="-228600">
              <a:spcBef>
                <a:spcPct val="20000"/>
              </a:spcBef>
              <a:buClr>
                <a:schemeClr val="tx2"/>
              </a:buClr>
              <a:buSzPct val="100000"/>
              <a:buChar char="•"/>
              <a:defRPr kumimoji="1" sz="2000">
                <a:solidFill>
                  <a:schemeClr val="tx1"/>
                </a:solidFill>
                <a:latin typeface="Arial" panose="020B0604020202020204" pitchFamily="34" charset="0"/>
                <a:cs typeface="Times New Roman (Arabic)" pitchFamily="26" charset="-78"/>
              </a:defRPr>
            </a:lvl4pPr>
            <a:lvl5pPr marL="2057400" indent="-228600">
              <a:spcBef>
                <a:spcPct val="20000"/>
              </a:spcBef>
              <a:buClr>
                <a:schemeClr val="hlink"/>
              </a:buClr>
              <a:buSzPct val="100000"/>
              <a:buChar char="–"/>
              <a:defRPr kumimoji="1" sz="2000">
                <a:solidFill>
                  <a:schemeClr val="tx1"/>
                </a:solidFill>
                <a:latin typeface="Arial" panose="020B0604020202020204" pitchFamily="34" charset="0"/>
                <a:cs typeface="Times New Roman (Arabic)" pitchFamily="26" charset="-78"/>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9pPr>
          </a:lstStyle>
          <a:p>
            <a:pPr algn="ctr">
              <a:spcBef>
                <a:spcPct val="0"/>
              </a:spcBef>
              <a:buClrTx/>
              <a:buSzTx/>
              <a:buFontTx/>
              <a:buNone/>
            </a:pPr>
            <a:r>
              <a:rPr lang="en-US" altLang="en-US" sz="1800" b="1" dirty="0" smtClean="0">
                <a:solidFill>
                  <a:schemeClr val="bg1"/>
                </a:solidFill>
                <a:cs typeface="Arial" panose="020B0604020202020204" pitchFamily="34" charset="0"/>
              </a:rPr>
              <a:t>1984</a:t>
            </a:r>
            <a:endParaRPr lang="en-US" altLang="en-US" sz="1800" b="1" dirty="0">
              <a:solidFill>
                <a:schemeClr val="bg1"/>
              </a:solidFill>
              <a:cs typeface="Arial" panose="020B0604020202020204" pitchFamily="34" charset="0"/>
            </a:endParaRPr>
          </a:p>
        </p:txBody>
      </p:sp>
      <p:sp>
        <p:nvSpPr>
          <p:cNvPr id="18441" name="TextBox 11"/>
          <p:cNvSpPr txBox="1">
            <a:spLocks noChangeArrowheads="1"/>
          </p:cNvSpPr>
          <p:nvPr/>
        </p:nvSpPr>
        <p:spPr bwMode="auto">
          <a:xfrm>
            <a:off x="9067800" y="6445250"/>
            <a:ext cx="457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50000"/>
              <a:buFont typeface="Monotype Sorts" pitchFamily="2" charset="2"/>
              <a:buChar char="n"/>
              <a:defRPr kumimoji="1" sz="2800">
                <a:solidFill>
                  <a:schemeClr val="tx1"/>
                </a:solidFill>
                <a:latin typeface="Arial" panose="020B0604020202020204" pitchFamily="34" charset="0"/>
                <a:cs typeface="Times New Roman (Arabic)" pitchFamily="26" charset="-78"/>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panose="020B0604020202020204" pitchFamily="34" charset="0"/>
                <a:cs typeface="Times New Roman (Arabic)" pitchFamily="26" charset="-78"/>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panose="020B0604020202020204" pitchFamily="34" charset="0"/>
                <a:cs typeface="Times New Roman (Arabic)" pitchFamily="26" charset="-78"/>
              </a:defRPr>
            </a:lvl3pPr>
            <a:lvl4pPr marL="1600200" indent="-228600">
              <a:spcBef>
                <a:spcPct val="20000"/>
              </a:spcBef>
              <a:buClr>
                <a:schemeClr val="tx2"/>
              </a:buClr>
              <a:buSzPct val="100000"/>
              <a:buChar char="•"/>
              <a:defRPr kumimoji="1" sz="2000">
                <a:solidFill>
                  <a:schemeClr val="tx1"/>
                </a:solidFill>
                <a:latin typeface="Arial" panose="020B0604020202020204" pitchFamily="34" charset="0"/>
                <a:cs typeface="Times New Roman (Arabic)" pitchFamily="26" charset="-78"/>
              </a:defRPr>
            </a:lvl4pPr>
            <a:lvl5pPr marL="2057400" indent="-228600">
              <a:spcBef>
                <a:spcPct val="20000"/>
              </a:spcBef>
              <a:buClr>
                <a:schemeClr val="hlink"/>
              </a:buClr>
              <a:buSzPct val="100000"/>
              <a:buChar char="–"/>
              <a:defRPr kumimoji="1" sz="2000">
                <a:solidFill>
                  <a:schemeClr val="tx1"/>
                </a:solidFill>
                <a:latin typeface="Arial" panose="020B0604020202020204" pitchFamily="34" charset="0"/>
                <a:cs typeface="Times New Roman (Arabic)" pitchFamily="26" charset="-78"/>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9pPr>
          </a:lstStyle>
          <a:p>
            <a:pPr>
              <a:spcBef>
                <a:spcPct val="0"/>
              </a:spcBef>
              <a:buClrTx/>
              <a:buSzTx/>
              <a:buFontTx/>
              <a:buNone/>
            </a:pPr>
            <a:fld id="{3C05596D-94D6-47BE-BB96-E66BB4A22CE6}" type="slidenum">
              <a:rPr lang="en-US" altLang="en-US" sz="2000">
                <a:latin typeface="Times New Roman" panose="02020603050405020304" pitchFamily="18" charset="0"/>
              </a:rPr>
              <a:pPr>
                <a:spcBef>
                  <a:spcPct val="0"/>
                </a:spcBef>
                <a:buClrTx/>
                <a:buSzTx/>
                <a:buFontTx/>
                <a:buNone/>
              </a:pPr>
              <a:t>5</a:t>
            </a:fld>
            <a:endParaRPr lang="en-US" altLang="en-US" sz="2000" dirty="0">
              <a:latin typeface="Times New Roman" panose="02020603050405020304" pitchFamily="18" charset="0"/>
            </a:endParaRPr>
          </a:p>
        </p:txBody>
      </p:sp>
      <p:sp>
        <p:nvSpPr>
          <p:cNvPr id="34" name="Title 1"/>
          <p:cNvSpPr txBox="1">
            <a:spLocks/>
          </p:cNvSpPr>
          <p:nvPr/>
        </p:nvSpPr>
        <p:spPr bwMode="auto">
          <a:xfrm>
            <a:off x="0" y="16439"/>
            <a:ext cx="9906000" cy="45720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r>
              <a:rPr lang="fr-FR" sz="1800" b="1" dirty="0" smtClean="0">
                <a:solidFill>
                  <a:schemeClr val="bg1"/>
                </a:solidFill>
              </a:rPr>
              <a:t>Chronologie </a:t>
            </a:r>
            <a:r>
              <a:rPr lang="fr-FR" sz="1800" b="1" dirty="0">
                <a:solidFill>
                  <a:schemeClr val="bg1"/>
                </a:solidFill>
              </a:rPr>
              <a:t>de la mise en œuvre du Programme des statistiques de l’environnement</a:t>
            </a:r>
            <a:endParaRPr lang="en-PH" sz="1800" b="1" dirty="0">
              <a:solidFill>
                <a:schemeClr val="bg1"/>
              </a:solidFill>
            </a:endParaRPr>
          </a:p>
        </p:txBody>
      </p:sp>
    </p:spTree>
    <p:extLst>
      <p:ext uri="{BB962C8B-B14F-4D97-AF65-F5344CB8AC3E}">
        <p14:creationId xmlns:p14="http://schemas.microsoft.com/office/powerpoint/2010/main" val="29400983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50</a:t>
            </a:fld>
            <a:endParaRPr lang="en-US" altLang="en-US" dirty="0"/>
          </a:p>
        </p:txBody>
      </p:sp>
      <p:graphicFrame>
        <p:nvGraphicFramePr>
          <p:cNvPr id="5" name="Table 4"/>
          <p:cNvGraphicFramePr>
            <a:graphicFrameLocks noGrp="1"/>
          </p:cNvGraphicFramePr>
          <p:nvPr>
            <p:extLst>
              <p:ext uri="{D42A27DB-BD31-4B8C-83A1-F6EECF244321}">
                <p14:modId xmlns:p14="http://schemas.microsoft.com/office/powerpoint/2010/main" val="376359434"/>
              </p:ext>
            </p:extLst>
          </p:nvPr>
        </p:nvGraphicFramePr>
        <p:xfrm>
          <a:off x="523875" y="1753264"/>
          <a:ext cx="8891589" cy="1854391"/>
        </p:xfrm>
        <a:graphic>
          <a:graphicData uri="http://schemas.openxmlformats.org/drawingml/2006/table">
            <a:tbl>
              <a:tblPr firstRow="1" firstCol="1" bandRow="1">
                <a:tableStyleId>{5C22544A-7EE6-4342-B048-85BDC9FD1C3A}</a:tableStyleId>
              </a:tblPr>
              <a:tblGrid>
                <a:gridCol w="2990850"/>
                <a:gridCol w="5900739"/>
              </a:tblGrid>
              <a:tr h="0">
                <a:tc rowSpan="3">
                  <a:txBody>
                    <a:bodyPr/>
                    <a:lstStyle/>
                    <a:p>
                      <a:pPr marL="0" marR="0">
                        <a:lnSpc>
                          <a:spcPct val="107000"/>
                        </a:lnSpc>
                        <a:spcBef>
                          <a:spcPts val="0"/>
                        </a:spcBef>
                        <a:spcAft>
                          <a:spcPts val="0"/>
                        </a:spcAft>
                      </a:pPr>
                      <a:r>
                        <a:rPr lang="fr-FR" sz="2400" noProof="0" dirty="0" smtClean="0">
                          <a:solidFill>
                            <a:schemeClr val="tx1"/>
                          </a:solidFill>
                          <a:effectLst/>
                          <a:latin typeface="Arial" panose="020B0604020202020204" pitchFamily="34" charset="0"/>
                          <a:cs typeface="Arial" panose="020B0604020202020204" pitchFamily="34" charset="0"/>
                        </a:rPr>
                        <a:t>Composan</a:t>
                      </a:r>
                      <a:r>
                        <a:rPr lang="fr-FR" sz="2400" b="1" kern="1200" noProof="0" dirty="0" smtClean="0">
                          <a:solidFill>
                            <a:schemeClr val="tx1"/>
                          </a:solidFill>
                          <a:effectLst/>
                          <a:latin typeface="Arial" panose="020B0604020202020204" pitchFamily="34" charset="0"/>
                          <a:ea typeface="+mn-ea"/>
                          <a:cs typeface="Arial" panose="020B0604020202020204" pitchFamily="34" charset="0"/>
                        </a:rPr>
                        <a:t>te 4:</a:t>
                      </a:r>
                    </a:p>
                    <a:p>
                      <a:r>
                        <a:rPr lang="en-US" sz="2400" b="1" kern="1200" dirty="0" err="1" smtClean="0">
                          <a:solidFill>
                            <a:schemeClr val="tx1"/>
                          </a:solidFill>
                          <a:effectLst/>
                          <a:latin typeface="Arial" panose="020B0604020202020204" pitchFamily="34" charset="0"/>
                          <a:ea typeface="+mn-ea"/>
                          <a:cs typeface="Arial" panose="020B0604020202020204" pitchFamily="34" charset="0"/>
                        </a:rPr>
                        <a:t>Phénomènes</a:t>
                      </a:r>
                      <a:r>
                        <a:rPr lang="en-US" sz="2400" b="1" kern="1200" dirty="0" smtClean="0">
                          <a:solidFill>
                            <a:schemeClr val="tx1"/>
                          </a:solidFill>
                          <a:effectLst/>
                          <a:latin typeface="Arial" panose="020B0604020202020204" pitchFamily="34" charset="0"/>
                          <a:ea typeface="+mn-ea"/>
                          <a:cs typeface="Arial" panose="020B0604020202020204" pitchFamily="34" charset="0"/>
                        </a:rPr>
                        <a:t> </a:t>
                      </a:r>
                      <a:r>
                        <a:rPr lang="en-US" sz="2400" b="1" kern="1200" dirty="0" err="1" smtClean="0">
                          <a:solidFill>
                            <a:schemeClr val="tx1"/>
                          </a:solidFill>
                          <a:effectLst/>
                          <a:latin typeface="Arial" panose="020B0604020202020204" pitchFamily="34" charset="0"/>
                          <a:ea typeface="+mn-ea"/>
                          <a:cs typeface="Arial" panose="020B0604020202020204" pitchFamily="34" charset="0"/>
                        </a:rPr>
                        <a:t>extrêmes</a:t>
                      </a:r>
                      <a:r>
                        <a:rPr lang="en-US" sz="2400" b="1" kern="1200" dirty="0" smtClean="0">
                          <a:solidFill>
                            <a:schemeClr val="tx1"/>
                          </a:solidFill>
                          <a:effectLst/>
                          <a:latin typeface="Arial" panose="020B0604020202020204" pitchFamily="34" charset="0"/>
                          <a:ea typeface="+mn-ea"/>
                          <a:cs typeface="Arial" panose="020B0604020202020204" pitchFamily="34" charset="0"/>
                        </a:rPr>
                        <a:t> et catastrophes 	</a:t>
                      </a:r>
                      <a:r>
                        <a:rPr lang="fr-FR" sz="2400" b="1" kern="1200" dirty="0" smtClean="0">
                          <a:solidFill>
                            <a:schemeClr val="tx1"/>
                          </a:solidFill>
                          <a:effectLst/>
                          <a:latin typeface="Arial" panose="020B0604020202020204" pitchFamily="34" charset="0"/>
                          <a:ea typeface="+mn-ea"/>
                          <a:cs typeface="Arial" panose="020B0604020202020204" pitchFamily="34" charset="0"/>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8D7EB"/>
                    </a:solidFill>
                  </a:tcPr>
                </a:tc>
                <a:tc>
                  <a:txBody>
                    <a:bodyPr/>
                    <a:lstStyle/>
                    <a:p>
                      <a:pPr marL="228600" indent="-228600" algn="l" defTabSz="914400" rtl="0" eaLnBrk="1" latinLnBrk="0" hangingPunct="1">
                        <a:buFont typeface="Arial" panose="020B0604020202020204" pitchFamily="34" charset="0"/>
                        <a:buChar char="•"/>
                      </a:pPr>
                      <a:r>
                        <a:rPr lang="fr-FR" sz="2000" b="0" kern="1200" dirty="0" smtClean="0">
                          <a:solidFill>
                            <a:schemeClr val="tx1"/>
                          </a:solidFill>
                          <a:effectLst/>
                          <a:latin typeface="Arial" panose="020B0604020202020204" pitchFamily="34" charset="0"/>
                          <a:ea typeface="+mn-ea"/>
                          <a:cs typeface="Arial" panose="020B0604020202020204" pitchFamily="34" charset="0"/>
                        </a:rPr>
                        <a:t>Sous-composante 4.1: Phénomènes naturels extrêmes et catastrophes naturelles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solidFill>
                      <a:srgbClr val="D8D7EB"/>
                    </a:solidFill>
                  </a:tcPr>
                </a:tc>
              </a:tr>
              <a:tr h="0">
                <a:tc vMerge="1">
                  <a:txBody>
                    <a:bodyPr/>
                    <a:lstStyle/>
                    <a:p>
                      <a:endParaRPr lang="en-US"/>
                    </a:p>
                  </a:txBody>
                  <a:tcPr/>
                </a:tc>
                <a:tc>
                  <a:txBody>
                    <a:bodyPr/>
                    <a:lstStyle/>
                    <a:p>
                      <a:pPr marL="0" indent="0" algn="l" defTabSz="914400" rtl="0" eaLnBrk="1" latinLnBrk="0" hangingPunct="1">
                        <a:buFont typeface="Arial" panose="020B0604020202020204" pitchFamily="34" charset="0"/>
                        <a:buNone/>
                      </a:pPr>
                      <a:r>
                        <a:rPr lang="fr-FR" sz="2000" b="0" kern="1200" noProof="0" dirty="0" smtClean="0">
                          <a:solidFill>
                            <a:schemeClr val="tx1"/>
                          </a:solidFill>
                          <a:effectLst/>
                          <a:latin typeface="Arial" panose="020B0604020202020204" pitchFamily="34" charset="0"/>
                          <a:ea typeface="+mn-ea"/>
                          <a:cs typeface="Arial" panose="020B0604020202020204" pitchFamily="34"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D8D7EB"/>
                    </a:solidFill>
                  </a:tcPr>
                </a:tc>
              </a:tr>
              <a:tr h="0">
                <a:tc vMerge="1">
                  <a:txBody>
                    <a:bodyPr/>
                    <a:lstStyle/>
                    <a:p>
                      <a:endParaRPr lang="en-US"/>
                    </a:p>
                  </a:txBody>
                  <a:tcPr/>
                </a:tc>
                <a:tc>
                  <a:txBody>
                    <a:bodyPr/>
                    <a:lstStyle/>
                    <a:p>
                      <a:pPr marL="228600" indent="-228600" algn="l" defTabSz="914400" rtl="0" eaLnBrk="1" latinLnBrk="0" hangingPunct="1">
                        <a:buFont typeface="Arial" panose="020B0604020202020204" pitchFamily="34" charset="0"/>
                        <a:buChar char="•"/>
                      </a:pPr>
                      <a:r>
                        <a:rPr lang="en-US" sz="2000" b="0" kern="1200" dirty="0" smtClean="0">
                          <a:solidFill>
                            <a:schemeClr val="tx1"/>
                          </a:solidFill>
                          <a:effectLst/>
                          <a:latin typeface="Arial" panose="020B0604020202020204" pitchFamily="34" charset="0"/>
                          <a:ea typeface="+mn-ea"/>
                          <a:cs typeface="Arial" panose="020B0604020202020204" pitchFamily="34" charset="0"/>
                        </a:rPr>
                        <a:t>Sous-</a:t>
                      </a:r>
                      <a:r>
                        <a:rPr lang="en-US" sz="2000" b="0" kern="1200" dirty="0" err="1" smtClean="0">
                          <a:solidFill>
                            <a:schemeClr val="tx1"/>
                          </a:solidFill>
                          <a:effectLst/>
                          <a:latin typeface="Arial" panose="020B0604020202020204" pitchFamily="34" charset="0"/>
                          <a:ea typeface="+mn-ea"/>
                          <a:cs typeface="Arial" panose="020B0604020202020204" pitchFamily="34" charset="0"/>
                        </a:rPr>
                        <a:t>composante</a:t>
                      </a:r>
                      <a:r>
                        <a:rPr lang="en-US" sz="2000" b="0" kern="1200" dirty="0" smtClean="0">
                          <a:solidFill>
                            <a:schemeClr val="tx1"/>
                          </a:solidFill>
                          <a:effectLst/>
                          <a:latin typeface="Arial" panose="020B0604020202020204" pitchFamily="34" charset="0"/>
                          <a:ea typeface="+mn-ea"/>
                          <a:cs typeface="Arial" panose="020B0604020202020204" pitchFamily="34" charset="0"/>
                        </a:rPr>
                        <a:t> 4.2: Catastrophes </a:t>
                      </a:r>
                      <a:r>
                        <a:rPr lang="en-US" sz="2000" b="0" kern="1200" dirty="0" err="1" smtClean="0">
                          <a:solidFill>
                            <a:schemeClr val="tx1"/>
                          </a:solidFill>
                          <a:effectLst/>
                          <a:latin typeface="Arial" panose="020B0604020202020204" pitchFamily="34" charset="0"/>
                          <a:ea typeface="+mn-ea"/>
                          <a:cs typeface="Arial" panose="020B0604020202020204" pitchFamily="34" charset="0"/>
                        </a:rPr>
                        <a:t>technologiques</a:t>
                      </a:r>
                      <a:r>
                        <a:rPr lang="en-US" sz="2000" b="0" kern="1200" dirty="0" smtClean="0">
                          <a:solidFill>
                            <a:schemeClr val="tx1"/>
                          </a:solidFill>
                          <a:effectLst/>
                          <a:latin typeface="Arial" panose="020B0604020202020204" pitchFamily="34" charset="0"/>
                          <a:ea typeface="+mn-ea"/>
                          <a:cs typeface="Arial" panose="020B0604020202020204" pitchFamily="34" charset="0"/>
                        </a:rPr>
                        <a:t> 	</a:t>
                      </a:r>
                    </a:p>
                    <a:p>
                      <a:pPr marL="0" indent="0" algn="l" defTabSz="914400" rtl="0" eaLnBrk="1" latinLnBrk="0" hangingPunct="1">
                        <a:buFont typeface="Arial" panose="020B0604020202020204" pitchFamily="34" charset="0"/>
                        <a:buNone/>
                      </a:pPr>
                      <a:r>
                        <a:rPr lang="fr-FR" sz="2000" b="0" kern="1200" noProof="0" dirty="0" smtClean="0">
                          <a:solidFill>
                            <a:schemeClr val="tx1"/>
                          </a:solidFill>
                          <a:effectLst/>
                          <a:latin typeface="Arial" panose="020B0604020202020204" pitchFamily="34" charset="0"/>
                          <a:ea typeface="+mn-ea"/>
                          <a:cs typeface="Arial" panose="020B0604020202020204" pitchFamily="34"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solidFill>
                      <a:srgbClr val="D8D7EB"/>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603774772"/>
              </p:ext>
            </p:extLst>
          </p:nvPr>
        </p:nvGraphicFramePr>
        <p:xfrm>
          <a:off x="523875" y="4253222"/>
          <a:ext cx="8891590" cy="2108200"/>
        </p:xfrm>
        <a:graphic>
          <a:graphicData uri="http://schemas.openxmlformats.org/drawingml/2006/table">
            <a:tbl>
              <a:tblPr firstRow="1" bandRow="1">
                <a:tableStyleId>{5C22544A-7EE6-4342-B048-85BDC9FD1C3A}</a:tableStyleId>
              </a:tblPr>
              <a:tblGrid>
                <a:gridCol w="2490788"/>
                <a:gridCol w="3436939"/>
                <a:gridCol w="2963863"/>
              </a:tblGrid>
              <a:tr h="370840">
                <a:tc rowSpan="2">
                  <a:txBody>
                    <a:bodyPr/>
                    <a:lstStyle/>
                    <a:p>
                      <a:r>
                        <a:rPr lang="fr-FR" sz="1800" b="1" kern="1200" dirty="0" smtClean="0">
                          <a:solidFill>
                            <a:schemeClr val="tx1"/>
                          </a:solidFill>
                          <a:effectLst/>
                          <a:latin typeface="Arial" panose="020B0604020202020204" pitchFamily="34" charset="0"/>
                          <a:ea typeface="+mn-ea"/>
                          <a:cs typeface="Arial" panose="020B0604020202020204" pitchFamily="34" charset="0"/>
                        </a:rPr>
                        <a:t>Sujet 4.1.1: Occurrence des phénomènes naturels extrêmes et des catastrophes naturelles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marL="0" algn="l" defTabSz="914400" rtl="0" eaLnBrk="1" latinLnBrk="0" hangingPunct="1"/>
                      <a:r>
                        <a:rPr lang="fr-FR" sz="1800" b="0" kern="1200" dirty="0" smtClean="0">
                          <a:solidFill>
                            <a:schemeClr val="dk1"/>
                          </a:solidFill>
                          <a:effectLst/>
                          <a:latin typeface="Arial" panose="020B0604020202020204" pitchFamily="34" charset="0"/>
                          <a:ea typeface="+mn-ea"/>
                          <a:cs typeface="Arial" panose="020B0604020202020204" pitchFamily="34" charset="0"/>
                        </a:rPr>
                        <a:t>a. Occurrence d'événements naturels extrêmes et de catastrophes naturelles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lang="fr-FR" sz="1800" b="0" kern="1200" dirty="0" smtClean="0">
                          <a:solidFill>
                            <a:schemeClr val="dk1"/>
                          </a:solidFill>
                          <a:effectLst/>
                          <a:latin typeface="Arial" panose="020B0604020202020204" pitchFamily="34" charset="0"/>
                          <a:ea typeface="+mn-ea"/>
                          <a:cs typeface="Arial" panose="020B0604020202020204" pitchFamily="34" charset="0"/>
                        </a:rPr>
                        <a:t>1. Type de phénomène extrême et de catastrophe (géophysique, météorologique, hydrologique, climatique, biologique)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vMerge="1">
                  <a:txBody>
                    <a:bodyPr/>
                    <a:lstStyle/>
                    <a:p>
                      <a:endParaRPr lang="en-US"/>
                    </a:p>
                  </a:txBody>
                  <a:tcPr/>
                </a:tc>
                <a:tc vMerge="1">
                  <a:txBody>
                    <a:bodyPr/>
                    <a:lstStyle/>
                    <a:p>
                      <a:pPr marL="0" algn="l" defTabSz="914400" rtl="0" eaLnBrk="1" latinLnBrk="0" hangingPunct="1"/>
                      <a:endParaRPr lang="fr-FR" sz="1800" b="0" kern="1200" dirty="0" smtClean="0">
                        <a:solidFill>
                          <a:schemeClr val="dk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800" b="0" kern="1200" dirty="0" smtClean="0">
                          <a:solidFill>
                            <a:schemeClr val="dk1"/>
                          </a:solidFill>
                          <a:effectLst/>
                          <a:latin typeface="Arial" panose="020B0604020202020204" pitchFamily="34" charset="0"/>
                          <a:ea typeface="+mn-ea"/>
                          <a:cs typeface="Arial" panose="020B0604020202020204" pitchFamily="34" charset="0"/>
                        </a:rPr>
                        <a:t>2. Emplacement </a:t>
                      </a:r>
                      <a:r>
                        <a:rPr lang="en-US" sz="1800" b="0" i="0" u="none" strike="noStrike" kern="1200" baseline="0" dirty="0" smtClean="0">
                          <a:solidFill>
                            <a:schemeClr val="dk1"/>
                          </a:solidFill>
                          <a:latin typeface="+mn-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2" name="Content Placeholder 1"/>
          <p:cNvSpPr>
            <a:spLocks noGrp="1"/>
          </p:cNvSpPr>
          <p:nvPr>
            <p:ph idx="1"/>
          </p:nvPr>
        </p:nvSpPr>
        <p:spPr>
          <a:xfrm>
            <a:off x="523875" y="3816008"/>
            <a:ext cx="8891589" cy="365760"/>
          </a:xfrm>
        </p:spPr>
        <p:txBody>
          <a:bodyPr>
            <a:noAutofit/>
          </a:bodyPr>
          <a:lstStyle/>
          <a:p>
            <a:pPr marL="0" indent="0" algn="ctr">
              <a:lnSpc>
                <a:spcPct val="100000"/>
              </a:lnSpc>
              <a:buNone/>
            </a:pPr>
            <a:r>
              <a:rPr lang="fr-FR" sz="2000" b="1" dirty="0" smtClean="0">
                <a:solidFill>
                  <a:srgbClr val="008000"/>
                </a:solidFill>
              </a:rPr>
              <a:t>Exemple </a:t>
            </a:r>
            <a:r>
              <a:rPr lang="fr-FR" sz="2000" b="1" dirty="0">
                <a:solidFill>
                  <a:srgbClr val="008000"/>
                </a:solidFill>
              </a:rPr>
              <a:t>de statistiques fondamentales de la Composante </a:t>
            </a:r>
            <a:r>
              <a:rPr lang="fr-FR" sz="2000" b="1" dirty="0" smtClean="0">
                <a:solidFill>
                  <a:srgbClr val="008000"/>
                </a:solidFill>
              </a:rPr>
              <a:t>4: </a:t>
            </a:r>
            <a:endParaRPr lang="fr-FR" sz="2000" b="1" dirty="0">
              <a:solidFill>
                <a:srgbClr val="008000"/>
              </a:solidFill>
            </a:endParaRPr>
          </a:p>
        </p:txBody>
      </p:sp>
      <p:sp>
        <p:nvSpPr>
          <p:cNvPr id="9"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Aperçu de chaque composante du CDSE 2013 </a:t>
            </a:r>
            <a:r>
              <a:rPr lang="fr-FR" sz="2400" b="1" dirty="0" smtClean="0">
                <a:solidFill>
                  <a:schemeClr val="bg1"/>
                </a:solidFill>
              </a:rPr>
              <a:t>…</a:t>
            </a:r>
            <a:endParaRPr lang="en-US" sz="2400" b="1" dirty="0">
              <a:solidFill>
                <a:schemeClr val="bg1"/>
              </a:solidFill>
            </a:endParaRPr>
          </a:p>
        </p:txBody>
      </p:sp>
    </p:spTree>
    <p:extLst>
      <p:ext uri="{BB962C8B-B14F-4D97-AF65-F5344CB8AC3E}">
        <p14:creationId xmlns:p14="http://schemas.microsoft.com/office/powerpoint/2010/main" val="296988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51</a:t>
            </a:fld>
            <a:endParaRPr lang="en-US" altLang="en-US" dirty="0"/>
          </a:p>
        </p:txBody>
      </p:sp>
      <p:sp>
        <p:nvSpPr>
          <p:cNvPr id="2" name="Content Placeholder 1"/>
          <p:cNvSpPr>
            <a:spLocks noGrp="1"/>
          </p:cNvSpPr>
          <p:nvPr>
            <p:ph idx="1"/>
          </p:nvPr>
        </p:nvSpPr>
        <p:spPr>
          <a:xfrm>
            <a:off x="5314951" y="1995543"/>
            <a:ext cx="4271962" cy="2047820"/>
          </a:xfrm>
        </p:spPr>
        <p:txBody>
          <a:bodyPr>
            <a:noAutofit/>
          </a:bodyPr>
          <a:lstStyle/>
          <a:p>
            <a:pPr marL="0" indent="0" algn="ctr">
              <a:buNone/>
            </a:pPr>
            <a:r>
              <a:rPr lang="fr-FR" b="1" dirty="0" smtClean="0"/>
              <a:t>5. Établissements </a:t>
            </a:r>
            <a:r>
              <a:rPr lang="fr-FR" b="1" dirty="0"/>
              <a:t>humains et santé </a:t>
            </a:r>
            <a:r>
              <a:rPr lang="fr-FR" b="1" dirty="0" smtClean="0"/>
              <a:t>environnementale</a:t>
            </a:r>
            <a:r>
              <a:rPr lang="fr-FR" sz="1800" dirty="0" smtClean="0"/>
              <a:t>	</a:t>
            </a:r>
            <a:endParaRPr lang="fr-FR" sz="3600" dirty="0" smtClean="0"/>
          </a:p>
          <a:p>
            <a:pPr>
              <a:lnSpc>
                <a:spcPct val="80000"/>
              </a:lnSpc>
            </a:pPr>
            <a:r>
              <a:rPr lang="fr-FR" sz="2200" dirty="0"/>
              <a:t>statistiques relatives aux établissements humains et la santé environnementale</a:t>
            </a:r>
            <a:r>
              <a:rPr lang="fr-FR" sz="2200" dirty="0" smtClean="0"/>
              <a:t>.</a:t>
            </a:r>
            <a:endParaRPr lang="fr-FR" sz="22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430" y="1995543"/>
            <a:ext cx="4297680" cy="4297680"/>
          </a:xfrm>
          <a:prstGeom prst="rect">
            <a:avLst/>
          </a:prstGeom>
        </p:spPr>
      </p:pic>
      <p:graphicFrame>
        <p:nvGraphicFramePr>
          <p:cNvPr id="6" name="Object 151"/>
          <p:cNvGraphicFramePr>
            <a:graphicFrameLocks noChangeAspect="1"/>
          </p:cNvGraphicFramePr>
          <p:nvPr>
            <p:extLst>
              <p:ext uri="{D42A27DB-BD31-4B8C-83A1-F6EECF244321}">
                <p14:modId xmlns:p14="http://schemas.microsoft.com/office/powerpoint/2010/main" val="1964872269"/>
              </p:ext>
            </p:extLst>
          </p:nvPr>
        </p:nvGraphicFramePr>
        <p:xfrm>
          <a:off x="-155343" y="3381377"/>
          <a:ext cx="2796989" cy="3429000"/>
        </p:xfrm>
        <a:graphic>
          <a:graphicData uri="http://schemas.openxmlformats.org/presentationml/2006/ole">
            <mc:AlternateContent xmlns:mc="http://schemas.openxmlformats.org/markup-compatibility/2006">
              <mc:Choice xmlns:v="urn:schemas-microsoft-com:vml" Requires="v">
                <p:oleObj spid="_x0000_s6236" name="Imagen" r:id="rId4" imgW="2309813" imgH="3176588" progId="MS_ClipArt_Gallery.2">
                  <p:embed/>
                </p:oleObj>
              </mc:Choice>
              <mc:Fallback>
                <p:oleObj name="Imagen" r:id="rId4" imgW="2309813" imgH="3176588"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343" y="3381377"/>
                        <a:ext cx="2796989" cy="3429000"/>
                      </a:xfrm>
                      <a:prstGeom prst="rect">
                        <a:avLst/>
                      </a:prstGeom>
                      <a:noFill/>
                      <a:ln>
                        <a:noFill/>
                      </a:ln>
                      <a:effectLst/>
                    </p:spPr>
                  </p:pic>
                </p:oleObj>
              </mc:Fallback>
            </mc:AlternateContent>
          </a:graphicData>
        </a:graphic>
      </p:graphicFrame>
      <p:sp>
        <p:nvSpPr>
          <p:cNvPr id="8"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Aperçu de chaque composante du CDSE 2013 </a:t>
            </a:r>
            <a:r>
              <a:rPr lang="fr-FR" sz="2400" b="1" dirty="0" smtClean="0">
                <a:solidFill>
                  <a:schemeClr val="bg1"/>
                </a:solidFill>
              </a:rPr>
              <a:t>…</a:t>
            </a:r>
            <a:endParaRPr lang="en-US" sz="2400" b="1" dirty="0">
              <a:solidFill>
                <a:schemeClr val="bg1"/>
              </a:solidFill>
            </a:endParaRPr>
          </a:p>
        </p:txBody>
      </p:sp>
    </p:spTree>
    <p:extLst>
      <p:ext uri="{BB962C8B-B14F-4D97-AF65-F5344CB8AC3E}">
        <p14:creationId xmlns:p14="http://schemas.microsoft.com/office/powerpoint/2010/main" val="3182816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52</a:t>
            </a:fld>
            <a:endParaRPr lang="en-US" altLang="en-US" dirty="0"/>
          </a:p>
        </p:txBody>
      </p:sp>
      <p:graphicFrame>
        <p:nvGraphicFramePr>
          <p:cNvPr id="5" name="Table 4"/>
          <p:cNvGraphicFramePr>
            <a:graphicFrameLocks noGrp="1"/>
          </p:cNvGraphicFramePr>
          <p:nvPr>
            <p:extLst>
              <p:ext uri="{D42A27DB-BD31-4B8C-83A1-F6EECF244321}">
                <p14:modId xmlns:p14="http://schemas.microsoft.com/office/powerpoint/2010/main" val="1692963722"/>
              </p:ext>
            </p:extLst>
          </p:nvPr>
        </p:nvGraphicFramePr>
        <p:xfrm>
          <a:off x="523875" y="1753264"/>
          <a:ext cx="8891589" cy="1524000"/>
        </p:xfrm>
        <a:graphic>
          <a:graphicData uri="http://schemas.openxmlformats.org/drawingml/2006/table">
            <a:tbl>
              <a:tblPr firstRow="1" firstCol="1" bandRow="1">
                <a:tableStyleId>{5C22544A-7EE6-4342-B048-85BDC9FD1C3A}</a:tableStyleId>
              </a:tblPr>
              <a:tblGrid>
                <a:gridCol w="2990850"/>
                <a:gridCol w="5900739"/>
              </a:tblGrid>
              <a:tr h="0">
                <a:tc rowSpan="2">
                  <a:txBody>
                    <a:bodyPr/>
                    <a:lstStyle/>
                    <a:p>
                      <a:pPr marL="0" marR="0">
                        <a:lnSpc>
                          <a:spcPct val="107000"/>
                        </a:lnSpc>
                        <a:spcBef>
                          <a:spcPts val="0"/>
                        </a:spcBef>
                        <a:spcAft>
                          <a:spcPts val="0"/>
                        </a:spcAft>
                      </a:pPr>
                      <a:r>
                        <a:rPr lang="fr-FR" sz="2400" noProof="0" dirty="0" smtClean="0">
                          <a:solidFill>
                            <a:schemeClr val="tx1"/>
                          </a:solidFill>
                          <a:effectLst/>
                          <a:latin typeface="Arial" panose="020B0604020202020204" pitchFamily="34" charset="0"/>
                          <a:cs typeface="Arial" panose="020B0604020202020204" pitchFamily="34" charset="0"/>
                        </a:rPr>
                        <a:t>Composa</a:t>
                      </a:r>
                      <a:r>
                        <a:rPr lang="fr-FR" sz="2400" b="1" kern="1200" noProof="0" dirty="0" smtClean="0">
                          <a:solidFill>
                            <a:schemeClr val="tx1"/>
                          </a:solidFill>
                          <a:effectLst/>
                          <a:latin typeface="Arial" panose="020B0604020202020204" pitchFamily="34" charset="0"/>
                          <a:ea typeface="+mn-ea"/>
                          <a:cs typeface="Arial" panose="020B0604020202020204" pitchFamily="34" charset="0"/>
                        </a:rPr>
                        <a:t>nte 5:</a:t>
                      </a:r>
                    </a:p>
                    <a:p>
                      <a:r>
                        <a:rPr lang="fr-FR" sz="2400" b="1" kern="1200" dirty="0" smtClean="0">
                          <a:solidFill>
                            <a:schemeClr val="tx1"/>
                          </a:solidFill>
                          <a:effectLst/>
                          <a:latin typeface="Arial" panose="020B0604020202020204" pitchFamily="34" charset="0"/>
                          <a:ea typeface="+mn-ea"/>
                          <a:cs typeface="Arial" panose="020B0604020202020204" pitchFamily="34" charset="0"/>
                        </a:rPr>
                        <a:t>Établissements humains et santé environnementale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228600" indent="-228600" algn="l" defTabSz="914400" rtl="0" eaLnBrk="1" latinLnBrk="0" hangingPunct="1">
                        <a:buFont typeface="Arial" panose="020B0604020202020204" pitchFamily="34" charset="0"/>
                        <a:buChar char="•"/>
                      </a:pPr>
                      <a:r>
                        <a:rPr lang="en-US" sz="2000" b="0" kern="1200" dirty="0" smtClean="0">
                          <a:solidFill>
                            <a:schemeClr val="tx1"/>
                          </a:solidFill>
                          <a:effectLst/>
                          <a:latin typeface="Arial" panose="020B0604020202020204" pitchFamily="34" charset="0"/>
                          <a:ea typeface="+mn-ea"/>
                          <a:cs typeface="Arial" panose="020B0604020202020204" pitchFamily="34" charset="0"/>
                        </a:rPr>
                        <a:t>Sous-</a:t>
                      </a:r>
                      <a:r>
                        <a:rPr lang="en-US" sz="2000" b="0" kern="1200" dirty="0" err="1" smtClean="0">
                          <a:solidFill>
                            <a:schemeClr val="tx1"/>
                          </a:solidFill>
                          <a:effectLst/>
                          <a:latin typeface="Arial" panose="020B0604020202020204" pitchFamily="34" charset="0"/>
                          <a:ea typeface="+mn-ea"/>
                          <a:cs typeface="Arial" panose="020B0604020202020204" pitchFamily="34" charset="0"/>
                        </a:rPr>
                        <a:t>composante</a:t>
                      </a:r>
                      <a:r>
                        <a:rPr lang="en-US" sz="2000" b="0" kern="1200" dirty="0" smtClean="0">
                          <a:solidFill>
                            <a:schemeClr val="tx1"/>
                          </a:solidFill>
                          <a:effectLst/>
                          <a:latin typeface="Arial" panose="020B0604020202020204" pitchFamily="34" charset="0"/>
                          <a:ea typeface="+mn-ea"/>
                          <a:cs typeface="Arial" panose="020B0604020202020204" pitchFamily="34" charset="0"/>
                        </a:rPr>
                        <a:t> 5.1: </a:t>
                      </a:r>
                      <a:r>
                        <a:rPr lang="en-US" sz="2000" b="0" kern="1200" dirty="0" err="1" smtClean="0">
                          <a:solidFill>
                            <a:schemeClr val="tx1"/>
                          </a:solidFill>
                          <a:effectLst/>
                          <a:latin typeface="Arial" panose="020B0604020202020204" pitchFamily="34" charset="0"/>
                          <a:ea typeface="+mn-ea"/>
                          <a:cs typeface="Arial" panose="020B0604020202020204" pitchFamily="34" charset="0"/>
                        </a:rPr>
                        <a:t>Établissements</a:t>
                      </a:r>
                      <a:r>
                        <a:rPr lang="en-US" sz="2000" b="0" kern="1200" dirty="0" smtClean="0">
                          <a:solidFill>
                            <a:schemeClr val="tx1"/>
                          </a:solidFill>
                          <a:effectLst/>
                          <a:latin typeface="Arial" panose="020B0604020202020204" pitchFamily="34" charset="0"/>
                          <a:ea typeface="+mn-ea"/>
                          <a:cs typeface="Arial" panose="020B0604020202020204" pitchFamily="34" charset="0"/>
                        </a:rPr>
                        <a:t> </a:t>
                      </a:r>
                      <a:r>
                        <a:rPr lang="en-US" sz="2000" b="0" kern="1200" dirty="0" err="1" smtClean="0">
                          <a:solidFill>
                            <a:schemeClr val="tx1"/>
                          </a:solidFill>
                          <a:effectLst/>
                          <a:latin typeface="Arial" panose="020B0604020202020204" pitchFamily="34" charset="0"/>
                          <a:ea typeface="+mn-ea"/>
                          <a:cs typeface="Arial" panose="020B0604020202020204" pitchFamily="34" charset="0"/>
                        </a:rPr>
                        <a:t>humain</a:t>
                      </a:r>
                      <a:r>
                        <a:rPr lang="en-US" sz="2000" b="0" kern="1200" dirty="0" smtClean="0">
                          <a:solidFill>
                            <a:schemeClr val="tx1"/>
                          </a:solidFill>
                          <a:effectLst/>
                          <a:latin typeface="Arial" panose="020B0604020202020204" pitchFamily="34" charset="0"/>
                          <a:ea typeface="+mn-ea"/>
                          <a:cs typeface="Arial" panose="020B0604020202020204" pitchFamily="34" charset="0"/>
                        </a:rPr>
                        <a:t>	</a:t>
                      </a:r>
                    </a:p>
                    <a:p>
                      <a:pPr marL="0" indent="0" algn="l" defTabSz="914400" rtl="0" eaLnBrk="1" latinLnBrk="0" hangingPunct="1">
                        <a:buFont typeface="Arial" panose="020B0604020202020204" pitchFamily="34" charset="0"/>
                        <a:buNone/>
                      </a:pPr>
                      <a:endParaRPr lang="en-US" sz="2000" b="0" kern="1200" dirty="0" smtClean="0">
                        <a:solidFill>
                          <a:schemeClr val="tx1"/>
                        </a:solidFill>
                        <a:effectLst/>
                        <a:latin typeface="Arial" panose="020B0604020202020204" pitchFamily="34" charset="0"/>
                        <a:ea typeface="+mn-ea"/>
                        <a:cs typeface="Arial" panose="020B0604020202020204" pitchFamily="34" charset="0"/>
                      </a:endParaRPr>
                    </a:p>
                    <a:p>
                      <a:pPr marL="0" indent="0" algn="l" defTabSz="914400" rtl="0" eaLnBrk="1" latinLnBrk="0" hangingPunct="1">
                        <a:buFont typeface="Arial" panose="020B0604020202020204" pitchFamily="34" charset="0"/>
                        <a:buNone/>
                      </a:pPr>
                      <a:endParaRPr lang="en-US" sz="2000" b="0" kern="1200" dirty="0" smtClean="0">
                        <a:solidFill>
                          <a:schemeClr val="tx1"/>
                        </a:solidFill>
                        <a:effectLst/>
                        <a:latin typeface="Arial" panose="020B0604020202020204" pitchFamily="34" charset="0"/>
                        <a:ea typeface="+mn-ea"/>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solidFill>
                      <a:srgbClr val="FFFFCC"/>
                    </a:solidFill>
                  </a:tcPr>
                </a:tc>
              </a:tr>
              <a:tr h="0">
                <a:tc vMerge="1">
                  <a:txBody>
                    <a:bodyPr/>
                    <a:lstStyle/>
                    <a:p>
                      <a:endParaRPr lang="en-US"/>
                    </a:p>
                  </a:txBody>
                  <a:tcPr/>
                </a:tc>
                <a:tc>
                  <a:txBody>
                    <a:bodyPr/>
                    <a:lstStyle/>
                    <a:p>
                      <a:pPr marL="228600" indent="-228600" algn="l" defTabSz="914400" rtl="0" eaLnBrk="1" latinLnBrk="0" hangingPunct="1">
                        <a:buFont typeface="Arial" panose="020B0604020202020204" pitchFamily="34" charset="0"/>
                        <a:buChar char="•"/>
                      </a:pPr>
                      <a:r>
                        <a:rPr lang="en-US" sz="2000" b="0" kern="1200" dirty="0" smtClean="0">
                          <a:solidFill>
                            <a:schemeClr val="tx1"/>
                          </a:solidFill>
                          <a:effectLst/>
                          <a:latin typeface="Arial" panose="020B0604020202020204" pitchFamily="34" charset="0"/>
                          <a:ea typeface="+mn-ea"/>
                          <a:cs typeface="Arial" panose="020B0604020202020204" pitchFamily="34" charset="0"/>
                        </a:rPr>
                        <a:t>Sous-</a:t>
                      </a:r>
                      <a:r>
                        <a:rPr lang="en-US" sz="2000" b="0" kern="1200" dirty="0" err="1" smtClean="0">
                          <a:solidFill>
                            <a:schemeClr val="tx1"/>
                          </a:solidFill>
                          <a:effectLst/>
                          <a:latin typeface="Arial" panose="020B0604020202020204" pitchFamily="34" charset="0"/>
                          <a:ea typeface="+mn-ea"/>
                          <a:cs typeface="Arial" panose="020B0604020202020204" pitchFamily="34" charset="0"/>
                        </a:rPr>
                        <a:t>composante</a:t>
                      </a:r>
                      <a:r>
                        <a:rPr lang="en-US" sz="2000" b="0" kern="1200" dirty="0" smtClean="0">
                          <a:solidFill>
                            <a:schemeClr val="tx1"/>
                          </a:solidFill>
                          <a:effectLst/>
                          <a:latin typeface="Arial" panose="020B0604020202020204" pitchFamily="34" charset="0"/>
                          <a:ea typeface="+mn-ea"/>
                          <a:cs typeface="Arial" panose="020B0604020202020204" pitchFamily="34" charset="0"/>
                        </a:rPr>
                        <a:t> 5.2: Santé </a:t>
                      </a:r>
                      <a:r>
                        <a:rPr lang="en-US" sz="2000" b="0" kern="1200" dirty="0" err="1" smtClean="0">
                          <a:solidFill>
                            <a:schemeClr val="tx1"/>
                          </a:solidFill>
                          <a:effectLst/>
                          <a:latin typeface="Arial" panose="020B0604020202020204" pitchFamily="34" charset="0"/>
                          <a:ea typeface="+mn-ea"/>
                          <a:cs typeface="Arial" panose="020B0604020202020204" pitchFamily="34" charset="0"/>
                        </a:rPr>
                        <a:t>environnementale</a:t>
                      </a:r>
                      <a:r>
                        <a:rPr lang="fr-FR" sz="2000" b="0" kern="1200" noProof="0" dirty="0" smtClean="0">
                          <a:solidFill>
                            <a:schemeClr val="tx1"/>
                          </a:solidFill>
                          <a:effectLst/>
                          <a:latin typeface="Arial" panose="020B0604020202020204" pitchFamily="34" charset="0"/>
                          <a:ea typeface="+mn-ea"/>
                          <a:cs typeface="Arial" panose="020B0604020202020204" pitchFamily="34"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900182935"/>
              </p:ext>
            </p:extLst>
          </p:nvPr>
        </p:nvGraphicFramePr>
        <p:xfrm>
          <a:off x="523875" y="3881732"/>
          <a:ext cx="8891590" cy="2931160"/>
        </p:xfrm>
        <a:graphic>
          <a:graphicData uri="http://schemas.openxmlformats.org/drawingml/2006/table">
            <a:tbl>
              <a:tblPr firstRow="1" bandRow="1">
                <a:tableStyleId>{5C22544A-7EE6-4342-B048-85BDC9FD1C3A}</a:tableStyleId>
              </a:tblPr>
              <a:tblGrid>
                <a:gridCol w="2490788"/>
                <a:gridCol w="6400802"/>
              </a:tblGrid>
              <a:tr h="370840">
                <a:tc rowSpan="5">
                  <a:txBody>
                    <a:bodyPr/>
                    <a:lstStyle/>
                    <a:p>
                      <a:r>
                        <a:rPr lang="fr-FR" sz="1800" b="1" kern="1200" dirty="0" smtClean="0">
                          <a:solidFill>
                            <a:schemeClr val="tx1"/>
                          </a:solidFill>
                          <a:effectLst/>
                          <a:latin typeface="Arial" panose="020B0604020202020204" pitchFamily="34" charset="0"/>
                          <a:ea typeface="+mn-ea"/>
                          <a:cs typeface="Arial" panose="020B0604020202020204" pitchFamily="34" charset="0"/>
                        </a:rPr>
                        <a:t>Sujet 5.1.2: Accès aux services de base sélectionnés</a:t>
                      </a:r>
                      <a:endParaRPr lang="en-US"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sz="1800" b="0" kern="1200" dirty="0" smtClean="0">
                          <a:solidFill>
                            <a:schemeClr val="dk1"/>
                          </a:solidFill>
                          <a:effectLst/>
                          <a:latin typeface="Arial" panose="020B0604020202020204" pitchFamily="34" charset="0"/>
                          <a:ea typeface="+mn-ea"/>
                          <a:cs typeface="Arial" panose="020B0604020202020204" pitchFamily="34" charset="0"/>
                        </a:rPr>
                        <a:t>a. Population utilisant une source améliorée d'eau potable</a:t>
                      </a:r>
                      <a:endParaRPr lang="en-US" sz="1800" b="0" kern="1200" dirty="0">
                        <a:solidFill>
                          <a:schemeClr val="dk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vMerge="1">
                  <a:txBody>
                    <a:bodyPr/>
                    <a:lstStyle/>
                    <a:p>
                      <a:endParaRPr lang="en-US"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sz="1800" b="0" kern="1200" dirty="0" smtClean="0">
                          <a:solidFill>
                            <a:schemeClr val="dk1"/>
                          </a:solidFill>
                          <a:effectLst/>
                          <a:latin typeface="Arial" panose="020B0604020202020204" pitchFamily="34" charset="0"/>
                          <a:ea typeface="+mn-ea"/>
                          <a:cs typeface="Arial" panose="020B0604020202020204" pitchFamily="34" charset="0"/>
                        </a:rPr>
                        <a:t>b. Population utilisant des installations d'assainissement améliorées</a:t>
                      </a:r>
                      <a:endParaRPr lang="en-US" sz="1800" b="0" kern="1200" dirty="0">
                        <a:solidFill>
                          <a:schemeClr val="dk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vMerge="1">
                  <a:txBody>
                    <a:bodyPr/>
                    <a:lstStyle/>
                    <a:p>
                      <a:endParaRPr lang="en-US"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sz="1800" b="0" kern="1200" dirty="0" smtClean="0">
                          <a:solidFill>
                            <a:schemeClr val="dk1"/>
                          </a:solidFill>
                          <a:effectLst/>
                          <a:latin typeface="Arial" panose="020B0604020202020204" pitchFamily="34" charset="0"/>
                          <a:ea typeface="+mn-ea"/>
                          <a:cs typeface="Arial" panose="020B0604020202020204" pitchFamily="34" charset="0"/>
                        </a:rPr>
                        <a:t>c. Population desservie par la collecte des déchets municipaux</a:t>
                      </a:r>
                      <a:endParaRPr lang="en-US" sz="1800" b="0" kern="1200" dirty="0">
                        <a:solidFill>
                          <a:schemeClr val="dk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vMerge="1">
                  <a:txBody>
                    <a:bodyPr/>
                    <a:lstStyle/>
                    <a:p>
                      <a:endParaRPr lang="en-US"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sz="1800" b="0" kern="1200" dirty="0" smtClean="0">
                          <a:solidFill>
                            <a:schemeClr val="dk1"/>
                          </a:solidFill>
                          <a:effectLst/>
                          <a:latin typeface="Arial" panose="020B0604020202020204" pitchFamily="34" charset="0"/>
                          <a:ea typeface="+mn-ea"/>
                          <a:cs typeface="Arial" panose="020B0604020202020204" pitchFamily="34" charset="0"/>
                        </a:rPr>
                        <a:t>e. Population raccordée à un système de traitement des eaux usées</a:t>
                      </a:r>
                      <a:endParaRPr lang="en-US" sz="1800" b="0" kern="1200" dirty="0">
                        <a:solidFill>
                          <a:schemeClr val="dk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vMerge="1">
                  <a:txBody>
                    <a:bodyPr/>
                    <a:lstStyle/>
                    <a:p>
                      <a:endParaRPr lang="en-US"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sz="1800" b="0" kern="1200" dirty="0" smtClean="0">
                          <a:solidFill>
                            <a:schemeClr val="dk1"/>
                          </a:solidFill>
                          <a:effectLst/>
                          <a:latin typeface="Arial" panose="020B0604020202020204" pitchFamily="34" charset="0"/>
                          <a:ea typeface="+mn-ea"/>
                          <a:cs typeface="Arial" panose="020B0604020202020204" pitchFamily="34" charset="0"/>
                        </a:rPr>
                        <a:t>f. Population desservie par les services d'approvisionnement en eau</a:t>
                      </a:r>
                      <a:endParaRPr lang="en-US" sz="1800" b="0" kern="1200" dirty="0">
                        <a:solidFill>
                          <a:schemeClr val="dk1"/>
                        </a:solidFill>
                        <a:effectLst/>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2" name="Content Placeholder 1"/>
          <p:cNvSpPr>
            <a:spLocks noGrp="1"/>
          </p:cNvSpPr>
          <p:nvPr>
            <p:ph idx="1"/>
          </p:nvPr>
        </p:nvSpPr>
        <p:spPr>
          <a:xfrm>
            <a:off x="523875" y="3444518"/>
            <a:ext cx="8891589" cy="365760"/>
          </a:xfrm>
        </p:spPr>
        <p:txBody>
          <a:bodyPr>
            <a:noAutofit/>
          </a:bodyPr>
          <a:lstStyle/>
          <a:p>
            <a:pPr marL="0" indent="0" algn="ctr">
              <a:lnSpc>
                <a:spcPct val="100000"/>
              </a:lnSpc>
              <a:buNone/>
            </a:pPr>
            <a:r>
              <a:rPr lang="fr-FR" sz="2000" b="1" dirty="0" smtClean="0">
                <a:solidFill>
                  <a:srgbClr val="008000"/>
                </a:solidFill>
              </a:rPr>
              <a:t>Exemple </a:t>
            </a:r>
            <a:r>
              <a:rPr lang="fr-FR" sz="2000" b="1" dirty="0">
                <a:solidFill>
                  <a:srgbClr val="008000"/>
                </a:solidFill>
              </a:rPr>
              <a:t>de statistiques fondamentales de la Composante </a:t>
            </a:r>
            <a:r>
              <a:rPr lang="fr-FR" sz="2000" b="1" dirty="0" smtClean="0">
                <a:solidFill>
                  <a:srgbClr val="008000"/>
                </a:solidFill>
              </a:rPr>
              <a:t>5: </a:t>
            </a:r>
            <a:endParaRPr lang="fr-FR" sz="2000" b="1" dirty="0">
              <a:solidFill>
                <a:srgbClr val="008000"/>
              </a:solidFill>
            </a:endParaRPr>
          </a:p>
        </p:txBody>
      </p:sp>
      <p:sp>
        <p:nvSpPr>
          <p:cNvPr id="9"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Aperçu de chaque composante du CDSE 2013 </a:t>
            </a:r>
            <a:r>
              <a:rPr lang="fr-FR" sz="2400" b="1" dirty="0" smtClean="0">
                <a:solidFill>
                  <a:schemeClr val="bg1"/>
                </a:solidFill>
              </a:rPr>
              <a:t>…</a:t>
            </a:r>
            <a:endParaRPr lang="en-US" sz="2400" b="1" dirty="0">
              <a:solidFill>
                <a:schemeClr val="bg1"/>
              </a:solidFill>
            </a:endParaRPr>
          </a:p>
        </p:txBody>
      </p:sp>
    </p:spTree>
    <p:extLst>
      <p:ext uri="{BB962C8B-B14F-4D97-AF65-F5344CB8AC3E}">
        <p14:creationId xmlns:p14="http://schemas.microsoft.com/office/powerpoint/2010/main" val="37052746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53</a:t>
            </a:fld>
            <a:endParaRPr lang="en-US" altLang="en-US" dirty="0"/>
          </a:p>
        </p:txBody>
      </p:sp>
      <p:sp>
        <p:nvSpPr>
          <p:cNvPr id="2" name="Content Placeholder 1"/>
          <p:cNvSpPr>
            <a:spLocks noGrp="1"/>
          </p:cNvSpPr>
          <p:nvPr>
            <p:ph idx="1"/>
          </p:nvPr>
        </p:nvSpPr>
        <p:spPr>
          <a:xfrm>
            <a:off x="5314951" y="1995543"/>
            <a:ext cx="4271962" cy="3147957"/>
          </a:xfrm>
        </p:spPr>
        <p:txBody>
          <a:bodyPr>
            <a:noAutofit/>
          </a:bodyPr>
          <a:lstStyle/>
          <a:p>
            <a:pPr marL="0" indent="0" algn="ctr">
              <a:lnSpc>
                <a:spcPct val="100000"/>
              </a:lnSpc>
              <a:buNone/>
            </a:pPr>
            <a:r>
              <a:rPr lang="fr-FR" b="1" dirty="0"/>
              <a:t>6. Protection, gestion et engagement en matière d'environnement	</a:t>
            </a:r>
          </a:p>
          <a:p>
            <a:pPr marL="0" indent="0" algn="ctr">
              <a:buNone/>
            </a:pPr>
            <a:endParaRPr lang="fr-FR" sz="1800" dirty="0"/>
          </a:p>
          <a:p>
            <a:pPr>
              <a:lnSpc>
                <a:spcPct val="80000"/>
              </a:lnSpc>
            </a:pPr>
            <a:r>
              <a:rPr lang="fr-FR" sz="2200" dirty="0" smtClean="0"/>
              <a:t>réponses </a:t>
            </a:r>
            <a:r>
              <a:rPr lang="fr-FR" sz="2200" dirty="0"/>
              <a:t>pertinentes de la société et les mesures économiques visant à protéger l’environnement et gestion des ressources environnementales</a:t>
            </a:r>
            <a:r>
              <a:rPr lang="fr-FR" sz="2200" dirty="0" smtClean="0"/>
              <a:t>.</a:t>
            </a:r>
            <a:endParaRPr lang="en-US" sz="22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430" y="1995543"/>
            <a:ext cx="4297680" cy="4297680"/>
          </a:xfrm>
          <a:prstGeom prst="rect">
            <a:avLst/>
          </a:prstGeom>
        </p:spPr>
      </p:pic>
      <p:graphicFrame>
        <p:nvGraphicFramePr>
          <p:cNvPr id="6" name="Object 151"/>
          <p:cNvGraphicFramePr>
            <a:graphicFrameLocks noChangeAspect="1"/>
          </p:cNvGraphicFramePr>
          <p:nvPr>
            <p:extLst>
              <p:ext uri="{D42A27DB-BD31-4B8C-83A1-F6EECF244321}">
                <p14:modId xmlns:p14="http://schemas.microsoft.com/office/powerpoint/2010/main" val="922542900"/>
              </p:ext>
            </p:extLst>
          </p:nvPr>
        </p:nvGraphicFramePr>
        <p:xfrm>
          <a:off x="459019" y="1852615"/>
          <a:ext cx="2796989" cy="3429000"/>
        </p:xfrm>
        <a:graphic>
          <a:graphicData uri="http://schemas.openxmlformats.org/presentationml/2006/ole">
            <mc:AlternateContent xmlns:mc="http://schemas.openxmlformats.org/markup-compatibility/2006">
              <mc:Choice xmlns:v="urn:schemas-microsoft-com:vml" Requires="v">
                <p:oleObj spid="_x0000_s7259" name="Imagen" r:id="rId4" imgW="2309813" imgH="3176588" progId="MS_ClipArt_Gallery.2">
                  <p:embed/>
                </p:oleObj>
              </mc:Choice>
              <mc:Fallback>
                <p:oleObj name="Imagen" r:id="rId4" imgW="2309813" imgH="3176588"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019" y="1852615"/>
                        <a:ext cx="2796989" cy="3429000"/>
                      </a:xfrm>
                      <a:prstGeom prst="rect">
                        <a:avLst/>
                      </a:prstGeom>
                      <a:noFill/>
                      <a:ln>
                        <a:noFill/>
                      </a:ln>
                      <a:effectLst/>
                    </p:spPr>
                  </p:pic>
                </p:oleObj>
              </mc:Fallback>
            </mc:AlternateContent>
          </a:graphicData>
        </a:graphic>
      </p:graphicFrame>
      <p:sp>
        <p:nvSpPr>
          <p:cNvPr id="8"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Aperçu de chaque composante du CDSE 2013 </a:t>
            </a:r>
            <a:r>
              <a:rPr lang="fr-FR" sz="2400" b="1" dirty="0" smtClean="0">
                <a:solidFill>
                  <a:schemeClr val="bg1"/>
                </a:solidFill>
              </a:rPr>
              <a:t>…</a:t>
            </a:r>
            <a:endParaRPr lang="en-US" sz="2400" b="1" dirty="0">
              <a:solidFill>
                <a:schemeClr val="bg1"/>
              </a:solidFill>
            </a:endParaRPr>
          </a:p>
        </p:txBody>
      </p:sp>
    </p:spTree>
    <p:extLst>
      <p:ext uri="{BB962C8B-B14F-4D97-AF65-F5344CB8AC3E}">
        <p14:creationId xmlns:p14="http://schemas.microsoft.com/office/powerpoint/2010/main" val="2082847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 calcmode="lin" valueType="num">
                                      <p:cBhvr additive="base">
                                        <p:cTn id="12"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54</a:t>
            </a:fld>
            <a:endParaRPr lang="en-US" altLang="en-US" dirty="0"/>
          </a:p>
        </p:txBody>
      </p:sp>
      <p:graphicFrame>
        <p:nvGraphicFramePr>
          <p:cNvPr id="5" name="Table 4"/>
          <p:cNvGraphicFramePr>
            <a:graphicFrameLocks noGrp="1"/>
          </p:cNvGraphicFramePr>
          <p:nvPr>
            <p:extLst>
              <p:ext uri="{D42A27DB-BD31-4B8C-83A1-F6EECF244321}">
                <p14:modId xmlns:p14="http://schemas.microsoft.com/office/powerpoint/2010/main" val="1340110184"/>
              </p:ext>
            </p:extLst>
          </p:nvPr>
        </p:nvGraphicFramePr>
        <p:xfrm>
          <a:off x="523875" y="1753264"/>
          <a:ext cx="8891589" cy="2743200"/>
        </p:xfrm>
        <a:graphic>
          <a:graphicData uri="http://schemas.openxmlformats.org/drawingml/2006/table">
            <a:tbl>
              <a:tblPr firstRow="1" firstCol="1" bandRow="1">
                <a:tableStyleId>{5C22544A-7EE6-4342-B048-85BDC9FD1C3A}</a:tableStyleId>
              </a:tblPr>
              <a:tblGrid>
                <a:gridCol w="2990850"/>
                <a:gridCol w="5900739"/>
              </a:tblGrid>
              <a:tr h="0">
                <a:tc rowSpan="4">
                  <a:txBody>
                    <a:bodyPr/>
                    <a:lstStyle/>
                    <a:p>
                      <a:pPr marL="0" marR="0">
                        <a:lnSpc>
                          <a:spcPct val="107000"/>
                        </a:lnSpc>
                        <a:spcBef>
                          <a:spcPts val="0"/>
                        </a:spcBef>
                        <a:spcAft>
                          <a:spcPts val="0"/>
                        </a:spcAft>
                      </a:pPr>
                      <a:r>
                        <a:rPr lang="fr-FR" sz="2400" noProof="0" dirty="0" smtClean="0">
                          <a:solidFill>
                            <a:schemeClr val="tx1"/>
                          </a:solidFill>
                          <a:effectLst/>
                          <a:latin typeface="Arial" panose="020B0604020202020204" pitchFamily="34" charset="0"/>
                          <a:cs typeface="Arial" panose="020B0604020202020204" pitchFamily="34" charset="0"/>
                        </a:rPr>
                        <a:t>Composante 6:</a:t>
                      </a:r>
                      <a:endParaRPr lang="fr-FR" sz="2400" b="1" kern="1200" noProof="0" dirty="0" smtClean="0">
                        <a:solidFill>
                          <a:schemeClr val="tx1"/>
                        </a:solidFill>
                        <a:effectLst/>
                        <a:latin typeface="Arial" panose="020B0604020202020204" pitchFamily="34" charset="0"/>
                        <a:ea typeface="+mn-ea"/>
                        <a:cs typeface="Arial" panose="020B0604020202020204" pitchFamily="34" charset="0"/>
                      </a:endParaRPr>
                    </a:p>
                    <a:p>
                      <a:r>
                        <a:rPr lang="fr-FR" sz="2400" b="1" kern="1200" dirty="0" smtClean="0">
                          <a:solidFill>
                            <a:schemeClr val="tx1"/>
                          </a:solidFill>
                          <a:effectLst/>
                          <a:latin typeface="Arial" panose="020B0604020202020204" pitchFamily="34" charset="0"/>
                          <a:ea typeface="+mn-ea"/>
                          <a:cs typeface="Arial" panose="020B0604020202020204" pitchFamily="34" charset="0"/>
                        </a:rPr>
                        <a:t>Protection, gestion et engagement en matière d'environnement 	</a:t>
                      </a:r>
                    </a:p>
                    <a:p>
                      <a:r>
                        <a:rPr lang="fr-FR" sz="2400" b="1" kern="1200" dirty="0" smtClean="0">
                          <a:solidFill>
                            <a:schemeClr val="tx1"/>
                          </a:solidFill>
                          <a:effectLst/>
                          <a:latin typeface="Arial" panose="020B0604020202020204" pitchFamily="34" charset="0"/>
                          <a:ea typeface="+mn-ea"/>
                          <a:cs typeface="Arial" panose="020B0604020202020204" pitchFamily="34" charset="0"/>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3D847"/>
                    </a:solidFill>
                  </a:tcPr>
                </a:tc>
                <a:tc>
                  <a:txBody>
                    <a:bodyPr/>
                    <a:lstStyle/>
                    <a:p>
                      <a:pPr marL="228600" indent="-228600">
                        <a:buFont typeface="Arial" panose="020B0604020202020204" pitchFamily="34" charset="0"/>
                        <a:buChar char="•"/>
                      </a:pPr>
                      <a:r>
                        <a:rPr lang="fr-FR" sz="2000" b="0" kern="1200" dirty="0" smtClean="0">
                          <a:solidFill>
                            <a:schemeClr val="tx1"/>
                          </a:solidFill>
                          <a:effectLst/>
                          <a:latin typeface="Arial" panose="020B0604020202020204" pitchFamily="34" charset="0"/>
                          <a:ea typeface="+mn-ea"/>
                          <a:cs typeface="Arial" panose="020B0604020202020204" pitchFamily="34" charset="0"/>
                        </a:rPr>
                        <a:t>Sous-composante 6.1: Dépenses de protection de l'environnement et de gestion des </a:t>
                      </a:r>
                      <a:r>
                        <a:rPr lang="fr-FR" sz="2000" b="0" kern="1200" smtClean="0">
                          <a:solidFill>
                            <a:schemeClr val="tx1"/>
                          </a:solidFill>
                          <a:effectLst/>
                          <a:latin typeface="Arial" panose="020B0604020202020204" pitchFamily="34" charset="0"/>
                          <a:ea typeface="+mn-ea"/>
                          <a:cs typeface="Arial" panose="020B0604020202020204" pitchFamily="34" charset="0"/>
                        </a:rPr>
                        <a:t>ressources </a:t>
                      </a:r>
                      <a:endParaRPr lang="fr-FR" sz="2000" b="0" kern="1200" dirty="0" smtClean="0">
                        <a:solidFill>
                          <a:schemeClr val="tx1"/>
                        </a:solidFill>
                        <a:effectLst/>
                        <a:latin typeface="Arial" panose="020B0604020202020204" pitchFamily="34" charset="0"/>
                        <a:ea typeface="+mn-ea"/>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solidFill>
                      <a:srgbClr val="53D847"/>
                    </a:solidFill>
                  </a:tcPr>
                </a:tc>
              </a:tr>
              <a:tr h="0">
                <a:tc vMerge="1">
                  <a:txBody>
                    <a:bodyPr/>
                    <a:lstStyle/>
                    <a:p>
                      <a:endParaRPr lang="en-US"/>
                    </a:p>
                  </a:txBody>
                  <a:tcPr/>
                </a:tc>
                <a:tc>
                  <a:txBody>
                    <a:bodyPr/>
                    <a:lstStyle/>
                    <a:p>
                      <a:pPr marL="228600" indent="-228600" algn="l" defTabSz="914400" rtl="0" eaLnBrk="1" latinLnBrk="0" hangingPunct="1">
                        <a:buFont typeface="Arial" panose="020B0604020202020204" pitchFamily="34" charset="0"/>
                        <a:buChar char="•"/>
                      </a:pPr>
                      <a:r>
                        <a:rPr lang="fr-FR" sz="2000" b="0" kern="1200" dirty="0" smtClean="0">
                          <a:solidFill>
                            <a:schemeClr val="tx1"/>
                          </a:solidFill>
                          <a:effectLst/>
                          <a:latin typeface="Arial" panose="020B0604020202020204" pitchFamily="34" charset="0"/>
                          <a:ea typeface="+mn-ea"/>
                          <a:cs typeface="Arial" panose="020B0604020202020204" pitchFamily="34" charset="0"/>
                        </a:rPr>
                        <a:t>Sous-composante 6.2: Gouvernance et réglementation environnementale 	</a:t>
                      </a:r>
                      <a:r>
                        <a:rPr lang="fr-FR" sz="2000" b="0" kern="1200" noProof="0" dirty="0" smtClean="0">
                          <a:solidFill>
                            <a:schemeClr val="tx1"/>
                          </a:solidFill>
                          <a:effectLst/>
                          <a:latin typeface="Arial" panose="020B0604020202020204" pitchFamily="34" charset="0"/>
                          <a:ea typeface="+mn-ea"/>
                          <a:cs typeface="Arial" panose="020B0604020202020204" pitchFamily="34"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rgbClr val="53D847"/>
                    </a:solidFill>
                  </a:tcPr>
                </a:tc>
              </a:tr>
              <a:tr h="0">
                <a:tc vMerge="1">
                  <a:txBody>
                    <a:bodyPr/>
                    <a:lstStyle/>
                    <a:p>
                      <a:endParaRPr lang="en-US"/>
                    </a:p>
                  </a:txBody>
                  <a:tcPr/>
                </a:tc>
                <a:tc>
                  <a:txBody>
                    <a:bodyPr/>
                    <a:lstStyle/>
                    <a:p>
                      <a:pPr marL="228600" indent="-228600" algn="l" defTabSz="914400" rtl="0" eaLnBrk="1" latinLnBrk="0" hangingPunct="1">
                        <a:buFont typeface="Arial" panose="020B0604020202020204" pitchFamily="34" charset="0"/>
                        <a:buChar char="•"/>
                      </a:pPr>
                      <a:r>
                        <a:rPr lang="fr-FR" sz="2000" b="0" kern="1200" dirty="0" smtClean="0">
                          <a:solidFill>
                            <a:schemeClr val="tx1"/>
                          </a:solidFill>
                          <a:effectLst/>
                          <a:latin typeface="Arial" panose="020B0604020202020204" pitchFamily="34" charset="0"/>
                          <a:ea typeface="+mn-ea"/>
                          <a:cs typeface="Arial" panose="020B0604020202020204" pitchFamily="34" charset="0"/>
                        </a:rPr>
                        <a:t>Sous-composante 6.3: Préparation aux événements extrêmes et gestion des catastrophes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solidFill>
                      <a:srgbClr val="53D847"/>
                    </a:solidFill>
                  </a:tcPr>
                </a:tc>
              </a:tr>
              <a:tr h="0">
                <a:tc vMerge="1">
                  <a:txBody>
                    <a:bodyPr/>
                    <a:lstStyle/>
                    <a:p>
                      <a:endParaRPr lang="fr-FR" sz="2400" b="1" kern="1200" dirty="0" smtClean="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EFFFF"/>
                    </a:solidFill>
                  </a:tcPr>
                </a:tc>
                <a:tc>
                  <a:txBody>
                    <a:bodyPr/>
                    <a:lstStyle/>
                    <a:p>
                      <a:pPr marL="228600" indent="-228600" algn="l" defTabSz="914400" rtl="0" eaLnBrk="1" latinLnBrk="0" hangingPunct="1">
                        <a:buFont typeface="Arial" panose="020B0604020202020204" pitchFamily="34" charset="0"/>
                        <a:buChar char="•"/>
                      </a:pPr>
                      <a:r>
                        <a:rPr lang="fr-FR" sz="2000" b="0" kern="1200" dirty="0" smtClean="0">
                          <a:solidFill>
                            <a:schemeClr val="tx1"/>
                          </a:solidFill>
                          <a:effectLst/>
                          <a:latin typeface="Arial" panose="020B0604020202020204" pitchFamily="34" charset="0"/>
                          <a:ea typeface="+mn-ea"/>
                          <a:cs typeface="Arial" panose="020B0604020202020204" pitchFamily="34" charset="0"/>
                        </a:rPr>
                        <a:t>Sous-composante 6.4: Information et sensibilisation à l'environnement 	</a:t>
                      </a:r>
                      <a:r>
                        <a:rPr lang="fr-FR" sz="2000" b="0" kern="1200" noProof="0" dirty="0" smtClean="0">
                          <a:solidFill>
                            <a:schemeClr val="tx1"/>
                          </a:solidFill>
                          <a:effectLst/>
                          <a:latin typeface="Arial" panose="020B0604020202020204" pitchFamily="34" charset="0"/>
                          <a:ea typeface="+mn-ea"/>
                          <a:cs typeface="Arial" panose="020B0604020202020204" pitchFamily="34"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solidFill>
                      <a:srgbClr val="53D847"/>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076185644"/>
              </p:ext>
            </p:extLst>
          </p:nvPr>
        </p:nvGraphicFramePr>
        <p:xfrm>
          <a:off x="523875" y="5067612"/>
          <a:ext cx="8891590" cy="1737360"/>
        </p:xfrm>
        <a:graphic>
          <a:graphicData uri="http://schemas.openxmlformats.org/drawingml/2006/table">
            <a:tbl>
              <a:tblPr firstRow="1" bandRow="1">
                <a:tableStyleId>{5C22544A-7EE6-4342-B048-85BDC9FD1C3A}</a:tableStyleId>
              </a:tblPr>
              <a:tblGrid>
                <a:gridCol w="2490788"/>
                <a:gridCol w="3436939"/>
                <a:gridCol w="2963863"/>
              </a:tblGrid>
              <a:tr h="370840">
                <a:tc>
                  <a:txBody>
                    <a:bodyPr/>
                    <a:lstStyle/>
                    <a:p>
                      <a:r>
                        <a:rPr lang="fr-FR" sz="1800" b="1" kern="1200" dirty="0" smtClean="0">
                          <a:solidFill>
                            <a:schemeClr val="tx1"/>
                          </a:solidFill>
                          <a:effectLst/>
                          <a:latin typeface="Arial" panose="020B0604020202020204" pitchFamily="34" charset="0"/>
                          <a:ea typeface="+mn-ea"/>
                          <a:cs typeface="Arial" panose="020B0604020202020204" pitchFamily="34" charset="0"/>
                        </a:rPr>
                        <a:t>Sujet 6.1.1: Dépenses publiques de protection de l'environnement et de gestion des ressources</a:t>
                      </a:r>
                      <a:endParaRPr lang="en-US"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sz="1800" b="0" kern="1200" dirty="0" smtClean="0">
                          <a:solidFill>
                            <a:schemeClr val="tx1"/>
                          </a:solidFill>
                          <a:effectLst/>
                          <a:latin typeface="Arial" panose="020B0604020202020204" pitchFamily="34" charset="0"/>
                          <a:ea typeface="+mn-ea"/>
                          <a:cs typeface="Arial" panose="020B0604020202020204" pitchFamily="34" charset="0"/>
                        </a:rPr>
                        <a:t>a. Dépenses publiques de protection de l'environnement et de gestion des ressources</a:t>
                      </a:r>
                      <a:endParaRPr lang="en-US"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sz="1800" b="0" kern="1200" dirty="0" smtClean="0">
                          <a:solidFill>
                            <a:schemeClr val="tx1"/>
                          </a:solidFill>
                          <a:effectLst/>
                          <a:latin typeface="Arial" panose="020B0604020202020204" pitchFamily="34" charset="0"/>
                          <a:ea typeface="+mn-ea"/>
                          <a:cs typeface="Arial" panose="020B0604020202020204" pitchFamily="34" charset="0"/>
                        </a:rPr>
                        <a:t>1. Dépenses publiques annuelles de protection de l'environnement</a:t>
                      </a:r>
                      <a:endParaRPr lang="en-US"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2" name="Content Placeholder 1"/>
          <p:cNvSpPr>
            <a:spLocks noGrp="1"/>
          </p:cNvSpPr>
          <p:nvPr>
            <p:ph idx="1"/>
          </p:nvPr>
        </p:nvSpPr>
        <p:spPr>
          <a:xfrm>
            <a:off x="521493" y="4701852"/>
            <a:ext cx="8891589" cy="365760"/>
          </a:xfrm>
        </p:spPr>
        <p:txBody>
          <a:bodyPr>
            <a:noAutofit/>
          </a:bodyPr>
          <a:lstStyle/>
          <a:p>
            <a:pPr marL="0" indent="0" algn="ctr">
              <a:lnSpc>
                <a:spcPct val="100000"/>
              </a:lnSpc>
              <a:buNone/>
            </a:pPr>
            <a:r>
              <a:rPr lang="fr-FR" sz="2000" b="1" dirty="0" smtClean="0">
                <a:solidFill>
                  <a:srgbClr val="008000"/>
                </a:solidFill>
              </a:rPr>
              <a:t>Exemple </a:t>
            </a:r>
            <a:r>
              <a:rPr lang="fr-FR" sz="2000" b="1" dirty="0">
                <a:solidFill>
                  <a:srgbClr val="008000"/>
                </a:solidFill>
              </a:rPr>
              <a:t>de statistiques fondamentales de la Composante </a:t>
            </a:r>
            <a:r>
              <a:rPr lang="fr-FR" sz="2000" b="1" dirty="0" smtClean="0">
                <a:solidFill>
                  <a:srgbClr val="008000"/>
                </a:solidFill>
              </a:rPr>
              <a:t>6: </a:t>
            </a:r>
            <a:endParaRPr lang="fr-FR" sz="2000" b="1" dirty="0">
              <a:solidFill>
                <a:srgbClr val="008000"/>
              </a:solidFill>
            </a:endParaRPr>
          </a:p>
        </p:txBody>
      </p:sp>
      <p:sp>
        <p:nvSpPr>
          <p:cNvPr id="9"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a:solidFill>
                  <a:schemeClr val="bg1"/>
                </a:solidFill>
              </a:rPr>
              <a:t>Aperçu de chaque composante du CDSE 2013 </a:t>
            </a:r>
            <a:r>
              <a:rPr lang="fr-FR" sz="2400" b="1" dirty="0" smtClean="0">
                <a:solidFill>
                  <a:schemeClr val="bg1"/>
                </a:solidFill>
              </a:rPr>
              <a:t>…</a:t>
            </a:r>
            <a:endParaRPr lang="en-US" sz="2400" b="1" dirty="0">
              <a:solidFill>
                <a:schemeClr val="bg1"/>
              </a:solidFill>
            </a:endParaRPr>
          </a:p>
        </p:txBody>
      </p:sp>
    </p:spTree>
    <p:extLst>
      <p:ext uri="{BB962C8B-B14F-4D97-AF65-F5344CB8AC3E}">
        <p14:creationId xmlns:p14="http://schemas.microsoft.com/office/powerpoint/2010/main" val="4122817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83417" y="980189"/>
            <a:ext cx="3942445" cy="3046988"/>
          </a:xfrm>
          <a:prstGeom prst="rect">
            <a:avLst/>
          </a:prstGeom>
        </p:spPr>
        <p:txBody>
          <a:bodyPr wrap="square">
            <a:spAutoFit/>
          </a:bodyPr>
          <a:lstStyle/>
          <a:p>
            <a:pPr algn="ctr"/>
            <a:r>
              <a:rPr lang="fr-FR" sz="4800" b="1" dirty="0" smtClean="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ea typeface="Myriad Pro" charset="0"/>
                <a:cs typeface="Myriad Pro" charset="0"/>
              </a:rPr>
              <a:t>Ne </a:t>
            </a:r>
            <a:r>
              <a:rPr lang="fr-FR" sz="48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ea typeface="Myriad Pro" charset="0"/>
                <a:cs typeface="Myriad Pro" charset="0"/>
              </a:rPr>
              <a:t>laissez aucun </a:t>
            </a:r>
          </a:p>
          <a:p>
            <a:pPr algn="ctr"/>
            <a:r>
              <a:rPr lang="fr-FR" sz="4800" b="1" smtClean="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ea typeface="Myriad Pro" charset="0"/>
                <a:cs typeface="Myriad Pro" charset="0"/>
              </a:rPr>
              <a:t>Guinéen </a:t>
            </a:r>
            <a:r>
              <a:rPr lang="fr-FR" sz="48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ea typeface="Myriad Pro" charset="0"/>
                <a:cs typeface="Myriad Pro" charset="0"/>
              </a:rPr>
              <a:t>derrière</a:t>
            </a:r>
            <a:r>
              <a:rPr lang="en-US" sz="48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ea typeface="Myriad Pro" charset="0"/>
                <a:cs typeface="Myriad Pro" charset="0"/>
              </a:rPr>
              <a:t>.</a:t>
            </a:r>
          </a:p>
        </p:txBody>
      </p:sp>
      <p:sp>
        <p:nvSpPr>
          <p:cNvPr id="8" name="Rectangle 2"/>
          <p:cNvSpPr txBox="1">
            <a:spLocks noChangeArrowheads="1"/>
          </p:cNvSpPr>
          <p:nvPr/>
        </p:nvSpPr>
        <p:spPr>
          <a:xfrm>
            <a:off x="3505201" y="5302623"/>
            <a:ext cx="6347662" cy="1447800"/>
          </a:xfrm>
          <a:prstGeom prst="rect">
            <a:avLst/>
          </a:prstGeom>
        </p:spPr>
        <p:txBody>
          <a:bodyPr/>
          <a:lstStyle>
            <a:lvl1pPr marL="342900" indent="-342900" algn="l" defTabSz="914400" rtl="0" eaLnBrk="0" fontAlgn="base" latinLnBrk="0" hangingPunct="0">
              <a:lnSpc>
                <a:spcPct val="90000"/>
              </a:lnSpc>
              <a:spcBef>
                <a:spcPct val="20000"/>
              </a:spcBef>
              <a:spcAft>
                <a:spcPct val="0"/>
              </a:spcAft>
              <a:buFont typeface="Wingdings" panose="05000000000000000000" pitchFamily="2" charset="2"/>
              <a:buChar char="§"/>
              <a:defRPr lang="en-US" sz="2400" kern="1200" dirty="0" smtClean="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2550" indent="-82550" algn="ctr">
              <a:spcBef>
                <a:spcPts val="0"/>
              </a:spcBef>
              <a:buFont typeface="Wingdings" panose="05000000000000000000" pitchFamily="2" charset="2"/>
              <a:buNone/>
              <a:defRPr/>
            </a:pPr>
            <a:r>
              <a:rPr lang="fr-FR" altLang="zh-CN" sz="5400" b="1" dirty="0" smtClean="0">
                <a:solidFill>
                  <a:srgbClr val="660066"/>
                </a:solidFill>
                <a:effectLst>
                  <a:outerShdw blurRad="38100" dist="38100" dir="2700000" algn="tl">
                    <a:srgbClr val="C0C0C0"/>
                  </a:outerShdw>
                </a:effectLst>
                <a:latin typeface="Garamond" panose="02020404030301010803" pitchFamily="18" charset="0"/>
                <a:ea typeface="华文新魏" pitchFamily="2" charset="-122"/>
              </a:rPr>
              <a:t>Merci</a:t>
            </a:r>
          </a:p>
          <a:p>
            <a:pPr marL="82550" indent="-82550" algn="ctr">
              <a:spcBef>
                <a:spcPts val="0"/>
              </a:spcBef>
              <a:buFont typeface="Wingdings" panose="05000000000000000000" pitchFamily="2" charset="2"/>
              <a:buNone/>
              <a:defRPr/>
            </a:pPr>
            <a:r>
              <a:rPr lang="fr-FR" altLang="zh-CN" sz="5000" b="1" dirty="0" smtClean="0">
                <a:solidFill>
                  <a:srgbClr val="660066"/>
                </a:solidFill>
                <a:effectLst>
                  <a:outerShdw blurRad="38100" dist="38100" dir="2700000" algn="tl">
                    <a:srgbClr val="C0C0C0"/>
                  </a:outerShdw>
                </a:effectLst>
                <a:latin typeface="Garamond" panose="02020404030301010803" pitchFamily="18" charset="0"/>
                <a:ea typeface="华文新魏" pitchFamily="2" charset="-122"/>
              </a:rPr>
              <a:t>pour votre attention</a:t>
            </a:r>
            <a:r>
              <a:rPr lang="zh-CN" altLang="fr-FR" sz="5000" b="1" dirty="0" smtClean="0">
                <a:solidFill>
                  <a:srgbClr val="660066"/>
                </a:solidFill>
                <a:effectLst>
                  <a:outerShdw blurRad="38100" dist="38100" dir="2700000" algn="tl">
                    <a:srgbClr val="C0C0C0"/>
                  </a:outerShdw>
                </a:effectLst>
                <a:latin typeface="Garamond" panose="02020404030301010803" pitchFamily="18" charset="0"/>
                <a:ea typeface="华文新魏" pitchFamily="2" charset="-122"/>
              </a:rPr>
              <a:t>！</a:t>
            </a:r>
            <a:endParaRPr lang="fr-FR" altLang="zh-CN" sz="5000" b="1" dirty="0">
              <a:solidFill>
                <a:srgbClr val="660066"/>
              </a:solidFill>
              <a:effectLst>
                <a:outerShdw blurRad="38100" dist="38100" dir="2700000" algn="tl">
                  <a:srgbClr val="C0C0C0"/>
                </a:outerShdw>
              </a:effectLst>
              <a:latin typeface="Garamond" panose="02020404030301010803" pitchFamily="18" charset="0"/>
              <a:ea typeface="华文新魏" pitchFamily="2" charset="-122"/>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724" y="980189"/>
            <a:ext cx="5223430" cy="5280053"/>
          </a:xfrm>
          <a:prstGeom prst="rect">
            <a:avLst/>
          </a:prstGeom>
        </p:spPr>
      </p:pic>
    </p:spTree>
    <p:extLst>
      <p:ext uri="{BB962C8B-B14F-4D97-AF65-F5344CB8AC3E}">
        <p14:creationId xmlns:p14="http://schemas.microsoft.com/office/powerpoint/2010/main" val="4228043619"/>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56</a:t>
            </a:fld>
            <a:endParaRPr lang="en-US" alt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905999" cy="6843251"/>
          </a:xfrm>
          <a:prstGeom prst="rect">
            <a:avLst/>
          </a:prstGeom>
        </p:spPr>
      </p:pic>
      <p:sp>
        <p:nvSpPr>
          <p:cNvPr id="12" name="Title 2"/>
          <p:cNvSpPr>
            <a:spLocks noGrp="1"/>
          </p:cNvSpPr>
          <p:nvPr>
            <p:ph type="title" idx="4294967295"/>
          </p:nvPr>
        </p:nvSpPr>
        <p:spPr>
          <a:xfrm>
            <a:off x="838200" y="2138082"/>
            <a:ext cx="8305800" cy="3576918"/>
          </a:xfrm>
          <a:prstGeom prst="rect">
            <a:avLst/>
          </a:prstGeom>
          <a:effectLst>
            <a:outerShdw blurRad="50800" dist="38100" dir="2700000" algn="tl" rotWithShape="0">
              <a:prstClr val="black">
                <a:alpha val="40000"/>
              </a:prstClr>
            </a:outerShdw>
          </a:effectLst>
        </p:spPr>
        <p:txBody>
          <a:bodyPr/>
          <a:lstStyle/>
          <a:p>
            <a:pPr algn="ctr" eaLnBrk="0" fontAlgn="base" hangingPunct="0">
              <a:lnSpc>
                <a:spcPct val="100000"/>
              </a:lnSpc>
              <a:spcAft>
                <a:spcPct val="0"/>
              </a:spcAft>
            </a:pPr>
            <a:r>
              <a:rPr kumimoji="1" lang="fr-FR" altLang="en-US" sz="3600" b="1" dirty="0" smtClean="0">
                <a:solidFill>
                  <a:schemeClr val="bg1"/>
                </a:solidFill>
                <a:latin typeface="Arial" panose="020B0604020202020204" pitchFamily="34" charset="0"/>
                <a:cs typeface="Arial" panose="020B0604020202020204" pitchFamily="34" charset="0"/>
              </a:rPr>
              <a:t>3.</a:t>
            </a:r>
            <a:r>
              <a:rPr kumimoji="1" lang="fr-FR" altLang="en-US" sz="3600" b="1" dirty="0">
                <a:solidFill>
                  <a:schemeClr val="bg1"/>
                </a:solidFill>
                <a:latin typeface="Arial" panose="020B0604020202020204" pitchFamily="34" charset="0"/>
                <a:cs typeface="Arial" panose="020B0604020202020204" pitchFamily="34" charset="0"/>
              </a:rPr>
              <a:t/>
            </a:r>
            <a:br>
              <a:rPr kumimoji="1" lang="fr-FR" altLang="en-US" sz="3600" b="1" dirty="0">
                <a:solidFill>
                  <a:schemeClr val="bg1"/>
                </a:solidFill>
                <a:latin typeface="Arial" panose="020B0604020202020204" pitchFamily="34" charset="0"/>
                <a:cs typeface="Arial" panose="020B0604020202020204" pitchFamily="34" charset="0"/>
              </a:rPr>
            </a:br>
            <a:r>
              <a:rPr kumimoji="1" lang="fr-FR" sz="3600" b="1" dirty="0" smtClean="0">
                <a:solidFill>
                  <a:schemeClr val="bg1"/>
                </a:solidFill>
                <a:latin typeface="Arial" panose="020B0604020202020204" pitchFamily="34" charset="0"/>
                <a:cs typeface="Arial" panose="020B0604020202020204" pitchFamily="34" charset="0"/>
              </a:rPr>
              <a:t>APPLICATION ET DOMESTICATION DU MODEL CDSE</a:t>
            </a:r>
            <a:endParaRPr kumimoji="1" lang="en-US" sz="3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665383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5300" y="1871662"/>
            <a:ext cx="8961120" cy="4859341"/>
          </a:xfrm>
        </p:spPr>
        <p:txBody>
          <a:bodyPr>
            <a:noAutofit/>
          </a:bodyPr>
          <a:lstStyle/>
          <a:p>
            <a:pPr marL="0" indent="0">
              <a:buNone/>
            </a:pPr>
            <a:r>
              <a:rPr lang="fr-FR" b="1" dirty="0" smtClean="0"/>
              <a:t>PHASE PRÉPARATOIRE</a:t>
            </a:r>
            <a:r>
              <a:rPr lang="fr-FR" dirty="0" smtClean="0"/>
              <a:t> </a:t>
            </a:r>
          </a:p>
          <a:p>
            <a:r>
              <a:rPr lang="fr-FR" dirty="0" smtClean="0"/>
              <a:t>création d’une plate-forme au niveau national</a:t>
            </a:r>
          </a:p>
          <a:p>
            <a:r>
              <a:rPr lang="fr-FR" dirty="0" smtClean="0"/>
              <a:t>établissement </a:t>
            </a:r>
            <a:r>
              <a:rPr lang="fr-FR" dirty="0"/>
              <a:t>des modalités de </a:t>
            </a:r>
            <a:r>
              <a:rPr lang="fr-FR" dirty="0" smtClean="0"/>
              <a:t>collaboration</a:t>
            </a:r>
          </a:p>
          <a:p>
            <a:r>
              <a:rPr lang="fr-FR" dirty="0" smtClean="0"/>
              <a:t>examen </a:t>
            </a:r>
            <a:r>
              <a:rPr lang="fr-FR" dirty="0"/>
              <a:t>du cadre </a:t>
            </a:r>
            <a:r>
              <a:rPr lang="fr-FR" dirty="0" smtClean="0"/>
              <a:t>légal</a:t>
            </a:r>
            <a:endParaRPr lang="fr-FR" dirty="0"/>
          </a:p>
          <a:p>
            <a:pPr marL="0" indent="0">
              <a:buNone/>
            </a:pPr>
            <a:endParaRPr lang="fr-FR" sz="220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57</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Étapes clés de l’Application et Domestication du model CDSE</a:t>
            </a:r>
            <a:endParaRPr lang="en-PH" sz="2400" b="1" dirty="0">
              <a:solidFill>
                <a:schemeClr val="bg1"/>
              </a:solidFill>
            </a:endParaRPr>
          </a:p>
        </p:txBody>
      </p:sp>
    </p:spTree>
    <p:extLst>
      <p:ext uri="{BB962C8B-B14F-4D97-AF65-F5344CB8AC3E}">
        <p14:creationId xmlns:p14="http://schemas.microsoft.com/office/powerpoint/2010/main" val="1946401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58</a:t>
            </a:fld>
            <a:endParaRPr lang="en-US" altLang="en-US" dirty="0"/>
          </a:p>
        </p:txBody>
      </p:sp>
      <p:sp>
        <p:nvSpPr>
          <p:cNvPr id="3" name="Rounded Rectangle 2"/>
          <p:cNvSpPr/>
          <p:nvPr/>
        </p:nvSpPr>
        <p:spPr>
          <a:xfrm>
            <a:off x="76200" y="1676400"/>
            <a:ext cx="2743200" cy="82296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b="1" dirty="0" smtClean="0">
                <a:latin typeface="Arial" panose="020B0604020202020204" pitchFamily="34" charset="0"/>
                <a:cs typeface="Arial" panose="020B0604020202020204" pitchFamily="34" charset="0"/>
              </a:rPr>
              <a:t>ANALYSER</a:t>
            </a:r>
            <a:endParaRPr lang="en-US" b="1" dirty="0">
              <a:latin typeface="Arial" panose="020B0604020202020204" pitchFamily="34" charset="0"/>
              <a:cs typeface="Arial" panose="020B0604020202020204" pitchFamily="34" charset="0"/>
            </a:endParaRPr>
          </a:p>
        </p:txBody>
      </p:sp>
      <p:sp>
        <p:nvSpPr>
          <p:cNvPr id="7" name="Rounded Rectangle 6"/>
          <p:cNvSpPr/>
          <p:nvPr/>
        </p:nvSpPr>
        <p:spPr>
          <a:xfrm>
            <a:off x="457200" y="2697480"/>
            <a:ext cx="2743200" cy="82296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b="1" dirty="0" smtClean="0">
                <a:latin typeface="Arial" panose="020B0604020202020204" pitchFamily="34" charset="0"/>
                <a:cs typeface="Arial" panose="020B0604020202020204" pitchFamily="34" charset="0"/>
              </a:rPr>
              <a:t>FILTRER</a:t>
            </a:r>
            <a:endParaRPr lang="en-US" b="1" dirty="0">
              <a:latin typeface="Arial" panose="020B0604020202020204" pitchFamily="34" charset="0"/>
              <a:cs typeface="Arial" panose="020B0604020202020204" pitchFamily="34" charset="0"/>
            </a:endParaRPr>
          </a:p>
        </p:txBody>
      </p:sp>
      <p:sp>
        <p:nvSpPr>
          <p:cNvPr id="8" name="Rounded Rectangle 7"/>
          <p:cNvSpPr/>
          <p:nvPr/>
        </p:nvSpPr>
        <p:spPr>
          <a:xfrm>
            <a:off x="838200" y="3752848"/>
            <a:ext cx="2743200" cy="82296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US" b="1" dirty="0" smtClean="0">
                <a:latin typeface="Arial" panose="020B0604020202020204" pitchFamily="34" charset="0"/>
                <a:cs typeface="Arial" panose="020B0604020202020204" pitchFamily="34" charset="0"/>
              </a:rPr>
              <a:t>DECIDER</a:t>
            </a:r>
            <a:endParaRPr lang="en-US" b="1" dirty="0">
              <a:latin typeface="Arial" panose="020B0604020202020204" pitchFamily="34" charset="0"/>
              <a:cs typeface="Arial" panose="020B0604020202020204" pitchFamily="34" charset="0"/>
            </a:endParaRPr>
          </a:p>
        </p:txBody>
      </p:sp>
      <p:sp>
        <p:nvSpPr>
          <p:cNvPr id="9" name="Rounded Rectangle 8"/>
          <p:cNvSpPr/>
          <p:nvPr/>
        </p:nvSpPr>
        <p:spPr>
          <a:xfrm>
            <a:off x="1219200" y="4773928"/>
            <a:ext cx="2743200" cy="82296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b="1" dirty="0" smtClean="0">
                <a:latin typeface="Arial" panose="020B0604020202020204" pitchFamily="34" charset="0"/>
                <a:cs typeface="Arial" panose="020B0604020202020204" pitchFamily="34" charset="0"/>
              </a:rPr>
              <a:t>DOCUMENTER</a:t>
            </a:r>
            <a:endParaRPr lang="en-US" b="1" dirty="0">
              <a:latin typeface="Arial" panose="020B0604020202020204" pitchFamily="34" charset="0"/>
              <a:cs typeface="Arial" panose="020B0604020202020204" pitchFamily="34" charset="0"/>
            </a:endParaRPr>
          </a:p>
        </p:txBody>
      </p:sp>
      <p:sp>
        <p:nvSpPr>
          <p:cNvPr id="10" name="Rounded Rectangle 9"/>
          <p:cNvSpPr/>
          <p:nvPr/>
        </p:nvSpPr>
        <p:spPr>
          <a:xfrm>
            <a:off x="1447800" y="5810247"/>
            <a:ext cx="2743200" cy="878279"/>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b="1" dirty="0" smtClean="0">
                <a:latin typeface="Arial" panose="020B0604020202020204" pitchFamily="34" charset="0"/>
                <a:cs typeface="Arial" panose="020B0604020202020204" pitchFamily="34" charset="0"/>
              </a:rPr>
              <a:t>PRODUIRE</a:t>
            </a:r>
            <a:endParaRPr lang="en-US" b="1" dirty="0">
              <a:latin typeface="Arial" panose="020B0604020202020204" pitchFamily="34" charset="0"/>
              <a:cs typeface="Arial" panose="020B0604020202020204" pitchFamily="34" charset="0"/>
            </a:endParaRPr>
          </a:p>
        </p:txBody>
      </p:sp>
      <p:sp>
        <p:nvSpPr>
          <p:cNvPr id="11" name="Down Arrow 10"/>
          <p:cNvSpPr/>
          <p:nvPr/>
        </p:nvSpPr>
        <p:spPr>
          <a:xfrm>
            <a:off x="2146301" y="2286000"/>
            <a:ext cx="749299" cy="640080"/>
          </a:xfrm>
          <a:prstGeom prst="downArrow">
            <a:avLst/>
          </a:prstGeom>
          <a:solidFill>
            <a:schemeClr val="bg1">
              <a:lumMod val="85000"/>
            </a:schemeClr>
          </a:solidFill>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6" name="Rectangle 15"/>
          <p:cNvSpPr/>
          <p:nvPr/>
        </p:nvSpPr>
        <p:spPr>
          <a:xfrm>
            <a:off x="3136900" y="1676400"/>
            <a:ext cx="6769099" cy="822960"/>
          </a:xfrm>
          <a:prstGeom prst="rect">
            <a:avLst/>
          </a:prstGeom>
          <a:solidFill>
            <a:srgbClr val="F2DCDB">
              <a:alpha val="50196"/>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fr-FR" sz="1600" b="1" dirty="0" smtClean="0">
                <a:solidFill>
                  <a:schemeClr val="tx1"/>
                </a:solidFill>
                <a:latin typeface="Arial" panose="020B0604020202020204" pitchFamily="34" charset="0"/>
                <a:cs typeface="Arial" panose="020B0604020202020204" pitchFamily="34" charset="0"/>
              </a:rPr>
              <a:t>Analyser la </a:t>
            </a:r>
            <a:r>
              <a:rPr lang="fr-FR" sz="1600" b="1" dirty="0">
                <a:solidFill>
                  <a:schemeClr val="tx1"/>
                </a:solidFill>
                <a:latin typeface="Arial" panose="020B0604020202020204" pitchFamily="34" charset="0"/>
                <a:cs typeface="Arial" panose="020B0604020202020204" pitchFamily="34" charset="0"/>
              </a:rPr>
              <a:t>liste des 458 statistiques de l’environnement prescrites par le CDSE 2013 </a:t>
            </a:r>
            <a:endParaRPr lang="en-US" sz="1600" b="1" dirty="0">
              <a:solidFill>
                <a:schemeClr val="tx1"/>
              </a:solidFill>
              <a:latin typeface="Arial" panose="020B0604020202020204" pitchFamily="34" charset="0"/>
              <a:cs typeface="Arial" panose="020B0604020202020204" pitchFamily="34" charset="0"/>
            </a:endParaRPr>
          </a:p>
        </p:txBody>
      </p:sp>
      <p:sp>
        <p:nvSpPr>
          <p:cNvPr id="18" name="Left Brace 17"/>
          <p:cNvSpPr/>
          <p:nvPr/>
        </p:nvSpPr>
        <p:spPr>
          <a:xfrm>
            <a:off x="2895600" y="1686000"/>
            <a:ext cx="330200" cy="752400"/>
          </a:xfrm>
          <a:prstGeom prst="leftBrace">
            <a:avLst>
              <a:gd name="adj1" fmla="val 35000"/>
              <a:gd name="adj2" fmla="val 50000"/>
            </a:avLst>
          </a:prstGeom>
          <a:ln>
            <a:solidFill>
              <a:schemeClr val="tx1"/>
            </a:solidFill>
          </a:ln>
        </p:spPr>
        <p:style>
          <a:lnRef idx="1">
            <a:schemeClr val="dk1"/>
          </a:lnRef>
          <a:fillRef idx="0">
            <a:schemeClr val="dk1"/>
          </a:fillRef>
          <a:effectRef idx="0">
            <a:schemeClr val="dk1"/>
          </a:effectRef>
          <a:fontRef idx="minor">
            <a:schemeClr val="tx1"/>
          </a:fontRef>
        </p:style>
      </p:sp>
      <p:sp>
        <p:nvSpPr>
          <p:cNvPr id="19" name="Rectangle 18"/>
          <p:cNvSpPr/>
          <p:nvPr/>
        </p:nvSpPr>
        <p:spPr>
          <a:xfrm>
            <a:off x="3517900" y="2720705"/>
            <a:ext cx="6388099" cy="822960"/>
          </a:xfrm>
          <a:prstGeom prst="rect">
            <a:avLst/>
          </a:prstGeom>
          <a:solidFill>
            <a:srgbClr val="9BBB59">
              <a:alpha val="25098"/>
            </a:srgb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2000" b="1" dirty="0">
                <a:solidFill>
                  <a:schemeClr val="tx1"/>
                </a:solidFill>
              </a:rPr>
              <a:t>Déterminer les statistiques qui constituent les Priorités environnementales du pays</a:t>
            </a:r>
            <a:endParaRPr lang="en-US" sz="2000" dirty="0">
              <a:solidFill>
                <a:schemeClr val="tx1"/>
              </a:solidFill>
              <a:latin typeface="Arial" panose="020B0604020202020204" pitchFamily="34" charset="0"/>
              <a:cs typeface="Arial" panose="020B0604020202020204" pitchFamily="34" charset="0"/>
            </a:endParaRPr>
          </a:p>
        </p:txBody>
      </p:sp>
      <p:sp>
        <p:nvSpPr>
          <p:cNvPr id="20" name="Left Brace 19"/>
          <p:cNvSpPr/>
          <p:nvPr/>
        </p:nvSpPr>
        <p:spPr>
          <a:xfrm>
            <a:off x="3276600" y="2752800"/>
            <a:ext cx="330200" cy="752400"/>
          </a:xfrm>
          <a:prstGeom prst="leftBrace">
            <a:avLst>
              <a:gd name="adj1" fmla="val 35000"/>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sp>
      <p:sp>
        <p:nvSpPr>
          <p:cNvPr id="21" name="Rectangle 20"/>
          <p:cNvSpPr/>
          <p:nvPr/>
        </p:nvSpPr>
        <p:spPr>
          <a:xfrm>
            <a:off x="4572000" y="5500688"/>
            <a:ext cx="5334000" cy="1304910"/>
          </a:xfrm>
          <a:prstGeom prst="rect">
            <a:avLst/>
          </a:prstGeom>
          <a:solidFill>
            <a:srgbClr val="F79646">
              <a:alpha val="25098"/>
            </a:srgb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fr-FR" b="1" dirty="0">
                <a:solidFill>
                  <a:schemeClr val="tx1"/>
                </a:solidFill>
              </a:rPr>
              <a:t>Préparer les publications (Recueil, Compendium, etc.), institutionnaliser, renforcer les unités de statistiques de l’environnement, allouer des ressources budgétaires et maintenir la qualité des statistiques)</a:t>
            </a:r>
          </a:p>
        </p:txBody>
      </p:sp>
      <p:sp>
        <p:nvSpPr>
          <p:cNvPr id="22" name="Left Brace 21"/>
          <p:cNvSpPr/>
          <p:nvPr/>
        </p:nvSpPr>
        <p:spPr>
          <a:xfrm>
            <a:off x="4267200" y="5634103"/>
            <a:ext cx="304800" cy="1012511"/>
          </a:xfrm>
          <a:prstGeom prst="leftBrace">
            <a:avLst>
              <a:gd name="adj1" fmla="val 35000"/>
              <a:gd name="adj2" fmla="val 50000"/>
            </a:avLst>
          </a:prstGeom>
          <a:ln>
            <a:solidFill>
              <a:schemeClr val="tx1"/>
            </a:solidFill>
          </a:ln>
        </p:spPr>
        <p:style>
          <a:lnRef idx="1">
            <a:schemeClr val="accent6"/>
          </a:lnRef>
          <a:fillRef idx="0">
            <a:schemeClr val="accent6"/>
          </a:fillRef>
          <a:effectRef idx="0">
            <a:schemeClr val="accent6"/>
          </a:effectRef>
          <a:fontRef idx="minor">
            <a:schemeClr val="tx1"/>
          </a:fontRef>
        </p:style>
      </p:sp>
      <p:sp>
        <p:nvSpPr>
          <p:cNvPr id="23" name="Down Arrow 22"/>
          <p:cNvSpPr/>
          <p:nvPr/>
        </p:nvSpPr>
        <p:spPr>
          <a:xfrm>
            <a:off x="2527301" y="3378370"/>
            <a:ext cx="749299" cy="640080"/>
          </a:xfrm>
          <a:prstGeom prst="downArrow">
            <a:avLst/>
          </a:prstGeom>
          <a:solidFill>
            <a:schemeClr val="bg1">
              <a:lumMod val="85000"/>
            </a:schemeClr>
          </a:solidFill>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4" name="Down Arrow 23"/>
          <p:cNvSpPr/>
          <p:nvPr/>
        </p:nvSpPr>
        <p:spPr>
          <a:xfrm>
            <a:off x="2908301" y="4419600"/>
            <a:ext cx="749299" cy="640080"/>
          </a:xfrm>
          <a:prstGeom prst="downArrow">
            <a:avLst/>
          </a:prstGeom>
          <a:solidFill>
            <a:schemeClr val="bg1">
              <a:lumMod val="85000"/>
            </a:schemeClr>
          </a:solidFill>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5" name="Down Arrow 24"/>
          <p:cNvSpPr/>
          <p:nvPr/>
        </p:nvSpPr>
        <p:spPr>
          <a:xfrm>
            <a:off x="3276600" y="5486400"/>
            <a:ext cx="749299" cy="640080"/>
          </a:xfrm>
          <a:prstGeom prst="downArrow">
            <a:avLst/>
          </a:prstGeom>
          <a:solidFill>
            <a:schemeClr val="bg1">
              <a:lumMod val="85000"/>
            </a:schemeClr>
          </a:solidFill>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6" name="Rectangle 25"/>
          <p:cNvSpPr/>
          <p:nvPr/>
        </p:nvSpPr>
        <p:spPr>
          <a:xfrm>
            <a:off x="3898900" y="3742408"/>
            <a:ext cx="6007099" cy="822960"/>
          </a:xfrm>
          <a:prstGeom prst="rect">
            <a:avLst/>
          </a:prstGeom>
          <a:solidFill>
            <a:srgbClr val="8064A2">
              <a:alpha val="25098"/>
            </a:srgb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fr-FR" sz="2000" b="1" dirty="0">
                <a:solidFill>
                  <a:schemeClr val="tx1"/>
                </a:solidFill>
              </a:rPr>
              <a:t>Déterminer les structures productrices (Sources de données nationales) de données des </a:t>
            </a:r>
            <a:r>
              <a:rPr lang="fr-FR" sz="2000" b="1" dirty="0" smtClean="0">
                <a:solidFill>
                  <a:schemeClr val="tx1"/>
                </a:solidFill>
              </a:rPr>
              <a:t>statistiques</a:t>
            </a:r>
            <a:endParaRPr lang="en-US" sz="2000" dirty="0">
              <a:solidFill>
                <a:schemeClr val="tx1"/>
              </a:solidFill>
              <a:latin typeface="Arial" panose="020B0604020202020204" pitchFamily="34" charset="0"/>
              <a:cs typeface="Arial" panose="020B0604020202020204" pitchFamily="34" charset="0"/>
            </a:endParaRPr>
          </a:p>
        </p:txBody>
      </p:sp>
      <p:sp>
        <p:nvSpPr>
          <p:cNvPr id="27" name="Left Brace 26"/>
          <p:cNvSpPr/>
          <p:nvPr/>
        </p:nvSpPr>
        <p:spPr>
          <a:xfrm>
            <a:off x="3657600" y="3762448"/>
            <a:ext cx="310907" cy="752400"/>
          </a:xfrm>
          <a:prstGeom prst="leftBrace">
            <a:avLst>
              <a:gd name="adj1" fmla="val 35000"/>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sp>
      <p:sp>
        <p:nvSpPr>
          <p:cNvPr id="28" name="Rectangle 27"/>
          <p:cNvSpPr/>
          <p:nvPr/>
        </p:nvSpPr>
        <p:spPr>
          <a:xfrm>
            <a:off x="4279901" y="4755222"/>
            <a:ext cx="5626099" cy="531153"/>
          </a:xfrm>
          <a:prstGeom prst="rect">
            <a:avLst/>
          </a:prstGeom>
          <a:solidFill>
            <a:srgbClr val="4BACC6">
              <a:alpha val="25098"/>
            </a:srgb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fr-FR" b="1" dirty="0">
                <a:solidFill>
                  <a:schemeClr val="tx1"/>
                </a:solidFill>
              </a:rPr>
              <a:t>Qualifier les caractéristiques des statistiques prioritaires: Priorité, Disponibilité, Dissémination </a:t>
            </a:r>
            <a:r>
              <a:rPr lang="fr-FR" b="1" dirty="0" smtClean="0">
                <a:solidFill>
                  <a:schemeClr val="tx1"/>
                </a:solidFill>
              </a:rPr>
              <a:t>et Périodicité</a:t>
            </a:r>
            <a:endParaRPr lang="en-US" dirty="0">
              <a:solidFill>
                <a:schemeClr val="tx1"/>
              </a:solidFill>
              <a:latin typeface="Arial" panose="020B0604020202020204" pitchFamily="34" charset="0"/>
              <a:cs typeface="Arial" panose="020B0604020202020204" pitchFamily="34" charset="0"/>
            </a:endParaRPr>
          </a:p>
        </p:txBody>
      </p:sp>
      <p:sp>
        <p:nvSpPr>
          <p:cNvPr id="29" name="Left Brace 28"/>
          <p:cNvSpPr/>
          <p:nvPr/>
        </p:nvSpPr>
        <p:spPr>
          <a:xfrm>
            <a:off x="4038600" y="4695896"/>
            <a:ext cx="293219" cy="752400"/>
          </a:xfrm>
          <a:prstGeom prst="leftBrace">
            <a:avLst>
              <a:gd name="adj1" fmla="val 35000"/>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sp>
      <p:sp>
        <p:nvSpPr>
          <p:cNvPr id="30"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Étapes clés de l’Application et Domestication du model CDSE</a:t>
            </a:r>
            <a:endParaRPr lang="en-PH" sz="2400" b="1" dirty="0">
              <a:solidFill>
                <a:schemeClr val="bg1"/>
              </a:solidFill>
            </a:endParaRPr>
          </a:p>
        </p:txBody>
      </p:sp>
    </p:spTree>
    <p:extLst>
      <p:ext uri="{BB962C8B-B14F-4D97-AF65-F5344CB8AC3E}">
        <p14:creationId xmlns:p14="http://schemas.microsoft.com/office/powerpoint/2010/main" val="32326332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5300" y="1701804"/>
            <a:ext cx="8961120" cy="5029200"/>
          </a:xfrm>
        </p:spPr>
        <p:txBody>
          <a:bodyPr>
            <a:noAutofit/>
          </a:bodyPr>
          <a:lstStyle/>
          <a:p>
            <a:pPr marL="457200" lvl="0" indent="-457200">
              <a:buFont typeface="+mj-lt"/>
              <a:buAutoNum type="arabicPeriod"/>
            </a:pPr>
            <a:r>
              <a:rPr lang="fr-FR" sz="2200" b="1" dirty="0" smtClean="0">
                <a:solidFill>
                  <a:schemeClr val="tx1"/>
                </a:solidFill>
              </a:rPr>
              <a:t>ANALYSER</a:t>
            </a:r>
            <a:r>
              <a:rPr lang="fr-FR" sz="2200" dirty="0" smtClean="0">
                <a:solidFill>
                  <a:schemeClr val="tx1"/>
                </a:solidFill>
              </a:rPr>
              <a:t>: </a:t>
            </a:r>
            <a:r>
              <a:rPr lang="fr-FR" sz="2100" dirty="0" smtClean="0">
                <a:solidFill>
                  <a:schemeClr val="tx1"/>
                </a:solidFill>
              </a:rPr>
              <a:t>Analyse </a:t>
            </a:r>
            <a:r>
              <a:rPr lang="fr-FR" sz="2100" dirty="0">
                <a:solidFill>
                  <a:schemeClr val="tx1"/>
                </a:solidFill>
              </a:rPr>
              <a:t>de </a:t>
            </a:r>
            <a:r>
              <a:rPr lang="fr-FR" sz="2100" dirty="0" smtClean="0">
                <a:solidFill>
                  <a:schemeClr val="tx1"/>
                </a:solidFill>
              </a:rPr>
              <a:t>la </a:t>
            </a:r>
            <a:r>
              <a:rPr lang="fr-FR" sz="2100" dirty="0">
                <a:solidFill>
                  <a:schemeClr val="tx1"/>
                </a:solidFill>
              </a:rPr>
              <a:t>liste des 458 statistiques de l’environnement prescrites par le CDSE 2013 pour identifier les statistiques déjà publiées (10%, 20%, 30%, etc.). </a:t>
            </a:r>
            <a:r>
              <a:rPr lang="fr-FR" sz="2100" dirty="0" smtClean="0">
                <a:solidFill>
                  <a:schemeClr val="tx1"/>
                </a:solidFill>
              </a:rPr>
              <a:t>Se fondant sur le document Basic Set-French (Ensemble de base) de DSNU, un </a:t>
            </a:r>
            <a:r>
              <a:rPr lang="fr-FR" sz="2100" i="1" dirty="0">
                <a:solidFill>
                  <a:schemeClr val="tx1"/>
                </a:solidFill>
              </a:rPr>
              <a:t>Tableau Analytique</a:t>
            </a:r>
            <a:r>
              <a:rPr lang="fr-FR" sz="2100" dirty="0">
                <a:solidFill>
                  <a:schemeClr val="tx1"/>
                </a:solidFill>
              </a:rPr>
              <a:t> </a:t>
            </a:r>
            <a:r>
              <a:rPr lang="fr-FR" sz="2100" dirty="0" smtClean="0">
                <a:solidFill>
                  <a:schemeClr val="tx1"/>
                </a:solidFill>
              </a:rPr>
              <a:t>sous format EXCEL a </a:t>
            </a:r>
            <a:r>
              <a:rPr lang="fr-FR" sz="2100" dirty="0">
                <a:solidFill>
                  <a:schemeClr val="tx1"/>
                </a:solidFill>
              </a:rPr>
              <a:t>été préparé à cet effet</a:t>
            </a:r>
            <a:r>
              <a:rPr lang="fr-FR" sz="2100" dirty="0" smtClean="0">
                <a:solidFill>
                  <a:schemeClr val="tx1"/>
                </a:solidFill>
              </a:rPr>
              <a:t>.</a:t>
            </a:r>
          </a:p>
          <a:p>
            <a:pPr marL="457200" lvl="0" indent="-457200">
              <a:lnSpc>
                <a:spcPct val="100000"/>
              </a:lnSpc>
              <a:buFont typeface="+mj-lt"/>
              <a:buAutoNum type="arabicPeriod"/>
            </a:pPr>
            <a:r>
              <a:rPr lang="fr-FR" sz="2200" b="1" dirty="0" smtClean="0">
                <a:solidFill>
                  <a:schemeClr val="tx1"/>
                </a:solidFill>
              </a:rPr>
              <a:t>FILTRER</a:t>
            </a:r>
            <a:r>
              <a:rPr lang="fr-FR" sz="2200" dirty="0" smtClean="0">
                <a:solidFill>
                  <a:schemeClr val="tx1"/>
                </a:solidFill>
              </a:rPr>
              <a:t>: </a:t>
            </a:r>
            <a:r>
              <a:rPr lang="fr-FR" sz="2100" dirty="0" smtClean="0">
                <a:solidFill>
                  <a:schemeClr val="tx1"/>
                </a:solidFill>
              </a:rPr>
              <a:t>Organiser des séances </a:t>
            </a:r>
            <a:r>
              <a:rPr lang="fr-FR" sz="2100" dirty="0">
                <a:solidFill>
                  <a:schemeClr val="tx1"/>
                </a:solidFill>
              </a:rPr>
              <a:t>de travail </a:t>
            </a:r>
            <a:r>
              <a:rPr lang="fr-FR" sz="2100" dirty="0" smtClean="0">
                <a:solidFill>
                  <a:schemeClr val="tx1"/>
                </a:solidFill>
              </a:rPr>
              <a:t>avec </a:t>
            </a:r>
            <a:r>
              <a:rPr lang="fr-FR" sz="2100" dirty="0">
                <a:solidFill>
                  <a:schemeClr val="tx1"/>
                </a:solidFill>
              </a:rPr>
              <a:t>les </a:t>
            </a:r>
            <a:r>
              <a:rPr lang="fr-FR" sz="2100" dirty="0" smtClean="0">
                <a:solidFill>
                  <a:schemeClr val="tx1"/>
                </a:solidFill>
              </a:rPr>
              <a:t>producteurs </a:t>
            </a:r>
            <a:r>
              <a:rPr lang="fr-FR" sz="2100" dirty="0">
                <a:solidFill>
                  <a:schemeClr val="tx1"/>
                </a:solidFill>
              </a:rPr>
              <a:t>de données </a:t>
            </a:r>
            <a:r>
              <a:rPr lang="fr-FR" sz="2100" dirty="0" smtClean="0">
                <a:solidFill>
                  <a:schemeClr val="tx1"/>
                </a:solidFill>
              </a:rPr>
              <a:t>afin:</a:t>
            </a:r>
          </a:p>
          <a:p>
            <a:pPr marL="800100" lvl="1" indent="-342900">
              <a:lnSpc>
                <a:spcPct val="100000"/>
              </a:lnSpc>
              <a:spcBef>
                <a:spcPts val="0"/>
              </a:spcBef>
            </a:pPr>
            <a:r>
              <a:rPr lang="fr-FR" sz="2100" dirty="0">
                <a:latin typeface="Arial" panose="020B0604020202020204" pitchFamily="34" charset="0"/>
                <a:cs typeface="Arial" panose="020B0604020202020204" pitchFamily="34" charset="0"/>
              </a:rPr>
              <a:t>Déterminer les statistiques qui constituent les Priorités environnementales du pays</a:t>
            </a:r>
            <a:endParaRPr lang="en-US" sz="2100" dirty="0">
              <a:latin typeface="Arial" panose="020B0604020202020204" pitchFamily="34" charset="0"/>
              <a:cs typeface="Arial" panose="020B0604020202020204" pitchFamily="34" charset="0"/>
            </a:endParaRPr>
          </a:p>
          <a:p>
            <a:pPr marL="800100" lvl="1" indent="-342900">
              <a:lnSpc>
                <a:spcPct val="100000"/>
              </a:lnSpc>
              <a:spcBef>
                <a:spcPts val="0"/>
              </a:spcBef>
            </a:pPr>
            <a:r>
              <a:rPr lang="fr-FR" sz="2100" dirty="0" smtClean="0">
                <a:latin typeface="Arial" panose="020B0604020202020204" pitchFamily="34" charset="0"/>
                <a:cs typeface="Arial" panose="020B0604020202020204" pitchFamily="34" charset="0"/>
              </a:rPr>
              <a:t>Identifier </a:t>
            </a:r>
            <a:r>
              <a:rPr lang="fr-FR" sz="2100" dirty="0">
                <a:latin typeface="Arial" panose="020B0604020202020204" pitchFamily="34" charset="0"/>
                <a:cs typeface="Arial" panose="020B0604020202020204" pitchFamily="34" charset="0"/>
              </a:rPr>
              <a:t>les institutions pouvant fournir des données pour compiler les statistiques manquantes et les indicateurs correspondants. </a:t>
            </a:r>
          </a:p>
          <a:p>
            <a:pPr marL="800100" lvl="1" indent="-342900">
              <a:lnSpc>
                <a:spcPct val="100000"/>
              </a:lnSpc>
              <a:spcBef>
                <a:spcPts val="0"/>
              </a:spcBef>
            </a:pPr>
            <a:r>
              <a:rPr lang="fr-FR" sz="2100" dirty="0" smtClean="0">
                <a:latin typeface="Arial" panose="020B0604020202020204" pitchFamily="34" charset="0"/>
                <a:cs typeface="Arial" panose="020B0604020202020204" pitchFamily="34" charset="0"/>
              </a:rPr>
              <a:t>de </a:t>
            </a:r>
            <a:r>
              <a:rPr lang="fr-FR" sz="2100" dirty="0">
                <a:latin typeface="Arial" panose="020B0604020202020204" pitchFamily="34" charset="0"/>
                <a:cs typeface="Arial" panose="020B0604020202020204" pitchFamily="34" charset="0"/>
              </a:rPr>
              <a:t>les informer sur le CDSE 2013 et sa mise en </a:t>
            </a:r>
            <a:r>
              <a:rPr lang="fr-FR" sz="2100" dirty="0" smtClean="0">
                <a:latin typeface="Arial" panose="020B0604020202020204" pitchFamily="34" charset="0"/>
                <a:cs typeface="Arial" panose="020B0604020202020204" pitchFamily="34" charset="0"/>
              </a:rPr>
              <a:t>œuvre</a:t>
            </a:r>
          </a:p>
          <a:p>
            <a:pPr marL="800100" lvl="1" indent="-342900">
              <a:lnSpc>
                <a:spcPct val="100000"/>
              </a:lnSpc>
              <a:spcBef>
                <a:spcPts val="0"/>
              </a:spcBef>
            </a:pPr>
            <a:r>
              <a:rPr lang="fr-FR" sz="2100" dirty="0" smtClean="0">
                <a:latin typeface="Arial" panose="020B0604020202020204" pitchFamily="34" charset="0"/>
                <a:cs typeface="Arial" panose="020B0604020202020204" pitchFamily="34" charset="0"/>
              </a:rPr>
              <a:t>d’examiner </a:t>
            </a:r>
            <a:r>
              <a:rPr lang="fr-FR" sz="2100" dirty="0">
                <a:latin typeface="Arial" panose="020B0604020202020204" pitchFamily="34" charset="0"/>
                <a:cs typeface="Arial" panose="020B0604020202020204" pitchFamily="34" charset="0"/>
              </a:rPr>
              <a:t>des questions telles que la pertinence, la disponibilité, la fiabilité, la périodicité et l’actualité des données qu’ils seront tenus à fournir. </a:t>
            </a:r>
            <a:endParaRPr lang="en-US" sz="21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59</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Étapes clés de l’Application et Domestication du model CDSE</a:t>
            </a:r>
            <a:endParaRPr lang="en-PH" sz="2400" b="1" dirty="0">
              <a:solidFill>
                <a:schemeClr val="bg1"/>
              </a:solidFill>
            </a:endParaRPr>
          </a:p>
        </p:txBody>
      </p:sp>
    </p:spTree>
    <p:extLst>
      <p:ext uri="{BB962C8B-B14F-4D97-AF65-F5344CB8AC3E}">
        <p14:creationId xmlns:p14="http://schemas.microsoft.com/office/powerpoint/2010/main" val="487449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2780" y="1800226"/>
            <a:ext cx="8961120" cy="3843338"/>
          </a:xfrm>
        </p:spPr>
        <p:txBody>
          <a:bodyPr>
            <a:normAutofit lnSpcReduction="10000"/>
          </a:bodyPr>
          <a:lstStyle/>
          <a:p>
            <a:pPr marL="0" indent="0">
              <a:buNone/>
            </a:pPr>
            <a:r>
              <a:rPr lang="en-US" baseline="30000" dirty="0"/>
              <a:t> </a:t>
            </a:r>
            <a:r>
              <a:rPr lang="fr-FR" dirty="0"/>
              <a:t>Le CDSE a été publiée en 1984 par la Division de statistique des Nations Unies (DSNU). </a:t>
            </a:r>
            <a:endParaRPr lang="fr-FR" dirty="0" smtClean="0"/>
          </a:p>
          <a:p>
            <a:pPr marL="0" indent="0">
              <a:buNone/>
            </a:pPr>
            <a:r>
              <a:rPr lang="fr-FR" dirty="0" smtClean="0"/>
              <a:t>Le </a:t>
            </a:r>
            <a:r>
              <a:rPr lang="fr-FR" dirty="0"/>
              <a:t>CDSE a été un cadre utile pour guider les pays dans le développement de leurs programmes de statistiques de l'environnement. Il avait regroupé les composantes de l'environnement (flore,  faune, atmosphère, eau, terre/sols, et les établissements humains) en 4 catégories d'information à </a:t>
            </a:r>
            <a:r>
              <a:rPr lang="fr-FR" dirty="0" smtClean="0"/>
              <a:t>savoir: </a:t>
            </a:r>
          </a:p>
          <a:p>
            <a:pPr marL="457200" indent="-457200">
              <a:buAutoNum type="arabicParenBoth"/>
            </a:pPr>
            <a:r>
              <a:rPr lang="fr-FR" dirty="0" smtClean="0"/>
              <a:t>Activités </a:t>
            </a:r>
            <a:r>
              <a:rPr lang="fr-FR" dirty="0"/>
              <a:t>sociales et économiques et événements naturels</a:t>
            </a:r>
            <a:r>
              <a:rPr lang="fr-FR" dirty="0" smtClean="0"/>
              <a:t>;</a:t>
            </a:r>
          </a:p>
          <a:p>
            <a:pPr marL="457200" indent="-457200">
              <a:buAutoNum type="arabicParenBoth"/>
            </a:pPr>
            <a:r>
              <a:rPr lang="fr-FR" dirty="0" smtClean="0"/>
              <a:t>Incidences </a:t>
            </a:r>
            <a:r>
              <a:rPr lang="fr-FR" dirty="0"/>
              <a:t>des activités/ évènements sur  l’environnement</a:t>
            </a:r>
            <a:r>
              <a:rPr lang="fr-FR" dirty="0" smtClean="0"/>
              <a:t>;</a:t>
            </a:r>
          </a:p>
          <a:p>
            <a:pPr marL="457200" indent="-457200">
              <a:buAutoNum type="arabicParenBoth"/>
            </a:pPr>
            <a:r>
              <a:rPr lang="fr-FR" dirty="0" smtClean="0"/>
              <a:t>Réactions </a:t>
            </a:r>
            <a:r>
              <a:rPr lang="fr-FR" dirty="0"/>
              <a:t>aux incidences sur l'environnement; </a:t>
            </a:r>
            <a:r>
              <a:rPr lang="fr-FR" dirty="0" smtClean="0"/>
              <a:t>et</a:t>
            </a:r>
          </a:p>
          <a:p>
            <a:pPr marL="0" indent="0">
              <a:buNone/>
            </a:pPr>
            <a:r>
              <a:rPr lang="fr-FR" dirty="0" smtClean="0"/>
              <a:t>(</a:t>
            </a:r>
            <a:r>
              <a:rPr lang="fr-FR" dirty="0"/>
              <a:t>4) Inventaire, stocks et conditions de référence.</a:t>
            </a:r>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6</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en-US" sz="2400" b="1" dirty="0" err="1" smtClean="0">
                <a:solidFill>
                  <a:schemeClr val="bg1"/>
                </a:solidFill>
              </a:rPr>
              <a:t>Historique</a:t>
            </a:r>
            <a:r>
              <a:rPr lang="en-US" sz="2400" b="1" dirty="0" smtClean="0">
                <a:solidFill>
                  <a:schemeClr val="bg1"/>
                </a:solidFill>
              </a:rPr>
              <a:t> </a:t>
            </a:r>
            <a:r>
              <a:rPr lang="en-US" sz="2400" b="1" dirty="0">
                <a:solidFill>
                  <a:schemeClr val="bg1"/>
                </a:solidFill>
              </a:rPr>
              <a:t>du </a:t>
            </a:r>
            <a:r>
              <a:rPr lang="en-US" sz="2400" b="1" dirty="0" smtClean="0">
                <a:solidFill>
                  <a:schemeClr val="bg1"/>
                </a:solidFill>
              </a:rPr>
              <a:t>CDSE … 1984</a:t>
            </a:r>
            <a:endParaRPr lang="en-PH" sz="2400" b="1" dirty="0">
              <a:solidFill>
                <a:schemeClr val="bg1"/>
              </a:solidFill>
            </a:endParaRPr>
          </a:p>
        </p:txBody>
      </p:sp>
    </p:spTree>
    <p:extLst>
      <p:ext uri="{BB962C8B-B14F-4D97-AF65-F5344CB8AC3E}">
        <p14:creationId xmlns:p14="http://schemas.microsoft.com/office/powerpoint/2010/main" val="56502875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5300" y="1701804"/>
            <a:ext cx="8961120" cy="5029200"/>
          </a:xfrm>
        </p:spPr>
        <p:txBody>
          <a:bodyPr>
            <a:noAutofit/>
          </a:bodyPr>
          <a:lstStyle/>
          <a:p>
            <a:pPr marL="457200" indent="-457200">
              <a:buFont typeface="+mj-lt"/>
              <a:buAutoNum type="arabicPeriod" startAt="3"/>
            </a:pPr>
            <a:r>
              <a:rPr lang="fr-FR" sz="2200" b="1" dirty="0" smtClean="0"/>
              <a:t>DECIDER</a:t>
            </a:r>
            <a:r>
              <a:rPr lang="fr-FR" sz="2200" dirty="0" smtClean="0"/>
              <a:t>: </a:t>
            </a:r>
          </a:p>
          <a:p>
            <a:pPr lvl="1"/>
            <a:r>
              <a:rPr lang="fr-FR" sz="2200" dirty="0" smtClean="0">
                <a:latin typeface="Arial" panose="020B0604020202020204" pitchFamily="34" charset="0"/>
                <a:cs typeface="Arial" panose="020B0604020202020204" pitchFamily="34" charset="0"/>
              </a:rPr>
              <a:t>Déterminer </a:t>
            </a:r>
            <a:r>
              <a:rPr lang="fr-FR" sz="2200" dirty="0">
                <a:latin typeface="Arial" panose="020B0604020202020204" pitchFamily="34" charset="0"/>
                <a:cs typeface="Arial" panose="020B0604020202020204" pitchFamily="34" charset="0"/>
              </a:rPr>
              <a:t>les structures productrices (Sources de données nationales) de données des </a:t>
            </a:r>
            <a:r>
              <a:rPr lang="fr-FR" sz="2200" dirty="0" smtClean="0">
                <a:latin typeface="Arial" panose="020B0604020202020204" pitchFamily="34" charset="0"/>
                <a:cs typeface="Arial" panose="020B0604020202020204" pitchFamily="34" charset="0"/>
              </a:rPr>
              <a:t>statistiques.</a:t>
            </a:r>
          </a:p>
          <a:p>
            <a:pPr lvl="1"/>
            <a:r>
              <a:rPr lang="fr-FR" sz="2200" dirty="0" smtClean="0">
                <a:latin typeface="Arial" panose="020B0604020202020204" pitchFamily="34" charset="0"/>
                <a:cs typeface="Arial" panose="020B0604020202020204" pitchFamily="34" charset="0"/>
              </a:rPr>
              <a:t>Planifier les besoins de capacités </a:t>
            </a:r>
            <a:r>
              <a:rPr lang="fr-FR" sz="2200" dirty="0">
                <a:latin typeface="Arial" panose="020B0604020202020204" pitchFamily="34" charset="0"/>
                <a:cs typeface="Arial" panose="020B0604020202020204" pitchFamily="34" charset="0"/>
              </a:rPr>
              <a:t>institutionnelles en vue de renforcer le mécanismes de coopération interinstitutionnels, et l’institutionnalisation des programmes de statistiques de l’environnement</a:t>
            </a:r>
            <a:r>
              <a:rPr lang="fr-FR" sz="2200" dirty="0" smtClean="0">
                <a:latin typeface="Arial" panose="020B0604020202020204" pitchFamily="34" charset="0"/>
                <a:cs typeface="Arial" panose="020B0604020202020204" pitchFamily="34" charset="0"/>
              </a:rPr>
              <a:t>. </a:t>
            </a:r>
          </a:p>
          <a:p>
            <a:pPr lvl="1"/>
            <a:r>
              <a:rPr lang="fr-FR" sz="2200" dirty="0" smtClean="0">
                <a:latin typeface="Arial" panose="020B0604020202020204" pitchFamily="34" charset="0"/>
                <a:cs typeface="Arial" panose="020B0604020202020204" pitchFamily="34" charset="0"/>
              </a:rPr>
              <a:t>Développer un plan d’action national: échéancier, besoins nationaux et ressources.</a:t>
            </a:r>
          </a:p>
          <a:p>
            <a:pPr lvl="1"/>
            <a:r>
              <a:rPr lang="fr-FR" sz="2200" dirty="0" smtClean="0">
                <a:latin typeface="Arial" panose="020B0604020202020204" pitchFamily="34" charset="0"/>
                <a:cs typeface="Arial" panose="020B0604020202020204" pitchFamily="34" charset="0"/>
              </a:rPr>
              <a:t>Si besoin, produire une évaluation ex ante et ex post de la disponibilité/production des statistiques de l’environnement en utilisant l’Outil d’</a:t>
            </a:r>
            <a:r>
              <a:rPr lang="fr-FR" sz="2200" dirty="0" err="1" smtClean="0">
                <a:latin typeface="Arial" panose="020B0604020202020204" pitchFamily="34" charset="0"/>
                <a:cs typeface="Arial" panose="020B0604020202020204" pitchFamily="34" charset="0"/>
              </a:rPr>
              <a:t>Auto-Evaluation</a:t>
            </a:r>
            <a:r>
              <a:rPr lang="fr-FR" sz="2200" dirty="0" smtClean="0">
                <a:latin typeface="Arial" panose="020B0604020202020204" pitchFamily="34" charset="0"/>
                <a:cs typeface="Arial" panose="020B0604020202020204" pitchFamily="34" charset="0"/>
              </a:rPr>
              <a:t> des Statistiques de l’Environnement (Partie II). En comparant les résultats ex ante et ex post, le pays peut documenter l’impact de l’engagement de son plan d’action national. </a:t>
            </a:r>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60</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Étapes clés de l’Application et Domestication du model CDSE</a:t>
            </a:r>
            <a:endParaRPr lang="en-PH" sz="2400" b="1" dirty="0">
              <a:solidFill>
                <a:schemeClr val="bg1"/>
              </a:solidFill>
            </a:endParaRPr>
          </a:p>
        </p:txBody>
      </p:sp>
    </p:spTree>
    <p:extLst>
      <p:ext uri="{BB962C8B-B14F-4D97-AF65-F5344CB8AC3E}">
        <p14:creationId xmlns:p14="http://schemas.microsoft.com/office/powerpoint/2010/main" val="19460911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5300" y="1701804"/>
            <a:ext cx="8961120" cy="5029200"/>
          </a:xfrm>
        </p:spPr>
        <p:txBody>
          <a:bodyPr>
            <a:noAutofit/>
          </a:bodyPr>
          <a:lstStyle/>
          <a:p>
            <a:pPr marL="457200" indent="-457200">
              <a:buFont typeface="+mj-lt"/>
              <a:buAutoNum type="arabicPeriod" startAt="4"/>
            </a:pPr>
            <a:r>
              <a:rPr lang="fr-FR" sz="2200" b="1" dirty="0" smtClean="0"/>
              <a:t>DOCUMENTER</a:t>
            </a:r>
            <a:r>
              <a:rPr lang="fr-FR" sz="2200" dirty="0" smtClean="0"/>
              <a:t>: </a:t>
            </a:r>
          </a:p>
          <a:p>
            <a:pPr lvl="1"/>
            <a:r>
              <a:rPr lang="fr-FR" sz="2200" dirty="0" smtClean="0">
                <a:latin typeface="Arial" panose="020B0604020202020204" pitchFamily="34" charset="0"/>
                <a:cs typeface="Arial" panose="020B0604020202020204" pitchFamily="34" charset="0"/>
              </a:rPr>
              <a:t>Qualifier </a:t>
            </a:r>
            <a:r>
              <a:rPr lang="fr-FR" sz="2200" dirty="0">
                <a:latin typeface="Arial" panose="020B0604020202020204" pitchFamily="34" charset="0"/>
                <a:cs typeface="Arial" panose="020B0604020202020204" pitchFamily="34" charset="0"/>
              </a:rPr>
              <a:t>les caractéristiques des statistiques prioritaires: Priorité, Disponibilité, Dissémination et </a:t>
            </a:r>
            <a:r>
              <a:rPr lang="fr-FR" sz="2200" dirty="0" smtClean="0">
                <a:latin typeface="Arial" panose="020B0604020202020204" pitchFamily="34" charset="0"/>
                <a:cs typeface="Arial" panose="020B0604020202020204" pitchFamily="34" charset="0"/>
              </a:rPr>
              <a:t>Périodicités</a:t>
            </a:r>
          </a:p>
          <a:p>
            <a:pPr lvl="1"/>
            <a:r>
              <a:rPr lang="fr-FR" sz="2200" dirty="0" smtClean="0">
                <a:latin typeface="Arial" panose="020B0604020202020204" pitchFamily="34" charset="0"/>
                <a:cs typeface="Arial" panose="020B0604020202020204" pitchFamily="34" charset="0"/>
              </a:rPr>
              <a:t>Décrire la collecte des données, les méthodes de compilation et traitement des données pour la production de statistiques de l’environnement, les méthodes de dissémination et d’autres informations.</a:t>
            </a:r>
          </a:p>
          <a:p>
            <a:pPr marL="457200" lvl="1" indent="-457200" eaLnBrk="0" fontAlgn="base" hangingPunct="0">
              <a:spcBef>
                <a:spcPct val="20000"/>
              </a:spcBef>
              <a:spcAft>
                <a:spcPct val="0"/>
              </a:spcAft>
              <a:buFont typeface="+mj-lt"/>
              <a:buAutoNum type="arabicPeriod" startAt="5"/>
            </a:pPr>
            <a:r>
              <a:rPr lang="en-US" sz="2200" b="1" dirty="0" smtClean="0">
                <a:solidFill>
                  <a:schemeClr val="tx2"/>
                </a:solidFill>
                <a:latin typeface="Arial" panose="020B0604020202020204" pitchFamily="34" charset="0"/>
                <a:cs typeface="Arial" panose="020B0604020202020204" pitchFamily="34" charset="0"/>
              </a:rPr>
              <a:t>PRODUIRE: </a:t>
            </a:r>
            <a:r>
              <a:rPr lang="fr-FR" sz="2200" dirty="0" smtClean="0">
                <a:latin typeface="Arial" panose="020B0604020202020204" pitchFamily="34" charset="0"/>
                <a:cs typeface="Arial" panose="020B0604020202020204" pitchFamily="34" charset="0"/>
              </a:rPr>
              <a:t>C’est la phase de consolidation des acquis:</a:t>
            </a:r>
          </a:p>
          <a:p>
            <a:pPr lvl="1" fontAlgn="base">
              <a:spcAft>
                <a:spcPct val="0"/>
              </a:spcAft>
            </a:pPr>
            <a:r>
              <a:rPr lang="fr-FR" sz="2200" dirty="0" smtClean="0">
                <a:latin typeface="Arial" panose="020B0604020202020204" pitchFamily="34" charset="0"/>
                <a:cs typeface="Arial" panose="020B0604020202020204" pitchFamily="34" charset="0"/>
              </a:rPr>
              <a:t>Préparer </a:t>
            </a:r>
            <a:r>
              <a:rPr lang="fr-FR" sz="2200" dirty="0">
                <a:latin typeface="Arial" panose="020B0604020202020204" pitchFamily="34" charset="0"/>
                <a:cs typeface="Arial" panose="020B0604020202020204" pitchFamily="34" charset="0"/>
              </a:rPr>
              <a:t>les publications (Recueil</a:t>
            </a:r>
            <a:r>
              <a:rPr lang="fr-FR" sz="2200" dirty="0" smtClean="0">
                <a:latin typeface="Arial" panose="020B0604020202020204" pitchFamily="34" charset="0"/>
                <a:cs typeface="Arial" panose="020B0604020202020204" pitchFamily="34" charset="0"/>
              </a:rPr>
              <a:t>,  Annuaire, Compendium</a:t>
            </a:r>
            <a:r>
              <a:rPr lang="fr-FR" sz="2200" dirty="0">
                <a:latin typeface="Arial" panose="020B0604020202020204" pitchFamily="34" charset="0"/>
                <a:cs typeface="Arial" panose="020B0604020202020204" pitchFamily="34" charset="0"/>
              </a:rPr>
              <a:t>, etc.), institutionnaliser, renforcer les unités de statistiques de l’environnement, allouer des ressources budgétaires et maintenir la qualité des statistiques</a:t>
            </a:r>
            <a:r>
              <a:rPr lang="fr-FR" sz="2200" dirty="0" smtClean="0">
                <a:latin typeface="Arial" panose="020B0604020202020204" pitchFamily="34" charset="0"/>
                <a:cs typeface="Arial" panose="020B0604020202020204" pitchFamily="34" charset="0"/>
              </a:rPr>
              <a:t>)</a:t>
            </a:r>
            <a:endParaRPr lang="fr-FR" sz="2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61</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Étapes clés de l’Application et Domestication du model CDSE</a:t>
            </a:r>
            <a:endParaRPr lang="en-PH" sz="2400" b="1" dirty="0">
              <a:solidFill>
                <a:schemeClr val="bg1"/>
              </a:solidFill>
            </a:endParaRPr>
          </a:p>
        </p:txBody>
      </p:sp>
    </p:spTree>
    <p:extLst>
      <p:ext uri="{BB962C8B-B14F-4D97-AF65-F5344CB8AC3E}">
        <p14:creationId xmlns:p14="http://schemas.microsoft.com/office/powerpoint/2010/main" val="537989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62</a:t>
            </a:fld>
            <a:endParaRPr lang="en-US" altLang="en-US" dirty="0"/>
          </a:p>
        </p:txBody>
      </p:sp>
      <p:sp>
        <p:nvSpPr>
          <p:cNvPr id="7" name="Content Placeholder 1"/>
          <p:cNvSpPr txBox="1">
            <a:spLocks/>
          </p:cNvSpPr>
          <p:nvPr/>
        </p:nvSpPr>
        <p:spPr>
          <a:xfrm>
            <a:off x="495300" y="2274888"/>
            <a:ext cx="8931088" cy="4446609"/>
          </a:xfrm>
          <a:prstGeom prst="rect">
            <a:avLst/>
          </a:prstGeom>
        </p:spPr>
        <p:txBody>
          <a:bodyPr vert="horz" lIns="91440" tIns="45720" rIns="91440" bIns="45720" rtlCol="0">
            <a:normAutofit/>
          </a:bodyPr>
          <a:lstStyle>
            <a:lvl1pPr marL="342900" indent="-342900" algn="l" defTabSz="914400" rtl="0" eaLnBrk="0" fontAlgn="base" latinLnBrk="0" hangingPunct="0">
              <a:lnSpc>
                <a:spcPct val="90000"/>
              </a:lnSpc>
              <a:spcBef>
                <a:spcPct val="20000"/>
              </a:spcBef>
              <a:spcAft>
                <a:spcPct val="0"/>
              </a:spcAft>
              <a:buFont typeface="Wingdings" panose="05000000000000000000" pitchFamily="2" charset="2"/>
              <a:buChar char="§"/>
              <a:defRPr lang="en-US" sz="2400" kern="1200" dirty="0" smtClean="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endParaRPr lang="fr-FR" sz="2200" dirty="0"/>
          </a:p>
        </p:txBody>
      </p:sp>
      <p:sp>
        <p:nvSpPr>
          <p:cNvPr id="8" name="Content Placeholder 8"/>
          <p:cNvSpPr txBox="1">
            <a:spLocks/>
          </p:cNvSpPr>
          <p:nvPr/>
        </p:nvSpPr>
        <p:spPr>
          <a:xfrm>
            <a:off x="495300" y="1676400"/>
            <a:ext cx="8961120" cy="4267199"/>
          </a:xfrm>
          <a:prstGeom prst="rect">
            <a:avLst/>
          </a:prstGeom>
        </p:spPr>
        <p:txBody>
          <a:bodyPr vert="horz" lIns="91440" tIns="45720" rIns="91440" bIns="45720" rtlCol="0">
            <a:normAutofit/>
          </a:bodyPr>
          <a:lstStyle>
            <a:lvl1pPr marL="342900" indent="-342900" algn="l" defTabSz="914400" rtl="0" eaLnBrk="0" fontAlgn="base" latinLnBrk="0" hangingPunct="0">
              <a:lnSpc>
                <a:spcPct val="90000"/>
              </a:lnSpc>
              <a:spcBef>
                <a:spcPct val="20000"/>
              </a:spcBef>
              <a:spcAft>
                <a:spcPct val="0"/>
              </a:spcAft>
              <a:buFont typeface="Wingdings" panose="05000000000000000000" pitchFamily="2" charset="2"/>
              <a:buChar char="§"/>
              <a:defRPr lang="en-US" sz="2400" kern="1200" dirty="0" smtClean="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dirty="0" smtClean="0">
                <a:solidFill>
                  <a:schemeClr val="tx1"/>
                </a:solidFill>
              </a:rPr>
              <a:t>Les tableaux qui suivent illustrent l’utilisation du modèle </a:t>
            </a:r>
            <a:r>
              <a:rPr lang="fr-FR" b="1" dirty="0" smtClean="0">
                <a:solidFill>
                  <a:schemeClr val="tx1"/>
                </a:solidFill>
              </a:rPr>
              <a:t>Tableau Analytique </a:t>
            </a:r>
            <a:r>
              <a:rPr lang="fr-FR" dirty="0" smtClean="0">
                <a:solidFill>
                  <a:schemeClr val="tx1"/>
                </a:solidFill>
              </a:rPr>
              <a:t>sous format EXCEL. </a:t>
            </a:r>
          </a:p>
          <a:p>
            <a:pPr marL="0" indent="0">
              <a:buNone/>
            </a:pPr>
            <a:r>
              <a:rPr lang="fr-FR" dirty="0" smtClean="0">
                <a:solidFill>
                  <a:schemeClr val="tx1"/>
                </a:solidFill>
              </a:rPr>
              <a:t>La fonction PIVOT d’Excel permet de préparer des états synthétiques:  Distribution des Statistiques par Composante, par Sources de données, etc.</a:t>
            </a:r>
          </a:p>
          <a:p>
            <a:pPr marL="0" indent="0">
              <a:buNone/>
            </a:pPr>
            <a:r>
              <a:rPr lang="fr-FR" dirty="0" smtClean="0">
                <a:solidFill>
                  <a:schemeClr val="tx1"/>
                </a:solidFill>
              </a:rPr>
              <a:t>Une fois les champs Priorité, Disponibilité, Dissémination et Périodicité saisis, l’on peut facilement tirer des tableaux (exemple des tableaux 1, 2, 3 et 4 qui suivent).  </a:t>
            </a:r>
            <a:endParaRPr lang="fr-FR" dirty="0">
              <a:solidFill>
                <a:schemeClr val="tx1"/>
              </a:solidFill>
            </a:endParaRPr>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Application: Tableau Analytique</a:t>
            </a:r>
            <a:endParaRPr lang="en-PH" sz="2400" b="1" dirty="0">
              <a:solidFill>
                <a:schemeClr val="bg1"/>
              </a:solidFill>
            </a:endParaRPr>
          </a:p>
        </p:txBody>
      </p:sp>
    </p:spTree>
    <p:extLst>
      <p:ext uri="{BB962C8B-B14F-4D97-AF65-F5344CB8AC3E}">
        <p14:creationId xmlns:p14="http://schemas.microsoft.com/office/powerpoint/2010/main" val="2478899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63</a:t>
            </a:fld>
            <a:endParaRPr lang="en-US" altLang="en-US" dirty="0"/>
          </a:p>
        </p:txBody>
      </p:sp>
      <p:sp>
        <p:nvSpPr>
          <p:cNvPr id="5" name="Title 1"/>
          <p:cNvSpPr txBox="1">
            <a:spLocks/>
          </p:cNvSpPr>
          <p:nvPr/>
        </p:nvSpPr>
        <p:spPr bwMode="auto">
          <a:xfrm>
            <a:off x="0" y="863600"/>
            <a:ext cx="9906000" cy="64008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Application: Tableau Analytique …</a:t>
            </a:r>
            <a:endParaRPr lang="en-PH" sz="2400" b="1" dirty="0">
              <a:solidFill>
                <a:schemeClr val="bg1"/>
              </a:solidFill>
            </a:endParaRPr>
          </a:p>
        </p:txBody>
      </p:sp>
      <p:sp>
        <p:nvSpPr>
          <p:cNvPr id="7" name="Rectangle 6"/>
          <p:cNvSpPr/>
          <p:nvPr/>
        </p:nvSpPr>
        <p:spPr>
          <a:xfrm>
            <a:off x="504820" y="1523827"/>
            <a:ext cx="8767762" cy="663580"/>
          </a:xfrm>
          <a:prstGeom prst="rect">
            <a:avLst/>
          </a:prstGeom>
        </p:spPr>
        <p:txBody>
          <a:bodyPr wrap="square">
            <a:spAutoFit/>
          </a:bodyPr>
          <a:lstStyle/>
          <a:p>
            <a:pPr marL="342900" marR="0" lvl="0" indent="-342900">
              <a:lnSpc>
                <a:spcPct val="107000"/>
              </a:lnSpc>
              <a:spcBef>
                <a:spcPts val="0"/>
              </a:spcBef>
              <a:spcAft>
                <a:spcPts val="800"/>
              </a:spcAft>
              <a:buFont typeface="+mj-lt"/>
              <a:buAutoNum type="arabicPeriod"/>
            </a:pPr>
            <a:r>
              <a:rPr lang="fr-FR" b="1" dirty="0">
                <a:latin typeface="Arial" panose="020B0604020202020204" pitchFamily="34" charset="0"/>
                <a:ea typeface="Calibri" panose="020F0502020204030204" pitchFamily="34" charset="0"/>
                <a:cs typeface="Arial" panose="020B0604020202020204" pitchFamily="34" charset="0"/>
              </a:rPr>
              <a:t>Distribution des </a:t>
            </a:r>
            <a:r>
              <a:rPr lang="fr-FR" b="1" dirty="0" smtClean="0">
                <a:latin typeface="Arial" panose="020B0604020202020204" pitchFamily="34" charset="0"/>
                <a:ea typeface="Calibri" panose="020F0502020204030204" pitchFamily="34" charset="0"/>
                <a:cs typeface="Arial" panose="020B0604020202020204" pitchFamily="34" charset="0"/>
              </a:rPr>
              <a:t>statistiques </a:t>
            </a:r>
            <a:r>
              <a:rPr lang="fr-FR" b="1" dirty="0">
                <a:latin typeface="Arial" panose="020B0604020202020204" pitchFamily="34" charset="0"/>
                <a:ea typeface="Calibri" panose="020F0502020204030204" pitchFamily="34" charset="0"/>
                <a:cs typeface="Arial" panose="020B0604020202020204" pitchFamily="34" charset="0"/>
              </a:rPr>
              <a:t>de l’environnement par Composante et par Niveau</a:t>
            </a:r>
            <a:endParaRPr lang="en-US" sz="1400" dirty="0">
              <a:effectLst/>
              <a:latin typeface="Arial" panose="020B0604020202020204" pitchFamily="34" charset="0"/>
              <a:ea typeface="Calibri" panose="020F050202020403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392802902"/>
              </p:ext>
            </p:extLst>
          </p:nvPr>
        </p:nvGraphicFramePr>
        <p:xfrm>
          <a:off x="504820" y="2224140"/>
          <a:ext cx="8767762" cy="3920860"/>
        </p:xfrm>
        <a:graphic>
          <a:graphicData uri="http://schemas.openxmlformats.org/drawingml/2006/table">
            <a:tbl>
              <a:tblPr firstRow="1" firstCol="1" bandRow="1">
                <a:tableStyleId>{5C22544A-7EE6-4342-B048-85BDC9FD1C3A}</a:tableStyleId>
              </a:tblPr>
              <a:tblGrid>
                <a:gridCol w="5289826"/>
                <a:gridCol w="830983"/>
                <a:gridCol w="830983"/>
                <a:gridCol w="709798"/>
                <a:gridCol w="144808"/>
                <a:gridCol w="144808"/>
                <a:gridCol w="816556"/>
              </a:tblGrid>
              <a:tr h="343327">
                <a:tc>
                  <a:txBody>
                    <a:bodyPr/>
                    <a:lstStyle/>
                    <a:p>
                      <a:pPr>
                        <a:lnSpc>
                          <a:spcPct val="107000"/>
                        </a:lnSpc>
                      </a:pPr>
                      <a:endParaRPr lang="en-US" sz="1800" b="0" dirty="0">
                        <a:solidFill>
                          <a:schemeClr val="bg1"/>
                        </a:solidFill>
                        <a:effectLst/>
                        <a:latin typeface="Arial" panose="020B060402020202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008000"/>
                    </a:solidFill>
                  </a:tcPr>
                </a:tc>
                <a:tc gridSpan="5">
                  <a:txBody>
                    <a:bodyPr/>
                    <a:lstStyle/>
                    <a:p>
                      <a:pPr marL="0" marR="0" algn="ct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NIVEAU</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T w="12700" cap="flat" cmpd="sng" algn="ctr">
                      <a:solidFill>
                        <a:schemeClr val="tx1"/>
                      </a:solidFill>
                      <a:prstDash val="solid"/>
                      <a:round/>
                      <a:headEnd type="none" w="med" len="med"/>
                      <a:tailEnd type="none" w="med" len="med"/>
                    </a:lnT>
                    <a:solidFill>
                      <a:srgbClr val="008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nSpc>
                          <a:spcPct val="107000"/>
                        </a:lnSpc>
                      </a:pPr>
                      <a:endParaRPr lang="en-US" sz="1800" b="0" dirty="0">
                        <a:solidFill>
                          <a:schemeClr val="bg1"/>
                        </a:solidFill>
                        <a:effectLst/>
                        <a:latin typeface="Arial" panose="020B0604020202020204" pitchFamily="34" charset="0"/>
                        <a:cs typeface="Arial" panose="020B0604020202020204" pitchFamily="34" charset="0"/>
                      </a:endParaRPr>
                    </a:p>
                  </a:txBody>
                  <a:tcPr marL="68580" marR="68580" marT="0"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8000"/>
                    </a:solidFill>
                  </a:tcPr>
                </a:tc>
              </a:tr>
              <a:tr h="318444">
                <a:tc>
                  <a:txBody>
                    <a:bodyPr/>
                    <a:lstStyle/>
                    <a:p>
                      <a:pPr marL="0" marR="0">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Composantes</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1</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2</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3</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rgbClr val="008000"/>
                    </a:solidFill>
                  </a:tcPr>
                </a:tc>
                <a:tc gridSpan="3">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Total</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R w="12700" cap="flat" cmpd="sng" algn="ctr">
                      <a:solidFill>
                        <a:schemeClr val="tx1"/>
                      </a:solidFill>
                      <a:prstDash val="solid"/>
                      <a:round/>
                      <a:headEnd type="none" w="med" len="med"/>
                      <a:tailEnd type="none" w="med" len="med"/>
                    </a:lnR>
                    <a:solidFill>
                      <a:srgbClr val="008000"/>
                    </a:solidFill>
                  </a:tcPr>
                </a:tc>
                <a:tc hMerge="1">
                  <a:txBody>
                    <a:bodyPr/>
                    <a:lstStyle/>
                    <a:p>
                      <a:endParaRPr lang="en-US"/>
                    </a:p>
                  </a:txBody>
                  <a:tcPr/>
                </a:tc>
                <a:tc hMerge="1">
                  <a:txBody>
                    <a:bodyPr/>
                    <a:lstStyle/>
                    <a:p>
                      <a:endParaRPr lang="en-US"/>
                    </a:p>
                  </a:txBody>
                  <a:tcPr/>
                </a:tc>
              </a:tr>
              <a:tr h="318444">
                <a:tc>
                  <a:txBody>
                    <a:bodyPr/>
                    <a:lstStyle/>
                    <a:p>
                      <a:pPr marL="0" marR="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 Conditions et qualité de l'environnement</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32</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58</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gridSpan="2">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hMerge="1">
                  <a:txBody>
                    <a:bodyPr/>
                    <a:lstStyle/>
                    <a:p>
                      <a:endParaRPr lang="en-US"/>
                    </a:p>
                  </a:txBody>
                  <a:tcPr/>
                </a:tc>
                <a:tc gridSpan="2">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141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R w="12700" cap="flat" cmpd="sng" algn="ctr">
                      <a:solidFill>
                        <a:schemeClr val="tx1"/>
                      </a:solidFill>
                      <a:prstDash val="solid"/>
                      <a:round/>
                      <a:headEnd type="none" w="med" len="med"/>
                      <a:tailEnd type="none" w="med" len="med"/>
                    </a:lnR>
                    <a:solidFill>
                      <a:schemeClr val="bg1"/>
                    </a:solidFill>
                  </a:tcPr>
                </a:tc>
                <a:tc hMerge="1">
                  <a:txBody>
                    <a:bodyPr/>
                    <a:lstStyle/>
                    <a:p>
                      <a:endParaRPr lang="en-US"/>
                    </a:p>
                  </a:txBody>
                  <a:tcPr/>
                </a:tc>
              </a:tr>
              <a:tr h="661771">
                <a:tc>
                  <a:txBody>
                    <a:bodyPr/>
                    <a:lstStyle/>
                    <a:p>
                      <a:pPr marL="160020" marR="0" indent="-16002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 Ressources environnementales et leur utilisation</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30</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gridSpan="2">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43</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hMerge="1">
                  <a:txBody>
                    <a:bodyPr/>
                    <a:lstStyle/>
                    <a:p>
                      <a:endParaRPr lang="en-US"/>
                    </a:p>
                  </a:txBody>
                  <a:tcPr/>
                </a:tc>
                <a:tc gridSpan="2">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124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R w="12700" cap="flat" cmpd="sng" algn="ctr">
                      <a:solidFill>
                        <a:schemeClr val="tx1"/>
                      </a:solidFill>
                      <a:prstDash val="solid"/>
                      <a:round/>
                      <a:headEnd type="none" w="med" len="med"/>
                      <a:tailEnd type="none" w="med" len="med"/>
                    </a:lnR>
                    <a:solidFill>
                      <a:schemeClr val="bg1"/>
                    </a:solidFill>
                  </a:tcPr>
                </a:tc>
                <a:tc hMerge="1">
                  <a:txBody>
                    <a:bodyPr/>
                    <a:lstStyle/>
                    <a:p>
                      <a:endParaRPr lang="en-US"/>
                    </a:p>
                  </a:txBody>
                  <a:tcPr/>
                </a:tc>
              </a:tr>
              <a:tr h="318444">
                <a:tc>
                  <a:txBody>
                    <a:bodyPr/>
                    <a:lstStyle/>
                    <a:p>
                      <a:pPr marL="0" marR="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 Résidus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19</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gridSpan="2">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hMerge="1">
                  <a:txBody>
                    <a:bodyPr/>
                    <a:lstStyle/>
                    <a:p>
                      <a:endParaRPr lang="en-US"/>
                    </a:p>
                  </a:txBody>
                  <a:tcPr/>
                </a:tc>
                <a:tc gridSpan="2">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58</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R w="12700" cap="flat" cmpd="sng" algn="ctr">
                      <a:solidFill>
                        <a:schemeClr val="tx1"/>
                      </a:solidFill>
                      <a:prstDash val="solid"/>
                      <a:round/>
                      <a:headEnd type="none" w="med" len="med"/>
                      <a:tailEnd type="none" w="med" len="med"/>
                    </a:lnR>
                    <a:solidFill>
                      <a:schemeClr val="bg1"/>
                    </a:solidFill>
                  </a:tcPr>
                </a:tc>
                <a:tc hMerge="1">
                  <a:txBody>
                    <a:bodyPr/>
                    <a:lstStyle/>
                    <a:p>
                      <a:endParaRPr lang="en-US"/>
                    </a:p>
                  </a:txBody>
                  <a:tcPr/>
                </a:tc>
              </a:tr>
              <a:tr h="318444">
                <a:tc>
                  <a:txBody>
                    <a:bodyPr/>
                    <a:lstStyle/>
                    <a:p>
                      <a:pPr marL="0" marR="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4. Phénomènes extrêmes et catastrophes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gridSpan="2">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16</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hMerge="1">
                  <a:txBody>
                    <a:bodyPr/>
                    <a:lstStyle/>
                    <a:p>
                      <a:endParaRPr lang="en-US"/>
                    </a:p>
                  </a:txBody>
                  <a:tcPr/>
                </a:tc>
                <a:tc gridSpan="2">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R w="12700" cap="flat" cmpd="sng" algn="ctr">
                      <a:solidFill>
                        <a:schemeClr val="tx1"/>
                      </a:solidFill>
                      <a:prstDash val="solid"/>
                      <a:round/>
                      <a:headEnd type="none" w="med" len="med"/>
                      <a:tailEnd type="none" w="med" len="med"/>
                    </a:lnR>
                    <a:solidFill>
                      <a:schemeClr val="bg1"/>
                    </a:solidFill>
                  </a:tcPr>
                </a:tc>
                <a:tc hMerge="1">
                  <a:txBody>
                    <a:bodyPr/>
                    <a:lstStyle/>
                    <a:p>
                      <a:endParaRPr lang="en-US"/>
                    </a:p>
                  </a:txBody>
                  <a:tcPr/>
                </a:tc>
              </a:tr>
              <a:tr h="661771">
                <a:tc>
                  <a:txBody>
                    <a:bodyPr/>
                    <a:lstStyle/>
                    <a:p>
                      <a:pPr marL="160020" marR="0" indent="-16002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 Établissements humains et santé environnementale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12</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22</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gridSpan="2">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20</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hMerge="1">
                  <a:txBody>
                    <a:bodyPr/>
                    <a:lstStyle/>
                    <a:p>
                      <a:endParaRPr lang="en-US"/>
                    </a:p>
                  </a:txBody>
                  <a:tcPr/>
                </a:tc>
                <a:tc gridSpan="2">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R w="12700" cap="flat" cmpd="sng" algn="ctr">
                      <a:solidFill>
                        <a:schemeClr val="tx1"/>
                      </a:solidFill>
                      <a:prstDash val="solid"/>
                      <a:round/>
                      <a:headEnd type="none" w="med" len="med"/>
                      <a:tailEnd type="none" w="med" len="med"/>
                    </a:lnR>
                    <a:solidFill>
                      <a:schemeClr val="bg1"/>
                    </a:solidFill>
                  </a:tcPr>
                </a:tc>
                <a:tc hMerge="1">
                  <a:txBody>
                    <a:bodyPr/>
                    <a:lstStyle/>
                    <a:p>
                      <a:endParaRPr lang="en-US"/>
                    </a:p>
                  </a:txBody>
                  <a:tcPr/>
                </a:tc>
              </a:tr>
              <a:tr h="661771">
                <a:tc>
                  <a:txBody>
                    <a:bodyPr/>
                    <a:lstStyle/>
                    <a:p>
                      <a:pPr marL="160020" marR="0" indent="-16002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 Protection, gestion et engagement en matière d'environnement</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gridSpan="2">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23</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solidFill>
                      <a:schemeClr val="bg1"/>
                    </a:solidFill>
                  </a:tcPr>
                </a:tc>
                <a:tc hMerge="1">
                  <a:txBody>
                    <a:bodyPr/>
                    <a:lstStyle/>
                    <a:p>
                      <a:endParaRPr lang="en-US"/>
                    </a:p>
                  </a:txBody>
                  <a:tcPr/>
                </a:tc>
                <a:tc gridSpan="2">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50</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R w="12700" cap="flat" cmpd="sng" algn="ctr">
                      <a:solidFill>
                        <a:schemeClr val="tx1"/>
                      </a:solidFill>
                      <a:prstDash val="solid"/>
                      <a:round/>
                      <a:headEnd type="none" w="med" len="med"/>
                      <a:tailEnd type="none" w="med" len="med"/>
                    </a:lnR>
                    <a:solidFill>
                      <a:schemeClr val="bg1"/>
                    </a:solidFill>
                  </a:tcPr>
                </a:tc>
                <a:tc hMerge="1">
                  <a:txBody>
                    <a:bodyPr/>
                    <a:lstStyle/>
                    <a:p>
                      <a:endParaRPr lang="en-US"/>
                    </a:p>
                  </a:txBody>
                  <a:tcPr/>
                </a:tc>
              </a:tr>
              <a:tr h="318444">
                <a:tc>
                  <a:txBody>
                    <a:bodyPr/>
                    <a:lstStyle/>
                    <a:p>
                      <a:pPr marL="0" marR="0" algn="r">
                        <a:lnSpc>
                          <a:spcPct val="107000"/>
                        </a:lnSpc>
                        <a:spcBef>
                          <a:spcPts val="0"/>
                        </a:spcBef>
                        <a:spcAft>
                          <a:spcPts val="0"/>
                        </a:spcAft>
                      </a:pPr>
                      <a:r>
                        <a:rPr lang="fr-FR" sz="1800" b="1" dirty="0">
                          <a:solidFill>
                            <a:schemeClr val="tx1"/>
                          </a:solidFill>
                          <a:effectLst/>
                          <a:latin typeface="Arial" panose="020B0604020202020204" pitchFamily="34" charset="0"/>
                          <a:cs typeface="Arial" panose="020B0604020202020204" pitchFamily="34" charset="0"/>
                        </a:rPr>
                        <a:t>Total</a:t>
                      </a:r>
                      <a:endParaRPr lang="en-US"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pPr marL="0" marR="0" algn="r">
                        <a:lnSpc>
                          <a:spcPct val="107000"/>
                        </a:lnSpc>
                        <a:spcBef>
                          <a:spcPts val="0"/>
                        </a:spcBef>
                        <a:spcAft>
                          <a:spcPts val="0"/>
                        </a:spcAft>
                      </a:pPr>
                      <a:r>
                        <a:rPr lang="fr-FR" sz="1800" b="1" dirty="0">
                          <a:solidFill>
                            <a:schemeClr val="tx1"/>
                          </a:solidFill>
                          <a:effectLst/>
                          <a:latin typeface="Arial" panose="020B0604020202020204" pitchFamily="34" charset="0"/>
                          <a:cs typeface="Arial" panose="020B0604020202020204" pitchFamily="34" charset="0"/>
                        </a:rPr>
                        <a:t>100</a:t>
                      </a:r>
                      <a:endParaRPr lang="en-US"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B w="12700" cap="flat" cmpd="sng" algn="ctr">
                      <a:solidFill>
                        <a:schemeClr val="tx1"/>
                      </a:solidFill>
                      <a:prstDash val="solid"/>
                      <a:round/>
                      <a:headEnd type="none" w="med" len="med"/>
                      <a:tailEnd type="none" w="med" len="med"/>
                    </a:lnB>
                    <a:solidFill>
                      <a:schemeClr val="bg1"/>
                    </a:solidFill>
                  </a:tcPr>
                </a:tc>
                <a:tc>
                  <a:txBody>
                    <a:bodyPr/>
                    <a:lstStyle/>
                    <a:p>
                      <a:pPr marL="0" marR="0" algn="r">
                        <a:lnSpc>
                          <a:spcPct val="107000"/>
                        </a:lnSpc>
                        <a:spcBef>
                          <a:spcPts val="0"/>
                        </a:spcBef>
                        <a:spcAft>
                          <a:spcPts val="0"/>
                        </a:spcAft>
                      </a:pPr>
                      <a:r>
                        <a:rPr lang="fr-FR" sz="1800" b="1" dirty="0">
                          <a:solidFill>
                            <a:schemeClr val="tx1"/>
                          </a:solidFill>
                          <a:effectLst/>
                          <a:latin typeface="Arial" panose="020B0604020202020204" pitchFamily="34" charset="0"/>
                          <a:cs typeface="Arial" panose="020B0604020202020204" pitchFamily="34" charset="0"/>
                        </a:rPr>
                        <a:t>200</a:t>
                      </a:r>
                      <a:endParaRPr lang="en-US"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B w="12700" cap="flat" cmpd="sng" algn="ctr">
                      <a:solidFill>
                        <a:schemeClr val="tx1"/>
                      </a:solidFill>
                      <a:prstDash val="solid"/>
                      <a:round/>
                      <a:headEnd type="none" w="med" len="med"/>
                      <a:tailEnd type="none" w="med" len="med"/>
                    </a:lnB>
                    <a:solidFill>
                      <a:schemeClr val="bg1"/>
                    </a:solidFill>
                  </a:tcPr>
                </a:tc>
                <a:tc gridSpan="2">
                  <a:txBody>
                    <a:bodyPr/>
                    <a:lstStyle/>
                    <a:p>
                      <a:pPr marL="0" marR="0" algn="r">
                        <a:lnSpc>
                          <a:spcPct val="107000"/>
                        </a:lnSpc>
                        <a:spcBef>
                          <a:spcPts val="0"/>
                        </a:spcBef>
                        <a:spcAft>
                          <a:spcPts val="0"/>
                        </a:spcAft>
                      </a:pPr>
                      <a:r>
                        <a:rPr lang="fr-FR" sz="1800" b="1" dirty="0">
                          <a:solidFill>
                            <a:schemeClr val="tx1"/>
                          </a:solidFill>
                          <a:effectLst/>
                          <a:latin typeface="Arial" panose="020B0604020202020204" pitchFamily="34" charset="0"/>
                          <a:cs typeface="Arial" panose="020B0604020202020204" pitchFamily="34" charset="0"/>
                        </a:rPr>
                        <a:t>158</a:t>
                      </a:r>
                      <a:endParaRPr lang="en-US"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gridSpan="2">
                  <a:txBody>
                    <a:bodyPr/>
                    <a:lstStyle/>
                    <a:p>
                      <a:pPr marL="0" marR="0" algn="r">
                        <a:lnSpc>
                          <a:spcPct val="107000"/>
                        </a:lnSpc>
                        <a:spcBef>
                          <a:spcPts val="0"/>
                        </a:spcBef>
                        <a:spcAft>
                          <a:spcPts val="0"/>
                        </a:spcAft>
                      </a:pPr>
                      <a:r>
                        <a:rPr lang="fr-FR" sz="1800" b="1" dirty="0">
                          <a:solidFill>
                            <a:schemeClr val="tx1"/>
                          </a:solidFill>
                          <a:effectLst/>
                          <a:latin typeface="Arial" panose="020B0604020202020204" pitchFamily="34" charset="0"/>
                          <a:cs typeface="Arial" panose="020B0604020202020204" pitchFamily="34" charset="0"/>
                        </a:rPr>
                        <a:t>458</a:t>
                      </a:r>
                      <a:endParaRPr lang="en-US"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r>
            </a:tbl>
          </a:graphicData>
        </a:graphic>
      </p:graphicFrame>
    </p:spTree>
    <p:extLst>
      <p:ext uri="{BB962C8B-B14F-4D97-AF65-F5344CB8AC3E}">
        <p14:creationId xmlns:p14="http://schemas.microsoft.com/office/powerpoint/2010/main" val="6644237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64</a:t>
            </a:fld>
            <a:endParaRPr lang="en-US" altLang="en-US" dirty="0"/>
          </a:p>
        </p:txBody>
      </p:sp>
      <p:sp>
        <p:nvSpPr>
          <p:cNvPr id="5" name="Title 1"/>
          <p:cNvSpPr txBox="1">
            <a:spLocks/>
          </p:cNvSpPr>
          <p:nvPr/>
        </p:nvSpPr>
        <p:spPr bwMode="auto">
          <a:xfrm>
            <a:off x="0" y="863600"/>
            <a:ext cx="9906000" cy="64008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Application: Tableau Analytique …</a:t>
            </a:r>
            <a:endParaRPr lang="en-PH" sz="2400" b="1" dirty="0">
              <a:solidFill>
                <a:schemeClr val="bg1"/>
              </a:solidFill>
            </a:endParaRPr>
          </a:p>
        </p:txBody>
      </p:sp>
      <p:sp>
        <p:nvSpPr>
          <p:cNvPr id="7" name="Rectangle 6"/>
          <p:cNvSpPr/>
          <p:nvPr/>
        </p:nvSpPr>
        <p:spPr>
          <a:xfrm>
            <a:off x="504820" y="1523827"/>
            <a:ext cx="8767762" cy="646331"/>
          </a:xfrm>
          <a:prstGeom prst="rect">
            <a:avLst/>
          </a:prstGeom>
        </p:spPr>
        <p:txBody>
          <a:bodyPr wrap="square">
            <a:spAutoFit/>
          </a:bodyPr>
          <a:lstStyle/>
          <a:p>
            <a:pPr lvl="0"/>
            <a:r>
              <a:rPr lang="fr-FR" b="1" dirty="0">
                <a:latin typeface="Arial" panose="020B0604020202020204" pitchFamily="34" charset="0"/>
                <a:ea typeface="Calibri" panose="020F0502020204030204" pitchFamily="34" charset="0"/>
                <a:cs typeface="Arial" panose="020B0604020202020204" pitchFamily="34" charset="0"/>
              </a:rPr>
              <a:t>2. Distribution des statistiques de l’environnement par Composante, Sous-composante et Niveau</a:t>
            </a:r>
            <a:endParaRPr lang="en-US" b="1" dirty="0">
              <a:latin typeface="Arial" panose="020B0604020202020204" pitchFamily="34" charset="0"/>
              <a:ea typeface="Calibri" panose="020F050202020403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989216530"/>
              </p:ext>
            </p:extLst>
          </p:nvPr>
        </p:nvGraphicFramePr>
        <p:xfrm>
          <a:off x="504822" y="2170158"/>
          <a:ext cx="8664577" cy="4695952"/>
        </p:xfrm>
        <a:graphic>
          <a:graphicData uri="http://schemas.openxmlformats.org/drawingml/2006/table">
            <a:tbl>
              <a:tblPr firstRow="1" firstCol="1" bandRow="1">
                <a:tableStyleId>{5C22544A-7EE6-4342-B048-85BDC9FD1C3A}</a:tableStyleId>
              </a:tblPr>
              <a:tblGrid>
                <a:gridCol w="5621035"/>
                <a:gridCol w="721630"/>
                <a:gridCol w="811834"/>
                <a:gridCol w="601359"/>
                <a:gridCol w="908719"/>
              </a:tblGrid>
              <a:tr h="149788">
                <a:tc>
                  <a:txBody>
                    <a:bodyPr/>
                    <a:lstStyle/>
                    <a:p>
                      <a:pPr marL="0" marR="0">
                        <a:lnSpc>
                          <a:spcPct val="107000"/>
                        </a:lnSpc>
                        <a:spcBef>
                          <a:spcPts val="0"/>
                        </a:spcBef>
                        <a:spcAft>
                          <a:spcPts val="0"/>
                        </a:spcAft>
                      </a:pPr>
                      <a:r>
                        <a:rPr lang="fr-FR" sz="1800" b="1" dirty="0" smtClean="0">
                          <a:solidFill>
                            <a:schemeClr val="bg1"/>
                          </a:solidFill>
                          <a:effectLst/>
                          <a:latin typeface="Arial" panose="020B0604020202020204" pitchFamily="34" charset="0"/>
                          <a:cs typeface="Arial" panose="020B0604020202020204" pitchFamily="34" charset="0"/>
                        </a:rPr>
                        <a:t>Composante</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008000"/>
                    </a:solidFill>
                  </a:tcPr>
                </a:tc>
                <a:tc gridSpan="3">
                  <a:txBody>
                    <a:bodyPr/>
                    <a:lstStyle/>
                    <a:p>
                      <a:pPr marL="0" marR="0" algn="ctr">
                        <a:lnSpc>
                          <a:spcPct val="107000"/>
                        </a:lnSpc>
                        <a:spcBef>
                          <a:spcPts val="0"/>
                        </a:spcBef>
                        <a:spcAft>
                          <a:spcPts val="0"/>
                        </a:spcAft>
                      </a:pPr>
                      <a:r>
                        <a:rPr lang="fr-FR" sz="1800" b="1" dirty="0" smtClean="0">
                          <a:solidFill>
                            <a:schemeClr val="bg1"/>
                          </a:solidFill>
                          <a:effectLst/>
                          <a:latin typeface="Arial" panose="020B0604020202020204" pitchFamily="34" charset="0"/>
                          <a:cs typeface="Arial" panose="020B0604020202020204" pitchFamily="34" charset="0"/>
                        </a:rPr>
                        <a:t>        NIVEAU</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T w="12700" cap="flat" cmpd="sng" algn="ctr">
                      <a:solidFill>
                        <a:schemeClr val="tx1"/>
                      </a:solidFill>
                      <a:prstDash val="solid"/>
                      <a:round/>
                      <a:headEnd type="none" w="med" len="med"/>
                      <a:tailEnd type="none" w="med" len="med"/>
                    </a:lnT>
                    <a:solidFill>
                      <a:srgbClr val="008000"/>
                    </a:solidFill>
                  </a:tcPr>
                </a:tc>
                <a:tc hMerge="1">
                  <a:txBody>
                    <a:bodyPr/>
                    <a:lstStyle/>
                    <a:p>
                      <a:endParaRPr lang="en-US"/>
                    </a:p>
                  </a:txBody>
                  <a:tcPr/>
                </a:tc>
                <a:tc hMerge="1">
                  <a:txBody>
                    <a:bodyPr/>
                    <a:lstStyle/>
                    <a:p>
                      <a:endParaRPr lang="en-US"/>
                    </a:p>
                  </a:txBody>
                  <a:tcPr/>
                </a:tc>
                <a:tc>
                  <a:txBody>
                    <a:bodyPr/>
                    <a:lstStyle/>
                    <a:p>
                      <a:pPr>
                        <a:lnSpc>
                          <a:spcPct val="107000"/>
                        </a:lnSpc>
                      </a:pPr>
                      <a:endParaRPr lang="en-US" sz="1800" b="1" dirty="0">
                        <a:solidFill>
                          <a:schemeClr val="bg1"/>
                        </a:solidFill>
                        <a:effectLst/>
                        <a:latin typeface="Arial" panose="020B060402020202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8000"/>
                    </a:solidFill>
                  </a:tcPr>
                </a:tc>
              </a:tr>
              <a:tr h="149788">
                <a:tc>
                  <a:txBody>
                    <a:bodyPr/>
                    <a:lstStyle/>
                    <a:p>
                      <a:pPr marL="0" marR="0">
                        <a:lnSpc>
                          <a:spcPct val="107000"/>
                        </a:lnSpc>
                        <a:spcBef>
                          <a:spcPts val="0"/>
                        </a:spcBef>
                        <a:spcAft>
                          <a:spcPts val="0"/>
                        </a:spcAft>
                      </a:pPr>
                      <a:r>
                        <a:rPr lang="fr-FR" sz="1800" b="1" dirty="0" smtClean="0">
                          <a:solidFill>
                            <a:schemeClr val="bg1"/>
                          </a:solidFill>
                          <a:effectLst/>
                          <a:latin typeface="Arial" panose="020B0604020202020204" pitchFamily="34" charset="0"/>
                          <a:cs typeface="Arial" panose="020B0604020202020204" pitchFamily="34" charset="0"/>
                        </a:rPr>
                        <a:t>    Sous-composante</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1</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2</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3</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Total</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rgbClr val="008000"/>
                    </a:solidFill>
                  </a:tcPr>
                </a:tc>
              </a:tr>
              <a:tr h="149788">
                <a:tc>
                  <a:txBody>
                    <a:bodyPr/>
                    <a:lstStyle/>
                    <a:p>
                      <a:pPr marL="0" marR="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 Conditions et qualité de l'environnement</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32</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58</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141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 Conditions physiques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13</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19</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30</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62</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1.2: Couverture du sol, écosystèmes et biodiversité</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9</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20</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1.3: Qualité de l'environnement</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30</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15</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59</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 Ressources environnementales et leur utilisation</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30</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43</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124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2.1: Ressources minérales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13</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2.2: Ressources énergétiques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9</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19</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2.3: Sols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2.5 : Ressources biologiques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17</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36</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28</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81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 Résidus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19</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58</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3.1: Émissions dans l'air </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20</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3.2: Production et gestion des eaux usées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a:lnSpc>
                          <a:spcPct val="107000"/>
                        </a:lnSpc>
                      </a:pPr>
                      <a:endParaRPr lang="en-US" sz="1800" b="0" dirty="0">
                        <a:solidFill>
                          <a:schemeClr val="tx1"/>
                        </a:solidFill>
                        <a:effectLst/>
                        <a:latin typeface="Arial" panose="020B060402020202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3.3: Génération et gestion des déchets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9</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a:lnSpc>
                          <a:spcPct val="107000"/>
                        </a:lnSpc>
                      </a:pPr>
                      <a:endParaRPr lang="en-US" sz="1800" b="0" dirty="0">
                        <a:solidFill>
                          <a:schemeClr val="tx1"/>
                        </a:solidFill>
                        <a:effectLst/>
                        <a:latin typeface="Arial" panose="020B060402020202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20</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3.4: Libération de substances chimiques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pPr>
                      <a:endParaRPr lang="en-US" sz="1800" b="0" dirty="0">
                        <a:solidFill>
                          <a:schemeClr val="tx1"/>
                        </a:solidFill>
                        <a:effectLst/>
                        <a:latin typeface="Arial" panose="020B0604020202020204" pitchFamily="34" charset="0"/>
                        <a:cs typeface="Arial" panose="020B0604020202020204" pitchFamily="34" charset="0"/>
                      </a:endParaRPr>
                    </a:p>
                  </a:txBody>
                  <a:tcPr marL="44999" marR="44999" marT="0" marB="0" anchor="b">
                    <a:lnB w="12700" cap="flat" cmpd="sng" algn="ctr">
                      <a:solidFill>
                        <a:schemeClr val="tx1"/>
                      </a:solidFill>
                      <a:prstDash val="solid"/>
                      <a:round/>
                      <a:headEnd type="none" w="med" len="med"/>
                      <a:tailEnd type="none" w="med" len="med"/>
                    </a:ln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B w="12700" cap="flat" cmpd="sng" algn="ctr">
                      <a:solidFill>
                        <a:schemeClr val="tx1"/>
                      </a:solidFill>
                      <a:prstDash val="solid"/>
                      <a:round/>
                      <a:headEnd type="none" w="med" len="med"/>
                      <a:tailEnd type="none" w="med" len="med"/>
                    </a:ln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B w="12700" cap="flat" cmpd="sng" algn="ctr">
                      <a:solidFill>
                        <a:schemeClr val="tx1"/>
                      </a:solidFill>
                      <a:prstDash val="solid"/>
                      <a:round/>
                      <a:headEnd type="none" w="med" len="med"/>
                      <a:tailEnd type="none" w="med" len="med"/>
                    </a:ln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7</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9494524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65</a:t>
            </a:fld>
            <a:endParaRPr lang="en-US" altLang="en-US" dirty="0"/>
          </a:p>
        </p:txBody>
      </p:sp>
      <p:sp>
        <p:nvSpPr>
          <p:cNvPr id="5" name="Title 1"/>
          <p:cNvSpPr txBox="1">
            <a:spLocks/>
          </p:cNvSpPr>
          <p:nvPr/>
        </p:nvSpPr>
        <p:spPr bwMode="auto">
          <a:xfrm>
            <a:off x="0" y="863600"/>
            <a:ext cx="9906000" cy="64008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Application: Tableau Analytique …</a:t>
            </a:r>
            <a:endParaRPr lang="en-PH" sz="2400" b="1" dirty="0">
              <a:solidFill>
                <a:schemeClr val="bg1"/>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148711167"/>
              </p:ext>
            </p:extLst>
          </p:nvPr>
        </p:nvGraphicFramePr>
        <p:xfrm>
          <a:off x="504822" y="1698661"/>
          <a:ext cx="8664577" cy="5282946"/>
        </p:xfrm>
        <a:graphic>
          <a:graphicData uri="http://schemas.openxmlformats.org/drawingml/2006/table">
            <a:tbl>
              <a:tblPr firstRow="1" firstCol="1" bandRow="1">
                <a:tableStyleId>{5C22544A-7EE6-4342-B048-85BDC9FD1C3A}</a:tableStyleId>
              </a:tblPr>
              <a:tblGrid>
                <a:gridCol w="5621035"/>
                <a:gridCol w="721630"/>
                <a:gridCol w="811834"/>
                <a:gridCol w="601359"/>
                <a:gridCol w="908719"/>
              </a:tblGrid>
              <a:tr h="149788">
                <a:tc>
                  <a:txBody>
                    <a:bodyPr/>
                    <a:lstStyle/>
                    <a:p>
                      <a:pPr marL="0" marR="0">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Composantes</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008000"/>
                    </a:solidFill>
                  </a:tcPr>
                </a:tc>
                <a:tc gridSpan="3">
                  <a:txBody>
                    <a:bodyPr/>
                    <a:lstStyle/>
                    <a:p>
                      <a:pPr marL="0" marR="0" algn="ct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NIVEAU</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T w="12700" cap="flat" cmpd="sng" algn="ctr">
                      <a:solidFill>
                        <a:schemeClr val="tx1"/>
                      </a:solidFill>
                      <a:prstDash val="solid"/>
                      <a:round/>
                      <a:headEnd type="none" w="med" len="med"/>
                      <a:tailEnd type="none" w="med" len="med"/>
                    </a:lnT>
                    <a:solidFill>
                      <a:srgbClr val="008000"/>
                    </a:solidFill>
                  </a:tcPr>
                </a:tc>
                <a:tc hMerge="1">
                  <a:txBody>
                    <a:bodyPr/>
                    <a:lstStyle/>
                    <a:p>
                      <a:endParaRPr lang="en-US"/>
                    </a:p>
                  </a:txBody>
                  <a:tcPr/>
                </a:tc>
                <a:tc hMerge="1">
                  <a:txBody>
                    <a:bodyPr/>
                    <a:lstStyle/>
                    <a:p>
                      <a:endParaRPr lang="en-US"/>
                    </a:p>
                  </a:txBody>
                  <a:tcPr/>
                </a:tc>
                <a:tc>
                  <a:txBody>
                    <a:bodyPr/>
                    <a:lstStyle/>
                    <a:p>
                      <a:pPr>
                        <a:lnSpc>
                          <a:spcPct val="107000"/>
                        </a:lnSpc>
                      </a:pPr>
                      <a:endParaRPr lang="en-US" sz="1800" b="1" dirty="0">
                        <a:solidFill>
                          <a:schemeClr val="bg1"/>
                        </a:solidFill>
                        <a:effectLst/>
                        <a:latin typeface="Arial" panose="020B060402020202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8000"/>
                    </a:solidFill>
                  </a:tcPr>
                </a:tc>
              </a:tr>
              <a:tr h="149788">
                <a:tc>
                  <a:txBody>
                    <a:bodyPr/>
                    <a:lstStyle/>
                    <a:p>
                      <a:pPr marL="0" marR="0">
                        <a:lnSpc>
                          <a:spcPct val="107000"/>
                        </a:lnSpc>
                        <a:spcBef>
                          <a:spcPts val="0"/>
                        </a:spcBef>
                        <a:spcAft>
                          <a:spcPts val="0"/>
                        </a:spcAft>
                      </a:pPr>
                      <a:r>
                        <a:rPr lang="fr-FR" sz="1800" b="1" dirty="0" smtClean="0">
                          <a:solidFill>
                            <a:schemeClr val="bg1"/>
                          </a:solidFill>
                          <a:effectLst/>
                          <a:latin typeface="Arial" panose="020B0604020202020204" pitchFamily="34" charset="0"/>
                          <a:cs typeface="Arial" panose="020B0604020202020204" pitchFamily="34" charset="0"/>
                        </a:rPr>
                        <a:t>    Sous-composantes</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1</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2</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3</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Total</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rgbClr val="008000"/>
                    </a:solidFill>
                  </a:tcPr>
                </a:tc>
              </a:tr>
              <a:tr h="149788">
                <a:tc>
                  <a:txBody>
                    <a:bodyPr/>
                    <a:lstStyle/>
                    <a:p>
                      <a:pPr marL="0" marR="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4: Phénomènes extrêmes et catastrophes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16</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299576">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4.1: Phénomènes naturels extrêmes et catastrophes naturelles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16</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 Établissements humains et santé environnementale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12</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22</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20</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5.1: Établissements humains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17</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8</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5.2: Santé environnementale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12</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23</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299576">
                <a:tc>
                  <a:txBody>
                    <a:bodyPr/>
                    <a:lstStyle/>
                    <a:p>
                      <a:pPr marL="0" marR="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 Protection, gestion et engagement en matière d'environnement</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23</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50</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299576">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6.1: Dépenses de protection de l'environnement et de gestion des ressources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8</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6.2: Gouvernance et réglementation environnementale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2</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14</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19</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299576">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6.3: Préparation aux événements extrêmes et gestion des catastrophes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a:lnSpc>
                          <a:spcPct val="107000"/>
                        </a:lnSpc>
                      </a:pPr>
                      <a:endParaRPr lang="en-US" sz="1800" b="0" dirty="0">
                        <a:solidFill>
                          <a:schemeClr val="tx1"/>
                        </a:solidFill>
                        <a:effectLst/>
                        <a:latin typeface="Arial" panose="020B060402020202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3</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7</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10</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6.4: Information et sensibilisation à l'environnement </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solidFill>
                      <a:schemeClr val="bg1"/>
                    </a:solidFill>
                  </a:tcPr>
                </a:tc>
                <a:tc>
                  <a:txBody>
                    <a:bodyPr/>
                    <a:lstStyle/>
                    <a:p>
                      <a:pPr>
                        <a:lnSpc>
                          <a:spcPct val="107000"/>
                        </a:lnSpc>
                      </a:pPr>
                      <a:endParaRPr lang="en-US" sz="1800" b="0" dirty="0">
                        <a:solidFill>
                          <a:schemeClr val="tx1"/>
                        </a:solidFill>
                        <a:effectLst/>
                        <a:latin typeface="Arial" panose="020B060402020202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5</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8</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solidFill>
                      <a:schemeClr val="bg1"/>
                    </a:solidFill>
                  </a:tcPr>
                </a:tc>
                <a:tc>
                  <a:txBody>
                    <a:bodyPr/>
                    <a:lstStyle/>
                    <a:p>
                      <a:pPr marL="0" marR="0" algn="r">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13</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solidFill>
                      <a:schemeClr val="bg1"/>
                    </a:solidFill>
                  </a:tcPr>
                </a:tc>
              </a:tr>
              <a:tr h="149788">
                <a:tc>
                  <a:txBody>
                    <a:bodyPr/>
                    <a:lstStyle/>
                    <a:p>
                      <a:pPr marL="0" marR="0" algn="r">
                        <a:lnSpc>
                          <a:spcPct val="107000"/>
                        </a:lnSpc>
                        <a:spcBef>
                          <a:spcPts val="0"/>
                        </a:spcBef>
                        <a:spcAft>
                          <a:spcPts val="0"/>
                        </a:spcAft>
                      </a:pPr>
                      <a:r>
                        <a:rPr lang="fr-FR" sz="1800" b="1" dirty="0">
                          <a:solidFill>
                            <a:schemeClr val="tx1"/>
                          </a:solidFill>
                          <a:effectLst/>
                          <a:latin typeface="Arial" panose="020B0604020202020204" pitchFamily="34" charset="0"/>
                          <a:cs typeface="Arial" panose="020B0604020202020204" pitchFamily="34" charset="0"/>
                        </a:rPr>
                        <a:t>Total</a:t>
                      </a:r>
                      <a:endParaRPr lang="en-US"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pPr marL="0" marR="0" algn="r">
                        <a:lnSpc>
                          <a:spcPct val="107000"/>
                        </a:lnSpc>
                        <a:spcBef>
                          <a:spcPts val="0"/>
                        </a:spcBef>
                        <a:spcAft>
                          <a:spcPts val="0"/>
                        </a:spcAft>
                      </a:pPr>
                      <a:r>
                        <a:rPr lang="fr-FR" sz="1800" b="1" dirty="0">
                          <a:solidFill>
                            <a:schemeClr val="tx1"/>
                          </a:solidFill>
                          <a:effectLst/>
                          <a:latin typeface="Arial" panose="020B0604020202020204" pitchFamily="34" charset="0"/>
                          <a:cs typeface="Arial" panose="020B0604020202020204" pitchFamily="34" charset="0"/>
                        </a:rPr>
                        <a:t>100</a:t>
                      </a:r>
                      <a:endParaRPr lang="en-US"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B w="12700" cap="flat" cmpd="sng" algn="ctr">
                      <a:solidFill>
                        <a:schemeClr val="tx1"/>
                      </a:solidFill>
                      <a:prstDash val="solid"/>
                      <a:round/>
                      <a:headEnd type="none" w="med" len="med"/>
                      <a:tailEnd type="none" w="med" len="med"/>
                    </a:lnB>
                    <a:solidFill>
                      <a:schemeClr val="bg1"/>
                    </a:solidFill>
                  </a:tcPr>
                </a:tc>
                <a:tc>
                  <a:txBody>
                    <a:bodyPr/>
                    <a:lstStyle/>
                    <a:p>
                      <a:pPr marL="0" marR="0" algn="r">
                        <a:lnSpc>
                          <a:spcPct val="107000"/>
                        </a:lnSpc>
                        <a:spcBef>
                          <a:spcPts val="0"/>
                        </a:spcBef>
                        <a:spcAft>
                          <a:spcPts val="0"/>
                        </a:spcAft>
                      </a:pPr>
                      <a:r>
                        <a:rPr lang="fr-FR" sz="1800" b="1" dirty="0">
                          <a:solidFill>
                            <a:schemeClr val="tx1"/>
                          </a:solidFill>
                          <a:effectLst/>
                          <a:latin typeface="Arial" panose="020B0604020202020204" pitchFamily="34" charset="0"/>
                          <a:cs typeface="Arial" panose="020B0604020202020204" pitchFamily="34" charset="0"/>
                        </a:rPr>
                        <a:t>200</a:t>
                      </a:r>
                      <a:endParaRPr lang="en-US"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B w="12700" cap="flat" cmpd="sng" algn="ctr">
                      <a:solidFill>
                        <a:schemeClr val="tx1"/>
                      </a:solidFill>
                      <a:prstDash val="solid"/>
                      <a:round/>
                      <a:headEnd type="none" w="med" len="med"/>
                      <a:tailEnd type="none" w="med" len="med"/>
                    </a:lnB>
                    <a:solidFill>
                      <a:schemeClr val="bg1"/>
                    </a:solidFill>
                  </a:tcPr>
                </a:tc>
                <a:tc>
                  <a:txBody>
                    <a:bodyPr/>
                    <a:lstStyle/>
                    <a:p>
                      <a:pPr marL="0" marR="0" algn="r">
                        <a:lnSpc>
                          <a:spcPct val="107000"/>
                        </a:lnSpc>
                        <a:spcBef>
                          <a:spcPts val="0"/>
                        </a:spcBef>
                        <a:spcAft>
                          <a:spcPts val="0"/>
                        </a:spcAft>
                      </a:pPr>
                      <a:r>
                        <a:rPr lang="fr-FR" sz="1800" b="1" dirty="0">
                          <a:solidFill>
                            <a:schemeClr val="tx1"/>
                          </a:solidFill>
                          <a:effectLst/>
                          <a:latin typeface="Arial" panose="020B0604020202020204" pitchFamily="34" charset="0"/>
                          <a:cs typeface="Arial" panose="020B0604020202020204" pitchFamily="34" charset="0"/>
                        </a:rPr>
                        <a:t>158</a:t>
                      </a:r>
                      <a:endParaRPr lang="en-US"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B w="12700" cap="flat" cmpd="sng" algn="ctr">
                      <a:solidFill>
                        <a:schemeClr val="tx1"/>
                      </a:solidFill>
                      <a:prstDash val="solid"/>
                      <a:round/>
                      <a:headEnd type="none" w="med" len="med"/>
                      <a:tailEnd type="none" w="med" len="med"/>
                    </a:lnB>
                    <a:solidFill>
                      <a:schemeClr val="bg1"/>
                    </a:solidFill>
                  </a:tcPr>
                </a:tc>
                <a:tc>
                  <a:txBody>
                    <a:bodyPr/>
                    <a:lstStyle/>
                    <a:p>
                      <a:pPr marL="0" marR="0" algn="r">
                        <a:lnSpc>
                          <a:spcPct val="107000"/>
                        </a:lnSpc>
                        <a:spcBef>
                          <a:spcPts val="0"/>
                        </a:spcBef>
                        <a:spcAft>
                          <a:spcPts val="0"/>
                        </a:spcAft>
                      </a:pPr>
                      <a:r>
                        <a:rPr lang="fr-FR" sz="1800" b="1" dirty="0">
                          <a:solidFill>
                            <a:schemeClr val="tx1"/>
                          </a:solidFill>
                          <a:effectLst/>
                          <a:latin typeface="Arial" panose="020B0604020202020204" pitchFamily="34" charset="0"/>
                          <a:cs typeface="Arial" panose="020B0604020202020204" pitchFamily="34" charset="0"/>
                        </a:rPr>
                        <a:t>458</a:t>
                      </a:r>
                      <a:endParaRPr lang="en-US"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4999" marR="44999" marT="0"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9908837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66</a:t>
            </a:fld>
            <a:endParaRPr lang="en-US" altLang="en-US" dirty="0"/>
          </a:p>
        </p:txBody>
      </p:sp>
      <p:sp>
        <p:nvSpPr>
          <p:cNvPr id="5" name="Title 1"/>
          <p:cNvSpPr txBox="1">
            <a:spLocks/>
          </p:cNvSpPr>
          <p:nvPr/>
        </p:nvSpPr>
        <p:spPr bwMode="auto">
          <a:xfrm>
            <a:off x="0" y="863600"/>
            <a:ext cx="9906000" cy="64008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Application: Tableau Analytique …</a:t>
            </a:r>
            <a:endParaRPr lang="en-PH" sz="2400" b="1" dirty="0">
              <a:solidFill>
                <a:schemeClr val="bg1"/>
              </a:solidFill>
            </a:endParaRPr>
          </a:p>
        </p:txBody>
      </p:sp>
      <p:sp>
        <p:nvSpPr>
          <p:cNvPr id="7" name="Rectangle 6"/>
          <p:cNvSpPr/>
          <p:nvPr/>
        </p:nvSpPr>
        <p:spPr>
          <a:xfrm>
            <a:off x="504820" y="1523827"/>
            <a:ext cx="8767762" cy="646331"/>
          </a:xfrm>
          <a:prstGeom prst="rect">
            <a:avLst/>
          </a:prstGeom>
        </p:spPr>
        <p:txBody>
          <a:bodyPr wrap="square">
            <a:spAutoFit/>
          </a:bodyPr>
          <a:lstStyle/>
          <a:p>
            <a:r>
              <a:rPr lang="fr-FR" b="1" dirty="0" smtClean="0">
                <a:latin typeface="Arial" panose="020B0604020202020204" pitchFamily="34" charset="0"/>
                <a:ea typeface="Calibri" panose="020F0502020204030204" pitchFamily="34" charset="0"/>
                <a:cs typeface="Arial" panose="020B0604020202020204" pitchFamily="34" charset="0"/>
              </a:rPr>
              <a:t>3. Distribution </a:t>
            </a:r>
            <a:r>
              <a:rPr lang="fr-FR" b="1" dirty="0">
                <a:latin typeface="Arial" panose="020B0604020202020204" pitchFamily="34" charset="0"/>
                <a:ea typeface="Calibri" panose="020F0502020204030204" pitchFamily="34" charset="0"/>
                <a:cs typeface="Arial" panose="020B0604020202020204" pitchFamily="34" charset="0"/>
              </a:rPr>
              <a:t>des statistiques de l’environnement </a:t>
            </a:r>
            <a:r>
              <a:rPr lang="fr-FR" b="1" dirty="0" smtClean="0">
                <a:latin typeface="Arial" panose="020B0604020202020204" pitchFamily="34" charset="0"/>
                <a:ea typeface="Calibri" panose="020F0502020204030204" pitchFamily="34" charset="0"/>
                <a:cs typeface="Arial" panose="020B0604020202020204" pitchFamily="34" charset="0"/>
              </a:rPr>
              <a:t>par </a:t>
            </a:r>
            <a:r>
              <a:rPr lang="fr-FR" b="1" dirty="0">
                <a:latin typeface="Arial" panose="020B0604020202020204" pitchFamily="34" charset="0"/>
                <a:ea typeface="Calibri" panose="020F0502020204030204" pitchFamily="34" charset="0"/>
                <a:cs typeface="Arial" panose="020B0604020202020204" pitchFamily="34" charset="0"/>
              </a:rPr>
              <a:t>Priorité, Disponibilité et </a:t>
            </a:r>
            <a:r>
              <a:rPr lang="fr-FR" b="1" dirty="0" smtClean="0">
                <a:latin typeface="Arial" panose="020B0604020202020204" pitchFamily="34" charset="0"/>
                <a:ea typeface="Calibri" panose="020F0502020204030204" pitchFamily="34" charset="0"/>
                <a:cs typeface="Arial" panose="020B0604020202020204" pitchFamily="34" charset="0"/>
              </a:rPr>
              <a:t>Dissémination (exemple)</a:t>
            </a:r>
            <a:endParaRPr lang="en-US" b="1" dirty="0">
              <a:latin typeface="Arial" panose="020B0604020202020204" pitchFamily="34" charset="0"/>
              <a:ea typeface="Calibri" panose="020F050202020403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025112411"/>
              </p:ext>
            </p:extLst>
          </p:nvPr>
        </p:nvGraphicFramePr>
        <p:xfrm>
          <a:off x="504820" y="2138867"/>
          <a:ext cx="8664580" cy="4695952"/>
        </p:xfrm>
        <a:graphic>
          <a:graphicData uri="http://schemas.openxmlformats.org/drawingml/2006/table">
            <a:tbl>
              <a:tblPr firstRow="1" firstCol="1" bandRow="1">
                <a:tableStyleId>{5C22544A-7EE6-4342-B048-85BDC9FD1C3A}</a:tableStyleId>
              </a:tblPr>
              <a:tblGrid>
                <a:gridCol w="632230"/>
                <a:gridCol w="4046282"/>
                <a:gridCol w="993506"/>
                <a:gridCol w="1083826"/>
                <a:gridCol w="993506"/>
                <a:gridCol w="915230"/>
              </a:tblGrid>
              <a:tr h="137396">
                <a:tc gridSpan="2">
                  <a:txBody>
                    <a:bodyPr/>
                    <a:lstStyle/>
                    <a:p>
                      <a:pPr marL="0" marR="0">
                        <a:lnSpc>
                          <a:spcPct val="107000"/>
                        </a:lnSpc>
                        <a:spcBef>
                          <a:spcPts val="0"/>
                        </a:spcBef>
                        <a:spcAft>
                          <a:spcPts val="0"/>
                        </a:spcAft>
                      </a:pPr>
                      <a:r>
                        <a:rPr lang="fr-FR" sz="1800" dirty="0">
                          <a:solidFill>
                            <a:schemeClr val="bg1"/>
                          </a:solidFill>
                          <a:effectLst/>
                          <a:latin typeface="Arial" panose="020B0604020202020204" pitchFamily="34" charset="0"/>
                          <a:cs typeface="Arial" panose="020B0604020202020204" pitchFamily="34" charset="0"/>
                        </a:rPr>
                        <a:t> </a:t>
                      </a:r>
                      <a:r>
                        <a:rPr lang="fr-FR" sz="1800" dirty="0" smtClean="0">
                          <a:solidFill>
                            <a:schemeClr val="bg1"/>
                          </a:solidFill>
                          <a:effectLst/>
                          <a:latin typeface="Arial" panose="020B0604020202020204" pitchFamily="34" charset="0"/>
                          <a:cs typeface="Arial" panose="020B0604020202020204" pitchFamily="34" charset="0"/>
                        </a:rPr>
                        <a:t>Composante</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008000"/>
                    </a:solidFill>
                  </a:tcPr>
                </a:tc>
                <a:tc hMerge="1">
                  <a:txBody>
                    <a:bodyPr/>
                    <a:lstStyle/>
                    <a:p>
                      <a:pPr marL="0" marR="0">
                        <a:lnSpc>
                          <a:spcPct val="107000"/>
                        </a:lnSpc>
                        <a:spcBef>
                          <a:spcPts val="0"/>
                        </a:spcBef>
                        <a:spcAft>
                          <a:spcPts val="0"/>
                        </a:spcAft>
                      </a:pP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T w="12700" cap="flat" cmpd="sng" algn="ctr">
                      <a:solidFill>
                        <a:schemeClr val="tx1"/>
                      </a:solidFill>
                      <a:prstDash val="solid"/>
                      <a:round/>
                      <a:headEnd type="none" w="med" len="med"/>
                      <a:tailEnd type="none" w="med" len="med"/>
                    </a:lnT>
                    <a:solidFill>
                      <a:schemeClr val="bg1"/>
                    </a:solidFill>
                  </a:tcPr>
                </a:tc>
                <a:tc gridSpan="3">
                  <a:txBody>
                    <a:bodyPr/>
                    <a:lstStyle/>
                    <a:p>
                      <a:pPr marL="0" marR="0" algn="ctr">
                        <a:lnSpc>
                          <a:spcPct val="107000"/>
                        </a:lnSpc>
                        <a:spcBef>
                          <a:spcPts val="0"/>
                        </a:spcBef>
                        <a:spcAft>
                          <a:spcPts val="0"/>
                        </a:spcAft>
                      </a:pPr>
                      <a:r>
                        <a:rPr lang="fr-FR" sz="1800" dirty="0">
                          <a:solidFill>
                            <a:schemeClr val="bg1"/>
                          </a:solidFill>
                          <a:effectLst/>
                          <a:latin typeface="Arial" panose="020B0604020202020204" pitchFamily="34" charset="0"/>
                          <a:cs typeface="Arial" panose="020B0604020202020204" pitchFamily="34" charset="0"/>
                        </a:rPr>
                        <a:t>Niveau</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T w="12700" cap="flat" cmpd="sng" algn="ctr">
                      <a:solidFill>
                        <a:schemeClr val="tx1"/>
                      </a:solidFill>
                      <a:prstDash val="solid"/>
                      <a:round/>
                      <a:headEnd type="none" w="med" len="med"/>
                      <a:tailEnd type="none" w="med" len="med"/>
                    </a:lnT>
                    <a:solidFill>
                      <a:srgbClr val="008000"/>
                    </a:solidFill>
                  </a:tcPr>
                </a:tc>
                <a:tc hMerge="1">
                  <a:txBody>
                    <a:bodyPr/>
                    <a:lstStyle/>
                    <a:p>
                      <a:endParaRPr lang="en-US"/>
                    </a:p>
                  </a:txBody>
                  <a:tcPr/>
                </a:tc>
                <a:tc hMerge="1">
                  <a:txBody>
                    <a:bodyPr/>
                    <a:lstStyle/>
                    <a:p>
                      <a:endParaRPr lang="en-US"/>
                    </a:p>
                  </a:txBody>
                  <a:tcPr/>
                </a:tc>
                <a:tc>
                  <a:txBody>
                    <a:bodyPr/>
                    <a:lstStyle/>
                    <a:p>
                      <a:pPr marL="0" marR="0" algn="r">
                        <a:lnSpc>
                          <a:spcPct val="107000"/>
                        </a:lnSpc>
                        <a:spcBef>
                          <a:spcPts val="0"/>
                        </a:spcBef>
                        <a:spcAft>
                          <a:spcPts val="0"/>
                        </a:spcAft>
                      </a:pPr>
                      <a:r>
                        <a:rPr lang="fr-FR" sz="1800" dirty="0">
                          <a:solidFill>
                            <a:schemeClr val="bg1"/>
                          </a:solidFill>
                          <a:effectLst/>
                          <a:latin typeface="Arial" panose="020B0604020202020204" pitchFamily="34" charset="0"/>
                          <a:cs typeface="Arial" panose="020B0604020202020204" pitchFamily="34" charset="0"/>
                        </a:rPr>
                        <a:t> </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8000"/>
                    </a:solidFill>
                  </a:tcPr>
                </a:tc>
              </a:tr>
              <a:tr h="137396">
                <a:tc gridSpan="2">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fr-FR" sz="1800" dirty="0">
                          <a:solidFill>
                            <a:schemeClr val="bg1"/>
                          </a:solidFill>
                          <a:effectLst/>
                          <a:latin typeface="Arial" panose="020B0604020202020204" pitchFamily="34" charset="0"/>
                          <a:cs typeface="Arial" panose="020B0604020202020204" pitchFamily="34" charset="0"/>
                        </a:rPr>
                        <a:t> </a:t>
                      </a:r>
                      <a:r>
                        <a:rPr lang="fr-FR" sz="1800" dirty="0" smtClean="0">
                          <a:solidFill>
                            <a:schemeClr val="bg1"/>
                          </a:solidFill>
                          <a:effectLst/>
                          <a:latin typeface="Arial" panose="020B0604020202020204" pitchFamily="34" charset="0"/>
                          <a:cs typeface="Arial" panose="020B0604020202020204" pitchFamily="34" charset="0"/>
                        </a:rPr>
                        <a:t>  </a:t>
                      </a:r>
                      <a:r>
                        <a:rPr lang="fr-FR" sz="1800" b="1" kern="1200" dirty="0" smtClean="0">
                          <a:solidFill>
                            <a:schemeClr val="bg1"/>
                          </a:solidFill>
                          <a:effectLst/>
                          <a:latin typeface="Arial" panose="020B0604020202020204" pitchFamily="34" charset="0"/>
                          <a:ea typeface="+mn-ea"/>
                          <a:cs typeface="Arial" panose="020B0604020202020204" pitchFamily="34" charset="0"/>
                        </a:rPr>
                        <a:t>Critère de Classification</a:t>
                      </a:r>
                      <a:endParaRPr lang="en-US" sz="1800" b="1" kern="1200" dirty="0" smtClean="0">
                        <a:solidFill>
                          <a:schemeClr val="bg1"/>
                        </a:solidFill>
                        <a:effectLst/>
                        <a:latin typeface="Arial" panose="020B0604020202020204" pitchFamily="34" charset="0"/>
                        <a:ea typeface="+mn-ea"/>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rgbClr val="008000"/>
                    </a:solidFill>
                  </a:tcPr>
                </a:tc>
                <a:tc hMerge="1">
                  <a:txBody>
                    <a:bodyPr/>
                    <a:lstStyle/>
                    <a:p>
                      <a:pPr marL="0" marR="0">
                        <a:lnSpc>
                          <a:spcPct val="107000"/>
                        </a:lnSpc>
                        <a:spcBef>
                          <a:spcPts val="0"/>
                        </a:spcBef>
                        <a:spcAft>
                          <a:spcPts val="0"/>
                        </a:spcAft>
                      </a:pP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1</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2</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3</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Total</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rgbClr val="008000"/>
                    </a:solidFill>
                  </a:tcPr>
                </a:tc>
              </a:tr>
              <a:tr h="274791">
                <a:tc gridSpan="2">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1: Conditions et qualité de l'environnement</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hMerge="1">
                  <a:txBody>
                    <a:bodyPr/>
                    <a:lstStyle/>
                    <a:p>
                      <a:endParaRPr lang="en-US"/>
                    </a:p>
                  </a:txBody>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32</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58</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51</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141</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Priorité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29</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21</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15</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65</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Disponibilité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20</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18</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15</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53</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Dissémination</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16</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14</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8</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38</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274791">
                <a:tc gridSpan="2">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2: Ressources environnementales et leur utilisation</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hMerge="1">
                  <a:txBody>
                    <a:bodyPr/>
                    <a:lstStyle/>
                    <a:p>
                      <a:endParaRPr lang="en-US"/>
                    </a:p>
                  </a:txBody>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30</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51</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43</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124</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Priorité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18</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20</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4</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42</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Disponibilité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18</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21</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4</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43</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Dissémination</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12</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9</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1</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22</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gridSpan="2">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3: Résidus</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hMerge="1">
                  <a:txBody>
                    <a:bodyPr/>
                    <a:lstStyle/>
                    <a:p>
                      <a:endParaRPr lang="en-US"/>
                    </a:p>
                  </a:txBody>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19</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34</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5</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58</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Priorité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5</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4</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9</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Disponibilité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5</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4</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9</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Dissémination</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5</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4</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9</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bl>
          </a:graphicData>
        </a:graphic>
      </p:graphicFrame>
    </p:spTree>
    <p:extLst>
      <p:ext uri="{BB962C8B-B14F-4D97-AF65-F5344CB8AC3E}">
        <p14:creationId xmlns:p14="http://schemas.microsoft.com/office/powerpoint/2010/main" val="29928502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67</a:t>
            </a:fld>
            <a:endParaRPr lang="en-US" altLang="en-US" dirty="0"/>
          </a:p>
        </p:txBody>
      </p:sp>
      <p:sp>
        <p:nvSpPr>
          <p:cNvPr id="5" name="Title 1"/>
          <p:cNvSpPr txBox="1">
            <a:spLocks/>
          </p:cNvSpPr>
          <p:nvPr/>
        </p:nvSpPr>
        <p:spPr bwMode="auto">
          <a:xfrm>
            <a:off x="0" y="863600"/>
            <a:ext cx="9906000" cy="54864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Application: Tableau Analytique …</a:t>
            </a:r>
            <a:endParaRPr lang="en-PH" sz="2400"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522518702"/>
              </p:ext>
            </p:extLst>
          </p:nvPr>
        </p:nvGraphicFramePr>
        <p:xfrm>
          <a:off x="504820" y="1524483"/>
          <a:ext cx="8664580" cy="5593588"/>
        </p:xfrm>
        <a:graphic>
          <a:graphicData uri="http://schemas.openxmlformats.org/drawingml/2006/table">
            <a:tbl>
              <a:tblPr firstRow="1" firstCol="1" bandRow="1">
                <a:tableStyleId>{5C22544A-7EE6-4342-B048-85BDC9FD1C3A}</a:tableStyleId>
              </a:tblPr>
              <a:tblGrid>
                <a:gridCol w="632230"/>
                <a:gridCol w="4046282"/>
                <a:gridCol w="993506"/>
                <a:gridCol w="1083826"/>
                <a:gridCol w="993506"/>
                <a:gridCol w="915230"/>
              </a:tblGrid>
              <a:tr h="137396">
                <a:tc gridSpan="2">
                  <a:txBody>
                    <a:bodyPr/>
                    <a:lstStyle/>
                    <a:p>
                      <a:pPr marL="0" marR="0">
                        <a:lnSpc>
                          <a:spcPct val="107000"/>
                        </a:lnSpc>
                        <a:spcBef>
                          <a:spcPts val="0"/>
                        </a:spcBef>
                        <a:spcAft>
                          <a:spcPts val="0"/>
                        </a:spcAft>
                      </a:pPr>
                      <a:r>
                        <a:rPr lang="fr-FR" sz="1800" dirty="0">
                          <a:solidFill>
                            <a:schemeClr val="bg1"/>
                          </a:solidFill>
                          <a:effectLst/>
                          <a:latin typeface="Arial" panose="020B0604020202020204" pitchFamily="34" charset="0"/>
                          <a:cs typeface="Arial" panose="020B0604020202020204" pitchFamily="34" charset="0"/>
                        </a:rPr>
                        <a:t> </a:t>
                      </a:r>
                      <a:r>
                        <a:rPr lang="fr-FR" sz="1800" dirty="0" smtClean="0">
                          <a:solidFill>
                            <a:schemeClr val="bg1"/>
                          </a:solidFill>
                          <a:effectLst/>
                          <a:latin typeface="Arial" panose="020B0604020202020204" pitchFamily="34" charset="0"/>
                          <a:cs typeface="Arial" panose="020B0604020202020204" pitchFamily="34" charset="0"/>
                        </a:rPr>
                        <a:t>Composante</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008000"/>
                    </a:solidFill>
                  </a:tcPr>
                </a:tc>
                <a:tc hMerge="1">
                  <a:txBody>
                    <a:bodyPr/>
                    <a:lstStyle/>
                    <a:p>
                      <a:pPr marL="0" marR="0">
                        <a:lnSpc>
                          <a:spcPct val="107000"/>
                        </a:lnSpc>
                        <a:spcBef>
                          <a:spcPts val="0"/>
                        </a:spcBef>
                        <a:spcAft>
                          <a:spcPts val="0"/>
                        </a:spcAft>
                      </a:pP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T w="12700" cap="flat" cmpd="sng" algn="ctr">
                      <a:solidFill>
                        <a:schemeClr val="tx1"/>
                      </a:solidFill>
                      <a:prstDash val="solid"/>
                      <a:round/>
                      <a:headEnd type="none" w="med" len="med"/>
                      <a:tailEnd type="none" w="med" len="med"/>
                    </a:lnT>
                    <a:solidFill>
                      <a:schemeClr val="bg1"/>
                    </a:solidFill>
                  </a:tcPr>
                </a:tc>
                <a:tc gridSpan="3">
                  <a:txBody>
                    <a:bodyPr/>
                    <a:lstStyle/>
                    <a:p>
                      <a:pPr marL="0" marR="0" algn="ctr">
                        <a:lnSpc>
                          <a:spcPct val="107000"/>
                        </a:lnSpc>
                        <a:spcBef>
                          <a:spcPts val="0"/>
                        </a:spcBef>
                        <a:spcAft>
                          <a:spcPts val="0"/>
                        </a:spcAft>
                      </a:pPr>
                      <a:r>
                        <a:rPr lang="fr-FR" sz="1800" dirty="0">
                          <a:solidFill>
                            <a:schemeClr val="bg1"/>
                          </a:solidFill>
                          <a:effectLst/>
                          <a:latin typeface="Arial" panose="020B0604020202020204" pitchFamily="34" charset="0"/>
                          <a:cs typeface="Arial" panose="020B0604020202020204" pitchFamily="34" charset="0"/>
                        </a:rPr>
                        <a:t>Niveau</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T w="12700" cap="flat" cmpd="sng" algn="ctr">
                      <a:solidFill>
                        <a:schemeClr val="tx1"/>
                      </a:solidFill>
                      <a:prstDash val="solid"/>
                      <a:round/>
                      <a:headEnd type="none" w="med" len="med"/>
                      <a:tailEnd type="none" w="med" len="med"/>
                    </a:lnT>
                    <a:solidFill>
                      <a:srgbClr val="008000"/>
                    </a:solidFill>
                  </a:tcPr>
                </a:tc>
                <a:tc hMerge="1">
                  <a:txBody>
                    <a:bodyPr/>
                    <a:lstStyle/>
                    <a:p>
                      <a:endParaRPr lang="en-US"/>
                    </a:p>
                  </a:txBody>
                  <a:tcPr/>
                </a:tc>
                <a:tc hMerge="1">
                  <a:txBody>
                    <a:bodyPr/>
                    <a:lstStyle/>
                    <a:p>
                      <a:endParaRPr lang="en-US"/>
                    </a:p>
                  </a:txBody>
                  <a:tcPr/>
                </a:tc>
                <a:tc>
                  <a:txBody>
                    <a:bodyPr/>
                    <a:lstStyle/>
                    <a:p>
                      <a:pPr marL="0" marR="0" algn="r">
                        <a:lnSpc>
                          <a:spcPct val="107000"/>
                        </a:lnSpc>
                        <a:spcBef>
                          <a:spcPts val="0"/>
                        </a:spcBef>
                        <a:spcAft>
                          <a:spcPts val="0"/>
                        </a:spcAft>
                      </a:pPr>
                      <a:r>
                        <a:rPr lang="fr-FR" sz="1800" dirty="0">
                          <a:solidFill>
                            <a:schemeClr val="bg1"/>
                          </a:solidFill>
                          <a:effectLst/>
                          <a:latin typeface="Arial" panose="020B0604020202020204" pitchFamily="34" charset="0"/>
                          <a:cs typeface="Arial" panose="020B0604020202020204" pitchFamily="34" charset="0"/>
                        </a:rPr>
                        <a:t> </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8000"/>
                    </a:solidFill>
                  </a:tcPr>
                </a:tc>
              </a:tr>
              <a:tr h="137396">
                <a:tc gridSpan="2">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fr-FR" sz="1800" dirty="0">
                          <a:solidFill>
                            <a:schemeClr val="bg1"/>
                          </a:solidFill>
                          <a:effectLst/>
                          <a:latin typeface="Arial" panose="020B0604020202020204" pitchFamily="34" charset="0"/>
                          <a:cs typeface="Arial" panose="020B0604020202020204" pitchFamily="34" charset="0"/>
                        </a:rPr>
                        <a:t> </a:t>
                      </a:r>
                      <a:r>
                        <a:rPr lang="fr-FR" sz="1800" dirty="0" smtClean="0">
                          <a:solidFill>
                            <a:schemeClr val="bg1"/>
                          </a:solidFill>
                          <a:effectLst/>
                          <a:latin typeface="Arial" panose="020B0604020202020204" pitchFamily="34" charset="0"/>
                          <a:cs typeface="Arial" panose="020B0604020202020204" pitchFamily="34" charset="0"/>
                        </a:rPr>
                        <a:t>  </a:t>
                      </a:r>
                      <a:r>
                        <a:rPr lang="fr-FR" sz="1800" b="1" kern="1200" dirty="0" smtClean="0">
                          <a:solidFill>
                            <a:schemeClr val="bg1"/>
                          </a:solidFill>
                          <a:effectLst/>
                          <a:latin typeface="Arial" panose="020B0604020202020204" pitchFamily="34" charset="0"/>
                          <a:ea typeface="+mn-ea"/>
                          <a:cs typeface="Arial" panose="020B0604020202020204" pitchFamily="34" charset="0"/>
                        </a:rPr>
                        <a:t>Critère de Classification</a:t>
                      </a:r>
                      <a:endParaRPr lang="en-US" sz="1800" b="1" kern="1200" dirty="0" smtClean="0">
                        <a:solidFill>
                          <a:schemeClr val="bg1"/>
                        </a:solidFill>
                        <a:effectLst/>
                        <a:latin typeface="Arial" panose="020B0604020202020204" pitchFamily="34" charset="0"/>
                        <a:ea typeface="+mn-ea"/>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rgbClr val="008000"/>
                    </a:solidFill>
                  </a:tcPr>
                </a:tc>
                <a:tc hMerge="1">
                  <a:txBody>
                    <a:bodyPr/>
                    <a:lstStyle/>
                    <a:p>
                      <a:pPr marL="0" marR="0">
                        <a:lnSpc>
                          <a:spcPct val="107000"/>
                        </a:lnSpc>
                        <a:spcBef>
                          <a:spcPts val="0"/>
                        </a:spcBef>
                        <a:spcAft>
                          <a:spcPts val="0"/>
                        </a:spcAft>
                      </a:pP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1</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2</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3</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rgbClr val="008000"/>
                    </a:solidFill>
                  </a:tcPr>
                </a:tc>
                <a:tc>
                  <a:txBody>
                    <a:bodyPr/>
                    <a:lstStyle/>
                    <a:p>
                      <a:pPr marL="0" marR="0" algn="r">
                        <a:lnSpc>
                          <a:spcPct val="107000"/>
                        </a:lnSpc>
                        <a:spcBef>
                          <a:spcPts val="0"/>
                        </a:spcBef>
                        <a:spcAft>
                          <a:spcPts val="0"/>
                        </a:spcAft>
                      </a:pPr>
                      <a:r>
                        <a:rPr lang="fr-FR" sz="1800" b="1" dirty="0">
                          <a:solidFill>
                            <a:schemeClr val="bg1"/>
                          </a:solidFill>
                          <a:effectLst/>
                          <a:latin typeface="Arial" panose="020B0604020202020204" pitchFamily="34" charset="0"/>
                          <a:cs typeface="Arial" panose="020B0604020202020204" pitchFamily="34" charset="0"/>
                        </a:rPr>
                        <a:t>Total</a:t>
                      </a:r>
                      <a:endParaRPr lang="en-US"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rgbClr val="008000"/>
                    </a:solidFill>
                  </a:tcPr>
                </a:tc>
              </a:tr>
              <a:tr h="274791">
                <a:tc gridSpan="2">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4: Phénomènes extrêmes et catastrophes</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hMerge="1">
                  <a:txBody>
                    <a:bodyPr/>
                    <a:lstStyle/>
                    <a:p>
                      <a:endParaRPr lang="en-US"/>
                    </a:p>
                  </a:txBody>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4</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11</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16</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31</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Priorité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Disponibilité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Dissémination</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274791">
                <a:tc gridSpan="2">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5: Établissements humains et santé environnementale</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hMerge="1">
                  <a:txBody>
                    <a:bodyPr/>
                    <a:lstStyle/>
                    <a:p>
                      <a:endParaRPr lang="en-US"/>
                    </a:p>
                  </a:txBody>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12</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22</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20</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54</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Priorité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12</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19</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18</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49</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Disponibilité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5</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7</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4</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16</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Dissémination</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5</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7</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4</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16</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274791">
                <a:tc gridSpan="2">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6: Protection, gestion et engagement en matière d'environnement</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hMerge="1">
                  <a:txBody>
                    <a:bodyPr/>
                    <a:lstStyle/>
                    <a:p>
                      <a:endParaRPr lang="en-US"/>
                    </a:p>
                  </a:txBody>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3</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24</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23</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50</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Priorité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2</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18</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20</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40</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Disponibilité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2</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18</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20</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40</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Dissémination</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2</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18</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20</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40</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gridSpan="2">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Total</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hMerge="1">
                  <a:txBody>
                    <a:bodyPr/>
                    <a:lstStyle/>
                    <a:p>
                      <a:endParaRPr lang="en-US"/>
                    </a:p>
                  </a:txBody>
                  <a:tcPr/>
                </a:tc>
                <a:tc>
                  <a:txBody>
                    <a:bodyPr/>
                    <a:lstStyle/>
                    <a:p>
                      <a:pPr marL="0" marR="0" algn="r">
                        <a:lnSpc>
                          <a:spcPct val="107000"/>
                        </a:lnSpc>
                        <a:spcBef>
                          <a:spcPts val="0"/>
                        </a:spcBef>
                        <a:spcAft>
                          <a:spcPts val="0"/>
                        </a:spcAft>
                      </a:pPr>
                      <a:r>
                        <a:rPr lang="fr-FR" sz="1700" b="1" dirty="0">
                          <a:solidFill>
                            <a:schemeClr val="tx1"/>
                          </a:solidFill>
                          <a:effectLst/>
                          <a:latin typeface="Arial" panose="020B0604020202020204" pitchFamily="34" charset="0"/>
                          <a:cs typeface="Arial" panose="020B0604020202020204" pitchFamily="34" charset="0"/>
                        </a:rPr>
                        <a:t>100</a:t>
                      </a:r>
                      <a:endParaRPr lang="en-US" sz="17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b="1" dirty="0">
                          <a:solidFill>
                            <a:schemeClr val="tx1"/>
                          </a:solidFill>
                          <a:effectLst/>
                          <a:latin typeface="Arial" panose="020B0604020202020204" pitchFamily="34" charset="0"/>
                          <a:cs typeface="Arial" panose="020B0604020202020204" pitchFamily="34" charset="0"/>
                        </a:rPr>
                        <a:t>200</a:t>
                      </a:r>
                      <a:endParaRPr lang="en-US" sz="17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b="1" dirty="0">
                          <a:solidFill>
                            <a:schemeClr val="tx1"/>
                          </a:solidFill>
                          <a:effectLst/>
                          <a:latin typeface="Arial" panose="020B0604020202020204" pitchFamily="34" charset="0"/>
                          <a:cs typeface="Arial" panose="020B0604020202020204" pitchFamily="34" charset="0"/>
                        </a:rPr>
                        <a:t>158</a:t>
                      </a:r>
                      <a:endParaRPr lang="en-US" sz="17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700" b="1" dirty="0">
                          <a:solidFill>
                            <a:schemeClr val="tx1"/>
                          </a:solidFill>
                          <a:effectLst/>
                          <a:latin typeface="Arial" panose="020B0604020202020204" pitchFamily="34" charset="0"/>
                          <a:cs typeface="Arial" panose="020B0604020202020204" pitchFamily="34" charset="0"/>
                        </a:rPr>
                        <a:t>458</a:t>
                      </a:r>
                      <a:endParaRPr lang="en-US" sz="17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600" dirty="0">
                          <a:solidFill>
                            <a:schemeClr val="tx1"/>
                          </a:solidFill>
                          <a:effectLst/>
                          <a:latin typeface="Arial" panose="020B0604020202020204" pitchFamily="34" charset="0"/>
                          <a:cs typeface="Arial" panose="020B0604020202020204" pitchFamily="34" charset="0"/>
                        </a:rPr>
                        <a:t>Priorité </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600" dirty="0">
                          <a:solidFill>
                            <a:schemeClr val="tx1"/>
                          </a:solidFill>
                          <a:effectLst/>
                          <a:latin typeface="Arial" panose="020B0604020202020204" pitchFamily="34" charset="0"/>
                          <a:cs typeface="Arial" panose="020B0604020202020204" pitchFamily="34" charset="0"/>
                        </a:rPr>
                        <a:t>66</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600" dirty="0">
                          <a:solidFill>
                            <a:schemeClr val="tx1"/>
                          </a:solidFill>
                          <a:effectLst/>
                          <a:latin typeface="Arial" panose="020B0604020202020204" pitchFamily="34" charset="0"/>
                          <a:cs typeface="Arial" panose="020B0604020202020204" pitchFamily="34" charset="0"/>
                        </a:rPr>
                        <a:t>82</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600" dirty="0">
                          <a:solidFill>
                            <a:schemeClr val="tx1"/>
                          </a:solidFill>
                          <a:effectLst/>
                          <a:latin typeface="Arial" panose="020B0604020202020204" pitchFamily="34" charset="0"/>
                          <a:cs typeface="Arial" panose="020B0604020202020204" pitchFamily="34" charset="0"/>
                        </a:rPr>
                        <a:t>57</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600" dirty="0">
                          <a:solidFill>
                            <a:schemeClr val="tx1"/>
                          </a:solidFill>
                          <a:effectLst/>
                          <a:latin typeface="Arial" panose="020B0604020202020204" pitchFamily="34" charset="0"/>
                          <a:cs typeface="Arial" panose="020B0604020202020204" pitchFamily="34" charset="0"/>
                        </a:rPr>
                        <a:t>205</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700" dirty="0">
                          <a:solidFill>
                            <a:schemeClr val="tx1"/>
                          </a:solidFill>
                          <a:effectLst/>
                          <a:latin typeface="Arial" panose="020B0604020202020204" pitchFamily="34" charset="0"/>
                          <a:cs typeface="Arial" panose="020B0604020202020204" pitchFamily="34" charset="0"/>
                        </a:rPr>
                        <a:t> </a:t>
                      </a:r>
                      <a:endParaRPr lang="en-US"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solidFill>
                      <a:schemeClr val="bg1"/>
                    </a:solidFill>
                  </a:tcPr>
                </a:tc>
                <a:tc>
                  <a:txBody>
                    <a:bodyPr/>
                    <a:lstStyle/>
                    <a:p>
                      <a:pPr marL="0" marR="0">
                        <a:lnSpc>
                          <a:spcPct val="107000"/>
                        </a:lnSpc>
                        <a:spcBef>
                          <a:spcPts val="0"/>
                        </a:spcBef>
                        <a:spcAft>
                          <a:spcPts val="0"/>
                        </a:spcAft>
                      </a:pPr>
                      <a:r>
                        <a:rPr lang="fr-FR" sz="1600" dirty="0">
                          <a:solidFill>
                            <a:schemeClr val="tx1"/>
                          </a:solidFill>
                          <a:effectLst/>
                          <a:latin typeface="Arial" panose="020B0604020202020204" pitchFamily="34" charset="0"/>
                          <a:cs typeface="Arial" panose="020B0604020202020204" pitchFamily="34" charset="0"/>
                        </a:rPr>
                        <a:t>Disponibilité </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600" dirty="0">
                          <a:solidFill>
                            <a:schemeClr val="tx1"/>
                          </a:solidFill>
                          <a:effectLst/>
                          <a:latin typeface="Arial" panose="020B0604020202020204" pitchFamily="34" charset="0"/>
                          <a:cs typeface="Arial" panose="020B0604020202020204" pitchFamily="34" charset="0"/>
                        </a:rPr>
                        <a:t>50</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600" dirty="0">
                          <a:solidFill>
                            <a:schemeClr val="tx1"/>
                          </a:solidFill>
                          <a:effectLst/>
                          <a:latin typeface="Arial" panose="020B0604020202020204" pitchFamily="34" charset="0"/>
                          <a:cs typeface="Arial" panose="020B0604020202020204" pitchFamily="34" charset="0"/>
                        </a:rPr>
                        <a:t>68</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600" dirty="0">
                          <a:solidFill>
                            <a:schemeClr val="tx1"/>
                          </a:solidFill>
                          <a:effectLst/>
                          <a:latin typeface="Arial" panose="020B0604020202020204" pitchFamily="34" charset="0"/>
                          <a:cs typeface="Arial" panose="020B0604020202020204" pitchFamily="34" charset="0"/>
                        </a:rPr>
                        <a:t>43</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solidFill>
                      <a:schemeClr val="bg1"/>
                    </a:solidFill>
                  </a:tcPr>
                </a:tc>
                <a:tc>
                  <a:txBody>
                    <a:bodyPr/>
                    <a:lstStyle/>
                    <a:p>
                      <a:pPr marL="0" marR="0" algn="r">
                        <a:lnSpc>
                          <a:spcPct val="107000"/>
                        </a:lnSpc>
                        <a:spcBef>
                          <a:spcPts val="0"/>
                        </a:spcBef>
                        <a:spcAft>
                          <a:spcPts val="0"/>
                        </a:spcAft>
                      </a:pPr>
                      <a:r>
                        <a:rPr lang="fr-FR" sz="1600" dirty="0">
                          <a:solidFill>
                            <a:schemeClr val="tx1"/>
                          </a:solidFill>
                          <a:effectLst/>
                          <a:latin typeface="Arial" panose="020B0604020202020204" pitchFamily="34" charset="0"/>
                          <a:cs typeface="Arial" panose="020B0604020202020204" pitchFamily="34" charset="0"/>
                        </a:rPr>
                        <a:t>161</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solidFill>
                      <a:schemeClr val="bg1"/>
                    </a:solidFill>
                  </a:tcPr>
                </a:tc>
              </a:tr>
              <a:tr h="137396">
                <a:tc>
                  <a:txBody>
                    <a:bodyPr/>
                    <a:lstStyle/>
                    <a:p>
                      <a:pPr marL="0" marR="0">
                        <a:lnSpc>
                          <a:spcPct val="107000"/>
                        </a:lnSpc>
                        <a:spcBef>
                          <a:spcPts val="0"/>
                        </a:spcBef>
                        <a:spcAft>
                          <a:spcPts val="0"/>
                        </a:spcAft>
                      </a:pPr>
                      <a:r>
                        <a:rPr lang="fr-FR" sz="1800" dirty="0">
                          <a:solidFill>
                            <a:schemeClr val="tx1"/>
                          </a:solidFill>
                          <a:effectLst/>
                          <a:latin typeface="Arial" panose="020B0604020202020204" pitchFamily="34" charset="0"/>
                          <a:cs typeface="Arial" panose="020B0604020202020204" pitchFamily="34" charset="0"/>
                        </a:rPr>
                        <a:t>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fr-FR" sz="1600" dirty="0">
                          <a:solidFill>
                            <a:schemeClr val="tx1"/>
                          </a:solidFill>
                          <a:effectLst/>
                          <a:latin typeface="Arial" panose="020B0604020202020204" pitchFamily="34" charset="0"/>
                          <a:cs typeface="Arial" panose="020B0604020202020204" pitchFamily="34" charset="0"/>
                        </a:rPr>
                        <a:t>Dissémination</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B w="12700" cap="flat" cmpd="sng" algn="ctr">
                      <a:solidFill>
                        <a:schemeClr val="tx1"/>
                      </a:solidFill>
                      <a:prstDash val="solid"/>
                      <a:round/>
                      <a:headEnd type="none" w="med" len="med"/>
                      <a:tailEnd type="none" w="med" len="med"/>
                    </a:lnB>
                    <a:solidFill>
                      <a:schemeClr val="bg1"/>
                    </a:solidFill>
                  </a:tcPr>
                </a:tc>
                <a:tc>
                  <a:txBody>
                    <a:bodyPr/>
                    <a:lstStyle/>
                    <a:p>
                      <a:pPr marL="0" marR="0" algn="r">
                        <a:lnSpc>
                          <a:spcPct val="107000"/>
                        </a:lnSpc>
                        <a:spcBef>
                          <a:spcPts val="0"/>
                        </a:spcBef>
                        <a:spcAft>
                          <a:spcPts val="0"/>
                        </a:spcAft>
                      </a:pPr>
                      <a:r>
                        <a:rPr lang="fr-FR" sz="1600" dirty="0">
                          <a:solidFill>
                            <a:schemeClr val="tx1"/>
                          </a:solidFill>
                          <a:effectLst/>
                          <a:latin typeface="Arial" panose="020B0604020202020204" pitchFamily="34" charset="0"/>
                          <a:cs typeface="Arial" panose="020B0604020202020204" pitchFamily="34" charset="0"/>
                        </a:rPr>
                        <a:t>40</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B w="12700" cap="flat" cmpd="sng" algn="ctr">
                      <a:solidFill>
                        <a:schemeClr val="tx1"/>
                      </a:solidFill>
                      <a:prstDash val="solid"/>
                      <a:round/>
                      <a:headEnd type="none" w="med" len="med"/>
                      <a:tailEnd type="none" w="med" len="med"/>
                    </a:lnB>
                    <a:solidFill>
                      <a:schemeClr val="bg1"/>
                    </a:solidFill>
                  </a:tcPr>
                </a:tc>
                <a:tc>
                  <a:txBody>
                    <a:bodyPr/>
                    <a:lstStyle/>
                    <a:p>
                      <a:pPr marL="0" marR="0" algn="r">
                        <a:lnSpc>
                          <a:spcPct val="107000"/>
                        </a:lnSpc>
                        <a:spcBef>
                          <a:spcPts val="0"/>
                        </a:spcBef>
                        <a:spcAft>
                          <a:spcPts val="0"/>
                        </a:spcAft>
                      </a:pPr>
                      <a:r>
                        <a:rPr lang="fr-FR" sz="1600" dirty="0">
                          <a:solidFill>
                            <a:schemeClr val="tx1"/>
                          </a:solidFill>
                          <a:effectLst/>
                          <a:latin typeface="Arial" panose="020B0604020202020204" pitchFamily="34" charset="0"/>
                          <a:cs typeface="Arial" panose="020B0604020202020204" pitchFamily="34" charset="0"/>
                        </a:rPr>
                        <a:t>52</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B w="12700" cap="flat" cmpd="sng" algn="ctr">
                      <a:solidFill>
                        <a:schemeClr val="tx1"/>
                      </a:solidFill>
                      <a:prstDash val="solid"/>
                      <a:round/>
                      <a:headEnd type="none" w="med" len="med"/>
                      <a:tailEnd type="none" w="med" len="med"/>
                    </a:lnB>
                    <a:solidFill>
                      <a:schemeClr val="bg1"/>
                    </a:solidFill>
                  </a:tcPr>
                </a:tc>
                <a:tc>
                  <a:txBody>
                    <a:bodyPr/>
                    <a:lstStyle/>
                    <a:p>
                      <a:pPr marL="0" marR="0" algn="r">
                        <a:lnSpc>
                          <a:spcPct val="107000"/>
                        </a:lnSpc>
                        <a:spcBef>
                          <a:spcPts val="0"/>
                        </a:spcBef>
                        <a:spcAft>
                          <a:spcPts val="0"/>
                        </a:spcAft>
                      </a:pPr>
                      <a:r>
                        <a:rPr lang="fr-FR" sz="1600" dirty="0">
                          <a:solidFill>
                            <a:schemeClr val="tx1"/>
                          </a:solidFill>
                          <a:effectLst/>
                          <a:latin typeface="Arial" panose="020B0604020202020204" pitchFamily="34" charset="0"/>
                          <a:cs typeface="Arial" panose="020B0604020202020204" pitchFamily="34" charset="0"/>
                        </a:rPr>
                        <a:t>33</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B w="12700" cap="flat" cmpd="sng" algn="ctr">
                      <a:solidFill>
                        <a:schemeClr val="tx1"/>
                      </a:solidFill>
                      <a:prstDash val="solid"/>
                      <a:round/>
                      <a:headEnd type="none" w="med" len="med"/>
                      <a:tailEnd type="none" w="med" len="med"/>
                    </a:lnB>
                    <a:solidFill>
                      <a:schemeClr val="bg1"/>
                    </a:solidFill>
                  </a:tcPr>
                </a:tc>
                <a:tc>
                  <a:txBody>
                    <a:bodyPr/>
                    <a:lstStyle/>
                    <a:p>
                      <a:pPr marL="0" marR="0" algn="r">
                        <a:lnSpc>
                          <a:spcPct val="107000"/>
                        </a:lnSpc>
                        <a:spcBef>
                          <a:spcPts val="0"/>
                        </a:spcBef>
                        <a:spcAft>
                          <a:spcPts val="0"/>
                        </a:spcAft>
                      </a:pPr>
                      <a:r>
                        <a:rPr lang="fr-FR" sz="1600" dirty="0">
                          <a:solidFill>
                            <a:schemeClr val="tx1"/>
                          </a:solidFill>
                          <a:effectLst/>
                          <a:latin typeface="Arial" panose="020B0604020202020204" pitchFamily="34" charset="0"/>
                          <a:cs typeface="Arial" panose="020B0604020202020204" pitchFamily="34" charset="0"/>
                        </a:rPr>
                        <a:t>125</a:t>
                      </a:r>
                      <a:endParaRPr lang="en-US"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9856" marR="39856" marT="0"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7093710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68</a:t>
            </a:fld>
            <a:endParaRPr lang="en-US" altLang="en-US" dirty="0"/>
          </a:p>
        </p:txBody>
      </p:sp>
      <p:sp>
        <p:nvSpPr>
          <p:cNvPr id="5" name="Title 1"/>
          <p:cNvSpPr txBox="1">
            <a:spLocks/>
          </p:cNvSpPr>
          <p:nvPr/>
        </p:nvSpPr>
        <p:spPr bwMode="auto">
          <a:xfrm>
            <a:off x="0" y="863600"/>
            <a:ext cx="9906000" cy="54864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Application: Tableau Analytique …</a:t>
            </a:r>
            <a:endParaRPr lang="en-PH" sz="2400" b="1" dirty="0">
              <a:solidFill>
                <a:schemeClr val="bg1"/>
              </a:solidFill>
            </a:endParaRPr>
          </a:p>
        </p:txBody>
      </p:sp>
      <p:sp>
        <p:nvSpPr>
          <p:cNvPr id="7" name="Rectangle 6"/>
          <p:cNvSpPr/>
          <p:nvPr/>
        </p:nvSpPr>
        <p:spPr>
          <a:xfrm>
            <a:off x="504820" y="1523827"/>
            <a:ext cx="8767762" cy="369332"/>
          </a:xfrm>
          <a:prstGeom prst="rect">
            <a:avLst/>
          </a:prstGeom>
        </p:spPr>
        <p:txBody>
          <a:bodyPr wrap="square">
            <a:spAutoFit/>
          </a:bodyPr>
          <a:lstStyle/>
          <a:p>
            <a:pPr lvl="0"/>
            <a:r>
              <a:rPr lang="fr-FR" b="1" dirty="0" smtClean="0">
                <a:latin typeface="Arial" panose="020B0604020202020204" pitchFamily="34" charset="0"/>
                <a:ea typeface="Calibri" panose="020F0502020204030204" pitchFamily="34" charset="0"/>
                <a:cs typeface="Arial" panose="020B0604020202020204" pitchFamily="34" charset="0"/>
              </a:rPr>
              <a:t>4. </a:t>
            </a:r>
            <a:r>
              <a:rPr lang="fr-FR" b="1" dirty="0">
                <a:latin typeface="Arial" panose="020B0604020202020204" pitchFamily="34" charset="0"/>
                <a:cs typeface="Arial" panose="020B0604020202020204" pitchFamily="34" charset="0"/>
              </a:rPr>
              <a:t>Liste des 458 statistiques par Sources des données </a:t>
            </a:r>
            <a:r>
              <a:rPr lang="fr-FR" b="1" dirty="0" smtClean="0">
                <a:latin typeface="Arial" panose="020B0604020202020204" pitchFamily="34" charset="0"/>
                <a:cs typeface="Arial" panose="020B0604020202020204" pitchFamily="34" charset="0"/>
              </a:rPr>
              <a:t>environnementales (ex.)</a:t>
            </a:r>
            <a:endParaRPr lang="en-US"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017269584"/>
              </p:ext>
            </p:extLst>
          </p:nvPr>
        </p:nvGraphicFramePr>
        <p:xfrm>
          <a:off x="504819" y="1978887"/>
          <a:ext cx="8664579" cy="4108958"/>
        </p:xfrm>
        <a:graphic>
          <a:graphicData uri="http://schemas.openxmlformats.org/drawingml/2006/table">
            <a:tbl>
              <a:tblPr firstRow="1" firstCol="1" bandRow="1">
                <a:tableStyleId>{5C22544A-7EE6-4342-B048-85BDC9FD1C3A}</a:tableStyleId>
              </a:tblPr>
              <a:tblGrid>
                <a:gridCol w="8664579"/>
              </a:tblGrid>
              <a:tr h="88567">
                <a:tc>
                  <a:txBody>
                    <a:bodyPr/>
                    <a:lstStyle/>
                    <a:p>
                      <a:pPr marL="0" marR="0">
                        <a:lnSpc>
                          <a:spcPct val="107000"/>
                        </a:lnSpc>
                        <a:spcBef>
                          <a:spcPts val="0"/>
                        </a:spcBef>
                        <a:spcAft>
                          <a:spcPts val="800"/>
                        </a:spcAft>
                      </a:pPr>
                      <a:r>
                        <a:rPr lang="fr-FR" sz="1800" dirty="0">
                          <a:solidFill>
                            <a:schemeClr val="bg1"/>
                          </a:solidFill>
                          <a:effectLst/>
                          <a:latin typeface="Arial" panose="020B0604020202020204" pitchFamily="34" charset="0"/>
                          <a:cs typeface="Arial" panose="020B0604020202020204" pitchFamily="34" charset="0"/>
                        </a:rPr>
                        <a:t>Source de données et Statistiques</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rgbClr val="008000"/>
                    </a:solidFill>
                  </a:tcPr>
                </a:tc>
              </a:tr>
              <a:tr h="88567">
                <a:tc>
                  <a:txBody>
                    <a:bodyPr/>
                    <a:lstStyle/>
                    <a:p>
                      <a:pPr marL="0" marR="0">
                        <a:lnSpc>
                          <a:spcPct val="107000"/>
                        </a:lnSpc>
                        <a:spcBef>
                          <a:spcPts val="0"/>
                        </a:spcBef>
                        <a:spcAft>
                          <a:spcPts val="0"/>
                        </a:spcAft>
                      </a:pPr>
                      <a:r>
                        <a:rPr lang="fr-FR" sz="1800" b="1" dirty="0">
                          <a:solidFill>
                            <a:schemeClr val="tx1"/>
                          </a:solidFill>
                          <a:effectLst/>
                          <a:latin typeface="Arial" panose="020B0604020202020204" pitchFamily="34" charset="0"/>
                          <a:cs typeface="Arial" panose="020B0604020202020204" pitchFamily="34" charset="0"/>
                        </a:rPr>
                        <a:t>Croix Rouge</a:t>
                      </a:r>
                      <a:endParaRPr lang="en-US"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6.3.1.a.5  Nombre de volontaires </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177133">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6.3.1.a.6  Quantité de ressources de premiers secours, de fournitures, de matériels et d'équipements d'urgence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6.3.1.a.7  Existence de systèmes d'alerte précoce pour tous les risques majeurs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177133">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6.3.1.a.8  Dépenses de prévention des catastrophes, de préparation, de nettoyage et de réhabilitation </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177133">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6.3.2.a.1  Existence et description (par ex., effectif) de plans/programmes publics (et privés, le cas échéant) de gestion de catastrophes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177133">
                <a:tc>
                  <a:txBody>
                    <a:bodyPr/>
                    <a:lstStyle/>
                    <a:p>
                      <a:pPr marL="0" marR="0">
                        <a:lnSpc>
                          <a:spcPct val="107000"/>
                        </a:lnSpc>
                        <a:spcBef>
                          <a:spcPts val="0"/>
                        </a:spcBef>
                        <a:spcAft>
                          <a:spcPts val="0"/>
                        </a:spcAft>
                      </a:pPr>
                      <a:r>
                        <a:rPr lang="fr-FR" sz="1800" b="1" dirty="0">
                          <a:solidFill>
                            <a:schemeClr val="tx1"/>
                          </a:solidFill>
                          <a:effectLst/>
                          <a:latin typeface="Arial" panose="020B0604020202020204" pitchFamily="34" charset="0"/>
                          <a:cs typeface="Arial" panose="020B0604020202020204" pitchFamily="34" charset="0"/>
                        </a:rPr>
                        <a:t>Direction de l’Environnement (Ministère de l’Environnement et des Ressources Forestières)</a:t>
                      </a:r>
                      <a:endParaRPr lang="en-US"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177133">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6.2.2.a.1  Liste des polluants réglementés et leur description (par ex., par année d'adoption et niveaux maximums admissibles)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bl>
          </a:graphicData>
        </a:graphic>
      </p:graphicFrame>
    </p:spTree>
    <p:extLst>
      <p:ext uri="{BB962C8B-B14F-4D97-AF65-F5344CB8AC3E}">
        <p14:creationId xmlns:p14="http://schemas.microsoft.com/office/powerpoint/2010/main" val="36694024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69</a:t>
            </a:fld>
            <a:endParaRPr lang="en-US" altLang="en-US" dirty="0"/>
          </a:p>
        </p:txBody>
      </p:sp>
      <p:sp>
        <p:nvSpPr>
          <p:cNvPr id="5" name="Title 1"/>
          <p:cNvSpPr txBox="1">
            <a:spLocks/>
          </p:cNvSpPr>
          <p:nvPr/>
        </p:nvSpPr>
        <p:spPr bwMode="auto">
          <a:xfrm>
            <a:off x="0" y="863600"/>
            <a:ext cx="9906000" cy="54864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Application: Tableau Analytique …</a:t>
            </a:r>
            <a:endParaRPr lang="en-PH" sz="2400" b="1" dirty="0">
              <a:solidFill>
                <a:schemeClr val="bg1"/>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837880858"/>
              </p:ext>
            </p:extLst>
          </p:nvPr>
        </p:nvGraphicFramePr>
        <p:xfrm>
          <a:off x="504819" y="1564535"/>
          <a:ext cx="8664579" cy="4695952"/>
        </p:xfrm>
        <a:graphic>
          <a:graphicData uri="http://schemas.openxmlformats.org/drawingml/2006/table">
            <a:tbl>
              <a:tblPr firstRow="1" firstCol="1" bandRow="1">
                <a:tableStyleId>{5C22544A-7EE6-4342-B048-85BDC9FD1C3A}</a:tableStyleId>
              </a:tblPr>
              <a:tblGrid>
                <a:gridCol w="8664579"/>
              </a:tblGrid>
              <a:tr h="88567">
                <a:tc>
                  <a:txBody>
                    <a:bodyPr/>
                    <a:lstStyle/>
                    <a:p>
                      <a:pPr marL="0" marR="0">
                        <a:lnSpc>
                          <a:spcPct val="107000"/>
                        </a:lnSpc>
                        <a:spcBef>
                          <a:spcPts val="0"/>
                        </a:spcBef>
                        <a:spcAft>
                          <a:spcPts val="800"/>
                        </a:spcAft>
                      </a:pPr>
                      <a:r>
                        <a:rPr lang="fr-FR" sz="1800" dirty="0">
                          <a:solidFill>
                            <a:schemeClr val="bg1"/>
                          </a:solidFill>
                          <a:effectLst/>
                          <a:latin typeface="Arial" panose="020B0604020202020204" pitchFamily="34" charset="0"/>
                          <a:cs typeface="Arial" panose="020B0604020202020204" pitchFamily="34" charset="0"/>
                        </a:rPr>
                        <a:t>Source de données et Statistiques</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rgbClr val="008000"/>
                    </a:solidFill>
                  </a:tcPr>
                </a:tc>
              </a:tr>
              <a:tr h="88567">
                <a:tc>
                  <a:txBody>
                    <a:bodyPr/>
                    <a:lstStyle/>
                    <a:p>
                      <a:pPr marL="0" marR="0">
                        <a:lnSpc>
                          <a:spcPct val="107000"/>
                        </a:lnSpc>
                        <a:spcBef>
                          <a:spcPts val="0"/>
                        </a:spcBef>
                        <a:spcAft>
                          <a:spcPts val="0"/>
                        </a:spcAft>
                      </a:pPr>
                      <a:r>
                        <a:rPr lang="fr-FR" sz="1800" b="1" dirty="0">
                          <a:solidFill>
                            <a:schemeClr val="tx1"/>
                          </a:solidFill>
                          <a:effectLst/>
                          <a:latin typeface="Arial" panose="020B0604020202020204" pitchFamily="34" charset="0"/>
                          <a:cs typeface="Arial" panose="020B0604020202020204" pitchFamily="34" charset="0"/>
                        </a:rPr>
                        <a:t>Direction de la cartographie</a:t>
                      </a:r>
                      <a:endParaRPr lang="en-US"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1.1.2.a.1  Superficie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1.1.2.a.2  Profondeur maximale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1.1.2.d.1  Description des principaux bassins versants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1.1.2.e.1  Eaux côtières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1.1.2.e.2  Eaux territoriales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1.1.2.e.3  Zone économique exclusive (ZEE)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1.1.2.e.4  Niveau de la mer</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1.1.2.e.5  Superficie de la banquise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1.1.3.a.1  Longueur des frontières</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1.1.3.a.2  Superficie du pays ou de la région</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1.1.3.b    Eaux côtières (comprend les zones de récifs coralliens et mangroves) </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1.1.3.c    Longueur du littoral marin</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1.1.3.d    Zone côtière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63265">
                <a:tc>
                  <a:txBody>
                    <a:bodyPr/>
                    <a:lstStyle/>
                    <a:p>
                      <a:pPr marL="0" marR="0" indent="127000">
                        <a:lnSpc>
                          <a:spcPct val="107000"/>
                        </a:lnSpc>
                        <a:spcBef>
                          <a:spcPts val="0"/>
                        </a:spcBef>
                        <a:spcAft>
                          <a:spcPts val="800"/>
                        </a:spcAft>
                      </a:pPr>
                      <a:r>
                        <a:rPr lang="fr-FR" sz="1800" b="0" dirty="0">
                          <a:solidFill>
                            <a:schemeClr val="tx1"/>
                          </a:solidFill>
                          <a:effectLst/>
                          <a:latin typeface="Arial" panose="020B0604020202020204" pitchFamily="34" charset="0"/>
                          <a:cs typeface="Arial" panose="020B0604020202020204" pitchFamily="34" charset="0"/>
                        </a:rPr>
                        <a:t> </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bl>
          </a:graphicData>
        </a:graphic>
      </p:graphicFrame>
    </p:spTree>
    <p:extLst>
      <p:ext uri="{BB962C8B-B14F-4D97-AF65-F5344CB8AC3E}">
        <p14:creationId xmlns:p14="http://schemas.microsoft.com/office/powerpoint/2010/main" val="2938091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Content Placeholder 1"/>
          <p:cNvSpPr>
            <a:spLocks noGrp="1"/>
          </p:cNvSpPr>
          <p:nvPr>
            <p:ph idx="1"/>
          </p:nvPr>
        </p:nvSpPr>
        <p:spPr>
          <a:xfrm>
            <a:off x="-9244" y="13447"/>
            <a:ext cx="9966960" cy="6858000"/>
          </a:xfrm>
          <a:solidFill>
            <a:schemeClr val="bg1"/>
          </a:solidFill>
        </p:spPr>
        <p:txBody>
          <a:bodyPr/>
          <a:lstStyle/>
          <a:p>
            <a:pPr marL="0" indent="0">
              <a:buNone/>
            </a:pPr>
            <a:endParaRPr lang="fr-FR" dirty="0" smtClean="0"/>
          </a:p>
          <a:p>
            <a:pPr marL="0" indent="0">
              <a:buNone/>
            </a:pPr>
            <a:endParaRPr lang="en-US" dirty="0"/>
          </a:p>
          <a:p>
            <a:endParaRPr lang="en-US" dirty="0"/>
          </a:p>
        </p:txBody>
      </p:sp>
      <p:grpSp>
        <p:nvGrpSpPr>
          <p:cNvPr id="18434" name="Group 4"/>
          <p:cNvGrpSpPr>
            <a:grpSpLocks/>
          </p:cNvGrpSpPr>
          <p:nvPr/>
        </p:nvGrpSpPr>
        <p:grpSpPr bwMode="auto">
          <a:xfrm>
            <a:off x="31378" y="538163"/>
            <a:ext cx="9875520" cy="76200"/>
            <a:chOff x="744" y="1008"/>
            <a:chExt cx="5489" cy="37"/>
          </a:xfrm>
        </p:grpSpPr>
        <p:sp>
          <p:nvSpPr>
            <p:cNvPr id="18461" name="Freeform 5"/>
            <p:cNvSpPr>
              <a:spLocks/>
            </p:cNvSpPr>
            <p:nvPr/>
          </p:nvSpPr>
          <p:spPr bwMode="auto">
            <a:xfrm>
              <a:off x="744" y="1008"/>
              <a:ext cx="5489" cy="1"/>
            </a:xfrm>
            <a:custGeom>
              <a:avLst/>
              <a:gdLst>
                <a:gd name="T0" fmla="*/ 0 w 5489"/>
                <a:gd name="T1" fmla="*/ 0 h 1"/>
                <a:gd name="T2" fmla="*/ 5488 w 5489"/>
                <a:gd name="T3" fmla="*/ 0 h 1"/>
                <a:gd name="T4" fmla="*/ 0 60000 65536"/>
                <a:gd name="T5" fmla="*/ 0 60000 65536"/>
                <a:gd name="T6" fmla="*/ 0 w 5489"/>
                <a:gd name="T7" fmla="*/ 0 h 1"/>
                <a:gd name="T8" fmla="*/ 5489 w 5489"/>
                <a:gd name="T9" fmla="*/ 1 h 1"/>
              </a:gdLst>
              <a:ahLst/>
              <a:cxnLst>
                <a:cxn ang="T4">
                  <a:pos x="T0" y="T1"/>
                </a:cxn>
                <a:cxn ang="T5">
                  <a:pos x="T2" y="T3"/>
                </a:cxn>
              </a:cxnLst>
              <a:rect l="T6" t="T7" r="T8" b="T9"/>
              <a:pathLst>
                <a:path w="5489" h="1">
                  <a:moveTo>
                    <a:pt x="0" y="0"/>
                  </a:moveTo>
                  <a:lnTo>
                    <a:pt x="5488" y="0"/>
                  </a:lnTo>
                </a:path>
              </a:pathLst>
            </a:custGeom>
            <a:noFill/>
            <a:ln w="508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62" name="Freeform 7"/>
            <p:cNvSpPr>
              <a:spLocks/>
            </p:cNvSpPr>
            <p:nvPr/>
          </p:nvSpPr>
          <p:spPr bwMode="auto">
            <a:xfrm>
              <a:off x="744" y="1044"/>
              <a:ext cx="5489" cy="1"/>
            </a:xfrm>
            <a:custGeom>
              <a:avLst/>
              <a:gdLst>
                <a:gd name="T0" fmla="*/ 0 w 5489"/>
                <a:gd name="T1" fmla="*/ 0 h 1"/>
                <a:gd name="T2" fmla="*/ 5488 w 5489"/>
                <a:gd name="T3" fmla="*/ 0 h 1"/>
                <a:gd name="T4" fmla="*/ 0 60000 65536"/>
                <a:gd name="T5" fmla="*/ 0 60000 65536"/>
                <a:gd name="T6" fmla="*/ 0 w 5489"/>
                <a:gd name="T7" fmla="*/ 0 h 1"/>
                <a:gd name="T8" fmla="*/ 5489 w 5489"/>
                <a:gd name="T9" fmla="*/ 1 h 1"/>
              </a:gdLst>
              <a:ahLst/>
              <a:cxnLst>
                <a:cxn ang="T4">
                  <a:pos x="T0" y="T1"/>
                </a:cxn>
                <a:cxn ang="T5">
                  <a:pos x="T2" y="T3"/>
                </a:cxn>
              </a:cxnLst>
              <a:rect l="T6" t="T7" r="T8" b="T9"/>
              <a:pathLst>
                <a:path w="5489" h="1">
                  <a:moveTo>
                    <a:pt x="0" y="0"/>
                  </a:moveTo>
                  <a:lnTo>
                    <a:pt x="548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8441" name="TextBox 11"/>
          <p:cNvSpPr txBox="1">
            <a:spLocks noChangeArrowheads="1"/>
          </p:cNvSpPr>
          <p:nvPr/>
        </p:nvSpPr>
        <p:spPr bwMode="auto">
          <a:xfrm>
            <a:off x="9067800" y="6445250"/>
            <a:ext cx="457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50000"/>
              <a:buFont typeface="Monotype Sorts" pitchFamily="2" charset="2"/>
              <a:buChar char="n"/>
              <a:defRPr kumimoji="1" sz="2800">
                <a:solidFill>
                  <a:schemeClr val="tx1"/>
                </a:solidFill>
                <a:latin typeface="Arial" panose="020B0604020202020204" pitchFamily="34" charset="0"/>
                <a:cs typeface="Times New Roman (Arabic)" pitchFamily="26" charset="-78"/>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panose="020B0604020202020204" pitchFamily="34" charset="0"/>
                <a:cs typeface="Times New Roman (Arabic)" pitchFamily="26" charset="-78"/>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panose="020B0604020202020204" pitchFamily="34" charset="0"/>
                <a:cs typeface="Times New Roman (Arabic)" pitchFamily="26" charset="-78"/>
              </a:defRPr>
            </a:lvl3pPr>
            <a:lvl4pPr marL="1600200" indent="-228600">
              <a:spcBef>
                <a:spcPct val="20000"/>
              </a:spcBef>
              <a:buClr>
                <a:schemeClr val="tx2"/>
              </a:buClr>
              <a:buSzPct val="100000"/>
              <a:buChar char="•"/>
              <a:defRPr kumimoji="1" sz="2000">
                <a:solidFill>
                  <a:schemeClr val="tx1"/>
                </a:solidFill>
                <a:latin typeface="Arial" panose="020B0604020202020204" pitchFamily="34" charset="0"/>
                <a:cs typeface="Times New Roman (Arabic)" pitchFamily="26" charset="-78"/>
              </a:defRPr>
            </a:lvl4pPr>
            <a:lvl5pPr marL="2057400" indent="-228600">
              <a:spcBef>
                <a:spcPct val="20000"/>
              </a:spcBef>
              <a:buClr>
                <a:schemeClr val="hlink"/>
              </a:buClr>
              <a:buSzPct val="100000"/>
              <a:buChar char="–"/>
              <a:defRPr kumimoji="1" sz="2000">
                <a:solidFill>
                  <a:schemeClr val="tx1"/>
                </a:solidFill>
                <a:latin typeface="Arial" panose="020B0604020202020204" pitchFamily="34" charset="0"/>
                <a:cs typeface="Times New Roman (Arabic)" pitchFamily="26" charset="-78"/>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9pPr>
          </a:lstStyle>
          <a:p>
            <a:pPr>
              <a:spcBef>
                <a:spcPct val="0"/>
              </a:spcBef>
              <a:buClrTx/>
              <a:buSzTx/>
              <a:buFontTx/>
              <a:buNone/>
            </a:pPr>
            <a:fld id="{3C05596D-94D6-47BE-BB96-E66BB4A22CE6}" type="slidenum">
              <a:rPr lang="en-US" altLang="en-US" sz="2000">
                <a:latin typeface="Times New Roman" panose="02020603050405020304" pitchFamily="18" charset="0"/>
              </a:rPr>
              <a:pPr>
                <a:spcBef>
                  <a:spcPct val="0"/>
                </a:spcBef>
                <a:buClrTx/>
                <a:buSzTx/>
                <a:buFontTx/>
                <a:buNone/>
              </a:pPr>
              <a:t>7</a:t>
            </a:fld>
            <a:endParaRPr lang="en-US" altLang="en-US" sz="2000">
              <a:latin typeface="Times New Roman" panose="02020603050405020304" pitchFamily="18" charset="0"/>
            </a:endParaRPr>
          </a:p>
        </p:txBody>
      </p:sp>
      <p:sp>
        <p:nvSpPr>
          <p:cNvPr id="34" name="Title 1"/>
          <p:cNvSpPr txBox="1">
            <a:spLocks/>
          </p:cNvSpPr>
          <p:nvPr/>
        </p:nvSpPr>
        <p:spPr bwMode="auto">
          <a:xfrm>
            <a:off x="0" y="16439"/>
            <a:ext cx="9906000" cy="45720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r>
              <a:rPr lang="fr-FR" sz="1800" b="1" dirty="0" smtClean="0">
                <a:solidFill>
                  <a:schemeClr val="bg1"/>
                </a:solidFill>
              </a:rPr>
              <a:t>Chronologie </a:t>
            </a:r>
            <a:r>
              <a:rPr lang="fr-FR" sz="1800" b="1" dirty="0">
                <a:solidFill>
                  <a:schemeClr val="bg1"/>
                </a:solidFill>
              </a:rPr>
              <a:t>de la mise en œuvre du Programme des statistiques de l’environnement</a:t>
            </a:r>
            <a:endParaRPr lang="en-PH" sz="1800" b="1" dirty="0">
              <a:solidFill>
                <a:schemeClr val="bg1"/>
              </a:solidFill>
            </a:endParaRPr>
          </a:p>
        </p:txBody>
      </p:sp>
      <p:sp>
        <p:nvSpPr>
          <p:cNvPr id="15" name="Chevron 14"/>
          <p:cNvSpPr/>
          <p:nvPr/>
        </p:nvSpPr>
        <p:spPr bwMode="auto">
          <a:xfrm>
            <a:off x="111779" y="2516444"/>
            <a:ext cx="4572000" cy="1828800"/>
          </a:xfrm>
          <a:prstGeom prst="chevron">
            <a:avLst/>
          </a:prstGeom>
          <a:ln w="38100">
            <a:headEnd type="none" w="med" len="med"/>
            <a:tailEnd type="none" w="med" len="med"/>
          </a:ln>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lIns="0" rIns="0" anchor="ctr" anchorCtr="1"/>
          <a:lstStyle/>
          <a:p>
            <a:pPr algn="ctr">
              <a:defRPr/>
            </a:pPr>
            <a:r>
              <a:rPr lang="fr-FR" b="1" dirty="0">
                <a:latin typeface="Arial" panose="020B0604020202020204" pitchFamily="34" charset="0"/>
                <a:cs typeface="Arial" panose="020B0604020202020204" pitchFamily="34" charset="0"/>
              </a:rPr>
              <a:t>La 41ème session (2010) de la Commission de statistique des Nations </a:t>
            </a:r>
            <a:r>
              <a:rPr lang="fr-FR" b="1" dirty="0" smtClean="0">
                <a:latin typeface="Arial" panose="020B0604020202020204" pitchFamily="34" charset="0"/>
                <a:cs typeface="Arial" panose="020B0604020202020204" pitchFamily="34" charset="0"/>
              </a:rPr>
              <a:t>Unies</a:t>
            </a:r>
            <a:endParaRPr lang="en-US" b="1" dirty="0">
              <a:latin typeface="Arial" panose="020B0604020202020204" pitchFamily="34" charset="0"/>
              <a:cs typeface="Arial" panose="020B0604020202020204" pitchFamily="34" charset="0"/>
            </a:endParaRPr>
          </a:p>
        </p:txBody>
      </p:sp>
      <p:sp>
        <p:nvSpPr>
          <p:cNvPr id="16" name="Line Callout 1 (Accent Bar) 15"/>
          <p:cNvSpPr>
            <a:spLocks/>
          </p:cNvSpPr>
          <p:nvPr/>
        </p:nvSpPr>
        <p:spPr bwMode="auto">
          <a:xfrm>
            <a:off x="990600" y="2107715"/>
            <a:ext cx="1828800" cy="365760"/>
          </a:xfrm>
          <a:prstGeom prst="accentCallout1">
            <a:avLst>
              <a:gd name="adj1" fmla="val 18750"/>
              <a:gd name="adj2" fmla="val -8333"/>
              <a:gd name="adj3" fmla="val 80358"/>
              <a:gd name="adj4" fmla="val -17939"/>
            </a:avLst>
          </a:prstGeom>
          <a:solidFill>
            <a:schemeClr val="accent1"/>
          </a:solidFill>
          <a:ln w="9525" algn="ctr">
            <a:solidFill>
              <a:schemeClr val="tx1"/>
            </a:solidFill>
            <a:round/>
            <a:headEnd/>
            <a:tailEnd/>
          </a:ln>
        </p:spPr>
        <p:txBody>
          <a:bodyPr/>
          <a:lstStyle/>
          <a:p>
            <a:pPr algn="ctr">
              <a:defRPr/>
            </a:pPr>
            <a:r>
              <a:rPr lang="en-US" b="1" dirty="0" smtClean="0">
                <a:solidFill>
                  <a:schemeClr val="bg1"/>
                </a:solidFill>
                <a:latin typeface="Arial" panose="020B0604020202020204" pitchFamily="34" charset="0"/>
                <a:cs typeface="Arial" panose="020B0604020202020204" pitchFamily="34" charset="0"/>
              </a:rPr>
              <a:t>2010</a:t>
            </a:r>
            <a:endParaRPr 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102455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70</a:t>
            </a:fld>
            <a:endParaRPr lang="en-US" altLang="en-US" dirty="0"/>
          </a:p>
        </p:txBody>
      </p:sp>
      <p:sp>
        <p:nvSpPr>
          <p:cNvPr id="5" name="Title 1"/>
          <p:cNvSpPr txBox="1">
            <a:spLocks/>
          </p:cNvSpPr>
          <p:nvPr/>
        </p:nvSpPr>
        <p:spPr bwMode="auto">
          <a:xfrm>
            <a:off x="0" y="863600"/>
            <a:ext cx="9906000" cy="54864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Application: Tableau Analytique …</a:t>
            </a:r>
            <a:endParaRPr lang="en-PH" sz="2400" b="1" dirty="0">
              <a:solidFill>
                <a:schemeClr val="bg1"/>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410781159"/>
              </p:ext>
            </p:extLst>
          </p:nvPr>
        </p:nvGraphicFramePr>
        <p:xfrm>
          <a:off x="504819" y="1535960"/>
          <a:ext cx="8664579" cy="5282946"/>
        </p:xfrm>
        <a:graphic>
          <a:graphicData uri="http://schemas.openxmlformats.org/drawingml/2006/table">
            <a:tbl>
              <a:tblPr firstRow="1" firstCol="1" bandRow="1">
                <a:tableStyleId>{5C22544A-7EE6-4342-B048-85BDC9FD1C3A}</a:tableStyleId>
              </a:tblPr>
              <a:tblGrid>
                <a:gridCol w="8664579"/>
              </a:tblGrid>
              <a:tr h="88567">
                <a:tc>
                  <a:txBody>
                    <a:bodyPr/>
                    <a:lstStyle/>
                    <a:p>
                      <a:pPr marL="0" marR="0">
                        <a:lnSpc>
                          <a:spcPct val="107000"/>
                        </a:lnSpc>
                        <a:spcBef>
                          <a:spcPts val="0"/>
                        </a:spcBef>
                        <a:spcAft>
                          <a:spcPts val="800"/>
                        </a:spcAft>
                      </a:pPr>
                      <a:r>
                        <a:rPr lang="fr-FR" sz="1800" dirty="0">
                          <a:solidFill>
                            <a:schemeClr val="bg1"/>
                          </a:solidFill>
                          <a:effectLst/>
                          <a:latin typeface="Arial" panose="020B0604020202020204" pitchFamily="34" charset="0"/>
                          <a:cs typeface="Arial" panose="020B0604020202020204" pitchFamily="34" charset="0"/>
                        </a:rPr>
                        <a:t>Source de données et Statistiques</a:t>
                      </a:r>
                      <a:endPar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rgbClr val="008000"/>
                    </a:solidFill>
                  </a:tcPr>
                </a:tc>
              </a:tr>
              <a:tr h="88567">
                <a:tc>
                  <a:txBody>
                    <a:bodyPr/>
                    <a:lstStyle/>
                    <a:p>
                      <a:pPr marL="0" marR="0">
                        <a:lnSpc>
                          <a:spcPct val="107000"/>
                        </a:lnSpc>
                        <a:spcBef>
                          <a:spcPts val="0"/>
                        </a:spcBef>
                        <a:spcAft>
                          <a:spcPts val="0"/>
                        </a:spcAft>
                      </a:pPr>
                      <a:r>
                        <a:rPr lang="fr-FR" sz="1800" b="1" dirty="0">
                          <a:solidFill>
                            <a:schemeClr val="tx1"/>
                          </a:solidFill>
                          <a:effectLst/>
                          <a:latin typeface="Arial" panose="020B0604020202020204" pitchFamily="34" charset="0"/>
                          <a:cs typeface="Arial" panose="020B0604020202020204" pitchFamily="34" charset="0"/>
                        </a:rPr>
                        <a:t>Direction de la Météorologie Nationale</a:t>
                      </a:r>
                      <a:endParaRPr lang="en-US"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1.1.1.a.1  Moyenne mensuelle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1.1.1.a.2  Moyenne mensuelle minimale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1.1.1.a.3  Moyenne mensuelle maximale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1.1.1.b.1  Moyenne annuelle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1.1.1.b.2  Moyenne annuelle à long terme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1.1.1.b.3  Moyenne mensuelle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1.1.1.b.4  Valeur mensuelle minimale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1.1.1.b.5  Valeur mensuelle maximale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1.1.1.c.1  Valeur mensuelle minimale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1.1.1.c.2  Valeur mensuelle maximale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1.1.1.d.1  Valeur mensuelle minimale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1.1.1.d.2  Valeur mensuelle maximale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1.1.1.e.1  Valeur mensuelle minimale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1.1.1.e.2  Valeur mensuelle maximale</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r>
                        <a:rPr lang="fr-FR" sz="1800" b="0" dirty="0">
                          <a:solidFill>
                            <a:schemeClr val="tx1"/>
                          </a:solidFill>
                          <a:effectLst/>
                          <a:latin typeface="Arial" panose="020B0604020202020204" pitchFamily="34" charset="0"/>
                          <a:cs typeface="Arial" panose="020B0604020202020204" pitchFamily="34" charset="0"/>
                        </a:rPr>
                        <a:t>1.1.1.f.3  Nombre d'heures d'ensoleillement</a:t>
                      </a: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r h="88567">
                <a:tc>
                  <a:txBody>
                    <a:bodyPr/>
                    <a:lstStyle/>
                    <a:p>
                      <a:pPr marL="0" marR="0" indent="177800">
                        <a:lnSpc>
                          <a:spcPct val="107000"/>
                        </a:lnSpc>
                        <a:spcBef>
                          <a:spcPts val="0"/>
                        </a:spcBef>
                        <a:spcAft>
                          <a:spcPts val="0"/>
                        </a:spcAft>
                      </a:pPr>
                      <a:endParaRPr lang="en-US" sz="18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26607" marR="26607" marT="0" marB="0" anchor="b">
                    <a:solidFill>
                      <a:schemeClr val="bg1"/>
                    </a:solidFill>
                  </a:tcPr>
                </a:tc>
              </a:tr>
            </a:tbl>
          </a:graphicData>
        </a:graphic>
      </p:graphicFrame>
    </p:spTree>
    <p:extLst>
      <p:ext uri="{BB962C8B-B14F-4D97-AF65-F5344CB8AC3E}">
        <p14:creationId xmlns:p14="http://schemas.microsoft.com/office/powerpoint/2010/main" val="41897523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71</a:t>
            </a:fld>
            <a:endParaRPr lang="en-US" altLang="en-US" dirty="0"/>
          </a:p>
        </p:txBody>
      </p:sp>
      <p:sp>
        <p:nvSpPr>
          <p:cNvPr id="6" name="Title 1"/>
          <p:cNvSpPr txBox="1">
            <a:spLocks/>
          </p:cNvSpPr>
          <p:nvPr/>
        </p:nvSpPr>
        <p:spPr bwMode="auto">
          <a:xfrm>
            <a:off x="0" y="863600"/>
            <a:ext cx="9906000" cy="54864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Structure du fichier du modèle EXCEL</a:t>
            </a:r>
            <a:endParaRPr lang="en-PH" sz="2400" b="1" dirty="0">
              <a:solidFill>
                <a:schemeClr val="bg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4115254163"/>
              </p:ext>
            </p:extLst>
          </p:nvPr>
        </p:nvGraphicFramePr>
        <p:xfrm>
          <a:off x="228601" y="1524000"/>
          <a:ext cx="9448800" cy="4210685"/>
        </p:xfrm>
        <a:graphic>
          <a:graphicData uri="http://schemas.openxmlformats.org/drawingml/2006/table">
            <a:tbl>
              <a:tblPr firstRow="1" firstCol="1" bandRow="1">
                <a:tableStyleId>{5202B0CA-FC54-4496-8BCA-5EF66A818D29}</a:tableStyleId>
              </a:tblPr>
              <a:tblGrid>
                <a:gridCol w="586907"/>
                <a:gridCol w="2002619"/>
                <a:gridCol w="6859274"/>
              </a:tblGrid>
              <a:tr h="148913">
                <a:tc>
                  <a:txBody>
                    <a:bodyPr/>
                    <a:lstStyle/>
                    <a:p>
                      <a:pPr marL="0" marR="0" algn="ctr">
                        <a:lnSpc>
                          <a:spcPct val="107000"/>
                        </a:lnSpc>
                        <a:spcBef>
                          <a:spcPts val="0"/>
                        </a:spcBef>
                        <a:spcAft>
                          <a:spcPts val="0"/>
                        </a:spcAft>
                      </a:pPr>
                      <a:r>
                        <a:rPr lang="fr-FR" sz="1800" dirty="0">
                          <a:effectLst/>
                        </a:rPr>
                        <a:t>No.</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tc>
                <a:tc>
                  <a:txBody>
                    <a:bodyPr/>
                    <a:lstStyle/>
                    <a:p>
                      <a:pPr marL="0" marR="0">
                        <a:lnSpc>
                          <a:spcPct val="107000"/>
                        </a:lnSpc>
                        <a:spcBef>
                          <a:spcPts val="0"/>
                        </a:spcBef>
                        <a:spcAft>
                          <a:spcPts val="0"/>
                        </a:spcAft>
                      </a:pPr>
                      <a:r>
                        <a:rPr lang="fr-FR" sz="1800" dirty="0">
                          <a:effectLst/>
                        </a:rPr>
                        <a:t>Libellé</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7000"/>
                        </a:lnSpc>
                        <a:spcBef>
                          <a:spcPts val="0"/>
                        </a:spcBef>
                        <a:spcAft>
                          <a:spcPts val="0"/>
                        </a:spcAft>
                      </a:pPr>
                      <a:r>
                        <a:rPr lang="fr-FR" sz="1800" dirty="0">
                          <a:effectLst/>
                        </a:rPr>
                        <a:t>Description</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273705">
                <a:tc>
                  <a:txBody>
                    <a:bodyPr/>
                    <a:lstStyle/>
                    <a:p>
                      <a:pPr marL="0" marR="0" algn="ctr">
                        <a:lnSpc>
                          <a:spcPct val="107000"/>
                        </a:lnSpc>
                        <a:spcBef>
                          <a:spcPts val="0"/>
                        </a:spcBef>
                        <a:spcAft>
                          <a:spcPts val="0"/>
                        </a:spcAft>
                      </a:pPr>
                      <a:r>
                        <a:rPr lang="fr-FR" sz="1800" dirty="0">
                          <a:effectLst/>
                        </a:rPr>
                        <a:t>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7000"/>
                        </a:lnSpc>
                        <a:spcBef>
                          <a:spcPts val="0"/>
                        </a:spcBef>
                        <a:spcAft>
                          <a:spcPts val="0"/>
                        </a:spcAft>
                      </a:pPr>
                      <a:r>
                        <a:rPr lang="fr-FR" sz="1800" dirty="0">
                          <a:effectLst/>
                        </a:rPr>
                        <a:t>No.</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pPr>
                      <a:r>
                        <a:rPr lang="fr-FR" sz="1800" dirty="0">
                          <a:effectLst/>
                        </a:rPr>
                        <a:t>Numéro d’ordre au cas où il serait nécessaire de revenir à la liste d’origine</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165473">
                <a:tc>
                  <a:txBody>
                    <a:bodyPr/>
                    <a:lstStyle/>
                    <a:p>
                      <a:pPr marL="0" marR="0" algn="ctr">
                        <a:lnSpc>
                          <a:spcPct val="107000"/>
                        </a:lnSpc>
                        <a:spcBef>
                          <a:spcPts val="0"/>
                        </a:spcBef>
                        <a:spcAft>
                          <a:spcPts val="0"/>
                        </a:spcAft>
                      </a:pPr>
                      <a:r>
                        <a:rPr lang="fr-FR" sz="1800" dirty="0">
                          <a:effectLst/>
                        </a:rPr>
                        <a:t>2</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7000"/>
                        </a:lnSpc>
                        <a:spcBef>
                          <a:spcPts val="0"/>
                        </a:spcBef>
                        <a:spcAft>
                          <a:spcPts val="0"/>
                        </a:spcAft>
                      </a:pPr>
                      <a:r>
                        <a:rPr lang="fr-FR" sz="1800" dirty="0">
                          <a:effectLst/>
                        </a:rPr>
                        <a:t>Composante</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7000"/>
                        </a:lnSpc>
                        <a:spcBef>
                          <a:spcPts val="0"/>
                        </a:spcBef>
                        <a:spcAft>
                          <a:spcPts val="0"/>
                        </a:spcAft>
                      </a:pPr>
                      <a:r>
                        <a:rPr lang="fr-FR" sz="1800" dirty="0">
                          <a:effectLst/>
                        </a:rPr>
                        <a:t>Libellé des Composantes du CDSE 2013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165473">
                <a:tc>
                  <a:txBody>
                    <a:bodyPr/>
                    <a:lstStyle/>
                    <a:p>
                      <a:pPr marL="0" marR="0" algn="ctr">
                        <a:lnSpc>
                          <a:spcPct val="107000"/>
                        </a:lnSpc>
                        <a:spcBef>
                          <a:spcPts val="0"/>
                        </a:spcBef>
                        <a:spcAft>
                          <a:spcPts val="0"/>
                        </a:spcAft>
                      </a:pPr>
                      <a:r>
                        <a:rPr lang="fr-FR" sz="1800" dirty="0">
                          <a:effectLst/>
                        </a:rPr>
                        <a:t>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7000"/>
                        </a:lnSpc>
                        <a:spcBef>
                          <a:spcPts val="0"/>
                        </a:spcBef>
                        <a:spcAft>
                          <a:spcPts val="0"/>
                        </a:spcAft>
                      </a:pPr>
                      <a:r>
                        <a:rPr lang="fr-FR" sz="1800" dirty="0">
                          <a:effectLst/>
                        </a:rPr>
                        <a:t>Sous-composante</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7000"/>
                        </a:lnSpc>
                        <a:spcBef>
                          <a:spcPts val="0"/>
                        </a:spcBef>
                        <a:spcAft>
                          <a:spcPts val="0"/>
                        </a:spcAft>
                      </a:pPr>
                      <a:r>
                        <a:rPr lang="fr-FR" sz="1800" dirty="0">
                          <a:effectLst/>
                        </a:rPr>
                        <a:t>Libellé des Sous-composantes du CDSE 2013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165473">
                <a:tc>
                  <a:txBody>
                    <a:bodyPr/>
                    <a:lstStyle/>
                    <a:p>
                      <a:pPr marL="0" marR="0" algn="ctr">
                        <a:lnSpc>
                          <a:spcPct val="107000"/>
                        </a:lnSpc>
                        <a:spcBef>
                          <a:spcPts val="0"/>
                        </a:spcBef>
                        <a:spcAft>
                          <a:spcPts val="0"/>
                        </a:spcAft>
                      </a:pPr>
                      <a:r>
                        <a:rPr lang="fr-FR" sz="1800" dirty="0">
                          <a:effectLst/>
                        </a:rPr>
                        <a:t>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7000"/>
                        </a:lnSpc>
                        <a:spcBef>
                          <a:spcPts val="0"/>
                        </a:spcBef>
                        <a:spcAft>
                          <a:spcPts val="0"/>
                        </a:spcAft>
                      </a:pPr>
                      <a:r>
                        <a:rPr lang="fr-FR" sz="1800" dirty="0">
                          <a:effectLst/>
                        </a:rPr>
                        <a:t>Sujet</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7000"/>
                        </a:lnSpc>
                        <a:spcBef>
                          <a:spcPts val="0"/>
                        </a:spcBef>
                        <a:spcAft>
                          <a:spcPts val="0"/>
                        </a:spcAft>
                        <a:tabLst>
                          <a:tab pos="407670" algn="l"/>
                        </a:tabLst>
                      </a:pPr>
                      <a:r>
                        <a:rPr lang="fr-FR" sz="1800" dirty="0">
                          <a:effectLst/>
                        </a:rPr>
                        <a:t>Libellé des Sujets du CDSE 2013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693460">
                <a:tc>
                  <a:txBody>
                    <a:bodyPr/>
                    <a:lstStyle/>
                    <a:p>
                      <a:pPr marL="0" marR="0" algn="ctr">
                        <a:lnSpc>
                          <a:spcPct val="107000"/>
                        </a:lnSpc>
                        <a:spcBef>
                          <a:spcPts val="0"/>
                        </a:spcBef>
                        <a:spcAft>
                          <a:spcPts val="0"/>
                        </a:spcAft>
                      </a:pPr>
                      <a:r>
                        <a:rPr lang="fr-FR" sz="1800" dirty="0">
                          <a:effectLst/>
                        </a:rPr>
                        <a:t>5</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7000"/>
                        </a:lnSpc>
                        <a:spcBef>
                          <a:spcPts val="0"/>
                        </a:spcBef>
                        <a:spcAft>
                          <a:spcPts val="0"/>
                        </a:spcAft>
                      </a:pPr>
                      <a:r>
                        <a:rPr lang="fr-FR" sz="1800" dirty="0">
                          <a:effectLst/>
                        </a:rPr>
                        <a:t>Code</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tabLst>
                          <a:tab pos="407670" algn="l"/>
                        </a:tabLst>
                      </a:pPr>
                      <a:r>
                        <a:rPr lang="fr-FR" sz="1800" dirty="0">
                          <a:effectLst/>
                        </a:rPr>
                        <a:t>Code de la Statistique obtenu par concaténation des codes de la Composante (9), Sous-composante (9.9), Sujet (9.9.9), Statistique (9.9.9.a) et Indicateur (9.9.9.a.9) quand il </a:t>
                      </a:r>
                      <a:r>
                        <a:rPr lang="fr-FR" sz="1800" dirty="0" smtClean="0">
                          <a:effectLst/>
                        </a:rPr>
                        <a:t>existe. </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413624">
                <a:tc>
                  <a:txBody>
                    <a:bodyPr/>
                    <a:lstStyle/>
                    <a:p>
                      <a:pPr marL="0" marR="0" algn="ctr">
                        <a:lnSpc>
                          <a:spcPct val="107000"/>
                        </a:lnSpc>
                        <a:spcBef>
                          <a:spcPts val="0"/>
                        </a:spcBef>
                        <a:spcAft>
                          <a:spcPts val="0"/>
                        </a:spcAft>
                      </a:pPr>
                      <a:r>
                        <a:rPr lang="fr-FR" sz="1800" dirty="0">
                          <a:effectLst/>
                        </a:rPr>
                        <a:t>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7000"/>
                        </a:lnSpc>
                        <a:spcBef>
                          <a:spcPts val="0"/>
                        </a:spcBef>
                        <a:spcAft>
                          <a:spcPts val="0"/>
                        </a:spcAft>
                      </a:pPr>
                      <a:r>
                        <a:rPr lang="fr-FR" sz="1800" dirty="0">
                          <a:effectLst/>
                        </a:rPr>
                        <a:t>N</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pPr>
                      <a:r>
                        <a:rPr lang="fr-FR" sz="1800" dirty="0">
                          <a:effectLst/>
                        </a:rPr>
                        <a:t>Niveau (1</a:t>
                      </a:r>
                      <a:r>
                        <a:rPr lang="fr-FR" sz="1800" dirty="0" smtClean="0">
                          <a:effectLst/>
                        </a:rPr>
                        <a:t>, 2 </a:t>
                      </a:r>
                      <a:r>
                        <a:rPr lang="fr-FR" sz="1800" dirty="0">
                          <a:effectLst/>
                        </a:rPr>
                        <a:t>et 3) des Statistiques et Indicateurs du CDSE 2013. Par convention, 9 pour les nouvelles Statistiques et Indicateurs choisis par le pays.</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413624">
                <a:tc>
                  <a:txBody>
                    <a:bodyPr/>
                    <a:lstStyle/>
                    <a:p>
                      <a:pPr marL="0" marR="0" algn="ctr">
                        <a:lnSpc>
                          <a:spcPct val="107000"/>
                        </a:lnSpc>
                        <a:spcBef>
                          <a:spcPts val="0"/>
                        </a:spcBef>
                        <a:spcAft>
                          <a:spcPts val="0"/>
                        </a:spcAft>
                      </a:pPr>
                      <a:r>
                        <a:rPr lang="fr-FR" sz="1800" dirty="0">
                          <a:effectLst/>
                        </a:rPr>
                        <a:t>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7000"/>
                        </a:lnSpc>
                        <a:spcBef>
                          <a:spcPts val="0"/>
                        </a:spcBef>
                        <a:spcAft>
                          <a:spcPts val="0"/>
                        </a:spcAft>
                      </a:pPr>
                      <a:r>
                        <a:rPr lang="fr-FR" sz="1800" dirty="0">
                          <a:effectLst/>
                        </a:rPr>
                        <a:t>Priorité </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pPr>
                      <a:r>
                        <a:rPr lang="fr-FR" sz="1800" dirty="0" smtClean="0">
                          <a:effectLst/>
                        </a:rPr>
                        <a:t>X dans cette colonne</a:t>
                      </a:r>
                      <a:r>
                        <a:rPr lang="fr-FR" sz="1800" baseline="0" dirty="0" smtClean="0">
                          <a:effectLst/>
                        </a:rPr>
                        <a:t> indique que la Statistique est une </a:t>
                      </a:r>
                      <a:r>
                        <a:rPr lang="fr-FR" sz="1800" dirty="0" smtClean="0">
                          <a:effectLst/>
                        </a:rPr>
                        <a:t>Priorité nationale.</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165473">
                <a:tc>
                  <a:txBody>
                    <a:bodyPr/>
                    <a:lstStyle/>
                    <a:p>
                      <a:pPr marL="0" marR="0" algn="ctr">
                        <a:lnSpc>
                          <a:spcPct val="107000"/>
                        </a:lnSpc>
                        <a:spcBef>
                          <a:spcPts val="0"/>
                        </a:spcBef>
                        <a:spcAft>
                          <a:spcPts val="0"/>
                        </a:spcAft>
                      </a:pPr>
                      <a:r>
                        <a:rPr lang="fr-FR" sz="1800" dirty="0">
                          <a:effectLst/>
                        </a:rPr>
                        <a:t>8</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7000"/>
                        </a:lnSpc>
                        <a:spcBef>
                          <a:spcPts val="0"/>
                        </a:spcBef>
                        <a:spcAft>
                          <a:spcPts val="0"/>
                        </a:spcAft>
                      </a:pPr>
                      <a:r>
                        <a:rPr lang="fr-FR" sz="1800" dirty="0">
                          <a:effectLst/>
                        </a:rPr>
                        <a:t>Disponibilité</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7000"/>
                        </a:lnSpc>
                        <a:spcBef>
                          <a:spcPts val="0"/>
                        </a:spcBef>
                        <a:spcAft>
                          <a:spcPts val="0"/>
                        </a:spcAft>
                      </a:pPr>
                      <a:r>
                        <a:rPr lang="fr-FR" sz="1800" dirty="0">
                          <a:effectLst/>
                        </a:rPr>
                        <a:t>X dans cette colonne indique que la Statistique est Disponible.</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bl>
          </a:graphicData>
        </a:graphic>
      </p:graphicFrame>
    </p:spTree>
    <p:extLst>
      <p:ext uri="{BB962C8B-B14F-4D97-AF65-F5344CB8AC3E}">
        <p14:creationId xmlns:p14="http://schemas.microsoft.com/office/powerpoint/2010/main" val="33763153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72</a:t>
            </a:fld>
            <a:endParaRPr lang="en-US" altLang="en-US" dirty="0"/>
          </a:p>
        </p:txBody>
      </p:sp>
      <p:sp>
        <p:nvSpPr>
          <p:cNvPr id="6" name="Title 1"/>
          <p:cNvSpPr txBox="1">
            <a:spLocks/>
          </p:cNvSpPr>
          <p:nvPr/>
        </p:nvSpPr>
        <p:spPr bwMode="auto">
          <a:xfrm>
            <a:off x="0" y="863600"/>
            <a:ext cx="9906000" cy="54864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Structure du fichier du modèle EXCEL …</a:t>
            </a:r>
            <a:endParaRPr lang="en-PH" sz="2400" b="1" dirty="0">
              <a:solidFill>
                <a:schemeClr val="bg1"/>
              </a:solidFill>
            </a:endParaRPr>
          </a:p>
        </p:txBody>
      </p:sp>
      <p:graphicFrame>
        <p:nvGraphicFramePr>
          <p:cNvPr id="8" name="Table 7"/>
          <p:cNvGraphicFramePr>
            <a:graphicFrameLocks noGrp="1"/>
          </p:cNvGraphicFramePr>
          <p:nvPr>
            <p:extLst/>
          </p:nvPr>
        </p:nvGraphicFramePr>
        <p:xfrm>
          <a:off x="228601" y="1524000"/>
          <a:ext cx="9448800" cy="4976114"/>
        </p:xfrm>
        <a:graphic>
          <a:graphicData uri="http://schemas.openxmlformats.org/drawingml/2006/table">
            <a:tbl>
              <a:tblPr firstRow="1" firstCol="1" bandRow="1">
                <a:tableStyleId>{5202B0CA-FC54-4496-8BCA-5EF66A818D29}</a:tableStyleId>
              </a:tblPr>
              <a:tblGrid>
                <a:gridCol w="586907"/>
                <a:gridCol w="2002619"/>
                <a:gridCol w="6859274"/>
              </a:tblGrid>
              <a:tr h="148913">
                <a:tc>
                  <a:txBody>
                    <a:bodyPr/>
                    <a:lstStyle/>
                    <a:p>
                      <a:pPr marL="0" marR="0" algn="ctr">
                        <a:lnSpc>
                          <a:spcPct val="107000"/>
                        </a:lnSpc>
                        <a:spcBef>
                          <a:spcPts val="0"/>
                        </a:spcBef>
                        <a:spcAft>
                          <a:spcPts val="0"/>
                        </a:spcAft>
                      </a:pPr>
                      <a:r>
                        <a:rPr lang="fr-FR" sz="1800" dirty="0">
                          <a:effectLst/>
                        </a:rPr>
                        <a:t>No.</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tc>
                <a:tc>
                  <a:txBody>
                    <a:bodyPr/>
                    <a:lstStyle/>
                    <a:p>
                      <a:pPr marL="0" marR="0">
                        <a:lnSpc>
                          <a:spcPct val="107000"/>
                        </a:lnSpc>
                        <a:spcBef>
                          <a:spcPts val="0"/>
                        </a:spcBef>
                        <a:spcAft>
                          <a:spcPts val="0"/>
                        </a:spcAft>
                      </a:pPr>
                      <a:r>
                        <a:rPr lang="fr-FR" sz="1800" dirty="0">
                          <a:effectLst/>
                        </a:rPr>
                        <a:t>Libellé</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7000"/>
                        </a:lnSpc>
                        <a:spcBef>
                          <a:spcPts val="0"/>
                        </a:spcBef>
                        <a:spcAft>
                          <a:spcPts val="0"/>
                        </a:spcAft>
                      </a:pPr>
                      <a:r>
                        <a:rPr lang="fr-FR" sz="1800" dirty="0">
                          <a:effectLst/>
                        </a:rPr>
                        <a:t>Description</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165473">
                <a:tc>
                  <a:txBody>
                    <a:bodyPr/>
                    <a:lstStyle/>
                    <a:p>
                      <a:pPr marL="0" marR="0" algn="ctr">
                        <a:lnSpc>
                          <a:spcPct val="107000"/>
                        </a:lnSpc>
                        <a:spcBef>
                          <a:spcPts val="0"/>
                        </a:spcBef>
                        <a:spcAft>
                          <a:spcPts val="0"/>
                        </a:spcAft>
                      </a:pPr>
                      <a:r>
                        <a:rPr lang="fr-FR" sz="1800" dirty="0">
                          <a:effectLst/>
                        </a:rPr>
                        <a:t>9</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pPr>
                      <a:r>
                        <a:rPr lang="fr-FR" sz="1800" dirty="0">
                          <a:effectLst/>
                        </a:rPr>
                        <a:t>Dissémination</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pPr>
                      <a:r>
                        <a:rPr lang="fr-FR" sz="1800" dirty="0">
                          <a:effectLst/>
                        </a:rPr>
                        <a:t>X dans cette colonne indique que la Statistique est Disséminée.</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273705">
                <a:tc>
                  <a:txBody>
                    <a:bodyPr/>
                    <a:lstStyle/>
                    <a:p>
                      <a:pPr marL="0" marR="0" algn="ctr">
                        <a:lnSpc>
                          <a:spcPct val="107000"/>
                        </a:lnSpc>
                        <a:spcBef>
                          <a:spcPts val="0"/>
                        </a:spcBef>
                        <a:spcAft>
                          <a:spcPts val="0"/>
                        </a:spcAft>
                      </a:pPr>
                      <a:r>
                        <a:rPr lang="fr-FR" sz="1800" dirty="0">
                          <a:effectLst/>
                        </a:rPr>
                        <a:t>10</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pPr>
                      <a:r>
                        <a:rPr lang="fr-FR" sz="1800" dirty="0">
                          <a:effectLst/>
                        </a:rPr>
                        <a:t>Périodicité</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pPr>
                      <a:r>
                        <a:rPr lang="fr-FR" sz="1800" dirty="0">
                          <a:effectLst/>
                        </a:rPr>
                        <a:t>Fréquence de la collecte de la Statistique : Annuelle (A), Mensuelle (M), Journalière (J), Horaire (H), Autre (Z)</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273705">
                <a:tc>
                  <a:txBody>
                    <a:bodyPr/>
                    <a:lstStyle/>
                    <a:p>
                      <a:pPr marL="0" marR="0" algn="ctr">
                        <a:lnSpc>
                          <a:spcPct val="107000"/>
                        </a:lnSpc>
                        <a:spcBef>
                          <a:spcPts val="0"/>
                        </a:spcBef>
                        <a:spcAft>
                          <a:spcPts val="0"/>
                        </a:spcAft>
                      </a:pPr>
                      <a:r>
                        <a:rPr lang="fr-FR" sz="1800" dirty="0">
                          <a:effectLst/>
                        </a:rPr>
                        <a:t>11</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pPr>
                      <a:r>
                        <a:rPr lang="fr-FR" sz="1800" dirty="0">
                          <a:effectLst/>
                        </a:rPr>
                        <a:t>Statistique et Indicateur</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pPr>
                      <a:r>
                        <a:rPr lang="fr-FR" sz="1800" dirty="0">
                          <a:effectLst/>
                        </a:rPr>
                        <a:t>Libellé de la Statistique et Indicateur du CDSE 2013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273705">
                <a:tc>
                  <a:txBody>
                    <a:bodyPr/>
                    <a:lstStyle/>
                    <a:p>
                      <a:pPr marL="0" marR="0" algn="ctr">
                        <a:lnSpc>
                          <a:spcPct val="107000"/>
                        </a:lnSpc>
                        <a:spcBef>
                          <a:spcPts val="0"/>
                        </a:spcBef>
                        <a:spcAft>
                          <a:spcPts val="0"/>
                        </a:spcAft>
                      </a:pPr>
                      <a:r>
                        <a:rPr lang="fr-FR" sz="1800" dirty="0">
                          <a:effectLst/>
                        </a:rPr>
                        <a:t>12</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pPr>
                      <a:r>
                        <a:rPr lang="fr-FR" sz="1800" dirty="0">
                          <a:effectLst/>
                        </a:rPr>
                        <a:t>Catégories de mesures</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pPr>
                      <a:r>
                        <a:rPr lang="fr-FR" sz="1800" dirty="0">
                          <a:effectLst/>
                        </a:rPr>
                        <a:t>Unité de mesure de la Statistique ou Indicateur (par ex., m3, tonne, mm).</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413624">
                <a:tc>
                  <a:txBody>
                    <a:bodyPr/>
                    <a:lstStyle/>
                    <a:p>
                      <a:pPr marL="0" marR="0" algn="ctr">
                        <a:lnSpc>
                          <a:spcPct val="107000"/>
                        </a:lnSpc>
                        <a:spcBef>
                          <a:spcPts val="0"/>
                        </a:spcBef>
                        <a:spcAft>
                          <a:spcPts val="0"/>
                        </a:spcAft>
                      </a:pPr>
                      <a:r>
                        <a:rPr lang="fr-FR" sz="1800" dirty="0">
                          <a:effectLst/>
                        </a:rPr>
                        <a:t>13</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tc>
                <a:tc>
                  <a:txBody>
                    <a:bodyPr/>
                    <a:lstStyle/>
                    <a:p>
                      <a:pPr marL="0" marR="0">
                        <a:lnSpc>
                          <a:spcPct val="100000"/>
                        </a:lnSpc>
                        <a:spcBef>
                          <a:spcPts val="0"/>
                        </a:spcBef>
                        <a:spcAft>
                          <a:spcPts val="0"/>
                        </a:spcAft>
                      </a:pPr>
                      <a:r>
                        <a:rPr lang="fr-FR" sz="1800" dirty="0">
                          <a:effectLst/>
                        </a:rPr>
                        <a:t>Agrégations et échelles potentielles</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pPr>
                      <a:r>
                        <a:rPr lang="fr-FR" sz="1800" dirty="0">
                          <a:effectLst/>
                        </a:rPr>
                        <a:t>Agrégations et échelles potentielles contenues dans l'ensemble de base du CDSE 2013. Si nécessaire, l'information peut être modifiée.</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273705">
                <a:tc>
                  <a:txBody>
                    <a:bodyPr/>
                    <a:lstStyle/>
                    <a:p>
                      <a:pPr marL="0" marR="0" algn="ctr">
                        <a:lnSpc>
                          <a:spcPct val="107000"/>
                        </a:lnSpc>
                        <a:spcBef>
                          <a:spcPts val="0"/>
                        </a:spcBef>
                        <a:spcAft>
                          <a:spcPts val="0"/>
                        </a:spcAft>
                      </a:pPr>
                      <a:r>
                        <a:rPr lang="fr-FR" sz="1800" dirty="0">
                          <a:effectLst/>
                        </a:rPr>
                        <a:t>14</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tc>
                <a:tc>
                  <a:txBody>
                    <a:bodyPr/>
                    <a:lstStyle/>
                    <a:p>
                      <a:pPr marL="0" marR="0">
                        <a:lnSpc>
                          <a:spcPct val="100000"/>
                        </a:lnSpc>
                        <a:spcBef>
                          <a:spcPts val="0"/>
                        </a:spcBef>
                        <a:spcAft>
                          <a:spcPts val="0"/>
                        </a:spcAft>
                      </a:pPr>
                      <a:r>
                        <a:rPr lang="fr-FR" sz="1800" dirty="0">
                          <a:effectLst/>
                        </a:rPr>
                        <a:t>Sources nationales de données</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pPr>
                      <a:r>
                        <a:rPr lang="fr-FR" sz="1800" dirty="0">
                          <a:effectLst/>
                        </a:rPr>
                        <a:t>Institution(s) responsable(s) de la collecte, du traitement et du stockage des données. </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273705">
                <a:tc>
                  <a:txBody>
                    <a:bodyPr/>
                    <a:lstStyle/>
                    <a:p>
                      <a:pPr marL="0" marR="0" algn="ctr">
                        <a:lnSpc>
                          <a:spcPct val="107000"/>
                        </a:lnSpc>
                        <a:spcBef>
                          <a:spcPts val="0"/>
                        </a:spcBef>
                        <a:spcAft>
                          <a:spcPts val="0"/>
                        </a:spcAft>
                      </a:pPr>
                      <a:r>
                        <a:rPr lang="fr-FR" sz="1800" dirty="0">
                          <a:effectLst/>
                        </a:rPr>
                        <a:t>15</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tc>
                <a:tc>
                  <a:txBody>
                    <a:bodyPr/>
                    <a:lstStyle/>
                    <a:p>
                      <a:pPr marL="0" marR="0">
                        <a:lnSpc>
                          <a:spcPct val="100000"/>
                        </a:lnSpc>
                        <a:spcBef>
                          <a:spcPts val="0"/>
                        </a:spcBef>
                        <a:spcAft>
                          <a:spcPts val="0"/>
                        </a:spcAft>
                      </a:pPr>
                      <a:r>
                        <a:rPr lang="fr-FR" sz="1800" dirty="0">
                          <a:effectLst/>
                        </a:rPr>
                        <a:t>Directives méthodologiques</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pPr>
                      <a:r>
                        <a:rPr lang="fr-FR" sz="1800" dirty="0">
                          <a:effectLst/>
                        </a:rPr>
                        <a:t>Pour les besoins de recherche de données, Institution internationale source d’information.</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330946">
                <a:tc>
                  <a:txBody>
                    <a:bodyPr/>
                    <a:lstStyle/>
                    <a:p>
                      <a:pPr marL="0" marR="0" algn="ctr">
                        <a:lnSpc>
                          <a:spcPct val="107000"/>
                        </a:lnSpc>
                        <a:spcBef>
                          <a:spcPts val="0"/>
                        </a:spcBef>
                        <a:spcAft>
                          <a:spcPts val="0"/>
                        </a:spcAft>
                      </a:pPr>
                      <a:r>
                        <a:rPr lang="fr-FR" sz="1800" dirty="0">
                          <a:effectLst/>
                        </a:rPr>
                        <a:t>16</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tc>
                <a:tc>
                  <a:txBody>
                    <a:bodyPr/>
                    <a:lstStyle/>
                    <a:p>
                      <a:pPr marL="0" marR="0">
                        <a:lnSpc>
                          <a:spcPct val="100000"/>
                        </a:lnSpc>
                        <a:spcBef>
                          <a:spcPts val="0"/>
                        </a:spcBef>
                        <a:spcAft>
                          <a:spcPts val="0"/>
                        </a:spcAft>
                      </a:pPr>
                      <a:r>
                        <a:rPr lang="fr-FR" sz="1800" dirty="0">
                          <a:effectLst/>
                        </a:rPr>
                        <a:t>Count</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pPr>
                      <a:r>
                        <a:rPr lang="fr-FR" sz="1800" dirty="0">
                          <a:effectLst/>
                        </a:rPr>
                        <a:t>Traitement : Pour les besoins de l’analyse Pivot d’EXCEL, le chiffre 1 est placé devant chaque statistique à collecter.</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r h="330946">
                <a:tc>
                  <a:txBody>
                    <a:bodyPr/>
                    <a:lstStyle/>
                    <a:p>
                      <a:pPr marL="0" marR="0" algn="ctr">
                        <a:lnSpc>
                          <a:spcPct val="107000"/>
                        </a:lnSpc>
                        <a:spcBef>
                          <a:spcPts val="0"/>
                        </a:spcBef>
                        <a:spcAft>
                          <a:spcPts val="0"/>
                        </a:spcAft>
                      </a:pPr>
                      <a:r>
                        <a:rPr lang="fr-FR" sz="1800" dirty="0">
                          <a:effectLst/>
                        </a:rPr>
                        <a:t>17</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tc>
                <a:tc>
                  <a:txBody>
                    <a:bodyPr/>
                    <a:lstStyle/>
                    <a:p>
                      <a:pPr marL="0" marR="0">
                        <a:lnSpc>
                          <a:spcPct val="100000"/>
                        </a:lnSpc>
                        <a:spcBef>
                          <a:spcPts val="0"/>
                        </a:spcBef>
                        <a:spcAft>
                          <a:spcPts val="0"/>
                        </a:spcAft>
                      </a:pPr>
                      <a:r>
                        <a:rPr lang="fr-FR" sz="1800" dirty="0">
                          <a:effectLst/>
                        </a:rPr>
                        <a:t>Nom complet de la Statistique</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c>
                  <a:txBody>
                    <a:bodyPr/>
                    <a:lstStyle/>
                    <a:p>
                      <a:pPr marL="0" marR="0">
                        <a:lnSpc>
                          <a:spcPct val="100000"/>
                        </a:lnSpc>
                        <a:spcBef>
                          <a:spcPts val="0"/>
                        </a:spcBef>
                        <a:spcAft>
                          <a:spcPts val="0"/>
                        </a:spcAft>
                      </a:pPr>
                      <a:r>
                        <a:rPr lang="fr-FR" sz="1800" dirty="0">
                          <a:effectLst/>
                        </a:rPr>
                        <a:t>Traitement : </a:t>
                      </a:r>
                      <a:r>
                        <a:rPr lang="fr-FR" sz="1800" dirty="0" smtClean="0">
                          <a:effectLst/>
                        </a:rPr>
                        <a:t>Recomposition </a:t>
                      </a:r>
                      <a:r>
                        <a:rPr lang="fr-FR" sz="1800" dirty="0">
                          <a:effectLst/>
                        </a:rPr>
                        <a:t>du nom complet de la statistique (concaténation du Code et du Nom de la Statistique).</a:t>
                      </a:r>
                      <a:endParaRPr lang="en-US" sz="1800" dirty="0">
                        <a:effectLst/>
                        <a:latin typeface="Arial" panose="020B0604020202020204" pitchFamily="34" charset="0"/>
                        <a:ea typeface="Calibri" panose="020F0502020204030204" pitchFamily="34" charset="0"/>
                        <a:cs typeface="Arial" panose="020B0604020202020204" pitchFamily="34" charset="0"/>
                      </a:endParaRPr>
                    </a:p>
                  </a:txBody>
                  <a:tcPr marL="47099" marR="47099" marT="0" marB="0" anchor="ctr"/>
                </a:tc>
              </a:tr>
            </a:tbl>
          </a:graphicData>
        </a:graphic>
      </p:graphicFrame>
    </p:spTree>
    <p:extLst>
      <p:ext uri="{BB962C8B-B14F-4D97-AF65-F5344CB8AC3E}">
        <p14:creationId xmlns:p14="http://schemas.microsoft.com/office/powerpoint/2010/main" val="4289221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73</a:t>
            </a:fld>
            <a:endParaRPr lang="en-US" altLang="en-US" dirty="0"/>
          </a:p>
        </p:txBody>
      </p:sp>
      <p:sp>
        <p:nvSpPr>
          <p:cNvPr id="3" name="Rectangle 2"/>
          <p:cNvSpPr/>
          <p:nvPr/>
        </p:nvSpPr>
        <p:spPr>
          <a:xfrm>
            <a:off x="2470204" y="3377625"/>
            <a:ext cx="5378396" cy="584775"/>
          </a:xfrm>
          <a:prstGeom prst="rect">
            <a:avLst/>
          </a:prstGeom>
        </p:spPr>
        <p:txBody>
          <a:bodyPr wrap="none">
            <a:spAutoFit/>
          </a:bodyPr>
          <a:lstStyle/>
          <a:p>
            <a:pPr marL="0" indent="0" algn="ctr">
              <a:buNone/>
            </a:pPr>
            <a:r>
              <a:rPr lang="en-US" altLang="en-US" sz="3200" b="1" dirty="0" smtClean="0">
                <a:latin typeface="Arial" panose="020B0604020202020204" pitchFamily="34" charset="0"/>
                <a:hlinkClick r:id="rId2" action="ppaction://hlinkfile"/>
              </a:rPr>
              <a:t>Lien vers le Fichier </a:t>
            </a:r>
            <a:r>
              <a:rPr lang="en-US" altLang="en-US" sz="3200" b="1" dirty="0">
                <a:latin typeface="Arial" panose="020B0604020202020204" pitchFamily="34" charset="0"/>
                <a:hlinkClick r:id="rId2" action="ppaction://hlinkfile"/>
              </a:rPr>
              <a:t>EXCEL</a:t>
            </a:r>
            <a:endParaRPr lang="en-US" altLang="en-US" sz="3200" b="1" dirty="0">
              <a:latin typeface="Arial" panose="020B0604020202020204" pitchFamily="34" charset="0"/>
            </a:endParaRPr>
          </a:p>
        </p:txBody>
      </p:sp>
      <p:sp>
        <p:nvSpPr>
          <p:cNvPr id="7" name="Right Arrow 6"/>
          <p:cNvSpPr/>
          <p:nvPr/>
        </p:nvSpPr>
        <p:spPr>
          <a:xfrm>
            <a:off x="1143000" y="3244334"/>
            <a:ext cx="1143000" cy="838200"/>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itle 1"/>
          <p:cNvSpPr txBox="1">
            <a:spLocks/>
          </p:cNvSpPr>
          <p:nvPr/>
        </p:nvSpPr>
        <p:spPr bwMode="auto">
          <a:xfrm>
            <a:off x="0" y="863600"/>
            <a:ext cx="9906000" cy="54864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Application: Tableau Analytique</a:t>
            </a:r>
            <a:endParaRPr lang="en-PH" sz="2400" b="1" dirty="0">
              <a:solidFill>
                <a:schemeClr val="bg1"/>
              </a:solidFill>
            </a:endParaRPr>
          </a:p>
        </p:txBody>
      </p:sp>
    </p:spTree>
    <p:extLst>
      <p:ext uri="{BB962C8B-B14F-4D97-AF65-F5344CB8AC3E}">
        <p14:creationId xmlns:p14="http://schemas.microsoft.com/office/powerpoint/2010/main" val="1899199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83417" y="980189"/>
            <a:ext cx="3942445" cy="3046988"/>
          </a:xfrm>
          <a:prstGeom prst="rect">
            <a:avLst/>
          </a:prstGeom>
        </p:spPr>
        <p:txBody>
          <a:bodyPr wrap="square">
            <a:spAutoFit/>
          </a:bodyPr>
          <a:lstStyle/>
          <a:p>
            <a:pPr algn="ctr"/>
            <a:r>
              <a:rPr lang="fr-FR" sz="4800" b="1" dirty="0" smtClean="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ea typeface="Myriad Pro" charset="0"/>
                <a:cs typeface="Myriad Pro" charset="0"/>
              </a:rPr>
              <a:t>Ne </a:t>
            </a:r>
            <a:r>
              <a:rPr lang="fr-FR" sz="48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ea typeface="Myriad Pro" charset="0"/>
                <a:cs typeface="Myriad Pro" charset="0"/>
              </a:rPr>
              <a:t>laissez aucun </a:t>
            </a:r>
          </a:p>
          <a:p>
            <a:pPr algn="ctr"/>
            <a:r>
              <a:rPr lang="fr-FR" sz="4800" b="1" dirty="0" smtClean="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ea typeface="Myriad Pro" charset="0"/>
                <a:cs typeface="Myriad Pro" charset="0"/>
              </a:rPr>
              <a:t>Guinéen </a:t>
            </a:r>
            <a:r>
              <a:rPr lang="fr-FR" sz="48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ea typeface="Myriad Pro" charset="0"/>
                <a:cs typeface="Myriad Pro" charset="0"/>
              </a:rPr>
              <a:t>derrière</a:t>
            </a:r>
            <a:r>
              <a:rPr lang="en-US" sz="4800" b="1" dirty="0">
                <a:solidFill>
                  <a:schemeClr val="accent1">
                    <a:lumMod val="75000"/>
                  </a:schemeClr>
                </a:solidFill>
                <a:effectLst>
                  <a:outerShdw blurRad="38100" dist="38100" dir="2700000" algn="tl">
                    <a:srgbClr val="000000">
                      <a:alpha val="43137"/>
                    </a:srgbClr>
                  </a:outerShdw>
                </a:effectLst>
                <a:latin typeface="Comic Sans MS" panose="030F0702030302020204" pitchFamily="66" charset="0"/>
                <a:ea typeface="Myriad Pro" charset="0"/>
                <a:cs typeface="Myriad Pro" charset="0"/>
              </a:rPr>
              <a:t>.</a:t>
            </a:r>
          </a:p>
        </p:txBody>
      </p:sp>
      <p:sp>
        <p:nvSpPr>
          <p:cNvPr id="8" name="Rectangle 2"/>
          <p:cNvSpPr txBox="1">
            <a:spLocks noChangeArrowheads="1"/>
          </p:cNvSpPr>
          <p:nvPr/>
        </p:nvSpPr>
        <p:spPr>
          <a:xfrm>
            <a:off x="3505201" y="5302623"/>
            <a:ext cx="6347662" cy="1447800"/>
          </a:xfrm>
          <a:prstGeom prst="rect">
            <a:avLst/>
          </a:prstGeom>
        </p:spPr>
        <p:txBody>
          <a:bodyPr/>
          <a:lstStyle>
            <a:lvl1pPr marL="342900" indent="-342900" algn="l" defTabSz="914400" rtl="0" eaLnBrk="0" fontAlgn="base" latinLnBrk="0" hangingPunct="0">
              <a:lnSpc>
                <a:spcPct val="90000"/>
              </a:lnSpc>
              <a:spcBef>
                <a:spcPct val="20000"/>
              </a:spcBef>
              <a:spcAft>
                <a:spcPct val="0"/>
              </a:spcAft>
              <a:buFont typeface="Wingdings" panose="05000000000000000000" pitchFamily="2" charset="2"/>
              <a:buChar char="§"/>
              <a:defRPr lang="en-US" sz="2400" kern="1200" dirty="0" smtClean="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2550" indent="-82550" algn="ctr">
              <a:spcBef>
                <a:spcPts val="0"/>
              </a:spcBef>
              <a:buFont typeface="Wingdings" panose="05000000000000000000" pitchFamily="2" charset="2"/>
              <a:buNone/>
              <a:defRPr/>
            </a:pPr>
            <a:r>
              <a:rPr lang="fr-FR" altLang="zh-CN" sz="5400" b="1" dirty="0" smtClean="0">
                <a:solidFill>
                  <a:srgbClr val="660066"/>
                </a:solidFill>
                <a:effectLst>
                  <a:outerShdw blurRad="38100" dist="38100" dir="2700000" algn="tl">
                    <a:srgbClr val="C0C0C0"/>
                  </a:outerShdw>
                </a:effectLst>
                <a:latin typeface="Garamond" panose="02020404030301010803" pitchFamily="18" charset="0"/>
                <a:ea typeface="华文新魏" pitchFamily="2" charset="-122"/>
              </a:rPr>
              <a:t>Merci</a:t>
            </a:r>
          </a:p>
          <a:p>
            <a:pPr marL="82550" indent="-82550" algn="ctr">
              <a:spcBef>
                <a:spcPts val="0"/>
              </a:spcBef>
              <a:buFont typeface="Wingdings" panose="05000000000000000000" pitchFamily="2" charset="2"/>
              <a:buNone/>
              <a:defRPr/>
            </a:pPr>
            <a:r>
              <a:rPr lang="fr-FR" altLang="zh-CN" sz="5000" b="1" dirty="0" smtClean="0">
                <a:solidFill>
                  <a:srgbClr val="660066"/>
                </a:solidFill>
                <a:effectLst>
                  <a:outerShdw blurRad="38100" dist="38100" dir="2700000" algn="tl">
                    <a:srgbClr val="C0C0C0"/>
                  </a:outerShdw>
                </a:effectLst>
                <a:latin typeface="Garamond" panose="02020404030301010803" pitchFamily="18" charset="0"/>
                <a:ea typeface="华文新魏" pitchFamily="2" charset="-122"/>
              </a:rPr>
              <a:t>pour votre attention</a:t>
            </a:r>
            <a:r>
              <a:rPr lang="zh-CN" altLang="fr-FR" sz="5000" b="1" dirty="0" smtClean="0">
                <a:solidFill>
                  <a:srgbClr val="660066"/>
                </a:solidFill>
                <a:effectLst>
                  <a:outerShdw blurRad="38100" dist="38100" dir="2700000" algn="tl">
                    <a:srgbClr val="C0C0C0"/>
                  </a:outerShdw>
                </a:effectLst>
                <a:latin typeface="Garamond" panose="02020404030301010803" pitchFamily="18" charset="0"/>
                <a:ea typeface="华文新魏" pitchFamily="2" charset="-122"/>
              </a:rPr>
              <a:t>！</a:t>
            </a:r>
            <a:endParaRPr lang="fr-FR" altLang="zh-CN" sz="5000" b="1" dirty="0">
              <a:solidFill>
                <a:srgbClr val="660066"/>
              </a:solidFill>
              <a:effectLst>
                <a:outerShdw blurRad="38100" dist="38100" dir="2700000" algn="tl">
                  <a:srgbClr val="C0C0C0"/>
                </a:outerShdw>
              </a:effectLst>
              <a:latin typeface="Garamond" panose="02020404030301010803" pitchFamily="18" charset="0"/>
              <a:ea typeface="华文新魏" pitchFamily="2" charset="-122"/>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724" y="980189"/>
            <a:ext cx="5223430" cy="5280053"/>
          </a:xfrm>
          <a:prstGeom prst="rect">
            <a:avLst/>
          </a:prstGeom>
        </p:spPr>
      </p:pic>
    </p:spTree>
    <p:extLst>
      <p:ext uri="{BB962C8B-B14F-4D97-AF65-F5344CB8AC3E}">
        <p14:creationId xmlns:p14="http://schemas.microsoft.com/office/powerpoint/2010/main" val="2040299474"/>
      </p:ext>
    </p:extLst>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9222" y="2183867"/>
            <a:ext cx="7206001" cy="4480560"/>
          </a:xfrm>
          <a:prstGeom prst="rect">
            <a:avLst/>
          </a:prstGeom>
          <a:ln>
            <a:noFill/>
          </a:ln>
          <a:effectLst>
            <a:outerShdw blurRad="292100" dist="139700" dir="2700000" algn="tl" rotWithShape="0">
              <a:srgbClr val="333333">
                <a:alpha val="65000"/>
              </a:srgbClr>
            </a:outerShdw>
          </a:effectLst>
        </p:spPr>
      </p:pic>
      <p:sp>
        <p:nvSpPr>
          <p:cNvPr id="493573" name="Rectangle 5"/>
          <p:cNvSpPr>
            <a:spLocks noChangeArrowheads="1"/>
          </p:cNvSpPr>
          <p:nvPr/>
        </p:nvSpPr>
        <p:spPr bwMode="auto">
          <a:xfrm>
            <a:off x="0" y="983731"/>
            <a:ext cx="9906000" cy="987944"/>
          </a:xfrm>
          <a:prstGeom prst="rect">
            <a:avLst/>
          </a:prstGeom>
          <a:noFill/>
          <a:ln w="9525">
            <a:noFill/>
            <a:miter lim="800000"/>
            <a:headEnd/>
            <a:tailEnd/>
          </a:ln>
        </p:spPr>
        <p:txBody>
          <a:bodyPr anchor="ctr"/>
          <a:lstStyle/>
          <a:p>
            <a:pPr algn="ctr">
              <a:defRPr/>
            </a:pPr>
            <a:r>
              <a:rPr lang="fr-FR" sz="2800" b="1" dirty="0" smtClean="0">
                <a:latin typeface="Arial" pitchFamily="34" charset="0"/>
                <a:ea typeface="+mj-ea"/>
                <a:cs typeface="Arial" pitchFamily="34" charset="0"/>
              </a:rPr>
              <a:t>RECOMMANDATIONS DE LA </a:t>
            </a:r>
            <a:r>
              <a:rPr lang="fr-FR" altLang="en-US" sz="2800" b="1" dirty="0" smtClean="0">
                <a:latin typeface="Arial" pitchFamily="34" charset="0"/>
                <a:ea typeface="+mj-ea"/>
                <a:cs typeface="Arial" pitchFamily="34" charset="0"/>
              </a:rPr>
              <a:t>CEDEAO et  DSNU/UNEP</a:t>
            </a:r>
            <a:endParaRPr lang="fr-FR" sz="2800" b="1" dirty="0">
              <a:latin typeface="Arial" pitchFamily="34" charset="0"/>
              <a:ea typeface="+mj-ea"/>
              <a:cs typeface="Arial" pitchFamily="34" charset="0"/>
            </a:endParaRPr>
          </a:p>
        </p:txBody>
      </p:sp>
      <p:sp>
        <p:nvSpPr>
          <p:cNvPr id="9" name="Rectangle 5"/>
          <p:cNvSpPr>
            <a:spLocks noChangeArrowheads="1"/>
          </p:cNvSpPr>
          <p:nvPr/>
        </p:nvSpPr>
        <p:spPr bwMode="auto">
          <a:xfrm>
            <a:off x="762000" y="4038600"/>
            <a:ext cx="8458200" cy="2209800"/>
          </a:xfrm>
          <a:prstGeom prst="rect">
            <a:avLst/>
          </a:prstGeom>
          <a:noFill/>
          <a:ln w="9525">
            <a:noFill/>
            <a:miter lim="800000"/>
            <a:headEnd/>
            <a:tailEnd/>
          </a:ln>
        </p:spPr>
        <p:txBody>
          <a:bodyPr anchor="ctr"/>
          <a:lstStyle/>
          <a:p>
            <a:pPr algn="ctr">
              <a:defRPr/>
            </a:pPr>
            <a:endParaRPr lang="en-US" altLang="zh-CN" sz="7200" b="1" dirty="0">
              <a:solidFill>
                <a:srgbClr val="660066"/>
              </a:solidFill>
              <a:effectLst>
                <a:outerShdw blurRad="38100" dist="38100" dir="2700000" algn="tl">
                  <a:srgbClr val="C0C0C0"/>
                </a:outerShdw>
              </a:effectLst>
              <a:latin typeface="Impact" pitchFamily="34" charset="0"/>
              <a:ea typeface="Arial Unicode MS" pitchFamily="34" charset="-128"/>
              <a:cs typeface="Arial Unicode MS" pitchFamily="34" charset="-128"/>
            </a:endParaRPr>
          </a:p>
        </p:txBody>
      </p:sp>
    </p:spTree>
    <p:extLst>
      <p:ext uri="{BB962C8B-B14F-4D97-AF65-F5344CB8AC3E}">
        <p14:creationId xmlns:p14="http://schemas.microsoft.com/office/powerpoint/2010/main" val="147516275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93573"/>
                                        </p:tgtEl>
                                        <p:attrNameLst>
                                          <p:attrName>style.visibility</p:attrName>
                                        </p:attrNameLst>
                                      </p:cBhvr>
                                      <p:to>
                                        <p:strVal val="visible"/>
                                      </p:to>
                                    </p:set>
                                    <p:anim calcmode="lin" valueType="num">
                                      <p:cBhvr additive="base">
                                        <p:cTn id="7" dur="3000" fill="hold"/>
                                        <p:tgtEl>
                                          <p:spTgt spid="493573"/>
                                        </p:tgtEl>
                                        <p:attrNameLst>
                                          <p:attrName>ppt_x</p:attrName>
                                        </p:attrNameLst>
                                      </p:cBhvr>
                                      <p:tavLst>
                                        <p:tav tm="0">
                                          <p:val>
                                            <p:strVal val="#ppt_x"/>
                                          </p:val>
                                        </p:tav>
                                        <p:tav tm="100000">
                                          <p:val>
                                            <p:strVal val="#ppt_x"/>
                                          </p:val>
                                        </p:tav>
                                      </p:tavLst>
                                    </p:anim>
                                    <p:anim calcmode="lin" valueType="num">
                                      <p:cBhvr additive="base">
                                        <p:cTn id="8" dur="3000" fill="hold"/>
                                        <p:tgtEl>
                                          <p:spTgt spid="49357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3000"/>
                            </p:stCondLst>
                            <p:childTnLst>
                              <p:par>
                                <p:cTn id="10" presetID="2" presetClass="entr" presetSubtype="4" fill="hold" grpId="0" nodeType="afterEffect" nodePh="1">
                                  <p:stCondLst>
                                    <p:cond delay="0"/>
                                  </p:stCondLst>
                                  <p:endCondLst>
                                    <p:cond evt="begin" delay="0">
                                      <p:tn val="10"/>
                                    </p:cond>
                                  </p:end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3000" fill="hold"/>
                                        <p:tgtEl>
                                          <p:spTgt spid="9"/>
                                        </p:tgtEl>
                                        <p:attrNameLst>
                                          <p:attrName>ppt_x</p:attrName>
                                        </p:attrNameLst>
                                      </p:cBhvr>
                                      <p:tavLst>
                                        <p:tav tm="0">
                                          <p:val>
                                            <p:strVal val="#ppt_x"/>
                                          </p:val>
                                        </p:tav>
                                        <p:tav tm="100000">
                                          <p:val>
                                            <p:strVal val="#ppt_x"/>
                                          </p:val>
                                        </p:tav>
                                      </p:tavLst>
                                    </p:anim>
                                    <p:anim calcmode="lin" valueType="num">
                                      <p:cBhvr additive="base">
                                        <p:cTn id="13" dur="3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3573" grpId="0"/>
      <p:bldP spid="9"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452430" y="1701800"/>
            <a:ext cx="8543925" cy="5013325"/>
          </a:xfrm>
        </p:spPr>
        <p:txBody>
          <a:bodyPr>
            <a:noAutofit/>
          </a:bodyPr>
          <a:lstStyle/>
          <a:p>
            <a:pPr>
              <a:spcBef>
                <a:spcPct val="0"/>
              </a:spcBef>
              <a:spcAft>
                <a:spcPts val="1200"/>
              </a:spcAft>
              <a:buClr>
                <a:srgbClr val="5F5F5F"/>
              </a:buClr>
            </a:pPr>
            <a:r>
              <a:rPr lang="fr-FR" altLang="en-US" dirty="0">
                <a:solidFill>
                  <a:schemeClr val="tx1"/>
                </a:solidFill>
              </a:rPr>
              <a:t>La mise en œuvre de la stratégie de renforcement des capacités de la statistique de l’environnement repose sur la mise en place d’un cadre institutionnel approprié favorisant l’implication de tous les acteurs concernés dans leurs domaines de compétences respectifs. </a:t>
            </a:r>
            <a:endParaRPr lang="fr-FR" altLang="en-US" dirty="0" smtClean="0">
              <a:solidFill>
                <a:schemeClr val="tx1"/>
              </a:solidFill>
            </a:endParaRPr>
          </a:p>
          <a:p>
            <a:pPr>
              <a:spcBef>
                <a:spcPct val="0"/>
              </a:spcBef>
              <a:spcAft>
                <a:spcPts val="1200"/>
              </a:spcAft>
              <a:buClr>
                <a:srgbClr val="5F5F5F"/>
              </a:buClr>
            </a:pPr>
            <a:r>
              <a:rPr lang="fr-FR" altLang="en-US" dirty="0">
                <a:solidFill>
                  <a:schemeClr val="tx1"/>
                </a:solidFill>
              </a:rPr>
              <a:t>Afin d'améliorer les aspects de collecte de données des statistiques d'environnement, il est important et essentielle d’avoir une collaboration étroite avec tous les organismes aussi bien gouvernementaux qu’au niveau international dans le pays. </a:t>
            </a:r>
            <a:endParaRPr lang="fr-FR" altLang="en-US" dirty="0" smtClean="0">
              <a:solidFill>
                <a:schemeClr val="tx1"/>
              </a:solidFill>
            </a:endParaRPr>
          </a:p>
          <a:p>
            <a:pPr>
              <a:spcBef>
                <a:spcPct val="0"/>
              </a:spcBef>
              <a:spcAft>
                <a:spcPts val="1200"/>
              </a:spcAft>
              <a:buClr>
                <a:srgbClr val="5F5F5F"/>
              </a:buClr>
            </a:pPr>
            <a:r>
              <a:rPr lang="fr-FR" altLang="en-US" dirty="0" smtClean="0">
                <a:solidFill>
                  <a:schemeClr val="tx1"/>
                </a:solidFill>
              </a:rPr>
              <a:t>Ainsi </a:t>
            </a:r>
            <a:r>
              <a:rPr lang="fr-FR" altLang="en-US" dirty="0">
                <a:solidFill>
                  <a:schemeClr val="tx1"/>
                </a:solidFill>
              </a:rPr>
              <a:t>grâce aux différents  ateliers organisés par la CEDEAO et  </a:t>
            </a:r>
            <a:r>
              <a:rPr lang="fr-FR" altLang="en-US" dirty="0" smtClean="0">
                <a:solidFill>
                  <a:schemeClr val="tx1"/>
                </a:solidFill>
              </a:rPr>
              <a:t>DSNU/UNEP, un dispositif </a:t>
            </a:r>
            <a:r>
              <a:rPr lang="fr-FR" altLang="en-US" dirty="0">
                <a:solidFill>
                  <a:schemeClr val="tx1"/>
                </a:solidFill>
              </a:rPr>
              <a:t>de production des statistiques de l’environnement (DPSE) </a:t>
            </a:r>
            <a:r>
              <a:rPr lang="fr-FR" altLang="en-US" dirty="0" smtClean="0">
                <a:solidFill>
                  <a:schemeClr val="tx1"/>
                </a:solidFill>
              </a:rPr>
              <a:t>a été mis </a:t>
            </a:r>
            <a:r>
              <a:rPr lang="fr-FR" altLang="en-US" dirty="0">
                <a:solidFill>
                  <a:schemeClr val="tx1"/>
                </a:solidFill>
              </a:rPr>
              <a:t>en place dans la plupart des pays de la sous région. </a:t>
            </a:r>
            <a:endParaRPr lang="fr-FR" altLang="en-US" dirty="0" smtClean="0">
              <a:solidFill>
                <a:schemeClr val="tx1"/>
              </a:solidFill>
            </a:endParaRPr>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Recommandations </a:t>
            </a:r>
            <a:r>
              <a:rPr lang="fr-FR" sz="2400" b="1" dirty="0">
                <a:solidFill>
                  <a:schemeClr val="bg1"/>
                </a:solidFill>
              </a:rPr>
              <a:t>de la CEDEAO et  </a:t>
            </a:r>
            <a:r>
              <a:rPr lang="fr-FR" sz="2400" b="1" dirty="0" smtClean="0">
                <a:solidFill>
                  <a:schemeClr val="bg1"/>
                </a:solidFill>
              </a:rPr>
              <a:t>DSNU/UNEP</a:t>
            </a:r>
            <a:endParaRPr lang="en-US" sz="2400" b="1" dirty="0">
              <a:solidFill>
                <a:schemeClr val="bg1"/>
              </a:solidFill>
            </a:endParaRPr>
          </a:p>
        </p:txBody>
      </p:sp>
    </p:spTree>
    <p:extLst>
      <p:ext uri="{BB962C8B-B14F-4D97-AF65-F5344CB8AC3E}">
        <p14:creationId xmlns:p14="http://schemas.microsoft.com/office/powerpoint/2010/main" val="13830821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452430" y="1701800"/>
            <a:ext cx="8543925" cy="5013325"/>
          </a:xfrm>
        </p:spPr>
        <p:txBody>
          <a:bodyPr>
            <a:noAutofit/>
          </a:bodyPr>
          <a:lstStyle/>
          <a:p>
            <a:pPr marL="0" indent="0">
              <a:spcBef>
                <a:spcPct val="0"/>
              </a:spcBef>
              <a:spcAft>
                <a:spcPts val="1200"/>
              </a:spcAft>
              <a:buClr>
                <a:srgbClr val="5F5F5F"/>
              </a:buClr>
              <a:buFont typeface="Monotype Sorts" pitchFamily="2" charset="2"/>
              <a:buNone/>
            </a:pPr>
            <a:r>
              <a:rPr lang="fr-FR" altLang="en-US" dirty="0">
                <a:solidFill>
                  <a:srgbClr val="000000"/>
                </a:solidFill>
              </a:rPr>
              <a:t>Ainsi dans les recommandations de la CEDEAO et la DSNU </a:t>
            </a:r>
            <a:r>
              <a:rPr lang="fr-FR" altLang="en-US" dirty="0" smtClean="0">
                <a:solidFill>
                  <a:srgbClr val="000000"/>
                </a:solidFill>
              </a:rPr>
              <a:t>suite </a:t>
            </a:r>
            <a:r>
              <a:rPr lang="fr-FR" altLang="en-US" dirty="0">
                <a:solidFill>
                  <a:srgbClr val="000000"/>
                </a:solidFill>
              </a:rPr>
              <a:t>à l’Atelier sur les statistiques de l'environnement en appui à la mise en œuvre du Cadre pour le Développement des Statistiques de l'Environnement (CDSE 2013), Lomé, Togo du 19-23 octobre 2015, </a:t>
            </a:r>
            <a:r>
              <a:rPr lang="fr-FR" altLang="en-US" dirty="0" smtClean="0">
                <a:solidFill>
                  <a:srgbClr val="000000"/>
                </a:solidFill>
              </a:rPr>
              <a:t>il a été recommandé </a:t>
            </a:r>
            <a:r>
              <a:rPr lang="fr-FR" altLang="en-US" dirty="0">
                <a:solidFill>
                  <a:srgbClr val="000000"/>
                </a:solidFill>
              </a:rPr>
              <a:t>la création d’une Commission </a:t>
            </a:r>
            <a:r>
              <a:rPr lang="fr-FR" altLang="en-US" dirty="0" smtClean="0">
                <a:solidFill>
                  <a:srgbClr val="000000"/>
                </a:solidFill>
              </a:rPr>
              <a:t>consultative </a:t>
            </a:r>
            <a:r>
              <a:rPr lang="fr-FR" altLang="en-US" dirty="0">
                <a:solidFill>
                  <a:srgbClr val="000000"/>
                </a:solidFill>
              </a:rPr>
              <a:t>de la statistique l’environnement. </a:t>
            </a:r>
            <a:endParaRPr lang="en-US" altLang="en-US" dirty="0"/>
          </a:p>
        </p:txBody>
      </p:sp>
      <p:sp>
        <p:nvSpPr>
          <p:cNvPr id="4"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Recommandations </a:t>
            </a:r>
            <a:r>
              <a:rPr lang="fr-FR" sz="2400" b="1" dirty="0">
                <a:solidFill>
                  <a:schemeClr val="bg1"/>
                </a:solidFill>
              </a:rPr>
              <a:t>de la CEDEAO et  </a:t>
            </a:r>
            <a:r>
              <a:rPr lang="fr-FR" sz="2400" b="1" dirty="0" smtClean="0">
                <a:solidFill>
                  <a:schemeClr val="bg1"/>
                </a:solidFill>
              </a:rPr>
              <a:t>DSNU/UNEP …</a:t>
            </a:r>
            <a:endParaRPr lang="en-US" sz="2400" b="1" dirty="0">
              <a:solidFill>
                <a:schemeClr val="bg1"/>
              </a:solidFill>
            </a:endParaRPr>
          </a:p>
        </p:txBody>
      </p:sp>
    </p:spTree>
    <p:extLst>
      <p:ext uri="{BB962C8B-B14F-4D97-AF65-F5344CB8AC3E}">
        <p14:creationId xmlns:p14="http://schemas.microsoft.com/office/powerpoint/2010/main" val="214826174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8616" y="1714505"/>
            <a:ext cx="8843972" cy="4599658"/>
          </a:xfrm>
        </p:spPr>
        <p:txBody>
          <a:bodyPr>
            <a:normAutofit/>
          </a:bodyPr>
          <a:lstStyle/>
          <a:p>
            <a:r>
              <a:rPr lang="fr-FR" altLang="en-US" dirty="0" smtClean="0"/>
              <a:t>Le </a:t>
            </a:r>
            <a:r>
              <a:rPr lang="fr-FR" altLang="en-US" dirty="0"/>
              <a:t>DPSE est un système d’information qui est un ensemble de données, équipements, de ressources humaines et de procédures organisées de façon à satisfaire les besoins en information, d’un groupe de producteurs et d’utilisateurs clairement  identifié, selon les besoins pour lesquels le système est spécifiquement conçu. </a:t>
            </a:r>
          </a:p>
          <a:p>
            <a:r>
              <a:rPr lang="fr-FR" altLang="en-US" dirty="0"/>
              <a:t>Un système d’information  n’est ni un logiciel ni une base de données, mais l’ensemble d’une structure de ressources de nature variée qui concoure à atteindre un ensemble d’objectifs précis.</a:t>
            </a:r>
            <a:endParaRPr lang="en-US" altLang="en-US" dirty="0"/>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78</a:t>
            </a:fld>
            <a:endParaRPr lang="en-US" altLang="en-US" dirty="0"/>
          </a:p>
        </p:txBody>
      </p:sp>
      <p:sp>
        <p:nvSpPr>
          <p:cNvPr id="5"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Dispositif </a:t>
            </a:r>
            <a:r>
              <a:rPr lang="fr-FR" sz="2400" b="1" dirty="0">
                <a:solidFill>
                  <a:schemeClr val="bg1"/>
                </a:solidFill>
              </a:rPr>
              <a:t>de production des statistiques de l’environnement (DPSE</a:t>
            </a:r>
            <a:r>
              <a:rPr lang="fr-FR" sz="2400" b="1" dirty="0" smtClean="0">
                <a:solidFill>
                  <a:schemeClr val="bg1"/>
                </a:solidFill>
              </a:rPr>
              <a:t>) …</a:t>
            </a:r>
            <a:endParaRPr lang="en-PH" sz="2400" b="1" dirty="0">
              <a:solidFill>
                <a:schemeClr val="bg1"/>
              </a:solidFill>
            </a:endParaRPr>
          </a:p>
        </p:txBody>
      </p:sp>
    </p:spTree>
    <p:extLst>
      <p:ext uri="{BB962C8B-B14F-4D97-AF65-F5344CB8AC3E}">
        <p14:creationId xmlns:p14="http://schemas.microsoft.com/office/powerpoint/2010/main" val="377642156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1481" y="1714505"/>
            <a:ext cx="8815393" cy="4599658"/>
          </a:xfrm>
        </p:spPr>
        <p:txBody>
          <a:bodyPr/>
          <a:lstStyle/>
          <a:p>
            <a:pPr>
              <a:defRPr/>
            </a:pPr>
            <a:r>
              <a:rPr lang="fr-FR" dirty="0"/>
              <a:t>Les statistiques de l’environnement relèvent très souvent de  plusieurs structures très souvent dispersées ; chacune d’elle collecte traite  et gère ses informations de statistiques de l’environnement de façon isolée. </a:t>
            </a:r>
          </a:p>
          <a:p>
            <a:pPr>
              <a:defRPr/>
            </a:pPr>
            <a:r>
              <a:rPr lang="fr-FR" dirty="0"/>
              <a:t>Ainsi pour une bonne gestion de ces données, un DPSE doit être mis en place. Le séminaire organise par le SSE du MERF doit servir de base p</a:t>
            </a:r>
            <a:r>
              <a:rPr lang="fr-FR" altLang="en-US" dirty="0"/>
              <a:t>our la mise en place du DPSE</a:t>
            </a:r>
            <a:r>
              <a:rPr lang="fr-FR" altLang="en-US" dirty="0" smtClean="0"/>
              <a:t>.</a:t>
            </a:r>
            <a:endParaRPr lang="fr-FR" altLang="en-US" b="1" dirty="0" smtClean="0"/>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79</a:t>
            </a:fld>
            <a:endParaRPr lang="en-US" altLang="en-US" dirty="0"/>
          </a:p>
        </p:txBody>
      </p:sp>
      <p:sp>
        <p:nvSpPr>
          <p:cNvPr id="5"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Dispositif </a:t>
            </a:r>
            <a:r>
              <a:rPr lang="fr-FR" sz="2400" b="1" dirty="0">
                <a:solidFill>
                  <a:schemeClr val="bg1"/>
                </a:solidFill>
              </a:rPr>
              <a:t>de production des statistiques de l’environnement (DPSE</a:t>
            </a:r>
            <a:r>
              <a:rPr lang="fr-FR" sz="2400" b="1" dirty="0" smtClean="0">
                <a:solidFill>
                  <a:schemeClr val="bg1"/>
                </a:solidFill>
              </a:rPr>
              <a:t>) …</a:t>
            </a:r>
            <a:endParaRPr lang="en-PH" sz="2400" b="1" dirty="0">
              <a:solidFill>
                <a:schemeClr val="bg1"/>
              </a:solidFill>
            </a:endParaRPr>
          </a:p>
        </p:txBody>
      </p:sp>
    </p:spTree>
    <p:extLst>
      <p:ext uri="{BB962C8B-B14F-4D97-AF65-F5344CB8AC3E}">
        <p14:creationId xmlns:p14="http://schemas.microsoft.com/office/powerpoint/2010/main" val="2803047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2780" y="1800226"/>
            <a:ext cx="8961120" cy="3843338"/>
          </a:xfrm>
        </p:spPr>
        <p:txBody>
          <a:bodyPr>
            <a:normAutofit lnSpcReduction="10000"/>
          </a:bodyPr>
          <a:lstStyle/>
          <a:p>
            <a:pPr marL="0" indent="0">
              <a:buNone/>
            </a:pPr>
            <a:r>
              <a:rPr lang="fr-FR" dirty="0" smtClean="0"/>
              <a:t>A sa </a:t>
            </a:r>
            <a:r>
              <a:rPr lang="fr-FR" dirty="0"/>
              <a:t>41e session (23-26 Février 2010) la Commission de statistique des Nations Unies, a approuvé un programme de travail et la création d'un Groupe d'experts pour la révision du CDSE et le développement d'un ensemble de base de la statistique de l'environnement</a:t>
            </a:r>
            <a:r>
              <a:rPr lang="fr-FR" dirty="0" smtClean="0"/>
              <a:t>.</a:t>
            </a:r>
          </a:p>
          <a:p>
            <a:pPr marL="0" indent="0">
              <a:buNone/>
            </a:pPr>
            <a:endParaRPr lang="fr-FR" dirty="0"/>
          </a:p>
          <a:p>
            <a:pPr marL="0" indent="0">
              <a:buNone/>
            </a:pPr>
            <a:r>
              <a:rPr lang="fr-FR" b="1" dirty="0"/>
              <a:t>Groupe d’experts sur la révision du CDSE : </a:t>
            </a:r>
            <a:r>
              <a:rPr lang="fr-FR" dirty="0"/>
              <a:t>est composé d’experts représentant toutes les régions, y compris les pays en développement (13) et développés (10), ainsi que 7 agences internationales et le Comité d’experts sur la comptabilité économique et environnementale. </a:t>
            </a:r>
          </a:p>
        </p:txBody>
      </p:sp>
      <p:sp>
        <p:nvSpPr>
          <p:cNvPr id="4" name="Slide Number Placeholder 3"/>
          <p:cNvSpPr>
            <a:spLocks noGrp="1"/>
          </p:cNvSpPr>
          <p:nvPr>
            <p:ph type="sldNum" sz="quarter" idx="12"/>
          </p:nvPr>
        </p:nvSpPr>
        <p:spPr/>
        <p:txBody>
          <a:bodyPr/>
          <a:lstStyle/>
          <a:p>
            <a:pPr>
              <a:defRPr/>
            </a:pPr>
            <a:fld id="{88D85A55-1BF6-400F-915A-9610DD95BA88}" type="slidenum">
              <a:rPr lang="en-US" altLang="en-US" smtClean="0"/>
              <a:pPr>
                <a:defRPr/>
              </a:pPr>
              <a:t>8</a:t>
            </a:fld>
            <a:endParaRPr lang="en-US" altLang="en-US" dirty="0"/>
          </a:p>
        </p:txBody>
      </p:sp>
      <p:sp>
        <p:nvSpPr>
          <p:cNvPr id="6"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en-US" sz="2400" b="1" dirty="0" err="1">
                <a:solidFill>
                  <a:schemeClr val="bg1"/>
                </a:solidFill>
              </a:rPr>
              <a:t>Historique</a:t>
            </a:r>
            <a:r>
              <a:rPr lang="en-US" sz="2400" b="1" dirty="0">
                <a:solidFill>
                  <a:schemeClr val="bg1"/>
                </a:solidFill>
              </a:rPr>
              <a:t> du </a:t>
            </a:r>
            <a:r>
              <a:rPr lang="en-US" sz="2400" b="1" dirty="0" smtClean="0">
                <a:solidFill>
                  <a:schemeClr val="bg1"/>
                </a:solidFill>
              </a:rPr>
              <a:t>CDSE … 2010</a:t>
            </a:r>
            <a:endParaRPr lang="en-PH" sz="2400" b="1" dirty="0">
              <a:solidFill>
                <a:schemeClr val="bg1"/>
              </a:solidFill>
            </a:endParaRPr>
          </a:p>
        </p:txBody>
      </p:sp>
    </p:spTree>
    <p:extLst>
      <p:ext uri="{BB962C8B-B14F-4D97-AF65-F5344CB8AC3E}">
        <p14:creationId xmlns:p14="http://schemas.microsoft.com/office/powerpoint/2010/main" val="189323892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452431" y="1701800"/>
            <a:ext cx="8963032" cy="4644015"/>
          </a:xfrm>
        </p:spPr>
        <p:txBody>
          <a:bodyPr/>
          <a:lstStyle/>
          <a:p>
            <a:r>
              <a:rPr lang="fr-FR" altLang="en-US" dirty="0"/>
              <a:t>Pour la mise en place du DPSE dans le pays , il est impératif d’identifier les structures qui s’occupent des questions de l’environnement au sein du pays.</a:t>
            </a:r>
          </a:p>
          <a:p>
            <a:r>
              <a:rPr lang="fr-FR" altLang="en-US" dirty="0"/>
              <a:t>Le DPSE s’articule autour du service officiel de la statistique de l’environnement qui est chargé notamment de la coordination de travaux des différents organismes publics et parapublics responsables de la collecte des données.</a:t>
            </a:r>
          </a:p>
          <a:p>
            <a:r>
              <a:rPr lang="fr-FR" altLang="en-US" dirty="0"/>
              <a:t>Pour accomplir cette mission, des relations seront établies entre le </a:t>
            </a:r>
            <a:r>
              <a:rPr lang="fr-FR" altLang="en-US" dirty="0" smtClean="0"/>
              <a:t>service officiel central et </a:t>
            </a:r>
            <a:r>
              <a:rPr lang="fr-FR" altLang="en-US" dirty="0"/>
              <a:t>les autres services officiels des statistiques environnementales. </a:t>
            </a:r>
          </a:p>
          <a:p>
            <a:r>
              <a:rPr lang="fr-FR" altLang="en-US" dirty="0"/>
              <a:t>Le service officiel central</a:t>
            </a:r>
            <a:r>
              <a:rPr lang="fr-FR" altLang="en-US" dirty="0" smtClean="0"/>
              <a:t> </a:t>
            </a:r>
            <a:r>
              <a:rPr lang="fr-FR" altLang="en-US" dirty="0"/>
              <a:t>jouera le rôle de collecteur, </a:t>
            </a:r>
            <a:r>
              <a:rPr lang="fr-FR" altLang="en-US" dirty="0" smtClean="0"/>
              <a:t>centralisateur  </a:t>
            </a:r>
            <a:r>
              <a:rPr lang="fr-FR" altLang="en-US" dirty="0"/>
              <a:t>et diffuseur principal des statistiques environnementales de différents services officiels. </a:t>
            </a:r>
          </a:p>
          <a:p>
            <a:pPr>
              <a:buFont typeface="Monotype Sorts" pitchFamily="2" charset="2"/>
              <a:buNone/>
            </a:pPr>
            <a:endParaRPr lang="en-US" altLang="en-US" dirty="0" smtClean="0"/>
          </a:p>
        </p:txBody>
      </p:sp>
      <p:sp>
        <p:nvSpPr>
          <p:cNvPr id="4"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sz="2400" b="1" dirty="0" smtClean="0">
                <a:solidFill>
                  <a:schemeClr val="bg1"/>
                </a:solidFill>
              </a:rPr>
              <a:t>Dispositif </a:t>
            </a:r>
            <a:r>
              <a:rPr lang="fr-FR" sz="2400" b="1" dirty="0">
                <a:solidFill>
                  <a:schemeClr val="bg1"/>
                </a:solidFill>
              </a:rPr>
              <a:t>de production des statistiques de l’environnement (DPSE</a:t>
            </a:r>
            <a:r>
              <a:rPr lang="fr-FR" sz="2400" b="1" dirty="0" smtClean="0">
                <a:solidFill>
                  <a:schemeClr val="bg1"/>
                </a:solidFill>
              </a:rPr>
              <a:t>) …</a:t>
            </a:r>
            <a:endParaRPr lang="en-PH" sz="2400" b="1" dirty="0">
              <a:solidFill>
                <a:schemeClr val="bg1"/>
              </a:solidFill>
            </a:endParaRPr>
          </a:p>
        </p:txBody>
      </p:sp>
    </p:spTree>
    <p:extLst>
      <p:ext uri="{BB962C8B-B14F-4D97-AF65-F5344CB8AC3E}">
        <p14:creationId xmlns:p14="http://schemas.microsoft.com/office/powerpoint/2010/main" val="314888113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481008" y="1701800"/>
            <a:ext cx="8905880" cy="4644015"/>
          </a:xfrm>
        </p:spPr>
        <p:txBody>
          <a:bodyPr>
            <a:normAutofit/>
          </a:bodyPr>
          <a:lstStyle/>
          <a:p>
            <a:pPr>
              <a:lnSpc>
                <a:spcPct val="100000"/>
              </a:lnSpc>
              <a:spcBef>
                <a:spcPct val="0"/>
              </a:spcBef>
              <a:spcAft>
                <a:spcPts val="600"/>
              </a:spcAft>
            </a:pPr>
            <a:r>
              <a:rPr lang="fr-FR" altLang="en-US" dirty="0" smtClean="0">
                <a:cs typeface="Times New Roman" panose="02020603050405020304" pitchFamily="18" charset="0"/>
              </a:rPr>
              <a:t>Les </a:t>
            </a:r>
            <a:r>
              <a:rPr lang="fr-FR" altLang="en-US" dirty="0">
                <a:cs typeface="Times New Roman" panose="02020603050405020304" pitchFamily="18" charset="0"/>
              </a:rPr>
              <a:t>structures seront regroup</a:t>
            </a:r>
            <a:r>
              <a:rPr lang="fr-FR" altLang="en-US" dirty="0">
                <a:latin typeface="Times New Roman" panose="02020603050405020304" pitchFamily="18" charset="0"/>
                <a:cs typeface="Times New Roman" panose="02020603050405020304" pitchFamily="18" charset="0"/>
              </a:rPr>
              <a:t>é</a:t>
            </a:r>
            <a:r>
              <a:rPr lang="fr-FR" altLang="en-US" dirty="0">
                <a:cs typeface="Times New Roman" panose="02020603050405020304" pitchFamily="18" charset="0"/>
              </a:rPr>
              <a:t>es selon leurs relations </a:t>
            </a:r>
            <a:r>
              <a:rPr lang="fr-FR" altLang="en-US" dirty="0" smtClean="0">
                <a:cs typeface="Times New Roman" panose="02020603050405020304" pitchFamily="18" charset="0"/>
              </a:rPr>
              <a:t>avec </a:t>
            </a:r>
            <a:r>
              <a:rPr lang="fr-FR" altLang="en-US" dirty="0">
                <a:cs typeface="Times New Roman" panose="02020603050405020304" pitchFamily="18" charset="0"/>
              </a:rPr>
              <a:t>le service officiel des statistiques de </a:t>
            </a:r>
            <a:r>
              <a:rPr lang="fr-FR" altLang="en-US" dirty="0" smtClean="0">
                <a:cs typeface="Times New Roman" panose="02020603050405020304" pitchFamily="18" charset="0"/>
              </a:rPr>
              <a:t>l</a:t>
            </a:r>
            <a:r>
              <a:rPr lang="fr-FR" altLang="en-US" dirty="0" smtClean="0">
                <a:latin typeface="Times New Roman" panose="02020603050405020304" pitchFamily="18" charset="0"/>
                <a:cs typeface="Times New Roman" panose="02020603050405020304" pitchFamily="18" charset="0"/>
              </a:rPr>
              <a:t>’</a:t>
            </a:r>
            <a:r>
              <a:rPr lang="fr-FR" altLang="en-US" dirty="0" smtClean="0">
                <a:cs typeface="Times New Roman" panose="02020603050405020304" pitchFamily="18" charset="0"/>
              </a:rPr>
              <a:t>environnement </a:t>
            </a:r>
            <a:r>
              <a:rPr lang="fr-FR" altLang="en-US" dirty="0">
                <a:cs typeface="Times New Roman" panose="02020603050405020304" pitchFamily="18" charset="0"/>
              </a:rPr>
              <a:t>du pays ou selon leur action dans le </a:t>
            </a:r>
            <a:r>
              <a:rPr lang="fr-FR" altLang="en-US" dirty="0" smtClean="0">
                <a:cs typeface="Times New Roman" panose="02020603050405020304" pitchFamily="18" charset="0"/>
              </a:rPr>
              <a:t>domaine </a:t>
            </a:r>
            <a:r>
              <a:rPr lang="fr-FR" altLang="en-US" dirty="0">
                <a:cs typeface="Times New Roman" panose="02020603050405020304" pitchFamily="18" charset="0"/>
              </a:rPr>
              <a:t>environnemental. Certaines </a:t>
            </a:r>
            <a:r>
              <a:rPr lang="fr-FR" altLang="en-US" dirty="0" smtClean="0">
                <a:cs typeface="Times New Roman" panose="02020603050405020304" pitchFamily="18" charset="0"/>
              </a:rPr>
              <a:t>enquêtes  </a:t>
            </a:r>
            <a:r>
              <a:rPr lang="fr-FR" altLang="en-US" dirty="0">
                <a:cs typeface="Times New Roman" panose="02020603050405020304" pitchFamily="18" charset="0"/>
              </a:rPr>
              <a:t>r</a:t>
            </a:r>
            <a:r>
              <a:rPr lang="fr-FR" altLang="en-US" dirty="0">
                <a:latin typeface="Times New Roman" panose="02020603050405020304" pitchFamily="18" charset="0"/>
                <a:cs typeface="Times New Roman" panose="02020603050405020304" pitchFamily="18" charset="0"/>
              </a:rPr>
              <a:t>é</a:t>
            </a:r>
            <a:r>
              <a:rPr lang="fr-FR" altLang="en-US" dirty="0">
                <a:cs typeface="Times New Roman" panose="02020603050405020304" pitchFamily="18" charset="0"/>
              </a:rPr>
              <a:t>alis</a:t>
            </a:r>
            <a:r>
              <a:rPr lang="fr-FR" altLang="en-US" dirty="0">
                <a:latin typeface="Times New Roman" panose="02020603050405020304" pitchFamily="18" charset="0"/>
                <a:cs typeface="Times New Roman" panose="02020603050405020304" pitchFamily="18" charset="0"/>
              </a:rPr>
              <a:t>é</a:t>
            </a:r>
            <a:r>
              <a:rPr lang="fr-FR" altLang="en-US" dirty="0">
                <a:cs typeface="Times New Roman" panose="02020603050405020304" pitchFamily="18" charset="0"/>
              </a:rPr>
              <a:t>es par le service de statistique officiel et celles </a:t>
            </a:r>
            <a:r>
              <a:rPr lang="fr-FR" altLang="en-US" dirty="0" smtClean="0">
                <a:cs typeface="Times New Roman" panose="02020603050405020304" pitchFamily="18" charset="0"/>
              </a:rPr>
              <a:t>des </a:t>
            </a:r>
            <a:r>
              <a:rPr lang="fr-FR" altLang="en-US" dirty="0">
                <a:cs typeface="Times New Roman" panose="02020603050405020304" pitchFamily="18" charset="0"/>
              </a:rPr>
              <a:t>sectorielles peuvent être consid</a:t>
            </a:r>
            <a:r>
              <a:rPr lang="fr-FR" altLang="en-US" dirty="0">
                <a:latin typeface="Times New Roman" panose="02020603050405020304" pitchFamily="18" charset="0"/>
                <a:cs typeface="Times New Roman" panose="02020603050405020304" pitchFamily="18" charset="0"/>
              </a:rPr>
              <a:t>é</a:t>
            </a:r>
            <a:r>
              <a:rPr lang="fr-FR" altLang="en-US" dirty="0">
                <a:cs typeface="Times New Roman" panose="02020603050405020304" pitchFamily="18" charset="0"/>
              </a:rPr>
              <a:t>r</a:t>
            </a:r>
            <a:r>
              <a:rPr lang="fr-FR" altLang="en-US" dirty="0">
                <a:latin typeface="Times New Roman" panose="02020603050405020304" pitchFamily="18" charset="0"/>
                <a:cs typeface="Times New Roman" panose="02020603050405020304" pitchFamily="18" charset="0"/>
              </a:rPr>
              <a:t>é</a:t>
            </a:r>
            <a:r>
              <a:rPr lang="fr-FR" altLang="en-US" dirty="0">
                <a:cs typeface="Times New Roman" panose="02020603050405020304" pitchFamily="18" charset="0"/>
              </a:rPr>
              <a:t>es comme des </a:t>
            </a:r>
            <a:r>
              <a:rPr lang="fr-FR" altLang="en-US" dirty="0" smtClean="0">
                <a:cs typeface="Times New Roman" panose="02020603050405020304" pitchFamily="18" charset="0"/>
              </a:rPr>
              <a:t>sources </a:t>
            </a:r>
            <a:r>
              <a:rPr lang="fr-FR" altLang="en-US" dirty="0">
                <a:cs typeface="Times New Roman" panose="02020603050405020304" pitchFamily="18" charset="0"/>
              </a:rPr>
              <a:t>potentielles de statistiques sur </a:t>
            </a:r>
            <a:r>
              <a:rPr lang="fr-FR" altLang="en-US" dirty="0" smtClean="0">
                <a:cs typeface="Times New Roman" panose="02020603050405020304" pitchFamily="18" charset="0"/>
              </a:rPr>
              <a:t>l</a:t>
            </a:r>
            <a:r>
              <a:rPr lang="fr-FR" altLang="en-US" dirty="0" smtClean="0">
                <a:latin typeface="Times New Roman" panose="02020603050405020304" pitchFamily="18" charset="0"/>
                <a:cs typeface="Times New Roman" panose="02020603050405020304" pitchFamily="18" charset="0"/>
              </a:rPr>
              <a:t>’</a:t>
            </a:r>
            <a:r>
              <a:rPr lang="fr-FR" altLang="en-US" dirty="0" smtClean="0">
                <a:cs typeface="Times New Roman" panose="02020603050405020304" pitchFamily="18" charset="0"/>
              </a:rPr>
              <a:t>environnement</a:t>
            </a:r>
            <a:r>
              <a:rPr lang="fr-FR" altLang="en-US" dirty="0">
                <a:cs typeface="Times New Roman" panose="02020603050405020304" pitchFamily="18" charset="0"/>
              </a:rPr>
              <a:t>. </a:t>
            </a:r>
            <a:endParaRPr lang="fr-FR" altLang="en-US" dirty="0" smtClean="0">
              <a:cs typeface="Times New Roman" panose="02020603050405020304" pitchFamily="18" charset="0"/>
            </a:endParaRPr>
          </a:p>
          <a:p>
            <a:pPr>
              <a:lnSpc>
                <a:spcPct val="100000"/>
              </a:lnSpc>
              <a:spcBef>
                <a:spcPct val="0"/>
              </a:spcBef>
              <a:spcAft>
                <a:spcPts val="600"/>
              </a:spcAft>
            </a:pPr>
            <a:r>
              <a:rPr lang="fr-FR" altLang="en-US" dirty="0" smtClean="0">
                <a:cs typeface="Times New Roman" panose="02020603050405020304" pitchFamily="18" charset="0"/>
              </a:rPr>
              <a:t>Il </a:t>
            </a:r>
            <a:r>
              <a:rPr lang="fr-FR" altLang="en-US" dirty="0">
                <a:cs typeface="Times New Roman" panose="02020603050405020304" pitchFamily="18" charset="0"/>
              </a:rPr>
              <a:t>convient d</a:t>
            </a:r>
            <a:r>
              <a:rPr lang="fr-FR" altLang="en-US" dirty="0">
                <a:latin typeface="Times New Roman" panose="02020603050405020304" pitchFamily="18" charset="0"/>
                <a:cs typeface="Times New Roman" panose="02020603050405020304" pitchFamily="18" charset="0"/>
              </a:rPr>
              <a:t>’</a:t>
            </a:r>
            <a:r>
              <a:rPr lang="fr-FR" altLang="en-US" dirty="0">
                <a:cs typeface="Times New Roman" panose="02020603050405020304" pitchFamily="18" charset="0"/>
              </a:rPr>
              <a:t>observer que les </a:t>
            </a:r>
            <a:r>
              <a:rPr lang="fr-FR" altLang="en-US" dirty="0" smtClean="0">
                <a:cs typeface="Times New Roman" panose="02020603050405020304" pitchFamily="18" charset="0"/>
              </a:rPr>
              <a:t>organismes </a:t>
            </a:r>
            <a:r>
              <a:rPr lang="fr-FR" altLang="en-US" dirty="0">
                <a:cs typeface="Times New Roman" panose="02020603050405020304" pitchFamily="18" charset="0"/>
              </a:rPr>
              <a:t>consid</a:t>
            </a:r>
            <a:r>
              <a:rPr lang="fr-FR" altLang="en-US" dirty="0">
                <a:latin typeface="Times New Roman" panose="02020603050405020304" pitchFamily="18" charset="0"/>
                <a:cs typeface="Times New Roman" panose="02020603050405020304" pitchFamily="18" charset="0"/>
              </a:rPr>
              <a:t>é</a:t>
            </a:r>
            <a:r>
              <a:rPr lang="fr-FR" altLang="en-US" dirty="0">
                <a:cs typeface="Times New Roman" panose="02020603050405020304" pitchFamily="18" charset="0"/>
              </a:rPr>
              <a:t>r</a:t>
            </a:r>
            <a:r>
              <a:rPr lang="fr-FR" altLang="en-US" dirty="0">
                <a:latin typeface="Times New Roman" panose="02020603050405020304" pitchFamily="18" charset="0"/>
                <a:cs typeface="Times New Roman" panose="02020603050405020304" pitchFamily="18" charset="0"/>
              </a:rPr>
              <a:t>é</a:t>
            </a:r>
            <a:r>
              <a:rPr lang="fr-FR" altLang="en-US" dirty="0">
                <a:cs typeface="Times New Roman" panose="02020603050405020304" pitchFamily="18" charset="0"/>
              </a:rPr>
              <a:t>s comme producteurs sont </a:t>
            </a:r>
            <a:r>
              <a:rPr lang="fr-FR" altLang="en-US" dirty="0" smtClean="0">
                <a:latin typeface="Times New Roman" panose="02020603050405020304" pitchFamily="18" charset="0"/>
                <a:cs typeface="Times New Roman" panose="02020603050405020304" pitchFamily="18" charset="0"/>
              </a:rPr>
              <a:t>é</a:t>
            </a:r>
            <a:r>
              <a:rPr lang="fr-FR" altLang="en-US" dirty="0" smtClean="0">
                <a:cs typeface="Times New Roman" panose="02020603050405020304" pitchFamily="18" charset="0"/>
              </a:rPr>
              <a:t>galement </a:t>
            </a:r>
            <a:r>
              <a:rPr lang="fr-FR" altLang="en-US" dirty="0">
                <a:cs typeface="Times New Roman" panose="02020603050405020304" pitchFamily="18" charset="0"/>
              </a:rPr>
              <a:t>des utilisateurs des statistiques </a:t>
            </a:r>
            <a:r>
              <a:rPr lang="fr-FR" altLang="en-US" dirty="0" smtClean="0">
                <a:cs typeface="Times New Roman" panose="02020603050405020304" pitchFamily="18" charset="0"/>
              </a:rPr>
              <a:t>environnementales</a:t>
            </a:r>
            <a:r>
              <a:rPr lang="fr-FR" altLang="en-US" dirty="0">
                <a:latin typeface="Times New Roman" panose="02020603050405020304" pitchFamily="18" charset="0"/>
                <a:cs typeface="Times New Roman" panose="02020603050405020304" pitchFamily="18" charset="0"/>
              </a:rPr>
              <a:t> </a:t>
            </a:r>
            <a:r>
              <a:rPr lang="fr-FR" altLang="en-US" dirty="0">
                <a:cs typeface="Times New Roman" panose="02020603050405020304" pitchFamily="18" charset="0"/>
              </a:rPr>
              <a:t>; c</a:t>
            </a:r>
            <a:r>
              <a:rPr lang="fr-FR" altLang="en-US" dirty="0">
                <a:latin typeface="Times New Roman" panose="02020603050405020304" pitchFamily="18" charset="0"/>
                <a:cs typeface="Times New Roman" panose="02020603050405020304" pitchFamily="18" charset="0"/>
              </a:rPr>
              <a:t>’</a:t>
            </a:r>
            <a:r>
              <a:rPr lang="fr-FR" altLang="en-US" dirty="0">
                <a:cs typeface="Times New Roman" panose="02020603050405020304" pitchFamily="18" charset="0"/>
              </a:rPr>
              <a:t>est le cas </a:t>
            </a:r>
            <a:r>
              <a:rPr lang="fr-FR" altLang="en-US" dirty="0">
                <a:latin typeface="Times New Roman" panose="02020603050405020304" pitchFamily="18" charset="0"/>
                <a:cs typeface="Times New Roman" panose="02020603050405020304" pitchFamily="18" charset="0"/>
              </a:rPr>
              <a:t>é</a:t>
            </a:r>
            <a:r>
              <a:rPr lang="fr-FR" altLang="en-US" dirty="0">
                <a:cs typeface="Times New Roman" panose="02020603050405020304" pitchFamily="18" charset="0"/>
              </a:rPr>
              <a:t>galement des </a:t>
            </a:r>
            <a:r>
              <a:rPr lang="fr-FR" altLang="en-US" dirty="0" smtClean="0">
                <a:cs typeface="Times New Roman" panose="02020603050405020304" pitchFamily="18" charset="0"/>
              </a:rPr>
              <a:t>organismes </a:t>
            </a:r>
            <a:r>
              <a:rPr lang="fr-FR" altLang="en-US" dirty="0">
                <a:cs typeface="Times New Roman" panose="02020603050405020304" pitchFamily="18" charset="0"/>
              </a:rPr>
              <a:t>internationaux et des </a:t>
            </a:r>
            <a:r>
              <a:rPr lang="fr-FR" altLang="en-US" dirty="0" smtClean="0">
                <a:cs typeface="Times New Roman" panose="02020603050405020304" pitchFamily="18" charset="0"/>
              </a:rPr>
              <a:t>Ambassades</a:t>
            </a:r>
            <a:r>
              <a:rPr lang="fr-FR" altLang="en-US" dirty="0">
                <a:cs typeface="Times New Roman" panose="02020603050405020304" pitchFamily="18" charset="0"/>
              </a:rPr>
              <a:t>.</a:t>
            </a:r>
            <a:endParaRPr lang="fr-FR" altLang="en-US" b="1" dirty="0" smtClean="0"/>
          </a:p>
        </p:txBody>
      </p:sp>
      <p:sp>
        <p:nvSpPr>
          <p:cNvPr id="4"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altLang="en-US" sz="2400" b="1" dirty="0" smtClean="0">
                <a:solidFill>
                  <a:schemeClr val="bg1"/>
                </a:solidFill>
              </a:rPr>
              <a:t>Structures </a:t>
            </a:r>
            <a:r>
              <a:rPr lang="fr-FR" altLang="en-US" sz="2400" b="1" dirty="0">
                <a:solidFill>
                  <a:schemeClr val="bg1"/>
                </a:solidFill>
              </a:rPr>
              <a:t>partenaires et utilisatrices </a:t>
            </a:r>
            <a:endParaRPr lang="en-PH" sz="2400" b="1" dirty="0">
              <a:solidFill>
                <a:schemeClr val="bg1"/>
              </a:solidFill>
            </a:endParaRPr>
          </a:p>
        </p:txBody>
      </p:sp>
    </p:spTree>
    <p:extLst>
      <p:ext uri="{BB962C8B-B14F-4D97-AF65-F5344CB8AC3E}">
        <p14:creationId xmlns:p14="http://schemas.microsoft.com/office/powerpoint/2010/main" val="204314886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481008" y="1701800"/>
            <a:ext cx="8820155" cy="4644015"/>
          </a:xfrm>
        </p:spPr>
        <p:txBody>
          <a:bodyPr/>
          <a:lstStyle/>
          <a:p>
            <a:pPr marL="0" indent="0">
              <a:buNone/>
            </a:pPr>
            <a:r>
              <a:rPr lang="fr-FR" b="1" dirty="0" smtClean="0"/>
              <a:t>Les </a:t>
            </a:r>
            <a:r>
              <a:rPr lang="fr-FR" b="1" dirty="0"/>
              <a:t>structures partenaires </a:t>
            </a:r>
            <a:r>
              <a:rPr lang="fr-FR" dirty="0"/>
              <a:t>sont celles qui sont appelées à fournir ou à échanger des données avec le SSE.</a:t>
            </a:r>
          </a:p>
          <a:p>
            <a:pPr marL="0" indent="0">
              <a:buNone/>
            </a:pPr>
            <a:r>
              <a:rPr lang="fr-FR" altLang="en-US" b="1" dirty="0"/>
              <a:t>Les structures utilisatrices </a:t>
            </a:r>
            <a:r>
              <a:rPr lang="fr-FR" altLang="en-US" dirty="0"/>
              <a:t>sont celles qui font usage des statistiques de l’environnement pour répondre à des besoins de recherche d’informations en vue de prendre des décisions ou de préparer des communications</a:t>
            </a:r>
            <a:r>
              <a:rPr lang="fr-FR" altLang="en-US" dirty="0" smtClean="0"/>
              <a:t>.</a:t>
            </a:r>
            <a:endParaRPr lang="fr-FR" altLang="en-US" dirty="0"/>
          </a:p>
        </p:txBody>
      </p:sp>
      <p:sp>
        <p:nvSpPr>
          <p:cNvPr id="4"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altLang="en-US" sz="2400" b="1" dirty="0" smtClean="0">
                <a:solidFill>
                  <a:schemeClr val="bg1"/>
                </a:solidFill>
              </a:rPr>
              <a:t>Structures </a:t>
            </a:r>
            <a:r>
              <a:rPr lang="fr-FR" altLang="en-US" sz="2400" b="1" dirty="0">
                <a:solidFill>
                  <a:schemeClr val="bg1"/>
                </a:solidFill>
              </a:rPr>
              <a:t>partenaires et </a:t>
            </a:r>
            <a:r>
              <a:rPr lang="fr-FR" altLang="en-US" sz="2400" b="1" dirty="0" smtClean="0">
                <a:solidFill>
                  <a:schemeClr val="bg1"/>
                </a:solidFill>
              </a:rPr>
              <a:t>utilisatrices … </a:t>
            </a:r>
            <a:endParaRPr lang="en-PH" sz="2400" b="1" dirty="0">
              <a:solidFill>
                <a:schemeClr val="bg1"/>
              </a:solidFill>
            </a:endParaRPr>
          </a:p>
        </p:txBody>
      </p:sp>
    </p:spTree>
    <p:extLst>
      <p:ext uri="{BB962C8B-B14F-4D97-AF65-F5344CB8AC3E}">
        <p14:creationId xmlns:p14="http://schemas.microsoft.com/office/powerpoint/2010/main" val="33371360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481006" y="1701800"/>
            <a:ext cx="8863019" cy="4644015"/>
          </a:xfrm>
        </p:spPr>
        <p:txBody>
          <a:bodyPr/>
          <a:lstStyle/>
          <a:p>
            <a:r>
              <a:rPr lang="fr-FR" altLang="en-US" dirty="0"/>
              <a:t>Le service officiel de l’environnement anime le dispositif en équipe avec les structures utilisatrices et productrices de l’information </a:t>
            </a:r>
            <a:r>
              <a:rPr lang="fr-FR" altLang="en-US" dirty="0" smtClean="0"/>
              <a:t>environnement.</a:t>
            </a:r>
          </a:p>
          <a:p>
            <a:r>
              <a:rPr lang="fr-FR" altLang="en-US" dirty="0" smtClean="0"/>
              <a:t>Ces </a:t>
            </a:r>
            <a:r>
              <a:rPr lang="fr-FR" altLang="en-US" dirty="0"/>
              <a:t>structures utilisatrices et productrices </a:t>
            </a:r>
            <a:r>
              <a:rPr lang="fr-FR" altLang="en-US" dirty="0" smtClean="0"/>
              <a:t>seront </a:t>
            </a:r>
            <a:r>
              <a:rPr lang="fr-FR" altLang="en-US" dirty="0"/>
              <a:t>chargées d’exprimer les besoins et de fournir également l’information brute de leur domaine d’intervention. À cet effet, il sera désigné dans chacune des structures concernées, un représentant chargé de coordonner les activités avec le service officiel de </a:t>
            </a:r>
            <a:r>
              <a:rPr lang="fr-FR" altLang="en-US" dirty="0" smtClean="0"/>
              <a:t>l’environnement. </a:t>
            </a:r>
            <a:r>
              <a:rPr lang="fr-FR" altLang="en-US" dirty="0"/>
              <a:t>Cette procédure permettra d’assurer la régularité de la transmission des données. </a:t>
            </a:r>
          </a:p>
          <a:p>
            <a:pPr marL="0" indent="0">
              <a:buNone/>
            </a:pPr>
            <a:endParaRPr lang="fr-FR" altLang="en-US" dirty="0"/>
          </a:p>
          <a:p>
            <a:pPr marL="0" indent="0">
              <a:buNone/>
            </a:pPr>
            <a:endParaRPr lang="fr-FR" altLang="en-US" dirty="0"/>
          </a:p>
          <a:p>
            <a:pPr marL="0" indent="0">
              <a:buNone/>
            </a:pPr>
            <a:endParaRPr lang="fr-FR" altLang="en-US" dirty="0"/>
          </a:p>
        </p:txBody>
      </p:sp>
      <p:sp>
        <p:nvSpPr>
          <p:cNvPr id="4"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altLang="en-US" sz="2400" b="1" dirty="0" smtClean="0">
                <a:solidFill>
                  <a:schemeClr val="bg1"/>
                </a:solidFill>
              </a:rPr>
              <a:t>Fonctionnement du DPSE</a:t>
            </a:r>
            <a:endParaRPr lang="en-PH" sz="2400" b="1" dirty="0">
              <a:solidFill>
                <a:schemeClr val="bg1"/>
              </a:solidFill>
            </a:endParaRPr>
          </a:p>
        </p:txBody>
      </p:sp>
    </p:spTree>
    <p:extLst>
      <p:ext uri="{BB962C8B-B14F-4D97-AF65-F5344CB8AC3E}">
        <p14:creationId xmlns:p14="http://schemas.microsoft.com/office/powerpoint/2010/main" val="184596328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538158" y="1701800"/>
            <a:ext cx="8820155" cy="4644015"/>
          </a:xfrm>
        </p:spPr>
        <p:txBody>
          <a:bodyPr/>
          <a:lstStyle/>
          <a:p>
            <a:pPr marL="0" indent="0">
              <a:buNone/>
            </a:pPr>
            <a:r>
              <a:rPr lang="fr-FR" altLang="en-US" dirty="0" smtClean="0"/>
              <a:t>Le </a:t>
            </a:r>
            <a:r>
              <a:rPr lang="fr-FR" altLang="en-US" dirty="0"/>
              <a:t>DPSE aura a son sein deux organes:</a:t>
            </a:r>
          </a:p>
          <a:p>
            <a:r>
              <a:rPr lang="fr-FR" altLang="en-US" dirty="0"/>
              <a:t>Une </a:t>
            </a:r>
            <a:r>
              <a:rPr lang="fr-FR" altLang="en-US" b="1" dirty="0"/>
              <a:t>Commission consultative </a:t>
            </a:r>
            <a:r>
              <a:rPr lang="fr-FR" altLang="en-US" b="1" dirty="0" smtClean="0"/>
              <a:t>de </a:t>
            </a:r>
            <a:r>
              <a:rPr lang="fr-FR" altLang="en-US" b="1" dirty="0"/>
              <a:t>la statistique environnementale </a:t>
            </a:r>
            <a:r>
              <a:rPr lang="fr-FR" altLang="en-US" dirty="0" smtClean="0"/>
              <a:t>constituée </a:t>
            </a:r>
            <a:r>
              <a:rPr lang="fr-FR" altLang="en-US" dirty="0"/>
              <a:t>de tous les participants du séminaire</a:t>
            </a:r>
          </a:p>
          <a:p>
            <a:r>
              <a:rPr lang="fr-FR" altLang="en-US" dirty="0"/>
              <a:t>Un </a:t>
            </a:r>
            <a:r>
              <a:rPr lang="fr-FR" altLang="en-US" b="1" dirty="0"/>
              <a:t>Comité de pilotage </a:t>
            </a:r>
            <a:r>
              <a:rPr lang="fr-FR" altLang="en-US" b="1" dirty="0" smtClean="0"/>
              <a:t>de </a:t>
            </a:r>
            <a:r>
              <a:rPr lang="fr-FR" altLang="en-US" b="1" dirty="0"/>
              <a:t>la statistique </a:t>
            </a:r>
            <a:r>
              <a:rPr lang="fr-FR" altLang="en-US" b="1" dirty="0" smtClean="0"/>
              <a:t>environnementale </a:t>
            </a:r>
            <a:r>
              <a:rPr lang="fr-FR" altLang="en-US" dirty="0"/>
              <a:t>constitué des Structures clef de l’environnement au sein de la commission </a:t>
            </a:r>
            <a:r>
              <a:rPr lang="fr-FR" altLang="en-US" dirty="0" smtClean="0"/>
              <a:t>consultative</a:t>
            </a:r>
            <a:endParaRPr lang="fr-FR" altLang="en-US" dirty="0"/>
          </a:p>
          <a:p>
            <a:pPr marL="0" indent="0">
              <a:buNone/>
            </a:pPr>
            <a:endParaRPr lang="fr-FR" altLang="en-US" dirty="0"/>
          </a:p>
          <a:p>
            <a:pPr marL="0" indent="0">
              <a:buNone/>
            </a:pPr>
            <a:endParaRPr lang="fr-FR" altLang="en-US" dirty="0"/>
          </a:p>
        </p:txBody>
      </p:sp>
      <p:sp>
        <p:nvSpPr>
          <p:cNvPr id="4"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altLang="en-US" sz="2400" b="1" dirty="0" smtClean="0">
                <a:solidFill>
                  <a:schemeClr val="bg1"/>
                </a:solidFill>
              </a:rPr>
              <a:t>Organisation du DPSE</a:t>
            </a:r>
            <a:endParaRPr lang="en-PH" sz="2400" b="1" dirty="0">
              <a:solidFill>
                <a:schemeClr val="bg1"/>
              </a:solidFill>
            </a:endParaRPr>
          </a:p>
        </p:txBody>
      </p:sp>
    </p:spTree>
    <p:extLst>
      <p:ext uri="{BB962C8B-B14F-4D97-AF65-F5344CB8AC3E}">
        <p14:creationId xmlns:p14="http://schemas.microsoft.com/office/powerpoint/2010/main" val="314954245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495295" y="1701801"/>
            <a:ext cx="8963030" cy="4741862"/>
          </a:xfrm>
        </p:spPr>
        <p:txBody>
          <a:bodyPr>
            <a:noAutofit/>
          </a:bodyPr>
          <a:lstStyle/>
          <a:p>
            <a:pPr marL="0" indent="0">
              <a:lnSpc>
                <a:spcPct val="100000"/>
              </a:lnSpc>
              <a:spcBef>
                <a:spcPts val="0"/>
              </a:spcBef>
              <a:spcAft>
                <a:spcPts val="600"/>
              </a:spcAft>
              <a:buNone/>
            </a:pPr>
            <a:r>
              <a:rPr lang="fr-FR" altLang="en-US" b="1" dirty="0" smtClean="0"/>
              <a:t>Commission </a:t>
            </a:r>
            <a:r>
              <a:rPr lang="fr-FR" altLang="en-US" b="1" dirty="0"/>
              <a:t>consultative de la statistique </a:t>
            </a:r>
            <a:r>
              <a:rPr lang="fr-FR" altLang="en-US" b="1" dirty="0" smtClean="0"/>
              <a:t>environnementale</a:t>
            </a:r>
            <a:r>
              <a:rPr lang="fr-FR" altLang="en-US" dirty="0" smtClean="0"/>
              <a:t> </a:t>
            </a:r>
          </a:p>
          <a:p>
            <a:pPr>
              <a:lnSpc>
                <a:spcPct val="100000"/>
              </a:lnSpc>
              <a:spcBef>
                <a:spcPts val="0"/>
              </a:spcBef>
              <a:spcAft>
                <a:spcPts val="600"/>
              </a:spcAft>
            </a:pPr>
            <a:r>
              <a:rPr lang="fr-FR" altLang="en-US" dirty="0">
                <a:solidFill>
                  <a:schemeClr val="tx1"/>
                </a:solidFill>
              </a:rPr>
              <a:t>Cette commission </a:t>
            </a:r>
            <a:r>
              <a:rPr lang="fr-FR" altLang="en-US" dirty="0" smtClean="0">
                <a:solidFill>
                  <a:schemeClr val="tx1"/>
                </a:solidFill>
              </a:rPr>
              <a:t>sera </a:t>
            </a:r>
            <a:r>
              <a:rPr lang="fr-FR" altLang="en-US" dirty="0">
                <a:solidFill>
                  <a:schemeClr val="tx1"/>
                </a:solidFill>
              </a:rPr>
              <a:t>la principale plate-forme de dialogue entre les parties prenantes aux questions de l'environnement. </a:t>
            </a:r>
            <a:r>
              <a:rPr lang="fr-FR" altLang="en-US" dirty="0" smtClean="0">
                <a:solidFill>
                  <a:schemeClr val="tx1"/>
                </a:solidFill>
              </a:rPr>
              <a:t>Elle sera composée </a:t>
            </a:r>
            <a:r>
              <a:rPr lang="fr-FR" altLang="en-US" dirty="0">
                <a:solidFill>
                  <a:schemeClr val="tx1"/>
                </a:solidFill>
              </a:rPr>
              <a:t>de personnalité appartenant à des organismes privés ou publics jouant un rôle important dans la production et l’utilisation de l’information sur les statistiques environnementales. </a:t>
            </a:r>
            <a:endParaRPr lang="fr-FR" altLang="en-US" dirty="0" smtClean="0">
              <a:solidFill>
                <a:schemeClr val="tx1"/>
              </a:solidFill>
            </a:endParaRPr>
          </a:p>
          <a:p>
            <a:pPr>
              <a:lnSpc>
                <a:spcPct val="100000"/>
              </a:lnSpc>
              <a:spcBef>
                <a:spcPts val="0"/>
              </a:spcBef>
              <a:spcAft>
                <a:spcPts val="600"/>
              </a:spcAft>
            </a:pPr>
            <a:r>
              <a:rPr lang="fr-FR" altLang="en-US" dirty="0">
                <a:solidFill>
                  <a:schemeClr val="tx1"/>
                </a:solidFill>
              </a:rPr>
              <a:t>La commission </a:t>
            </a:r>
            <a:r>
              <a:rPr lang="fr-FR" altLang="en-US" dirty="0" smtClean="0">
                <a:solidFill>
                  <a:schemeClr val="tx1"/>
                </a:solidFill>
              </a:rPr>
              <a:t>se </a:t>
            </a:r>
            <a:r>
              <a:rPr lang="fr-FR" altLang="en-US" dirty="0">
                <a:solidFill>
                  <a:schemeClr val="tx1"/>
                </a:solidFill>
              </a:rPr>
              <a:t>chargera, entre autres, de l’élaboration du programme de travail de la statistique de l’environnement, du suivi et de la mise en œuvre</a:t>
            </a:r>
            <a:r>
              <a:rPr lang="fr-FR" altLang="en-US" dirty="0" smtClean="0">
                <a:solidFill>
                  <a:schemeClr val="tx1"/>
                </a:solidFill>
              </a:rPr>
              <a:t>.</a:t>
            </a:r>
          </a:p>
          <a:p>
            <a:pPr>
              <a:lnSpc>
                <a:spcPct val="100000"/>
              </a:lnSpc>
              <a:spcBef>
                <a:spcPts val="0"/>
              </a:spcBef>
              <a:spcAft>
                <a:spcPts val="600"/>
              </a:spcAft>
            </a:pPr>
            <a:r>
              <a:rPr lang="fr-FR" altLang="en-US" dirty="0" smtClean="0">
                <a:solidFill>
                  <a:schemeClr val="tx1"/>
                </a:solidFill>
              </a:rPr>
              <a:t>La </a:t>
            </a:r>
            <a:r>
              <a:rPr lang="fr-FR" altLang="en-US" dirty="0">
                <a:solidFill>
                  <a:schemeClr val="tx1"/>
                </a:solidFill>
              </a:rPr>
              <a:t>commission </a:t>
            </a:r>
            <a:r>
              <a:rPr lang="fr-FR" altLang="en-US" dirty="0" smtClean="0">
                <a:solidFill>
                  <a:schemeClr val="tx1"/>
                </a:solidFill>
              </a:rPr>
              <a:t>se réunira au moins deux </a:t>
            </a:r>
            <a:r>
              <a:rPr lang="fr-FR" altLang="en-US" dirty="0">
                <a:solidFill>
                  <a:schemeClr val="tx1"/>
                </a:solidFill>
              </a:rPr>
              <a:t>fois par année</a:t>
            </a:r>
            <a:r>
              <a:rPr lang="fr-FR" altLang="en-US" dirty="0" smtClean="0">
                <a:solidFill>
                  <a:schemeClr val="tx1"/>
                </a:solidFill>
              </a:rPr>
              <a:t>.</a:t>
            </a:r>
          </a:p>
          <a:p>
            <a:pPr marL="0" indent="0">
              <a:lnSpc>
                <a:spcPct val="100000"/>
              </a:lnSpc>
              <a:spcBef>
                <a:spcPts val="0"/>
              </a:spcBef>
              <a:spcAft>
                <a:spcPts val="600"/>
              </a:spcAft>
              <a:buNone/>
            </a:pPr>
            <a:endParaRPr lang="fr-FR" altLang="en-US" dirty="0"/>
          </a:p>
          <a:p>
            <a:pPr marL="0" indent="0">
              <a:lnSpc>
                <a:spcPct val="100000"/>
              </a:lnSpc>
              <a:spcBef>
                <a:spcPts val="0"/>
              </a:spcBef>
              <a:spcAft>
                <a:spcPts val="600"/>
              </a:spcAft>
              <a:buNone/>
            </a:pPr>
            <a:endParaRPr lang="en-US" altLang="en-US" dirty="0"/>
          </a:p>
          <a:p>
            <a:pPr marL="0" indent="0">
              <a:lnSpc>
                <a:spcPct val="100000"/>
              </a:lnSpc>
              <a:spcBef>
                <a:spcPts val="0"/>
              </a:spcBef>
              <a:spcAft>
                <a:spcPts val="600"/>
              </a:spcAft>
              <a:buNone/>
            </a:pPr>
            <a:endParaRPr lang="en-US" altLang="en-US" dirty="0"/>
          </a:p>
        </p:txBody>
      </p:sp>
      <p:sp>
        <p:nvSpPr>
          <p:cNvPr id="4"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altLang="en-US" sz="2400" b="1" dirty="0" smtClean="0">
                <a:solidFill>
                  <a:schemeClr val="bg1"/>
                </a:solidFill>
              </a:rPr>
              <a:t>Organisation du DPSE …</a:t>
            </a:r>
            <a:endParaRPr lang="en-PH" sz="2400" b="1" dirty="0">
              <a:solidFill>
                <a:schemeClr val="bg1"/>
              </a:solidFill>
            </a:endParaRPr>
          </a:p>
        </p:txBody>
      </p:sp>
    </p:spTree>
    <p:extLst>
      <p:ext uri="{BB962C8B-B14F-4D97-AF65-F5344CB8AC3E}">
        <p14:creationId xmlns:p14="http://schemas.microsoft.com/office/powerpoint/2010/main" val="260100188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538158" y="1701800"/>
            <a:ext cx="8805867" cy="4644015"/>
          </a:xfrm>
        </p:spPr>
        <p:txBody>
          <a:bodyPr/>
          <a:lstStyle/>
          <a:p>
            <a:pPr marL="0" indent="0">
              <a:lnSpc>
                <a:spcPct val="100000"/>
              </a:lnSpc>
              <a:spcBef>
                <a:spcPts val="0"/>
              </a:spcBef>
              <a:spcAft>
                <a:spcPts val="600"/>
              </a:spcAft>
              <a:buNone/>
            </a:pPr>
            <a:r>
              <a:rPr lang="fr-FR" altLang="en-US" b="1" dirty="0" smtClean="0"/>
              <a:t>Comité </a:t>
            </a:r>
            <a:r>
              <a:rPr lang="fr-FR" altLang="en-US" b="1" dirty="0"/>
              <a:t>de pilotage </a:t>
            </a:r>
            <a:r>
              <a:rPr lang="fr-FR" altLang="en-US" b="1" dirty="0" smtClean="0"/>
              <a:t>de </a:t>
            </a:r>
            <a:r>
              <a:rPr lang="fr-FR" altLang="en-US" b="1" dirty="0"/>
              <a:t>la statistique environnementale </a:t>
            </a:r>
          </a:p>
          <a:p>
            <a:pPr marL="0" indent="0">
              <a:lnSpc>
                <a:spcPct val="100000"/>
              </a:lnSpc>
              <a:spcBef>
                <a:spcPts val="0"/>
              </a:spcBef>
              <a:spcAft>
                <a:spcPts val="600"/>
              </a:spcAft>
              <a:buNone/>
            </a:pPr>
            <a:r>
              <a:rPr lang="fr-FR" altLang="en-US" dirty="0" smtClean="0"/>
              <a:t>Cette </a:t>
            </a:r>
            <a:r>
              <a:rPr lang="fr-FR" altLang="en-US" dirty="0"/>
              <a:t>comité sera composé de:</a:t>
            </a:r>
          </a:p>
          <a:p>
            <a:pPr marL="342900" lvl="2" indent="-342900" eaLnBrk="0" fontAlgn="base" hangingPunct="0">
              <a:lnSpc>
                <a:spcPct val="100000"/>
              </a:lnSpc>
              <a:spcBef>
                <a:spcPts val="0"/>
              </a:spcBef>
              <a:spcAft>
                <a:spcPts val="600"/>
              </a:spcAft>
              <a:buFont typeface="Wingdings" panose="05000000000000000000" pitchFamily="2" charset="2"/>
              <a:buChar char="§"/>
            </a:pPr>
            <a:r>
              <a:rPr lang="fr-FR" altLang="en-US" sz="2400" dirty="0">
                <a:solidFill>
                  <a:schemeClr val="tx2"/>
                </a:solidFill>
                <a:latin typeface="Arial" panose="020B0604020202020204" pitchFamily="34" charset="0"/>
                <a:cs typeface="Arial" panose="020B0604020202020204" pitchFamily="34" charset="0"/>
              </a:rPr>
              <a:t>D’un rapporteur (direction de l’environnement)</a:t>
            </a:r>
            <a:endParaRPr lang="en-US" altLang="en-US" sz="2400" dirty="0">
              <a:solidFill>
                <a:schemeClr val="tx2"/>
              </a:solidFill>
              <a:latin typeface="Arial" panose="020B0604020202020204" pitchFamily="34" charset="0"/>
              <a:cs typeface="Arial" panose="020B0604020202020204" pitchFamily="34" charset="0"/>
            </a:endParaRPr>
          </a:p>
          <a:p>
            <a:pPr marL="342900" lvl="2" indent="-342900" eaLnBrk="0" fontAlgn="base" hangingPunct="0">
              <a:lnSpc>
                <a:spcPct val="100000"/>
              </a:lnSpc>
              <a:spcBef>
                <a:spcPts val="0"/>
              </a:spcBef>
              <a:spcAft>
                <a:spcPts val="600"/>
              </a:spcAft>
              <a:buFont typeface="Wingdings" panose="05000000000000000000" pitchFamily="2" charset="2"/>
              <a:buChar char="§"/>
            </a:pPr>
            <a:r>
              <a:rPr lang="fr-FR" altLang="en-US" sz="2400" dirty="0">
                <a:solidFill>
                  <a:schemeClr val="tx2"/>
                </a:solidFill>
                <a:latin typeface="Arial" panose="020B0604020202020204" pitchFamily="34" charset="0"/>
                <a:cs typeface="Arial" panose="020B0604020202020204" pitchFamily="34" charset="0"/>
              </a:rPr>
              <a:t>D’un secrétariat (service officiel des statistiques de l’environnement)</a:t>
            </a:r>
            <a:endParaRPr lang="en-US" altLang="en-US" sz="2400" dirty="0">
              <a:solidFill>
                <a:schemeClr val="tx2"/>
              </a:solidFill>
              <a:latin typeface="Arial" panose="020B0604020202020204" pitchFamily="34" charset="0"/>
              <a:cs typeface="Arial" panose="020B0604020202020204" pitchFamily="34" charset="0"/>
            </a:endParaRPr>
          </a:p>
          <a:p>
            <a:pPr marL="342900" lvl="2" indent="-342900" eaLnBrk="0" fontAlgn="base" hangingPunct="0">
              <a:lnSpc>
                <a:spcPct val="100000"/>
              </a:lnSpc>
              <a:spcBef>
                <a:spcPts val="0"/>
              </a:spcBef>
              <a:spcAft>
                <a:spcPts val="600"/>
              </a:spcAft>
              <a:buFont typeface="Wingdings" panose="05000000000000000000" pitchFamily="2" charset="2"/>
              <a:buChar char="§"/>
            </a:pPr>
            <a:r>
              <a:rPr lang="fr-FR" altLang="en-US" sz="2400" dirty="0">
                <a:solidFill>
                  <a:schemeClr val="tx2"/>
                </a:solidFill>
                <a:latin typeface="Arial" panose="020B0604020202020204" pitchFamily="34" charset="0"/>
                <a:cs typeface="Arial" panose="020B0604020202020204" pitchFamily="34" charset="0"/>
              </a:rPr>
              <a:t>Six ou sept membres (constitué d’une institution internationale, de deux centres de recherche, d’une société d’état, du centre de télédétection, de deux ou trois ministères d’état)</a:t>
            </a:r>
            <a:endParaRPr lang="en-US" altLang="en-US" sz="2400" dirty="0">
              <a:solidFill>
                <a:schemeClr val="tx2"/>
              </a:solidFill>
              <a:latin typeface="Arial" panose="020B0604020202020204" pitchFamily="34" charset="0"/>
              <a:cs typeface="Arial" panose="020B0604020202020204" pitchFamily="34" charset="0"/>
            </a:endParaRPr>
          </a:p>
          <a:p>
            <a:pPr marL="0" indent="0">
              <a:lnSpc>
                <a:spcPct val="100000"/>
              </a:lnSpc>
              <a:spcBef>
                <a:spcPts val="0"/>
              </a:spcBef>
              <a:spcAft>
                <a:spcPts val="600"/>
              </a:spcAft>
              <a:buNone/>
            </a:pPr>
            <a:r>
              <a:rPr lang="fr-FR" altLang="en-US" dirty="0" smtClean="0"/>
              <a:t>La </a:t>
            </a:r>
            <a:r>
              <a:rPr lang="fr-FR" altLang="en-US" dirty="0"/>
              <a:t>comité </a:t>
            </a:r>
            <a:r>
              <a:rPr lang="fr-FR" altLang="en-US" dirty="0" smtClean="0"/>
              <a:t>se réunira au moins quatre </a:t>
            </a:r>
            <a:r>
              <a:rPr lang="fr-FR" altLang="en-US" dirty="0"/>
              <a:t>fois par année</a:t>
            </a:r>
            <a:r>
              <a:rPr lang="fr-FR" altLang="en-US" dirty="0" smtClean="0"/>
              <a:t>.</a:t>
            </a:r>
            <a:endParaRPr lang="en-US" altLang="en-US" dirty="0"/>
          </a:p>
        </p:txBody>
      </p:sp>
      <p:sp>
        <p:nvSpPr>
          <p:cNvPr id="4" name="Title 1"/>
          <p:cNvSpPr txBox="1">
            <a:spLocks/>
          </p:cNvSpPr>
          <p:nvPr/>
        </p:nvSpPr>
        <p:spPr bwMode="auto">
          <a:xfrm>
            <a:off x="0" y="863600"/>
            <a:ext cx="9906000" cy="73152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lgn="l"/>
            <a:r>
              <a:rPr lang="fr-FR" altLang="en-US" sz="2400" b="1" dirty="0" smtClean="0">
                <a:solidFill>
                  <a:schemeClr val="bg1"/>
                </a:solidFill>
              </a:rPr>
              <a:t>Organisation du DPSE …</a:t>
            </a:r>
            <a:endParaRPr lang="en-PH" sz="2400" b="1" dirty="0">
              <a:solidFill>
                <a:schemeClr val="bg1"/>
              </a:solidFill>
            </a:endParaRPr>
          </a:p>
        </p:txBody>
      </p:sp>
    </p:spTree>
    <p:extLst>
      <p:ext uri="{BB962C8B-B14F-4D97-AF65-F5344CB8AC3E}">
        <p14:creationId xmlns:p14="http://schemas.microsoft.com/office/powerpoint/2010/main" val="171422416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62" name="Rectangle 2"/>
          <p:cNvSpPr>
            <a:spLocks noGrp="1" noChangeArrowheads="1"/>
          </p:cNvSpPr>
          <p:nvPr>
            <p:ph type="body" idx="1"/>
          </p:nvPr>
        </p:nvSpPr>
        <p:spPr>
          <a:xfrm>
            <a:off x="979488" y="1235075"/>
            <a:ext cx="7772400" cy="5194300"/>
          </a:xfrm>
        </p:spPr>
        <p:txBody>
          <a:bodyPr/>
          <a:lstStyle/>
          <a:p>
            <a:pPr marL="82550" indent="-82550">
              <a:defRPr/>
            </a:pPr>
            <a:endParaRPr lang="en-US" altLang="zh-CN" b="1" i="1" dirty="0">
              <a:solidFill>
                <a:srgbClr val="660066"/>
              </a:solidFill>
              <a:effectLst>
                <a:outerShdw blurRad="38100" dist="38100" dir="2700000" algn="tl">
                  <a:srgbClr val="C0C0C0"/>
                </a:outerShdw>
              </a:effectLst>
              <a:ea typeface="黑体" pitchFamily="2" charset="-122"/>
            </a:endParaRPr>
          </a:p>
          <a:p>
            <a:pPr marL="82550" indent="-82550">
              <a:defRPr/>
            </a:pPr>
            <a:endParaRPr lang="en-US" altLang="zh-CN" b="1" i="1" dirty="0">
              <a:solidFill>
                <a:srgbClr val="660066"/>
              </a:solidFill>
              <a:effectLst>
                <a:outerShdw blurRad="38100" dist="38100" dir="2700000" algn="tl">
                  <a:srgbClr val="C0C0C0"/>
                </a:outerShdw>
              </a:effectLst>
              <a:ea typeface="黑体" pitchFamily="2" charset="-122"/>
            </a:endParaRPr>
          </a:p>
          <a:p>
            <a:pPr marL="82550" indent="-82550">
              <a:defRPr/>
            </a:pPr>
            <a:endParaRPr lang="en-US" altLang="zh-CN" b="1" i="1" dirty="0">
              <a:solidFill>
                <a:srgbClr val="660066"/>
              </a:solidFill>
              <a:effectLst>
                <a:outerShdw blurRad="38100" dist="38100" dir="2700000" algn="tl">
                  <a:srgbClr val="C0C0C0"/>
                </a:outerShdw>
              </a:effectLst>
              <a:ea typeface="黑体" pitchFamily="2" charset="-122"/>
            </a:endParaRPr>
          </a:p>
          <a:p>
            <a:pPr marL="82550" indent="-82550" algn="ctr">
              <a:buNone/>
              <a:defRPr/>
            </a:pPr>
            <a:r>
              <a:rPr lang="en-US" altLang="zh-CN" sz="5400" b="1" dirty="0">
                <a:solidFill>
                  <a:srgbClr val="660066"/>
                </a:solidFill>
                <a:effectLst>
                  <a:outerShdw blurRad="38100" dist="38100" dir="2700000" algn="tl">
                    <a:srgbClr val="C0C0C0"/>
                  </a:outerShdw>
                </a:effectLst>
                <a:latin typeface="Comic Sans MS" pitchFamily="66" charset="0"/>
                <a:ea typeface="华文新魏" pitchFamily="2" charset="-122"/>
              </a:rPr>
              <a:t>Merci</a:t>
            </a:r>
          </a:p>
          <a:p>
            <a:pPr marL="82550" indent="-82550" algn="ctr">
              <a:buNone/>
              <a:defRPr/>
            </a:pPr>
            <a:r>
              <a:rPr lang="en-US" altLang="zh-CN" sz="5400" b="1" dirty="0">
                <a:solidFill>
                  <a:srgbClr val="660066"/>
                </a:solidFill>
                <a:effectLst>
                  <a:outerShdw blurRad="38100" dist="38100" dir="2700000" algn="tl">
                    <a:srgbClr val="C0C0C0"/>
                  </a:outerShdw>
                </a:effectLst>
                <a:latin typeface="Comic Sans MS" pitchFamily="66" charset="0"/>
                <a:ea typeface="华文新魏" pitchFamily="2" charset="-122"/>
              </a:rPr>
              <a:t>Pour </a:t>
            </a:r>
            <a:r>
              <a:rPr lang="en-US" altLang="zh-CN" sz="5400" b="1" dirty="0" err="1">
                <a:solidFill>
                  <a:srgbClr val="660066"/>
                </a:solidFill>
                <a:effectLst>
                  <a:outerShdw blurRad="38100" dist="38100" dir="2700000" algn="tl">
                    <a:srgbClr val="C0C0C0"/>
                  </a:outerShdw>
                </a:effectLst>
                <a:latin typeface="Comic Sans MS" pitchFamily="66" charset="0"/>
                <a:ea typeface="华文新魏" pitchFamily="2" charset="-122"/>
              </a:rPr>
              <a:t>votre</a:t>
            </a:r>
            <a:r>
              <a:rPr lang="en-US" altLang="zh-CN" sz="5400" b="1" dirty="0">
                <a:solidFill>
                  <a:srgbClr val="660066"/>
                </a:solidFill>
                <a:effectLst>
                  <a:outerShdw blurRad="38100" dist="38100" dir="2700000" algn="tl">
                    <a:srgbClr val="C0C0C0"/>
                  </a:outerShdw>
                </a:effectLst>
                <a:latin typeface="Comic Sans MS" pitchFamily="66" charset="0"/>
                <a:ea typeface="华文新魏" pitchFamily="2" charset="-122"/>
              </a:rPr>
              <a:t> attention！</a:t>
            </a:r>
          </a:p>
        </p:txBody>
      </p:sp>
    </p:spTree>
    <p:extLst>
      <p:ext uri="{BB962C8B-B14F-4D97-AF65-F5344CB8AC3E}">
        <p14:creationId xmlns:p14="http://schemas.microsoft.com/office/powerpoint/2010/main" val="350896424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Content Placeholder 1"/>
          <p:cNvSpPr>
            <a:spLocks noGrp="1"/>
          </p:cNvSpPr>
          <p:nvPr>
            <p:ph idx="1"/>
          </p:nvPr>
        </p:nvSpPr>
        <p:spPr>
          <a:xfrm>
            <a:off x="-9244" y="13447"/>
            <a:ext cx="9966960" cy="6858000"/>
          </a:xfrm>
          <a:solidFill>
            <a:schemeClr val="bg1"/>
          </a:solidFill>
        </p:spPr>
        <p:txBody>
          <a:bodyPr/>
          <a:lstStyle/>
          <a:p>
            <a:pPr marL="0" indent="0">
              <a:buNone/>
            </a:pPr>
            <a:endParaRPr lang="fr-FR" dirty="0" smtClean="0"/>
          </a:p>
          <a:p>
            <a:pPr marL="0" indent="0">
              <a:buNone/>
            </a:pPr>
            <a:endParaRPr lang="en-US" dirty="0"/>
          </a:p>
          <a:p>
            <a:endParaRPr lang="en-US" dirty="0"/>
          </a:p>
        </p:txBody>
      </p:sp>
      <p:grpSp>
        <p:nvGrpSpPr>
          <p:cNvPr id="18434" name="Group 4"/>
          <p:cNvGrpSpPr>
            <a:grpSpLocks/>
          </p:cNvGrpSpPr>
          <p:nvPr/>
        </p:nvGrpSpPr>
        <p:grpSpPr bwMode="auto">
          <a:xfrm>
            <a:off x="31378" y="538163"/>
            <a:ext cx="9875520" cy="76200"/>
            <a:chOff x="744" y="1008"/>
            <a:chExt cx="5489" cy="37"/>
          </a:xfrm>
        </p:grpSpPr>
        <p:sp>
          <p:nvSpPr>
            <p:cNvPr id="18461" name="Freeform 5"/>
            <p:cNvSpPr>
              <a:spLocks/>
            </p:cNvSpPr>
            <p:nvPr/>
          </p:nvSpPr>
          <p:spPr bwMode="auto">
            <a:xfrm>
              <a:off x="744" y="1008"/>
              <a:ext cx="5489" cy="1"/>
            </a:xfrm>
            <a:custGeom>
              <a:avLst/>
              <a:gdLst>
                <a:gd name="T0" fmla="*/ 0 w 5489"/>
                <a:gd name="T1" fmla="*/ 0 h 1"/>
                <a:gd name="T2" fmla="*/ 5488 w 5489"/>
                <a:gd name="T3" fmla="*/ 0 h 1"/>
                <a:gd name="T4" fmla="*/ 0 60000 65536"/>
                <a:gd name="T5" fmla="*/ 0 60000 65536"/>
                <a:gd name="T6" fmla="*/ 0 w 5489"/>
                <a:gd name="T7" fmla="*/ 0 h 1"/>
                <a:gd name="T8" fmla="*/ 5489 w 5489"/>
                <a:gd name="T9" fmla="*/ 1 h 1"/>
              </a:gdLst>
              <a:ahLst/>
              <a:cxnLst>
                <a:cxn ang="T4">
                  <a:pos x="T0" y="T1"/>
                </a:cxn>
                <a:cxn ang="T5">
                  <a:pos x="T2" y="T3"/>
                </a:cxn>
              </a:cxnLst>
              <a:rect l="T6" t="T7" r="T8" b="T9"/>
              <a:pathLst>
                <a:path w="5489" h="1">
                  <a:moveTo>
                    <a:pt x="0" y="0"/>
                  </a:moveTo>
                  <a:lnTo>
                    <a:pt x="5488" y="0"/>
                  </a:lnTo>
                </a:path>
              </a:pathLst>
            </a:custGeom>
            <a:noFill/>
            <a:ln w="508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62" name="Freeform 7"/>
            <p:cNvSpPr>
              <a:spLocks/>
            </p:cNvSpPr>
            <p:nvPr/>
          </p:nvSpPr>
          <p:spPr bwMode="auto">
            <a:xfrm>
              <a:off x="744" y="1044"/>
              <a:ext cx="5489" cy="1"/>
            </a:xfrm>
            <a:custGeom>
              <a:avLst/>
              <a:gdLst>
                <a:gd name="T0" fmla="*/ 0 w 5489"/>
                <a:gd name="T1" fmla="*/ 0 h 1"/>
                <a:gd name="T2" fmla="*/ 5488 w 5489"/>
                <a:gd name="T3" fmla="*/ 0 h 1"/>
                <a:gd name="T4" fmla="*/ 0 60000 65536"/>
                <a:gd name="T5" fmla="*/ 0 60000 65536"/>
                <a:gd name="T6" fmla="*/ 0 w 5489"/>
                <a:gd name="T7" fmla="*/ 0 h 1"/>
                <a:gd name="T8" fmla="*/ 5489 w 5489"/>
                <a:gd name="T9" fmla="*/ 1 h 1"/>
              </a:gdLst>
              <a:ahLst/>
              <a:cxnLst>
                <a:cxn ang="T4">
                  <a:pos x="T0" y="T1"/>
                </a:cxn>
                <a:cxn ang="T5">
                  <a:pos x="T2" y="T3"/>
                </a:cxn>
              </a:cxnLst>
              <a:rect l="T6" t="T7" r="T8" b="T9"/>
              <a:pathLst>
                <a:path w="5489" h="1">
                  <a:moveTo>
                    <a:pt x="0" y="0"/>
                  </a:moveTo>
                  <a:lnTo>
                    <a:pt x="5488" y="0"/>
                  </a:lnTo>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sp>
        <p:nvSpPr>
          <p:cNvPr id="18441" name="TextBox 11"/>
          <p:cNvSpPr txBox="1">
            <a:spLocks noChangeArrowheads="1"/>
          </p:cNvSpPr>
          <p:nvPr/>
        </p:nvSpPr>
        <p:spPr bwMode="auto">
          <a:xfrm>
            <a:off x="9067800" y="6445250"/>
            <a:ext cx="457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50000"/>
              <a:buFont typeface="Monotype Sorts" pitchFamily="2" charset="2"/>
              <a:buChar char="n"/>
              <a:defRPr kumimoji="1" sz="2800">
                <a:solidFill>
                  <a:schemeClr val="tx1"/>
                </a:solidFill>
                <a:latin typeface="Arial" panose="020B0604020202020204" pitchFamily="34" charset="0"/>
                <a:cs typeface="Times New Roman (Arabic)" pitchFamily="26" charset="-78"/>
              </a:defRPr>
            </a:lvl1pPr>
            <a:lvl2pPr marL="742950" indent="-285750">
              <a:spcBef>
                <a:spcPct val="20000"/>
              </a:spcBef>
              <a:buClr>
                <a:schemeClr val="tx2"/>
              </a:buClr>
              <a:buSzPct val="75000"/>
              <a:buFont typeface="Monotype Sorts" pitchFamily="2" charset="2"/>
              <a:buChar char="u"/>
              <a:defRPr kumimoji="1" sz="2600">
                <a:solidFill>
                  <a:schemeClr val="tx1"/>
                </a:solidFill>
                <a:latin typeface="Arial" panose="020B0604020202020204" pitchFamily="34" charset="0"/>
                <a:cs typeface="Times New Roman (Arabic)" pitchFamily="26" charset="-78"/>
              </a:defRPr>
            </a:lvl2pPr>
            <a:lvl3pPr marL="1143000" indent="-228600">
              <a:spcBef>
                <a:spcPct val="20000"/>
              </a:spcBef>
              <a:buClr>
                <a:schemeClr val="hlink"/>
              </a:buClr>
              <a:buSzPct val="65000"/>
              <a:buFont typeface="Monotype Sorts" pitchFamily="2" charset="2"/>
              <a:buChar char="F"/>
              <a:defRPr kumimoji="1" sz="2400">
                <a:solidFill>
                  <a:schemeClr val="tx1"/>
                </a:solidFill>
                <a:latin typeface="Arial" panose="020B0604020202020204" pitchFamily="34" charset="0"/>
                <a:cs typeface="Times New Roman (Arabic)" pitchFamily="26" charset="-78"/>
              </a:defRPr>
            </a:lvl3pPr>
            <a:lvl4pPr marL="1600200" indent="-228600">
              <a:spcBef>
                <a:spcPct val="20000"/>
              </a:spcBef>
              <a:buClr>
                <a:schemeClr val="tx2"/>
              </a:buClr>
              <a:buSzPct val="100000"/>
              <a:buChar char="•"/>
              <a:defRPr kumimoji="1" sz="2000">
                <a:solidFill>
                  <a:schemeClr val="tx1"/>
                </a:solidFill>
                <a:latin typeface="Arial" panose="020B0604020202020204" pitchFamily="34" charset="0"/>
                <a:cs typeface="Times New Roman (Arabic)" pitchFamily="26" charset="-78"/>
              </a:defRPr>
            </a:lvl4pPr>
            <a:lvl5pPr marL="2057400" indent="-228600">
              <a:spcBef>
                <a:spcPct val="20000"/>
              </a:spcBef>
              <a:buClr>
                <a:schemeClr val="hlink"/>
              </a:buClr>
              <a:buSzPct val="100000"/>
              <a:buChar char="–"/>
              <a:defRPr kumimoji="1" sz="2000">
                <a:solidFill>
                  <a:schemeClr val="tx1"/>
                </a:solidFill>
                <a:latin typeface="Arial" panose="020B0604020202020204" pitchFamily="34" charset="0"/>
                <a:cs typeface="Times New Roman (Arabic)" pitchFamily="26" charset="-78"/>
              </a:defRPr>
            </a:lvl5pPr>
            <a:lvl6pPr marL="25146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6pPr>
            <a:lvl7pPr marL="29718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7pPr>
            <a:lvl8pPr marL="34290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8pPr>
            <a:lvl9pPr marL="3886200" indent="-228600" eaLnBrk="0" fontAlgn="base" hangingPunct="0">
              <a:spcBef>
                <a:spcPct val="20000"/>
              </a:spcBef>
              <a:spcAft>
                <a:spcPct val="0"/>
              </a:spcAft>
              <a:buClr>
                <a:schemeClr val="hlink"/>
              </a:buClr>
              <a:buSzPct val="100000"/>
              <a:buChar char="–"/>
              <a:defRPr kumimoji="1" sz="2000">
                <a:solidFill>
                  <a:schemeClr val="tx1"/>
                </a:solidFill>
                <a:latin typeface="Arial" panose="020B0604020202020204" pitchFamily="34" charset="0"/>
                <a:cs typeface="Times New Roman (Arabic)" pitchFamily="26" charset="-78"/>
              </a:defRPr>
            </a:lvl9pPr>
          </a:lstStyle>
          <a:p>
            <a:pPr>
              <a:spcBef>
                <a:spcPct val="0"/>
              </a:spcBef>
              <a:buClrTx/>
              <a:buSzTx/>
              <a:buFontTx/>
              <a:buNone/>
            </a:pPr>
            <a:fld id="{3C05596D-94D6-47BE-BB96-E66BB4A22CE6}" type="slidenum">
              <a:rPr lang="en-US" altLang="en-US" sz="2000">
                <a:latin typeface="Times New Roman" panose="02020603050405020304" pitchFamily="18" charset="0"/>
              </a:rPr>
              <a:pPr>
                <a:spcBef>
                  <a:spcPct val="0"/>
                </a:spcBef>
                <a:buClrTx/>
                <a:buSzTx/>
                <a:buFontTx/>
                <a:buNone/>
              </a:pPr>
              <a:t>9</a:t>
            </a:fld>
            <a:endParaRPr lang="en-US" altLang="en-US" sz="2000" dirty="0">
              <a:latin typeface="Times New Roman" panose="02020603050405020304" pitchFamily="18" charset="0"/>
            </a:endParaRPr>
          </a:p>
        </p:txBody>
      </p:sp>
      <p:sp>
        <p:nvSpPr>
          <p:cNvPr id="13" name="Chevron 12"/>
          <p:cNvSpPr/>
          <p:nvPr/>
        </p:nvSpPr>
        <p:spPr bwMode="auto">
          <a:xfrm>
            <a:off x="222994" y="2586350"/>
            <a:ext cx="5303520" cy="1828800"/>
          </a:xfrm>
          <a:prstGeom prst="chevron">
            <a:avLst/>
          </a:prstGeom>
          <a:noFill/>
          <a:ln>
            <a:solidFill>
              <a:schemeClr val="accent1"/>
            </a:solid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lIns="0" rIns="0" anchor="ctr" anchorCtr="1"/>
          <a:lstStyle/>
          <a:p>
            <a:pPr algn="ctr">
              <a:defRPr/>
            </a:pPr>
            <a:r>
              <a:rPr lang="fr-FR" b="1" dirty="0">
                <a:solidFill>
                  <a:schemeClr val="tx1"/>
                </a:solidFill>
                <a:latin typeface="Arial" panose="020B0604020202020204" pitchFamily="34" charset="0"/>
                <a:cs typeface="Arial" panose="020B0604020202020204" pitchFamily="34" charset="0"/>
              </a:rPr>
              <a:t>Amélioration des connaissances scientifiques et l’émergence des préoccupations environnementales</a:t>
            </a:r>
            <a:endParaRPr lang="en-US" b="1" dirty="0">
              <a:solidFill>
                <a:schemeClr val="tx1"/>
              </a:solidFill>
              <a:latin typeface="Arial" panose="020B0604020202020204" pitchFamily="34" charset="0"/>
              <a:cs typeface="Arial" panose="020B0604020202020204" pitchFamily="34" charset="0"/>
            </a:endParaRPr>
          </a:p>
        </p:txBody>
      </p:sp>
      <p:sp>
        <p:nvSpPr>
          <p:cNvPr id="14" name="Line Callout 1 (Accent Bar) 13"/>
          <p:cNvSpPr>
            <a:spLocks/>
          </p:cNvSpPr>
          <p:nvPr/>
        </p:nvSpPr>
        <p:spPr bwMode="auto">
          <a:xfrm>
            <a:off x="1778051" y="2195572"/>
            <a:ext cx="1567376" cy="365760"/>
          </a:xfrm>
          <a:prstGeom prst="accentCallout1">
            <a:avLst>
              <a:gd name="adj1" fmla="val 18750"/>
              <a:gd name="adj2" fmla="val -8333"/>
              <a:gd name="adj3" fmla="val 80682"/>
              <a:gd name="adj4" fmla="val -21165"/>
            </a:avLst>
          </a:prstGeom>
          <a:solidFill>
            <a:schemeClr val="accent1"/>
          </a:solidFill>
          <a:ln w="9525" algn="ctr">
            <a:solidFill>
              <a:schemeClr val="tx1"/>
            </a:solidFill>
            <a:round/>
            <a:headEnd/>
            <a:tailEnd/>
          </a:ln>
        </p:spPr>
        <p:txBody>
          <a:bodyPr/>
          <a:lstStyle/>
          <a:p>
            <a:pPr algn="ctr">
              <a:defRPr/>
            </a:pPr>
            <a:r>
              <a:rPr lang="en-US" b="1" dirty="0" smtClean="0">
                <a:solidFill>
                  <a:schemeClr val="bg1"/>
                </a:solidFill>
                <a:latin typeface="Arial" panose="020B0604020202020204" pitchFamily="34" charset="0"/>
                <a:cs typeface="Arial" panose="020B0604020202020204" pitchFamily="34" charset="0"/>
              </a:rPr>
              <a:t>1984-2010</a:t>
            </a:r>
            <a:endParaRPr lang="en-US" b="1" dirty="0">
              <a:solidFill>
                <a:schemeClr val="bg1"/>
              </a:solidFill>
              <a:latin typeface="Arial" panose="020B0604020202020204" pitchFamily="34" charset="0"/>
              <a:cs typeface="Arial" panose="020B0604020202020204" pitchFamily="34" charset="0"/>
            </a:endParaRPr>
          </a:p>
        </p:txBody>
      </p:sp>
      <p:sp>
        <p:nvSpPr>
          <p:cNvPr id="34" name="Title 1"/>
          <p:cNvSpPr txBox="1">
            <a:spLocks/>
          </p:cNvSpPr>
          <p:nvPr/>
        </p:nvSpPr>
        <p:spPr bwMode="auto">
          <a:xfrm>
            <a:off x="0" y="16439"/>
            <a:ext cx="9906000" cy="457200"/>
          </a:xfrm>
          <a:prstGeom prst="rect">
            <a:avLst/>
          </a:prstGeom>
          <a:solidFill>
            <a:srgbClr val="008000"/>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marL="401638"/>
            <a:r>
              <a:rPr lang="fr-FR" sz="1800" b="1" dirty="0" smtClean="0">
                <a:solidFill>
                  <a:schemeClr val="bg1"/>
                </a:solidFill>
              </a:rPr>
              <a:t>Chronologie </a:t>
            </a:r>
            <a:r>
              <a:rPr lang="fr-FR" sz="1800" b="1" dirty="0">
                <a:solidFill>
                  <a:schemeClr val="bg1"/>
                </a:solidFill>
              </a:rPr>
              <a:t>de la mise en œuvre du Programme des statistiques de l’environnement</a:t>
            </a:r>
            <a:endParaRPr lang="en-PH" sz="1800" b="1" dirty="0">
              <a:solidFill>
                <a:schemeClr val="bg1"/>
              </a:solidFill>
            </a:endParaRPr>
          </a:p>
        </p:txBody>
      </p:sp>
    </p:spTree>
    <p:extLst>
      <p:ext uri="{BB962C8B-B14F-4D97-AF65-F5344CB8AC3E}">
        <p14:creationId xmlns:p14="http://schemas.microsoft.com/office/powerpoint/2010/main" val="42683896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5259</TotalTime>
  <Words>5782</Words>
  <Application>Microsoft Office PowerPoint</Application>
  <PresentationFormat>A4 Paper (210x297 mm)</PresentationFormat>
  <Paragraphs>1024</Paragraphs>
  <Slides>87</Slides>
  <Notes>20</Notes>
  <HiddenSlides>0</HiddenSlides>
  <MMClips>0</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1</vt:i4>
      </vt:variant>
      <vt:variant>
        <vt:lpstr>Slide Titles</vt:lpstr>
      </vt:variant>
      <vt:variant>
        <vt:i4>87</vt:i4>
      </vt:variant>
    </vt:vector>
  </HeadingPairs>
  <TitlesOfParts>
    <vt:vector size="105" baseType="lpstr">
      <vt:lpstr>Arial Unicode MS</vt:lpstr>
      <vt:lpstr>Arial</vt:lpstr>
      <vt:lpstr>Arial Black</vt:lpstr>
      <vt:lpstr>Calibri</vt:lpstr>
      <vt:lpstr>Calibri Light</vt:lpstr>
      <vt:lpstr>Comic Sans MS</vt:lpstr>
      <vt:lpstr>DIN-Bold</vt:lpstr>
      <vt:lpstr>Garamond</vt:lpstr>
      <vt:lpstr>Impact</vt:lpstr>
      <vt:lpstr>Monotype Sorts</vt:lpstr>
      <vt:lpstr>Myriad Pro</vt:lpstr>
      <vt:lpstr>黑体</vt:lpstr>
      <vt:lpstr>华文新魏</vt:lpstr>
      <vt:lpstr>Times New Roman</vt:lpstr>
      <vt:lpstr>Times New Roman (Arabic)</vt:lpstr>
      <vt:lpstr>Wingdings</vt:lpstr>
      <vt:lpstr>Office Theme</vt:lpstr>
      <vt:lpstr>Imagen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 CADRE POUR LE DÉVELOPPEMENT DE STATISTIQUE DE L’ENVIRONNEMENT  (CDSE)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 APPLICATION ET DOMESTICATION DU MODEL CDSE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Sacred Heart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Sekou Kaba</dc:creator>
  <cp:lastModifiedBy>Sekou Kaba</cp:lastModifiedBy>
  <cp:revision>295</cp:revision>
  <cp:lastPrinted>2017-08-24T03:58:53Z</cp:lastPrinted>
  <dcterms:created xsi:type="dcterms:W3CDTF">2017-08-24T00:48:41Z</dcterms:created>
  <dcterms:modified xsi:type="dcterms:W3CDTF">2018-11-28T09:09:13Z</dcterms:modified>
</cp:coreProperties>
</file>