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30" r:id="rId2"/>
  </p:sldMasterIdLst>
  <p:notesMasterIdLst>
    <p:notesMasterId r:id="rId18"/>
  </p:notesMasterIdLst>
  <p:handoutMasterIdLst>
    <p:handoutMasterId r:id="rId19"/>
  </p:handoutMasterIdLst>
  <p:sldIdLst>
    <p:sldId id="256" r:id="rId3"/>
    <p:sldId id="280" r:id="rId4"/>
    <p:sldId id="288" r:id="rId5"/>
    <p:sldId id="287" r:id="rId6"/>
    <p:sldId id="290" r:id="rId7"/>
    <p:sldId id="291" r:id="rId8"/>
    <p:sldId id="292" r:id="rId9"/>
    <p:sldId id="293" r:id="rId10"/>
    <p:sldId id="294" r:id="rId11"/>
    <p:sldId id="295" r:id="rId12"/>
    <p:sldId id="296" r:id="rId13"/>
    <p:sldId id="297" r:id="rId14"/>
    <p:sldId id="298" r:id="rId15"/>
    <p:sldId id="289" r:id="rId16"/>
    <p:sldId id="269" r:id="rId17"/>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Lst>
        </p14:section>
        <p14:section name="Content slide options - bulleted lists" id="{E466CC74-660C-FC46-A0E3-BF41A350C32C}">
          <p14:sldIdLst>
            <p14:sldId id="280"/>
            <p14:sldId id="288"/>
            <p14:sldId id="287"/>
            <p14:sldId id="290"/>
            <p14:sldId id="291"/>
            <p14:sldId id="292"/>
            <p14:sldId id="293"/>
            <p14:sldId id="294"/>
            <p14:sldId id="295"/>
            <p14:sldId id="296"/>
            <p14:sldId id="297"/>
            <p14:sldId id="298"/>
            <p14:sldId id="289"/>
          </p14:sldIdLst>
        </p14:section>
        <p14:section name="Sign off slide" id="{DF88D4E2-3FCD-694C-A611-EC711783F631}">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43C9D6"/>
    <a:srgbClr val="000000"/>
    <a:srgbClr val="00ADED"/>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64028" autoAdjust="0"/>
  </p:normalViewPr>
  <p:slideViewPr>
    <p:cSldViewPr snapToGrid="0" snapToObjects="1">
      <p:cViewPr varScale="1">
        <p:scale>
          <a:sx n="57" d="100"/>
          <a:sy n="57" d="100"/>
        </p:scale>
        <p:origin x="177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9" d="100"/>
          <a:sy n="59" d="100"/>
        </p:scale>
        <p:origin x="279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23/11/2018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23/11/2018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Une initiative parrainée par sept organisations internationales:</a:t>
            </a:r>
          </a:p>
          <a:p>
            <a:r>
              <a:rPr lang="fr-FR" dirty="0"/>
              <a:t>Banque des règlements internationaux</a:t>
            </a:r>
          </a:p>
          <a:p>
            <a:r>
              <a:rPr lang="fr-FR" dirty="0"/>
              <a:t>Banque centrale européenne</a:t>
            </a:r>
          </a:p>
          <a:p>
            <a:r>
              <a:rPr lang="fr-FR" dirty="0"/>
              <a:t>Eurostat</a:t>
            </a:r>
          </a:p>
          <a:p>
            <a:r>
              <a:rPr lang="fr-FR" dirty="0"/>
              <a:t>Fond monétaire international</a:t>
            </a:r>
          </a:p>
          <a:p>
            <a:r>
              <a:rPr lang="fr-FR" dirty="0"/>
              <a:t>Organisation pour la coopération et le développement économique</a:t>
            </a:r>
          </a:p>
          <a:p>
            <a:r>
              <a:rPr lang="fr-FR" dirty="0"/>
              <a:t>Les Nations Unies</a:t>
            </a:r>
          </a:p>
          <a:p>
            <a:r>
              <a:rPr lang="fr-FR" dirty="0"/>
              <a:t>Banque mondiale</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p>
          <a:p>
            <a:endParaRPr lang="fr-FR" dirty="0"/>
          </a:p>
          <a:p>
            <a:r>
              <a:rPr lang="fr-FR" dirty="0"/>
              <a:t>SCEE: </a:t>
            </a:r>
            <a:r>
              <a:rPr lang="fr-FR" b="1" dirty="0"/>
              <a:t>SYSTÈME DE COMPTABILITÉ ÉCONOMIQUE ENVIRONNEMENTALE</a:t>
            </a:r>
          </a:p>
          <a:p>
            <a:endParaRPr lang="en-US" dirty="0"/>
          </a:p>
          <a:p>
            <a:r>
              <a:rPr lang="en-US" dirty="0"/>
              <a:t>SEEA: </a:t>
            </a:r>
            <a:r>
              <a:rPr lang="en-US" b="1" dirty="0"/>
              <a:t>SYSTEM OF ENVIRONMENTAL ECONOMIC ACCOUNTING</a:t>
            </a:r>
            <a:endParaRPr lang="en-US" b="1" dirty="0"/>
          </a:p>
        </p:txBody>
      </p:sp>
      <p:sp>
        <p:nvSpPr>
          <p:cNvPr id="4" name="Slide Number Placeholder 3"/>
          <p:cNvSpPr>
            <a:spLocks noGrp="1"/>
          </p:cNvSpPr>
          <p:nvPr>
            <p:ph type="sldNum" sz="quarter" idx="10"/>
          </p:nvPr>
        </p:nvSpPr>
        <p:spPr/>
        <p:txBody>
          <a:bodyPr/>
          <a:lstStyle/>
          <a:p>
            <a:fld id="{A83311DB-C32A-CC46-90F4-CE205A9DE94D}" type="slidenum">
              <a:rPr lang="en-US" smtClean="0"/>
              <a:t>10</a:t>
            </a:fld>
            <a:endParaRPr lang="en-US"/>
          </a:p>
        </p:txBody>
      </p:sp>
    </p:spTree>
    <p:extLst>
      <p:ext uri="{BB962C8B-B14F-4D97-AF65-F5344CB8AC3E}">
        <p14:creationId xmlns:p14="http://schemas.microsoft.com/office/powerpoint/2010/main" val="1808686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11</a:t>
            </a:fld>
            <a:endParaRPr lang="en-US"/>
          </a:p>
        </p:txBody>
      </p:sp>
    </p:spTree>
    <p:extLst>
      <p:ext uri="{BB962C8B-B14F-4D97-AF65-F5344CB8AC3E}">
        <p14:creationId xmlns:p14="http://schemas.microsoft.com/office/powerpoint/2010/main" val="3975255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12</a:t>
            </a:fld>
            <a:endParaRPr lang="en-US"/>
          </a:p>
        </p:txBody>
      </p:sp>
    </p:spTree>
    <p:extLst>
      <p:ext uri="{BB962C8B-B14F-4D97-AF65-F5344CB8AC3E}">
        <p14:creationId xmlns:p14="http://schemas.microsoft.com/office/powerpoint/2010/main" val="10915071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p>
          <a:p>
            <a:endParaRPr lang="fr-FR" dirty="0"/>
          </a:p>
          <a:p>
            <a:r>
              <a:rPr lang="fr-FR" dirty="0"/>
              <a:t>IPA</a:t>
            </a:r>
            <a:r>
              <a:rPr lang="fr-FR" b="1" dirty="0"/>
              <a:t>: Interface de programmation d'applications (IPA)</a:t>
            </a:r>
          </a:p>
          <a:p>
            <a:endParaRPr lang="fr-FR" b="1" dirty="0"/>
          </a:p>
          <a:p>
            <a:r>
              <a:rPr lang="fr-FR" b="1" dirty="0"/>
              <a:t>API: Application </a:t>
            </a:r>
            <a:r>
              <a:rPr lang="fr-FR" b="1" dirty="0" err="1"/>
              <a:t>Programming</a:t>
            </a:r>
            <a:r>
              <a:rPr lang="fr-FR" b="1" dirty="0"/>
              <a:t> Interface</a:t>
            </a:r>
            <a:endParaRPr lang="en-US" b="1" dirty="0"/>
          </a:p>
        </p:txBody>
      </p:sp>
      <p:sp>
        <p:nvSpPr>
          <p:cNvPr id="4" name="Slide Number Placeholder 3"/>
          <p:cNvSpPr>
            <a:spLocks noGrp="1"/>
          </p:cNvSpPr>
          <p:nvPr>
            <p:ph type="sldNum" sz="quarter" idx="10"/>
          </p:nvPr>
        </p:nvSpPr>
        <p:spPr/>
        <p:txBody>
          <a:bodyPr/>
          <a:lstStyle/>
          <a:p>
            <a:fld id="{A83311DB-C32A-CC46-90F4-CE205A9DE94D}" type="slidenum">
              <a:rPr lang="en-US" smtClean="0"/>
              <a:t>13</a:t>
            </a:fld>
            <a:endParaRPr lang="en-US"/>
          </a:p>
        </p:txBody>
      </p:sp>
    </p:spTree>
    <p:extLst>
      <p:ext uri="{BB962C8B-B14F-4D97-AF65-F5344CB8AC3E}">
        <p14:creationId xmlns:p14="http://schemas.microsoft.com/office/powerpoint/2010/main" val="3140677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14</a:t>
            </a:fld>
            <a:endParaRPr lang="en-US"/>
          </a:p>
        </p:txBody>
      </p:sp>
    </p:spTree>
    <p:extLst>
      <p:ext uri="{BB962C8B-B14F-4D97-AF65-F5344CB8AC3E}">
        <p14:creationId xmlns:p14="http://schemas.microsoft.com/office/powerpoint/2010/main" val="3175865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15</a:t>
            </a:fld>
            <a:endParaRPr lang="en-US"/>
          </a:p>
        </p:txBody>
      </p:sp>
    </p:spTree>
    <p:extLst>
      <p:ext uri="{BB962C8B-B14F-4D97-AF65-F5344CB8AC3E}">
        <p14:creationId xmlns:p14="http://schemas.microsoft.com/office/powerpoint/2010/main" val="1275539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 </a:t>
            </a:r>
            <a:r>
              <a:rPr lang="en-US" dirty="0" err="1"/>
              <a:t>est</a:t>
            </a:r>
            <a:r>
              <a:rPr lang="en-US" dirty="0"/>
              <a:t> </a:t>
            </a:r>
            <a:r>
              <a:rPr lang="en-US" dirty="0" err="1"/>
              <a:t>devenu</a:t>
            </a:r>
            <a:r>
              <a:rPr lang="en-US" dirty="0"/>
              <a:t> un standard ISO pour </a:t>
            </a:r>
            <a:r>
              <a:rPr lang="en-US" dirty="0" err="1"/>
              <a:t>decrir</a:t>
            </a:r>
            <a:r>
              <a:rPr lang="en-US" dirty="0"/>
              <a:t> les </a:t>
            </a:r>
            <a:r>
              <a:rPr lang="en-US" dirty="0" err="1"/>
              <a:t>donnees</a:t>
            </a:r>
            <a:r>
              <a:rPr lang="en-US" dirty="0"/>
              <a:t> et </a:t>
            </a:r>
            <a:r>
              <a:rPr lang="en-US" dirty="0" err="1"/>
              <a:t>metadonnees</a:t>
            </a:r>
            <a:r>
              <a:rPr lang="en-US" baseline="0" dirty="0"/>
              <a:t> </a:t>
            </a:r>
            <a:r>
              <a:rPr lang="fr-FR" sz="1200" dirty="0"/>
              <a:t>et Fournir une approche intégrée pour faciliter leur échange entre </a:t>
            </a:r>
            <a:r>
              <a:rPr lang="en-US" baseline="0" dirty="0"/>
              <a:t>organizations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L’objectif est de créer des normes communes pour l’échange de données statistiques et de métadonnées afin de gagner en efficacité et d’éviter les doubles emplois dans notre propre travail et éventuellement pour le travail d’autres dans le domaine de l’information statistique.</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232270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L’avantage</a:t>
            </a:r>
            <a:r>
              <a:rPr lang="en-US" dirty="0"/>
              <a:t> </a:t>
            </a:r>
            <a:r>
              <a:rPr lang="en-US" dirty="0" err="1"/>
              <a:t>principale</a:t>
            </a:r>
            <a:r>
              <a:rPr lang="en-US" dirty="0"/>
              <a:t> de SDMX</a:t>
            </a:r>
            <a:r>
              <a:rPr lang="en-US" baseline="0" dirty="0"/>
              <a:t> et le </a:t>
            </a:r>
            <a:r>
              <a:rPr lang="en-US" baseline="0" dirty="0" err="1"/>
              <a:t>partage</a:t>
            </a:r>
            <a:r>
              <a:rPr lang="en-US" baseline="0" dirty="0"/>
              <a:t> de </a:t>
            </a:r>
            <a:r>
              <a:rPr lang="en-US" baseline="0" dirty="0" err="1"/>
              <a:t>donnees</a:t>
            </a:r>
            <a:r>
              <a:rPr lang="en-US" baseline="0" dirty="0"/>
              <a:t> et </a:t>
            </a:r>
            <a:r>
              <a:rPr lang="en-US" baseline="0" dirty="0" err="1"/>
              <a:t>metadonnees</a:t>
            </a:r>
            <a:r>
              <a:rPr lang="en-US" baseline="0" dirty="0"/>
              <a:t>. </a:t>
            </a:r>
          </a:p>
          <a:p>
            <a:r>
              <a:rPr lang="en-US" baseline="0" dirty="0"/>
              <a:t>Un </a:t>
            </a:r>
            <a:r>
              <a:rPr lang="en-US" baseline="0" dirty="0" err="1"/>
              <a:t>autre</a:t>
            </a:r>
            <a:r>
              <a:rPr lang="en-US" baseline="0" dirty="0"/>
              <a:t> advantage </a:t>
            </a:r>
            <a:r>
              <a:rPr lang="en-US" baseline="0" dirty="0" err="1"/>
              <a:t>est</a:t>
            </a:r>
            <a:r>
              <a:rPr lang="en-US" baseline="0" dirty="0"/>
              <a:t> </a:t>
            </a:r>
            <a:r>
              <a:rPr lang="en-US" baseline="0" dirty="0" err="1"/>
              <a:t>l’implementation</a:t>
            </a:r>
            <a:r>
              <a:rPr lang="en-US" baseline="0" dirty="0"/>
              <a:t> du SDMX avec un frais </a:t>
            </a:r>
            <a:r>
              <a:rPr lang="en-US" baseline="0" dirty="0" err="1"/>
              <a:t>minimume</a:t>
            </a:r>
            <a:r>
              <a:rPr lang="en-US" baseline="0" dirty="0"/>
              <a:t>. </a:t>
            </a:r>
          </a:p>
          <a:p>
            <a:r>
              <a:rPr lang="en-US" baseline="0" dirty="0"/>
              <a:t>Les </a:t>
            </a:r>
            <a:r>
              <a:rPr lang="en-US" baseline="0" dirty="0" err="1"/>
              <a:t>outils</a:t>
            </a:r>
            <a:r>
              <a:rPr lang="en-US" baseline="0" dirty="0"/>
              <a:t> </a:t>
            </a:r>
            <a:r>
              <a:rPr lang="en-US" baseline="0" dirty="0" err="1"/>
              <a:t>exisit</a:t>
            </a:r>
            <a:r>
              <a:rPr lang="en-US" baseline="0" dirty="0"/>
              <a:t> et les pays </a:t>
            </a:r>
            <a:r>
              <a:rPr lang="en-US" baseline="0" dirty="0" err="1"/>
              <a:t>n’ont</a:t>
            </a:r>
            <a:r>
              <a:rPr lang="en-US" baseline="0" dirty="0"/>
              <a:t> </a:t>
            </a:r>
            <a:r>
              <a:rPr lang="en-US" baseline="0" dirty="0" err="1"/>
              <a:t>qu’a</a:t>
            </a:r>
            <a:r>
              <a:rPr lang="en-US" baseline="0" dirty="0"/>
              <a:t> implementer.</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1418088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1872429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4138768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SDMX_RI</a:t>
            </a:r>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1349390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4248124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Le développement d’un DSD global est généralement réalisé par un groupe de travail composé de plusieurs agences et pays internationaux.</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4079554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23/11/2018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23/11/2018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23/11/2018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23/11/2018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23/11/2018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23/11/2018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23/11/2018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2260601"/>
            <a:ext cx="8026414" cy="2233083"/>
          </a:xfrm>
        </p:spPr>
        <p:txBody>
          <a:bodyPr lIns="0" rIns="0" bIns="144000" anchor="b">
            <a:noAutofit/>
          </a:bodyPr>
          <a:lstStyle/>
          <a:p>
            <a:r>
              <a:rPr lang="en-US" sz="4000" dirty="0" err="1">
                <a:solidFill>
                  <a:schemeClr val="bg1"/>
                </a:solidFill>
              </a:rPr>
              <a:t>Echange</a:t>
            </a:r>
            <a:r>
              <a:rPr lang="en-US" sz="4000" dirty="0">
                <a:solidFill>
                  <a:schemeClr val="bg1"/>
                </a:solidFill>
              </a:rPr>
              <a:t> de </a:t>
            </a:r>
            <a:r>
              <a:rPr lang="en-US" sz="4000" dirty="0" err="1">
                <a:solidFill>
                  <a:schemeClr val="bg1"/>
                </a:solidFill>
              </a:rPr>
              <a:t>donnees</a:t>
            </a:r>
            <a:r>
              <a:rPr lang="en-US" sz="4000" dirty="0">
                <a:solidFill>
                  <a:schemeClr val="bg1"/>
                </a:solidFill>
              </a:rPr>
              <a:t> et de </a:t>
            </a:r>
            <a:r>
              <a:rPr lang="en-US" sz="4000" dirty="0" err="1">
                <a:solidFill>
                  <a:schemeClr val="bg1"/>
                </a:solidFill>
              </a:rPr>
              <a:t>metadonnees</a:t>
            </a:r>
            <a:r>
              <a:rPr lang="en-US" sz="4000" dirty="0">
                <a:solidFill>
                  <a:schemeClr val="bg1"/>
                </a:solidFill>
              </a:rPr>
              <a:t> </a:t>
            </a:r>
            <a:r>
              <a:rPr lang="en-US" sz="4000" dirty="0" err="1">
                <a:solidFill>
                  <a:schemeClr val="bg1"/>
                </a:solidFill>
              </a:rPr>
              <a:t>statistiques</a:t>
            </a:r>
            <a:r>
              <a:rPr lang="en-US" sz="4000" dirty="0">
                <a:solidFill>
                  <a:schemeClr val="bg1"/>
                </a:solidFill>
              </a:rPr>
              <a:t> (SDMX)</a:t>
            </a:r>
          </a:p>
        </p:txBody>
      </p: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5-6 December 2018 / Dakar, Senegal</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10</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Définitions globales de structure de données</a:t>
            </a:r>
          </a:p>
        </p:txBody>
      </p:sp>
      <p:sp>
        <p:nvSpPr>
          <p:cNvPr id="17" name="Rectangle 6"/>
          <p:cNvSpPr>
            <a:spLocks noChangeArrowheads="1"/>
          </p:cNvSpPr>
          <p:nvPr/>
        </p:nvSpPr>
        <p:spPr bwMode="auto">
          <a:xfrm>
            <a:off x="728187" y="1981934"/>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 certain nombre de DSD mondiales ont été mis au point ces dernières années pour faciliter les rapports entre les pays et les agences internationales.</a:t>
            </a:r>
          </a:p>
        </p:txBody>
      </p:sp>
      <p:sp>
        <p:nvSpPr>
          <p:cNvPr id="3" name="Rectangle 2"/>
          <p:cNvSpPr>
            <a:spLocks noChangeArrowheads="1"/>
          </p:cNvSpPr>
          <p:nvPr/>
        </p:nvSpPr>
        <p:spPr bwMode="auto">
          <a:xfrm>
            <a:off x="1066801" y="3258148"/>
            <a:ext cx="734058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indent="-342900" defTabSz="914400" eaLnBrk="0" fontAlgn="base"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Statistiques macroéconomiques: comptes nationaux, balance des paiements, investissement étranger direct, </a:t>
            </a:r>
          </a:p>
        </p:txBody>
      </p:sp>
      <p:sp>
        <p:nvSpPr>
          <p:cNvPr id="6" name="Rectangle 3"/>
          <p:cNvSpPr>
            <a:spLocks noChangeArrowheads="1"/>
          </p:cNvSpPr>
          <p:nvPr/>
        </p:nvSpPr>
        <p:spPr bwMode="auto">
          <a:xfrm>
            <a:off x="1090317" y="4129431"/>
            <a:ext cx="69837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 Travail, les Prix, SCEE en développement ou en phase pilote </a:t>
            </a:r>
          </a:p>
        </p:txBody>
      </p:sp>
      <p:sp>
        <p:nvSpPr>
          <p:cNvPr id="7" name="Rectangle 4"/>
          <p:cNvSpPr>
            <a:spLocks noChangeArrowheads="1"/>
          </p:cNvSpPr>
          <p:nvPr/>
        </p:nvSpPr>
        <p:spPr bwMode="auto">
          <a:xfrm>
            <a:off x="1066801" y="4999625"/>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indent="-342900" defTabSz="914400" eaLnBrk="0" fontAlgn="base"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Commerce international de marchandises: échange pilote terminé Indicateurs ODD: projet pilote en cours </a:t>
            </a:r>
          </a:p>
        </p:txBody>
      </p:sp>
    </p:spTree>
    <p:extLst>
      <p:ext uri="{BB962C8B-B14F-4D97-AF65-F5344CB8AC3E}">
        <p14:creationId xmlns:p14="http://schemas.microsoft.com/office/powerpoint/2010/main" val="2356262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11</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Définitions globales de structure de données</a:t>
            </a:r>
          </a:p>
        </p:txBody>
      </p:sp>
      <p:sp>
        <p:nvSpPr>
          <p:cNvPr id="17" name="Rectangle 6"/>
          <p:cNvSpPr>
            <a:spLocks noChangeArrowheads="1"/>
          </p:cNvSpPr>
          <p:nvPr/>
        </p:nvSpPr>
        <p:spPr bwMode="auto">
          <a:xfrm>
            <a:off x="769912" y="2070893"/>
            <a:ext cx="76374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données désagrégé mandaté par l'Assemblée générale</a:t>
            </a:r>
          </a:p>
        </p:txBody>
      </p:sp>
      <p:sp>
        <p:nvSpPr>
          <p:cNvPr id="3" name="Rectangle 2"/>
          <p:cNvSpPr>
            <a:spLocks noChangeArrowheads="1"/>
          </p:cNvSpPr>
          <p:nvPr/>
        </p:nvSpPr>
        <p:spPr bwMode="auto">
          <a:xfrm>
            <a:off x="1117623" y="2622954"/>
            <a:ext cx="714584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Méthodologie en cours d'élaboration pour plusieurs des pannes</a:t>
            </a:r>
          </a:p>
        </p:txBody>
      </p:sp>
      <p:sp>
        <p:nvSpPr>
          <p:cNvPr id="6" name="Rectangle 3"/>
          <p:cNvSpPr>
            <a:spLocks noChangeArrowheads="1"/>
          </p:cNvSpPr>
          <p:nvPr/>
        </p:nvSpPr>
        <p:spPr bwMode="auto">
          <a:xfrm>
            <a:off x="728187" y="3575315"/>
            <a:ext cx="69837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Directives sur la désagrégation d'indicateurs spécifiques en cours d'élaboration</a:t>
            </a:r>
          </a:p>
        </p:txBody>
      </p:sp>
      <p:sp>
        <p:nvSpPr>
          <p:cNvPr id="7" name="Rectangle 4"/>
          <p:cNvSpPr>
            <a:spLocks noChangeArrowheads="1"/>
          </p:cNvSpPr>
          <p:nvPr/>
        </p:nvSpPr>
        <p:spPr bwMode="auto">
          <a:xfrm>
            <a:off x="728187" y="4551256"/>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La solution SDMX doit être personnalisable pour une diffusion par pays</a:t>
            </a:r>
          </a:p>
        </p:txBody>
      </p:sp>
    </p:spTree>
    <p:extLst>
      <p:ext uri="{BB962C8B-B14F-4D97-AF65-F5344CB8AC3E}">
        <p14:creationId xmlns:p14="http://schemas.microsoft.com/office/powerpoint/2010/main" val="3547904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12</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Les Défis</a:t>
            </a:r>
          </a:p>
        </p:txBody>
      </p:sp>
      <p:sp>
        <p:nvSpPr>
          <p:cNvPr id="17" name="Rectangle 6"/>
          <p:cNvSpPr>
            <a:spLocks noChangeArrowheads="1"/>
          </p:cNvSpPr>
          <p:nvPr/>
        </p:nvSpPr>
        <p:spPr bwMode="auto">
          <a:xfrm>
            <a:off x="769912" y="2070893"/>
            <a:ext cx="76374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données désagrégé mandaté par l'Assemblée générale</a:t>
            </a:r>
          </a:p>
        </p:txBody>
      </p:sp>
      <p:sp>
        <p:nvSpPr>
          <p:cNvPr id="3" name="Rectangle 2"/>
          <p:cNvSpPr>
            <a:spLocks noChangeArrowheads="1"/>
          </p:cNvSpPr>
          <p:nvPr/>
        </p:nvSpPr>
        <p:spPr bwMode="auto">
          <a:xfrm>
            <a:off x="1117623" y="2622954"/>
            <a:ext cx="714584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Méthodologie en cours d'élaboration pour plusieurs des pannes</a:t>
            </a:r>
          </a:p>
        </p:txBody>
      </p:sp>
      <p:sp>
        <p:nvSpPr>
          <p:cNvPr id="6" name="Rectangle 3"/>
          <p:cNvSpPr>
            <a:spLocks noChangeArrowheads="1"/>
          </p:cNvSpPr>
          <p:nvPr/>
        </p:nvSpPr>
        <p:spPr bwMode="auto">
          <a:xfrm>
            <a:off x="728187" y="3575315"/>
            <a:ext cx="6983772"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Directives sur la désagrégation d'indicateurs spécifiques en cours d'élaboration</a:t>
            </a:r>
          </a:p>
        </p:txBody>
      </p:sp>
      <p:sp>
        <p:nvSpPr>
          <p:cNvPr id="7" name="Rectangle 4"/>
          <p:cNvSpPr>
            <a:spLocks noChangeArrowheads="1"/>
          </p:cNvSpPr>
          <p:nvPr/>
        </p:nvSpPr>
        <p:spPr bwMode="auto">
          <a:xfrm>
            <a:off x="728187" y="4551256"/>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La solution SDMX doit être personnalisable pour une diffusion par pays</a:t>
            </a:r>
          </a:p>
        </p:txBody>
      </p:sp>
      <p:sp>
        <p:nvSpPr>
          <p:cNvPr id="18" name="Rectangle 4"/>
          <p:cNvSpPr>
            <a:spLocks noChangeArrowheads="1"/>
          </p:cNvSpPr>
          <p:nvPr/>
        </p:nvSpPr>
        <p:spPr bwMode="auto">
          <a:xfrm>
            <a:off x="728122" y="5500703"/>
            <a:ext cx="734058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Les documentations, directives et outils SDMX sont disponibles seulement  en anglais</a:t>
            </a:r>
          </a:p>
        </p:txBody>
      </p:sp>
    </p:spTree>
    <p:extLst>
      <p:ext uri="{BB962C8B-B14F-4D97-AF65-F5344CB8AC3E}">
        <p14:creationId xmlns:p14="http://schemas.microsoft.com/office/powerpoint/2010/main" val="1400024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13</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358121"/>
            <a:ext cx="767919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Les Opportunités</a:t>
            </a:r>
          </a:p>
        </p:txBody>
      </p:sp>
      <p:sp>
        <p:nvSpPr>
          <p:cNvPr id="17" name="Rectangle 6"/>
          <p:cNvSpPr>
            <a:spLocks noChangeArrowheads="1"/>
          </p:cNvSpPr>
          <p:nvPr/>
        </p:nvSpPr>
        <p:spPr bwMode="auto">
          <a:xfrm>
            <a:off x="728121" y="1902319"/>
            <a:ext cx="76374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Modèle de données uniforme</a:t>
            </a:r>
          </a:p>
        </p:txBody>
      </p:sp>
      <p:sp>
        <p:nvSpPr>
          <p:cNvPr id="3" name="Rectangle 2"/>
          <p:cNvSpPr>
            <a:spLocks noChangeArrowheads="1"/>
          </p:cNvSpPr>
          <p:nvPr/>
        </p:nvSpPr>
        <p:spPr bwMode="auto">
          <a:xfrm>
            <a:off x="728121" y="2506355"/>
            <a:ext cx="714584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Lire et interpréter correctement les données ODD de toute source: nationale, régionale, mondiale</a:t>
            </a:r>
          </a:p>
        </p:txBody>
      </p:sp>
      <p:sp>
        <p:nvSpPr>
          <p:cNvPr id="6" name="Rectangle 3"/>
          <p:cNvSpPr>
            <a:spLocks noChangeArrowheads="1"/>
          </p:cNvSpPr>
          <p:nvPr/>
        </p:nvSpPr>
        <p:spPr bwMode="auto">
          <a:xfrm>
            <a:off x="728187" y="3519396"/>
            <a:ext cx="698377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Accès et diffusion uniformes des données</a:t>
            </a:r>
          </a:p>
        </p:txBody>
      </p:sp>
      <p:sp>
        <p:nvSpPr>
          <p:cNvPr id="7" name="Rectangle 4"/>
          <p:cNvSpPr>
            <a:spLocks noChangeArrowheads="1"/>
          </p:cNvSpPr>
          <p:nvPr/>
        </p:nvSpPr>
        <p:spPr bwMode="auto">
          <a:xfrm>
            <a:off x="728121" y="4160616"/>
            <a:ext cx="734058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IPA basée sur SDMX: JSON, XML, CSV,…</a:t>
            </a:r>
          </a:p>
        </p:txBody>
      </p:sp>
      <p:sp>
        <p:nvSpPr>
          <p:cNvPr id="18" name="Rectangle 4"/>
          <p:cNvSpPr>
            <a:spLocks noChangeArrowheads="1"/>
          </p:cNvSpPr>
          <p:nvPr/>
        </p:nvSpPr>
        <p:spPr bwMode="auto">
          <a:xfrm>
            <a:off x="728122" y="4748075"/>
            <a:ext cx="734058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Réduction considérable de la charge des rapports</a:t>
            </a:r>
          </a:p>
        </p:txBody>
      </p:sp>
      <p:sp>
        <p:nvSpPr>
          <p:cNvPr id="19" name="Rectangle 4"/>
          <p:cNvSpPr>
            <a:spLocks noChangeArrowheads="1"/>
          </p:cNvSpPr>
          <p:nvPr/>
        </p:nvSpPr>
        <p:spPr bwMode="auto">
          <a:xfrm>
            <a:off x="728187" y="5443178"/>
            <a:ext cx="7340583"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rPr>
              <a:t>Outils communs, visualisations, plates-formes…</a:t>
            </a:r>
          </a:p>
        </p:txBody>
      </p:sp>
    </p:spTree>
    <p:extLst>
      <p:ext uri="{BB962C8B-B14F-4D97-AF65-F5344CB8AC3E}">
        <p14:creationId xmlns:p14="http://schemas.microsoft.com/office/powerpoint/2010/main" val="2984331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14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392341"/>
            <a:ext cx="8303876" cy="461665"/>
          </a:xfrm>
          <a:prstGeom prst="rect">
            <a:avLst/>
          </a:prstGeom>
        </p:spPr>
        <p:txBody>
          <a:bodyPr wrap="none">
            <a:spAutoFit/>
          </a:bodyPr>
          <a:lstStyle/>
          <a:p>
            <a:r>
              <a:rPr lang="en-US" altLang="en-US" sz="2400" b="1" dirty="0">
                <a:solidFill>
                  <a:schemeClr val="accent5">
                    <a:lumMod val="75000"/>
                  </a:schemeClr>
                </a:solidFill>
                <a:latin typeface="Arial" panose="020B0604020202020204" pitchFamily="34" charset="0"/>
              </a:rPr>
              <a:t> </a:t>
            </a:r>
            <a:r>
              <a:rPr lang="fr-FR" altLang="en-US" sz="2400" b="1" dirty="0">
                <a:solidFill>
                  <a:schemeClr val="accent5">
                    <a:lumMod val="75000"/>
                  </a:schemeClr>
                </a:solidFill>
                <a:latin typeface="Arial" panose="020B0604020202020204" pitchFamily="34" charset="0"/>
              </a:rPr>
              <a:t>Objectifs stratégiques de la feuille de route SDMX 2020</a:t>
            </a:r>
            <a:endParaRPr lang="en-US" altLang="en-US" sz="2400" b="1" dirty="0">
              <a:solidFill>
                <a:schemeClr val="accent5">
                  <a:lumMod val="75000"/>
                </a:schemeClr>
              </a:solidFill>
              <a:latin typeface="Arial" panose="020B0604020202020204" pitchFamily="34" charset="0"/>
            </a:endParaRPr>
          </a:p>
        </p:txBody>
      </p:sp>
      <p:sp>
        <p:nvSpPr>
          <p:cNvPr id="2" name="Rectangle 1"/>
          <p:cNvSpPr/>
          <p:nvPr/>
        </p:nvSpPr>
        <p:spPr>
          <a:xfrm>
            <a:off x="591571" y="5165890"/>
            <a:ext cx="7815815" cy="830997"/>
          </a:xfrm>
          <a:prstGeom prst="rect">
            <a:avLst/>
          </a:prstGeom>
        </p:spPr>
        <p:txBody>
          <a:bodyPr wrap="square">
            <a:spAutoFit/>
          </a:bodyPr>
          <a:lstStyle/>
          <a:p>
            <a:pPr marL="342900" indent="-342900">
              <a:buFont typeface="Arial" panose="020B0604020202020204" pitchFamily="34" charset="0"/>
              <a:buChar char="•"/>
            </a:pPr>
            <a:r>
              <a:rPr lang="fr-FR" sz="2400" dirty="0"/>
              <a:t>Améliorer la communication en général, y compris une meilleure interaction entre les partenaires internationaux.</a:t>
            </a:r>
            <a:endParaRPr lang="en-US" sz="2400" dirty="0"/>
          </a:p>
        </p:txBody>
      </p:sp>
      <p:sp>
        <p:nvSpPr>
          <p:cNvPr id="3" name="Rectangle 2"/>
          <p:cNvSpPr/>
          <p:nvPr/>
        </p:nvSpPr>
        <p:spPr>
          <a:xfrm>
            <a:off x="591571" y="2047734"/>
            <a:ext cx="8331712" cy="461665"/>
          </a:xfrm>
          <a:prstGeom prst="rect">
            <a:avLst/>
          </a:prstGeom>
        </p:spPr>
        <p:txBody>
          <a:bodyPr wrap="square">
            <a:spAutoFit/>
          </a:bodyPr>
          <a:lstStyle/>
          <a:p>
            <a:pPr marL="342900" indent="-342900">
              <a:buFont typeface="Arial" panose="020B0604020202020204" pitchFamily="34" charset="0"/>
              <a:buChar char="•"/>
            </a:pPr>
            <a:r>
              <a:rPr lang="fr-FR" sz="2400" dirty="0"/>
              <a:t>Renforcer la mise en œuvre de SDMX</a:t>
            </a:r>
            <a:r>
              <a:rPr lang="en-US" sz="2400" dirty="0"/>
              <a:t>; </a:t>
            </a:r>
          </a:p>
        </p:txBody>
      </p:sp>
      <p:sp>
        <p:nvSpPr>
          <p:cNvPr id="4" name="Rectangle 3"/>
          <p:cNvSpPr/>
          <p:nvPr/>
        </p:nvSpPr>
        <p:spPr>
          <a:xfrm>
            <a:off x="591569" y="2720994"/>
            <a:ext cx="7815814" cy="830997"/>
          </a:xfrm>
          <a:prstGeom prst="rect">
            <a:avLst/>
          </a:prstGeom>
        </p:spPr>
        <p:txBody>
          <a:bodyPr wrap="square">
            <a:spAutoFit/>
          </a:bodyPr>
          <a:lstStyle/>
          <a:p>
            <a:pPr marL="342900" indent="-342900">
              <a:buFont typeface="Arial" panose="020B0604020202020204" pitchFamily="34" charset="0"/>
              <a:buChar char="•"/>
            </a:pPr>
            <a:r>
              <a:rPr lang="fr-FR" sz="2400" dirty="0"/>
              <a:t>Faciliter l'utilisation des données via SDMX (en particulier pour l'utilisation des politiques);</a:t>
            </a:r>
            <a:r>
              <a:rPr lang="en-US" sz="2400" dirty="0"/>
              <a:t> </a:t>
            </a:r>
          </a:p>
        </p:txBody>
      </p:sp>
      <p:sp>
        <p:nvSpPr>
          <p:cNvPr id="7" name="Rectangle 6"/>
          <p:cNvSpPr/>
          <p:nvPr/>
        </p:nvSpPr>
        <p:spPr>
          <a:xfrm>
            <a:off x="591569" y="3754227"/>
            <a:ext cx="7815815" cy="1200329"/>
          </a:xfrm>
          <a:prstGeom prst="rect">
            <a:avLst/>
          </a:prstGeom>
        </p:spPr>
        <p:txBody>
          <a:bodyPr wrap="square">
            <a:spAutoFit/>
          </a:bodyPr>
          <a:lstStyle/>
          <a:p>
            <a:pPr marL="342900" indent="-342900">
              <a:buFont typeface="Arial" panose="020B0604020202020204" pitchFamily="34" charset="0"/>
              <a:buChar char="•"/>
            </a:pPr>
            <a:r>
              <a:rPr lang="fr-FR" sz="2400" dirty="0"/>
              <a:t>Utiliser SDMX pour moderniser les processus statistiques, améliorer continuellement les normes et l'infrastructure informatique;</a:t>
            </a:r>
            <a:endParaRPr lang="en-US" sz="2400" dirty="0"/>
          </a:p>
        </p:txBody>
      </p:sp>
      <p:sp>
        <p:nvSpPr>
          <p:cNvPr id="17" name="TextBox 16"/>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9" name="Rectangle 18"/>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84561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1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up)">
                                      <p:cBhvr>
                                        <p:cTn id="22"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Merci!</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a:solidFill>
                  <a:srgbClr val="FFFFFF"/>
                </a:solidFill>
              </a:rPr>
              <a:t>Dany Ghafari/ Science Division / SDG and environment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1" name="Rectangle 30"/>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3403945" cy="461665"/>
          </a:xfrm>
          <a:prstGeom prst="rect">
            <a:avLst/>
          </a:prstGeom>
        </p:spPr>
        <p:txBody>
          <a:bodyPr wrap="none">
            <a:spAutoFit/>
          </a:bodyPr>
          <a:lstStyle/>
          <a:p>
            <a:r>
              <a:rPr lang="en-US" sz="2400" b="1" dirty="0" err="1">
                <a:solidFill>
                  <a:srgbClr val="0070C0"/>
                </a:solidFill>
              </a:rPr>
              <a:t>Q’est-ce</a:t>
            </a:r>
            <a:r>
              <a:rPr lang="en-US" sz="2400" b="1" dirty="0">
                <a:solidFill>
                  <a:srgbClr val="0070C0"/>
                </a:solidFill>
              </a:rPr>
              <a:t> que </a:t>
            </a:r>
            <a:r>
              <a:rPr lang="en-US" sz="2400" b="1" dirty="0" err="1">
                <a:solidFill>
                  <a:srgbClr val="0070C0"/>
                </a:solidFill>
              </a:rPr>
              <a:t>c’est</a:t>
            </a:r>
            <a:r>
              <a:rPr lang="en-US" sz="2400" b="1" dirty="0">
                <a:solidFill>
                  <a:srgbClr val="0070C0"/>
                </a:solidFill>
              </a:rPr>
              <a:t> SDMX?</a:t>
            </a:r>
          </a:p>
        </p:txBody>
      </p:sp>
      <p:sp>
        <p:nvSpPr>
          <p:cNvPr id="8" name="Rectangle 7"/>
          <p:cNvSpPr/>
          <p:nvPr/>
        </p:nvSpPr>
        <p:spPr>
          <a:xfrm>
            <a:off x="728122" y="1830670"/>
            <a:ext cx="7741233" cy="830997"/>
          </a:xfrm>
          <a:prstGeom prst="rect">
            <a:avLst/>
          </a:prstGeom>
        </p:spPr>
        <p:txBody>
          <a:bodyPr wrap="square">
            <a:spAutoFit/>
          </a:bodyPr>
          <a:lstStyle/>
          <a:p>
            <a:pPr marL="342900" indent="-342900">
              <a:buFont typeface="Arial" panose="020B0604020202020204" pitchFamily="34" charset="0"/>
              <a:buChar char="•"/>
            </a:pPr>
            <a:r>
              <a:rPr lang="en-US" sz="2400" dirty="0" err="1"/>
              <a:t>C’est</a:t>
            </a:r>
            <a:r>
              <a:rPr lang="en-US" sz="2400" dirty="0"/>
              <a:t> un standard qui </a:t>
            </a:r>
            <a:r>
              <a:rPr lang="en-US" sz="2400" dirty="0" err="1"/>
              <a:t>decrire</a:t>
            </a:r>
            <a:r>
              <a:rPr lang="en-US" sz="2400" dirty="0"/>
              <a:t> les </a:t>
            </a:r>
            <a:r>
              <a:rPr lang="en-US" sz="2400" dirty="0" err="1"/>
              <a:t>donnees</a:t>
            </a:r>
            <a:r>
              <a:rPr lang="en-US" sz="2400" dirty="0"/>
              <a:t> et les </a:t>
            </a:r>
            <a:r>
              <a:rPr lang="en-US" sz="2400" dirty="0" err="1"/>
              <a:t>metadonnees</a:t>
            </a:r>
            <a:r>
              <a:rPr lang="en-US" sz="2400" dirty="0"/>
              <a:t> </a:t>
            </a:r>
            <a:r>
              <a:rPr lang="en-US" sz="2400" dirty="0" err="1"/>
              <a:t>statistiques</a:t>
            </a:r>
            <a:endParaRPr lang="en-US" sz="2400" dirty="0"/>
          </a:p>
        </p:txBody>
      </p:sp>
      <p:sp>
        <p:nvSpPr>
          <p:cNvPr id="12" name="Rectangle 11"/>
          <p:cNvSpPr/>
          <p:nvPr/>
        </p:nvSpPr>
        <p:spPr>
          <a:xfrm>
            <a:off x="697136" y="2658796"/>
            <a:ext cx="7741233" cy="830997"/>
          </a:xfrm>
          <a:prstGeom prst="rect">
            <a:avLst/>
          </a:prstGeom>
        </p:spPr>
        <p:txBody>
          <a:bodyPr wrap="square">
            <a:spAutoFit/>
          </a:bodyPr>
          <a:lstStyle/>
          <a:p>
            <a:pPr marL="342900" indent="-342900">
              <a:buFont typeface="Arial" panose="020B0604020202020204" pitchFamily="34" charset="0"/>
              <a:buChar char="•"/>
            </a:pPr>
            <a:r>
              <a:rPr lang="fr-FR" sz="2400" dirty="0"/>
              <a:t>Normaliser et Fournir une approche intégrée pour faciliter leur échange</a:t>
            </a:r>
            <a:endParaRPr lang="en-US" sz="2400" dirty="0"/>
          </a:p>
        </p:txBody>
      </p:sp>
      <p:sp>
        <p:nvSpPr>
          <p:cNvPr id="13" name="TextBox 12"/>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3" name="Rectangle 2"/>
          <p:cNvSpPr>
            <a:spLocks noChangeArrowheads="1"/>
          </p:cNvSpPr>
          <p:nvPr/>
        </p:nvSpPr>
        <p:spPr bwMode="auto">
          <a:xfrm>
            <a:off x="767724" y="3457669"/>
            <a:ext cx="7662027"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400" b="0" i="0" u="none" strike="noStrike" cap="none" normalizeH="0" baseline="0" dirty="0">
                <a:ln>
                  <a:noFill/>
                </a:ln>
                <a:solidFill>
                  <a:srgbClr val="212121"/>
                </a:solidFill>
                <a:effectLst/>
                <a:latin typeface="+mj-lt"/>
              </a:rPr>
              <a:t>Améliorer leur partage efficace entre les organisations</a:t>
            </a:r>
          </a:p>
          <a:p>
            <a:pPr marR="0" lvl="0" algn="l" defTabSz="914400" rtl="0" eaLnBrk="0" fontAlgn="base" latinLnBrk="0" hangingPunct="0">
              <a:lnSpc>
                <a:spcPct val="100000"/>
              </a:lnSpc>
              <a:spcBef>
                <a:spcPct val="0"/>
              </a:spcBef>
              <a:spcAft>
                <a:spcPct val="0"/>
              </a:spcAft>
              <a:buClrTx/>
              <a:buSzTx/>
              <a:tabLst/>
            </a:pPr>
            <a:r>
              <a:rPr kumimoji="0" lang="fr-FR" altLang="en-US" sz="2400" b="0" i="0" u="none" strike="noStrike" cap="none" normalizeH="0" baseline="0" dirty="0">
                <a:ln>
                  <a:noFill/>
                </a:ln>
                <a:solidFill>
                  <a:srgbClr val="212121"/>
                </a:solidFill>
                <a:effectLst/>
                <a:latin typeface="+mj-lt"/>
              </a:rPr>
              <a:t> statistiques et similaires</a:t>
            </a:r>
            <a:r>
              <a:rPr kumimoji="0" lang="fr-FR" altLang="en-US" sz="2400" b="0" i="0" u="none" strike="noStrike" cap="none" normalizeH="0" baseline="0" dirty="0">
                <a:ln>
                  <a:noFill/>
                </a:ln>
                <a:solidFill>
                  <a:schemeClr val="tx1"/>
                </a:solidFill>
                <a:effectLst/>
                <a:latin typeface="+mj-lt"/>
              </a:rPr>
              <a:t> </a:t>
            </a:r>
          </a:p>
        </p:txBody>
      </p:sp>
      <p:sp>
        <p:nvSpPr>
          <p:cNvPr id="4" name="Rectangle 3"/>
          <p:cNvSpPr>
            <a:spLocks noChangeArrowheads="1"/>
          </p:cNvSpPr>
          <p:nvPr/>
        </p:nvSpPr>
        <p:spPr bwMode="auto">
          <a:xfrm>
            <a:off x="3104530" y="8110403"/>
            <a:ext cx="9144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100" b="0" i="0" u="none" strike="noStrike" cap="none" normalizeH="0" baseline="0">
                <a:ln>
                  <a:noFill/>
                </a:ln>
                <a:solidFill>
                  <a:srgbClr val="212121"/>
                </a:solidFill>
                <a:effectLst/>
                <a:latin typeface="inherit"/>
              </a:rPr>
              <a:t>Cela consiste en:</a:t>
            </a:r>
            <a:r>
              <a:rPr kumimoji="0" lang="fr-FR" altLang="en-US" sz="700" b="0" i="0" u="none" strike="noStrike" cap="none" normalizeH="0" baseline="0">
                <a:ln>
                  <a:noFill/>
                </a:ln>
                <a:solidFill>
                  <a:schemeClr val="tx1"/>
                </a:solidFill>
                <a:effectLst/>
              </a:rPr>
              <a:t> </a:t>
            </a:r>
            <a:endParaRPr kumimoji="0" lang="fr-FR"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83728" y="4395914"/>
            <a:ext cx="8069082"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defTabSz="914400" eaLnBrk="0" fontAlgn="base" hangingPunct="0">
              <a:spcBef>
                <a:spcPct val="0"/>
              </a:spcBef>
              <a:spcAft>
                <a:spcPct val="0"/>
              </a:spcAft>
            </a:pPr>
            <a:r>
              <a:rPr kumimoji="0" lang="fr-FR" altLang="en-US" sz="2400" b="0" i="0" u="none" strike="noStrike" cap="none" normalizeH="0" baseline="0" dirty="0">
                <a:ln>
                  <a:noFill/>
                </a:ln>
                <a:solidFill>
                  <a:srgbClr val="212121"/>
                </a:solidFill>
                <a:effectLst/>
                <a:latin typeface="+mj-lt"/>
              </a:rPr>
              <a:t>SDMX</a:t>
            </a:r>
            <a:r>
              <a:rPr lang="fr-FR" altLang="en-US" sz="2400" dirty="0">
                <a:solidFill>
                  <a:srgbClr val="212121"/>
                </a:solidFill>
                <a:latin typeface="+mj-lt"/>
              </a:rPr>
              <a:t> se compose:</a:t>
            </a:r>
            <a:endParaRPr kumimoji="0" lang="fr-FR" altLang="en-US" sz="2400" b="0" i="0" u="none" strike="noStrike" cap="none" normalizeH="0" baseline="0" dirty="0">
              <a:ln>
                <a:noFill/>
              </a:ln>
              <a:solidFill>
                <a:srgbClr val="212121"/>
              </a:solidFill>
              <a:effectLst/>
              <a:latin typeface="+mj-lt"/>
            </a:endParaRPr>
          </a:p>
          <a:p>
            <a:pPr marL="342900" marR="0" lvl="0" indent="-342900" algn="l" defTabSz="91440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400" b="0" i="0" u="none" strike="noStrike" cap="none" normalizeH="0" baseline="0" dirty="0">
                <a:ln>
                  <a:noFill/>
                </a:ln>
                <a:solidFill>
                  <a:srgbClr val="212121"/>
                </a:solidFill>
                <a:effectLst/>
                <a:latin typeface="+mj-lt"/>
              </a:rPr>
              <a:t>Des normes techniques (y compris le modèle d'information)</a:t>
            </a:r>
            <a:r>
              <a:rPr kumimoji="0" lang="fr-FR" altLang="en-US" sz="2400" b="0" i="0" u="none" strike="noStrike" cap="none" normalizeH="0" baseline="0" dirty="0">
                <a:ln>
                  <a:noFill/>
                </a:ln>
                <a:solidFill>
                  <a:schemeClr val="tx1"/>
                </a:solidFill>
                <a:effectLst/>
                <a:latin typeface="+mj-lt"/>
              </a:rPr>
              <a:t> </a:t>
            </a:r>
          </a:p>
          <a:p>
            <a:pPr marL="34290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Des directives statistiques</a:t>
            </a:r>
          </a:p>
          <a:p>
            <a:pPr marL="34290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Architecture et outils informatique</a:t>
            </a:r>
            <a:r>
              <a:rPr lang="fr-FR" altLang="en-US" sz="2400" dirty="0">
                <a:latin typeface="+mj-lt"/>
              </a:rPr>
              <a:t> </a:t>
            </a:r>
            <a:endParaRPr kumimoji="0" lang="fr-FR" altLang="en-US" sz="2400" b="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30059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bg/>
                                          </p:spTgt>
                                        </p:tgtEl>
                                        <p:attrNameLst>
                                          <p:attrName>style.visibility</p:attrName>
                                        </p:attrNameLst>
                                      </p:cBhvr>
                                      <p:to>
                                        <p:strVal val="visible"/>
                                      </p:to>
                                    </p:set>
                                    <p:animEffect transition="in" filter="wipe(up)">
                                      <p:cBhvr>
                                        <p:cTn id="22" dur="500"/>
                                        <p:tgtEl>
                                          <p:spTgt spid="10">
                                            <p:bg/>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wipe(up)">
                                      <p:cBhvr>
                                        <p:cTn id="27" dur="500"/>
                                        <p:tgtEl>
                                          <p:spTgt spid="1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0">
                                            <p:txEl>
                                              <p:pRg st="1" end="1"/>
                                            </p:txEl>
                                          </p:spTgt>
                                        </p:tgtEl>
                                        <p:attrNameLst>
                                          <p:attrName>style.visibility</p:attrName>
                                        </p:attrNameLst>
                                      </p:cBhvr>
                                      <p:to>
                                        <p:strVal val="visible"/>
                                      </p:to>
                                    </p:set>
                                    <p:animEffect transition="in" filter="wipe(up)">
                                      <p:cBhvr>
                                        <p:cTn id="32" dur="500"/>
                                        <p:tgtEl>
                                          <p:spTgt spid="10">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0">
                                            <p:txEl>
                                              <p:pRg st="2" end="2"/>
                                            </p:txEl>
                                          </p:spTgt>
                                        </p:tgtEl>
                                        <p:attrNameLst>
                                          <p:attrName>style.visibility</p:attrName>
                                        </p:attrNameLst>
                                      </p:cBhvr>
                                      <p:to>
                                        <p:strVal val="visible"/>
                                      </p:to>
                                    </p:set>
                                    <p:animEffect transition="in" filter="wipe(up)">
                                      <p:cBhvr>
                                        <p:cTn id="37" dur="500"/>
                                        <p:tgtEl>
                                          <p:spTgt spid="10">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0">
                                            <p:txEl>
                                              <p:pRg st="3" end="3"/>
                                            </p:txEl>
                                          </p:spTgt>
                                        </p:tgtEl>
                                        <p:attrNameLst>
                                          <p:attrName>style.visibility</p:attrName>
                                        </p:attrNameLst>
                                      </p:cBhvr>
                                      <p:to>
                                        <p:strVal val="visible"/>
                                      </p:to>
                                    </p:set>
                                    <p:animEffect transition="in" filter="wipe(up)">
                                      <p:cBhvr>
                                        <p:cTn id="42"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3" grpId="0" animBg="1"/>
      <p:bldP spid="10"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18" name="Rectangle 17"/>
          <p:cNvSpPr/>
          <p:nvPr/>
        </p:nvSpPr>
        <p:spPr>
          <a:xfrm>
            <a:off x="591571" y="1438508"/>
            <a:ext cx="2786981" cy="461665"/>
          </a:xfrm>
          <a:prstGeom prst="rect">
            <a:avLst/>
          </a:prstGeom>
        </p:spPr>
        <p:txBody>
          <a:bodyPr wrap="none">
            <a:spAutoFit/>
          </a:bodyPr>
          <a:lstStyle/>
          <a:p>
            <a:r>
              <a:rPr lang="en-US" altLang="en-US" sz="2400" dirty="0" err="1">
                <a:solidFill>
                  <a:srgbClr val="0070C0"/>
                </a:solidFill>
                <a:latin typeface="Arial" panose="020B0604020202020204" pitchFamily="34" charset="0"/>
              </a:rPr>
              <a:t>L’objectif</a:t>
            </a:r>
            <a:r>
              <a:rPr lang="en-US" altLang="en-US" sz="2400" dirty="0">
                <a:solidFill>
                  <a:srgbClr val="0070C0"/>
                </a:solidFill>
                <a:latin typeface="Arial" panose="020B0604020202020204" pitchFamily="34" charset="0"/>
              </a:rPr>
              <a:t> de SDMX</a:t>
            </a:r>
            <a:endParaRPr lang="en-US" sz="2400" b="1" dirty="0">
              <a:solidFill>
                <a:srgbClr val="0070C0"/>
              </a:solidFill>
            </a:endParaRPr>
          </a:p>
        </p:txBody>
      </p:sp>
      <p:sp>
        <p:nvSpPr>
          <p:cNvPr id="2" name="Rectangle 1"/>
          <p:cNvSpPr>
            <a:spLocks noChangeArrowheads="1"/>
          </p:cNvSpPr>
          <p:nvPr/>
        </p:nvSpPr>
        <p:spPr bwMode="auto">
          <a:xfrm>
            <a:off x="591571" y="2131042"/>
            <a:ext cx="8194323" cy="184665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defTabSz="914400" eaLnBrk="0" fontAlgn="base" hangingPunct="0">
              <a:lnSpc>
                <a:spcPct val="100000"/>
              </a:lnSpc>
              <a:spcBef>
                <a:spcPct val="0"/>
              </a:spcBef>
              <a:spcAft>
                <a:spcPct val="0"/>
              </a:spcAft>
              <a:buClrTx/>
              <a:buSzTx/>
              <a:tabLst/>
            </a:pPr>
            <a:r>
              <a:rPr lang="fr-FR" altLang="en-US" sz="2400" dirty="0">
                <a:solidFill>
                  <a:srgbClr val="212121"/>
                </a:solidFill>
                <a:latin typeface="+mj-lt"/>
              </a:rPr>
              <a:t>L’objectif est de créer des normes communes pour l’échange de données statistiques et de métadonnées afin de gagner en efficacité et d’éviter les doubles emplois dans notre propre travail et éventuellement pour le travail d’autres dans le domaine de l’information statistique. </a:t>
            </a:r>
          </a:p>
        </p:txBody>
      </p:sp>
    </p:spTree>
    <p:extLst>
      <p:ext uri="{BB962C8B-B14F-4D97-AF65-F5344CB8AC3E}">
        <p14:creationId xmlns:p14="http://schemas.microsoft.com/office/powerpoint/2010/main" val="1688950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432292"/>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6" name="Rectangle 5"/>
          <p:cNvSpPr/>
          <p:nvPr/>
        </p:nvSpPr>
        <p:spPr>
          <a:xfrm>
            <a:off x="591571" y="1438508"/>
            <a:ext cx="5235729" cy="461665"/>
          </a:xfrm>
          <a:prstGeom prst="rect">
            <a:avLst/>
          </a:prstGeom>
        </p:spPr>
        <p:txBody>
          <a:bodyPr wrap="none">
            <a:spAutoFit/>
          </a:bodyPr>
          <a:lstStyle/>
          <a:p>
            <a:r>
              <a:rPr lang="en-US" altLang="en-US" sz="2400" dirty="0">
                <a:solidFill>
                  <a:srgbClr val="0070C0"/>
                </a:solidFill>
                <a:latin typeface="Arial" panose="020B0604020202020204" pitchFamily="34" charset="0"/>
              </a:rPr>
              <a:t>Advantages de </a:t>
            </a:r>
            <a:r>
              <a:rPr lang="en-US" altLang="en-US" sz="2400" dirty="0" err="1">
                <a:solidFill>
                  <a:srgbClr val="0070C0"/>
                </a:solidFill>
                <a:latin typeface="Arial" panose="020B0604020202020204" pitchFamily="34" charset="0"/>
              </a:rPr>
              <a:t>l’utilization</a:t>
            </a:r>
            <a:r>
              <a:rPr lang="en-US" altLang="en-US" sz="2400" dirty="0">
                <a:solidFill>
                  <a:srgbClr val="0070C0"/>
                </a:solidFill>
                <a:latin typeface="Arial" panose="020B0604020202020204" pitchFamily="34" charset="0"/>
              </a:rPr>
              <a:t> de SDMX</a:t>
            </a:r>
            <a:endParaRPr lang="en-US" sz="2400" b="1" dirty="0">
              <a:solidFill>
                <a:srgbClr val="0070C0"/>
              </a:solidFill>
            </a:endParaRPr>
          </a:p>
        </p:txBody>
      </p:sp>
      <p:sp>
        <p:nvSpPr>
          <p:cNvPr id="8" name="Rectangle 7"/>
          <p:cNvSpPr/>
          <p:nvPr/>
        </p:nvSpPr>
        <p:spPr>
          <a:xfrm>
            <a:off x="666151" y="1925193"/>
            <a:ext cx="7741233" cy="461665"/>
          </a:xfrm>
          <a:prstGeom prst="rect">
            <a:avLst/>
          </a:prstGeom>
        </p:spPr>
        <p:txBody>
          <a:bodyPr wrap="square">
            <a:spAutoFit/>
          </a:bodyPr>
          <a:lstStyle/>
          <a:p>
            <a:pPr marL="342900" indent="-342900" defTabSz="914400" eaLnBrk="0" fontAlgn="base" hangingPunct="0">
              <a:spcBef>
                <a:spcPct val="0"/>
              </a:spcBef>
              <a:spcAft>
                <a:spcPct val="0"/>
              </a:spcAft>
              <a:buFont typeface="Arial" panose="020B0604020202020204" pitchFamily="34" charset="0"/>
              <a:buChar char="•"/>
            </a:pPr>
            <a:r>
              <a:rPr lang="fr-FR" sz="2400" dirty="0">
                <a:solidFill>
                  <a:srgbClr val="212121"/>
                </a:solidFill>
                <a:latin typeface="+mj-lt"/>
              </a:rPr>
              <a:t>Faciliter l'échange de données et de métadonnées</a:t>
            </a:r>
            <a:endParaRPr lang="en-US" altLang="en-US" sz="2400" dirty="0">
              <a:solidFill>
                <a:srgbClr val="212121"/>
              </a:solidFill>
              <a:latin typeface="+mj-lt"/>
            </a:endParaRPr>
          </a:p>
        </p:txBody>
      </p:sp>
      <p:sp>
        <p:nvSpPr>
          <p:cNvPr id="2" name="Rectangle 1"/>
          <p:cNvSpPr/>
          <p:nvPr/>
        </p:nvSpPr>
        <p:spPr>
          <a:xfrm>
            <a:off x="666151" y="4376859"/>
            <a:ext cx="7679262" cy="1200329"/>
          </a:xfrm>
          <a:prstGeom prst="rect">
            <a:avLst/>
          </a:prstGeom>
        </p:spPr>
        <p:txBody>
          <a:bodyPr wrap="square">
            <a:spAutoFit/>
          </a:bodyPr>
          <a:lstStyle/>
          <a:p>
            <a:pPr marL="342900" indent="-342900">
              <a:buFont typeface="Arial" panose="020B0604020202020204" pitchFamily="34" charset="0"/>
              <a:buChar char="•"/>
            </a:pPr>
            <a:r>
              <a:rPr lang="fr-FR" sz="2400" dirty="0">
                <a:solidFill>
                  <a:srgbClr val="212121"/>
                </a:solidFill>
                <a:latin typeface="+mj-lt"/>
              </a:rPr>
              <a:t>Rapport des données = diffusion des données = partage des données (les données sont collectées une fois puis largement partagées à l'aide des technologies modernes)</a:t>
            </a:r>
            <a:endParaRPr lang="en-US" sz="2400" dirty="0">
              <a:latin typeface="+mj-lt"/>
            </a:endParaRPr>
          </a:p>
        </p:txBody>
      </p:sp>
      <p:sp>
        <p:nvSpPr>
          <p:cNvPr id="4" name="Rectangle 1"/>
          <p:cNvSpPr>
            <a:spLocks noChangeArrowheads="1"/>
          </p:cNvSpPr>
          <p:nvPr/>
        </p:nvSpPr>
        <p:spPr bwMode="auto">
          <a:xfrm>
            <a:off x="744573" y="2488320"/>
            <a:ext cx="6223050"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U</a:t>
            </a:r>
            <a:r>
              <a:rPr kumimoji="0" lang="fr-FR" altLang="en-US" sz="2400" b="0" i="0" u="none" strike="noStrike" cap="none" normalizeH="0" baseline="0" dirty="0">
                <a:ln>
                  <a:noFill/>
                </a:ln>
                <a:solidFill>
                  <a:srgbClr val="212121"/>
                </a:solidFill>
                <a:effectLst/>
                <a:latin typeface="+mj-lt"/>
              </a:rPr>
              <a:t>sage efficace des technologies et des normes</a:t>
            </a:r>
            <a:r>
              <a:rPr kumimoji="0" lang="fr-FR" altLang="en-US" sz="2400" b="0" i="0" u="none" strike="noStrike" cap="none" normalizeH="0" baseline="0" dirty="0">
                <a:ln>
                  <a:noFill/>
                </a:ln>
                <a:solidFill>
                  <a:schemeClr val="tx1"/>
                </a:solidFill>
                <a:effectLst/>
                <a:latin typeface="+mj-lt"/>
              </a:rPr>
              <a:t> </a:t>
            </a:r>
          </a:p>
        </p:txBody>
      </p:sp>
      <p:sp>
        <p:nvSpPr>
          <p:cNvPr id="7" name="Rectangle 2"/>
          <p:cNvSpPr>
            <a:spLocks noChangeArrowheads="1"/>
          </p:cNvSpPr>
          <p:nvPr/>
        </p:nvSpPr>
        <p:spPr bwMode="auto">
          <a:xfrm>
            <a:off x="728121" y="3066369"/>
            <a:ext cx="6192401" cy="32316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en-US" sz="2100" b="0" i="0" u="none" strike="noStrike" cap="none" normalizeH="0" baseline="0" dirty="0">
                <a:ln>
                  <a:noFill/>
                </a:ln>
                <a:solidFill>
                  <a:srgbClr val="212121"/>
                </a:solidFill>
                <a:effectLst/>
                <a:latin typeface="inherit"/>
              </a:rPr>
              <a:t>Réduire le temps pour la production des rapports</a:t>
            </a:r>
            <a:r>
              <a:rPr kumimoji="0" lang="fr-FR" altLang="en-US" sz="700" b="0" i="0" u="none" strike="noStrike" cap="none" normalizeH="0" baseline="0" dirty="0">
                <a:ln>
                  <a:noFill/>
                </a:ln>
                <a:solidFill>
                  <a:schemeClr val="tx1"/>
                </a:solidFill>
                <a:effectLst/>
              </a:rPr>
              <a:t> </a:t>
            </a: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3"/>
          <p:cNvSpPr>
            <a:spLocks noChangeArrowheads="1"/>
          </p:cNvSpPr>
          <p:nvPr/>
        </p:nvSpPr>
        <p:spPr bwMode="auto">
          <a:xfrm>
            <a:off x="744573" y="3548029"/>
            <a:ext cx="7662811"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kumimoji="0" lang="fr-FR" altLang="en-US" sz="2400" b="0" i="0" u="none" strike="noStrike" cap="none" normalizeH="0" baseline="0" dirty="0">
                <a:ln>
                  <a:noFill/>
                </a:ln>
                <a:solidFill>
                  <a:srgbClr val="212121"/>
                </a:solidFill>
                <a:effectLst/>
                <a:latin typeface="+mj-lt"/>
              </a:rPr>
              <a:t>Améliorer la disponibilité des données et </a:t>
            </a:r>
            <a:r>
              <a:rPr lang="fr-FR" altLang="en-US" sz="2400" dirty="0">
                <a:solidFill>
                  <a:srgbClr val="212121"/>
                </a:solidFill>
              </a:rPr>
              <a:t>des métadonnées</a:t>
            </a:r>
            <a:r>
              <a:rPr kumimoji="0" lang="fr-FR" altLang="en-US" sz="2400" b="0" i="0" u="none" strike="noStrike" cap="none" normalizeH="0" baseline="0" dirty="0">
                <a:ln>
                  <a:noFill/>
                </a:ln>
                <a:solidFill>
                  <a:srgbClr val="212121"/>
                </a:solidFill>
                <a:effectLst/>
                <a:latin typeface="+mj-lt"/>
              </a:rPr>
              <a:t> statistiques pour les utilisateurs</a:t>
            </a:r>
            <a:r>
              <a:rPr kumimoji="0" lang="fr-FR" altLang="en-US" sz="2400" b="0" i="0" u="none" strike="noStrike" cap="none" normalizeH="0" baseline="0" dirty="0">
                <a:ln>
                  <a:noFill/>
                </a:ln>
                <a:solidFill>
                  <a:schemeClr val="tx1"/>
                </a:solidFill>
                <a:effectLst/>
                <a:latin typeface="+mj-lt"/>
              </a:rPr>
              <a:t> </a:t>
            </a:r>
          </a:p>
        </p:txBody>
      </p:sp>
      <p:sp>
        <p:nvSpPr>
          <p:cNvPr id="20" name="TextBox 19"/>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21" name="Rectangle 20"/>
          <p:cNvSpPr/>
          <p:nvPr/>
        </p:nvSpPr>
        <p:spPr>
          <a:xfrm>
            <a:off x="2715646" y="641093"/>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r>
              <a:rPr lang="fr-FR" altLang="en-US" sz="500" dirty="0"/>
              <a:t> </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Tree>
    <p:extLst>
      <p:ext uri="{BB962C8B-B14F-4D97-AF65-F5344CB8AC3E}">
        <p14:creationId xmlns:p14="http://schemas.microsoft.com/office/powerpoint/2010/main" val="215555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7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4" grpId="0" animBg="1"/>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4809009"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Structure des données statistiques </a:t>
            </a:r>
          </a:p>
        </p:txBody>
      </p:sp>
      <p:sp>
        <p:nvSpPr>
          <p:cNvPr id="17" name="Rectangle 6"/>
          <p:cNvSpPr>
            <a:spLocks noChangeArrowheads="1"/>
          </p:cNvSpPr>
          <p:nvPr/>
        </p:nvSpPr>
        <p:spPr bwMode="auto">
          <a:xfrm>
            <a:off x="728122" y="1596672"/>
            <a:ext cx="767926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SDMX spécifie comment les données statistiques peuvent être structurées. </a:t>
            </a:r>
          </a:p>
        </p:txBody>
      </p:sp>
      <p:sp>
        <p:nvSpPr>
          <p:cNvPr id="19" name="Rectangle 7"/>
          <p:cNvSpPr>
            <a:spLocks noChangeArrowheads="1"/>
          </p:cNvSpPr>
          <p:nvPr/>
        </p:nvSpPr>
        <p:spPr bwMode="auto">
          <a:xfrm>
            <a:off x="728187" y="2585543"/>
            <a:ext cx="751835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SDMX ne détaille pas les structures ou les codes spécifiques, il ne fournit qu'un cadre pour les développer. </a:t>
            </a:r>
          </a:p>
        </p:txBody>
      </p:sp>
      <p:sp>
        <p:nvSpPr>
          <p:cNvPr id="20" name="Rectangle 8"/>
          <p:cNvSpPr>
            <a:spLocks noChangeArrowheads="1"/>
          </p:cNvSpPr>
          <p:nvPr/>
        </p:nvSpPr>
        <p:spPr bwMode="auto">
          <a:xfrm>
            <a:off x="745110" y="3548864"/>
            <a:ext cx="775776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Les définitions de structure de données (DSD) fournissent les caractéristiques des données à échanger. </a:t>
            </a:r>
          </a:p>
        </p:txBody>
      </p:sp>
      <p:sp>
        <p:nvSpPr>
          <p:cNvPr id="21" name="Rectangle 9"/>
          <p:cNvSpPr>
            <a:spLocks noChangeArrowheads="1"/>
          </p:cNvSpPr>
          <p:nvPr/>
        </p:nvSpPr>
        <p:spPr bwMode="auto">
          <a:xfrm>
            <a:off x="748504" y="4545839"/>
            <a:ext cx="7646902"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fr-FR" altLang="en-US" sz="2400" dirty="0">
                <a:solidFill>
                  <a:srgbClr val="212121"/>
                </a:solidFill>
                <a:latin typeface="+mj-lt"/>
              </a:rPr>
              <a:t>Un DSD doit être développé avant tout échange en SDMX. </a:t>
            </a:r>
          </a:p>
        </p:txBody>
      </p:sp>
    </p:spTree>
    <p:extLst>
      <p:ext uri="{BB962C8B-B14F-4D97-AF65-F5344CB8AC3E}">
        <p14:creationId xmlns:p14="http://schemas.microsoft.com/office/powerpoint/2010/main" val="1789762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5207195"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L’emballage des données statistiques </a:t>
            </a:r>
          </a:p>
        </p:txBody>
      </p:sp>
      <p:sp>
        <p:nvSpPr>
          <p:cNvPr id="17" name="Rectangle 6"/>
          <p:cNvSpPr>
            <a:spLocks noChangeArrowheads="1"/>
          </p:cNvSpPr>
          <p:nvPr/>
        </p:nvSpPr>
        <p:spPr bwMode="auto">
          <a:xfrm>
            <a:off x="716143" y="1808744"/>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Une fois qu'un DSD a été conçu, les données statistiques peuvent être envoyées dans des messages structurés comme spécifié... </a:t>
            </a:r>
          </a:p>
        </p:txBody>
      </p:sp>
      <p:sp>
        <p:nvSpPr>
          <p:cNvPr id="19" name="Rectangle 7"/>
          <p:cNvSpPr>
            <a:spLocks noChangeArrowheads="1"/>
          </p:cNvSpPr>
          <p:nvPr/>
        </p:nvSpPr>
        <p:spPr bwMode="auto">
          <a:xfrm>
            <a:off x="728187" y="3097390"/>
            <a:ext cx="751835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SDMX fournit plusieurs formats de message, adaptés à différents scénarios. </a:t>
            </a:r>
          </a:p>
        </p:txBody>
      </p:sp>
      <p:sp>
        <p:nvSpPr>
          <p:cNvPr id="20" name="Rectangle 8"/>
          <p:cNvSpPr>
            <a:spLocks noChangeArrowheads="1"/>
          </p:cNvSpPr>
          <p:nvPr/>
        </p:nvSpPr>
        <p:spPr bwMode="auto">
          <a:xfrm>
            <a:off x="748505" y="4058441"/>
            <a:ext cx="7757768"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La validation est prise en charge pour la plupart des formats de messages.</a:t>
            </a:r>
          </a:p>
        </p:txBody>
      </p:sp>
      <p:sp>
        <p:nvSpPr>
          <p:cNvPr id="21" name="Rectangle 9"/>
          <p:cNvSpPr>
            <a:spLocks noChangeArrowheads="1"/>
          </p:cNvSpPr>
          <p:nvPr/>
        </p:nvSpPr>
        <p:spPr bwMode="auto">
          <a:xfrm>
            <a:off x="748505" y="4919341"/>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Des outils sont disponibles pour la transformation entre les types de message.</a:t>
            </a:r>
          </a:p>
        </p:txBody>
      </p:sp>
    </p:spTree>
    <p:extLst>
      <p:ext uri="{BB962C8B-B14F-4D97-AF65-F5344CB8AC3E}">
        <p14:creationId xmlns:p14="http://schemas.microsoft.com/office/powerpoint/2010/main" val="2959793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3508974"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Implémentation de SDMX</a:t>
            </a:r>
          </a:p>
        </p:txBody>
      </p:sp>
      <p:sp>
        <p:nvSpPr>
          <p:cNvPr id="17" name="Rectangle 6"/>
          <p:cNvSpPr>
            <a:spLocks noChangeArrowheads="1"/>
          </p:cNvSpPr>
          <p:nvPr/>
        </p:nvSpPr>
        <p:spPr bwMode="auto">
          <a:xfrm>
            <a:off x="716143" y="1671878"/>
            <a:ext cx="7786735"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bases de données existantes n'ont pas besoin d'être modifiées.</a:t>
            </a:r>
          </a:p>
        </p:txBody>
      </p:sp>
      <p:sp>
        <p:nvSpPr>
          <p:cNvPr id="19" name="Rectangle 7"/>
          <p:cNvSpPr>
            <a:spLocks noChangeArrowheads="1"/>
          </p:cNvSpPr>
          <p:nvPr/>
        </p:nvSpPr>
        <p:spPr bwMode="auto">
          <a:xfrm>
            <a:off x="728186" y="2474035"/>
            <a:ext cx="7679197" cy="147732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Un logiciel est nécessaire (personnalisé ou standard) pour mapper les structures de base de données et les codes à la DSD. Le logiciel récupère les données de la base de données et les formats selon le DSD.</a:t>
            </a:r>
          </a:p>
        </p:txBody>
      </p:sp>
      <p:sp>
        <p:nvSpPr>
          <p:cNvPr id="20" name="Rectangle 8"/>
          <p:cNvSpPr>
            <a:spLocks noChangeArrowheads="1"/>
          </p:cNvSpPr>
          <p:nvPr/>
        </p:nvSpPr>
        <p:spPr bwMode="auto">
          <a:xfrm>
            <a:off x="996552" y="3873775"/>
            <a:ext cx="7757768"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L’infrastructure de référence SDMX (SDMX_RI) d’Eurostat permet la </a:t>
            </a:r>
            <a:r>
              <a:rPr lang="fr-FR" altLang="en-US" sz="2400" dirty="0">
                <a:solidFill>
                  <a:srgbClr val="212121"/>
                </a:solidFill>
                <a:latin typeface="+mj-lt"/>
              </a:rPr>
              <a:t>cartographie </a:t>
            </a:r>
            <a:r>
              <a:rPr lang="fr-FR" altLang="en-US" sz="2400" dirty="0">
                <a:solidFill>
                  <a:srgbClr val="212121"/>
                </a:solidFill>
                <a:latin typeface="+mj-lt"/>
              </a:rPr>
              <a:t>entre toute base de données et DSD.</a:t>
            </a:r>
          </a:p>
        </p:txBody>
      </p:sp>
      <p:sp>
        <p:nvSpPr>
          <p:cNvPr id="21" name="Rectangle 9"/>
          <p:cNvSpPr>
            <a:spLocks noChangeArrowheads="1"/>
          </p:cNvSpPr>
          <p:nvPr/>
        </p:nvSpPr>
        <p:spPr bwMode="auto">
          <a:xfrm>
            <a:off x="996552" y="4919341"/>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L’outil SMART de l’OIT peut être utilisé pour lier des données de STATA, SPSS et autres a SDMX DSD.</a:t>
            </a:r>
          </a:p>
        </p:txBody>
      </p:sp>
    </p:spTree>
    <p:extLst>
      <p:ext uri="{BB962C8B-B14F-4D97-AF65-F5344CB8AC3E}">
        <p14:creationId xmlns:p14="http://schemas.microsoft.com/office/powerpoint/2010/main" val="4275576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8</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28187" y="1118337"/>
            <a:ext cx="4967707"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Doit-on avoir une base de données?</a:t>
            </a:r>
          </a:p>
        </p:txBody>
      </p:sp>
      <p:sp>
        <p:nvSpPr>
          <p:cNvPr id="17" name="Rectangle 6"/>
          <p:cNvSpPr>
            <a:spLocks noChangeArrowheads="1"/>
          </p:cNvSpPr>
          <p:nvPr/>
        </p:nvSpPr>
        <p:spPr bwMode="auto">
          <a:xfrm>
            <a:off x="716143" y="1671878"/>
            <a:ext cx="7786735"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Les bases de données relationnelles sont généralement utilisées dans l'échange de données SDMX</a:t>
            </a:r>
          </a:p>
        </p:txBody>
      </p:sp>
      <p:sp>
        <p:nvSpPr>
          <p:cNvPr id="19" name="Rectangle 7"/>
          <p:cNvSpPr>
            <a:spLocks noChangeArrowheads="1"/>
          </p:cNvSpPr>
          <p:nvPr/>
        </p:nvSpPr>
        <p:spPr bwMode="auto">
          <a:xfrm>
            <a:off x="1036731" y="2454309"/>
            <a:ext cx="7370653"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Très souhaitable d'avoir des données statistiques dans une base de données</a:t>
            </a:r>
          </a:p>
        </p:txBody>
      </p:sp>
      <p:sp>
        <p:nvSpPr>
          <p:cNvPr id="20" name="Rectangle 8"/>
          <p:cNvSpPr>
            <a:spLocks noChangeArrowheads="1"/>
          </p:cNvSpPr>
          <p:nvPr/>
        </p:nvSpPr>
        <p:spPr bwMode="auto">
          <a:xfrm>
            <a:off x="728122" y="3299388"/>
            <a:ext cx="7757768"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Cependant, il est possible de mapper une feuille de calcul Excel sur un fichier DSD et d'extraire les données de la feuille de calcul dans un fichier SDMX</a:t>
            </a:r>
          </a:p>
        </p:txBody>
      </p:sp>
      <p:sp>
        <p:nvSpPr>
          <p:cNvPr id="21" name="Rectangle 9"/>
          <p:cNvSpPr>
            <a:spLocks noChangeArrowheads="1"/>
          </p:cNvSpPr>
          <p:nvPr/>
        </p:nvSpPr>
        <p:spPr bwMode="auto">
          <a:xfrm>
            <a:off x="1036731" y="4640028"/>
            <a:ext cx="7754374"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Il est également possible de mapper et de convertir en SDMX un fichier plat tel que CSV</a:t>
            </a:r>
          </a:p>
        </p:txBody>
      </p:sp>
    </p:spTree>
    <p:extLst>
      <p:ext uri="{BB962C8B-B14F-4D97-AF65-F5344CB8AC3E}">
        <p14:creationId xmlns:p14="http://schemas.microsoft.com/office/powerpoint/2010/main" val="4257989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9</a:t>
            </a:fld>
            <a:endParaRPr lang="en-US" sz="900" dirty="0">
              <a:solidFill>
                <a:schemeClr val="bg1">
                  <a:lumMod val="65000"/>
                </a:schemeClr>
              </a:solidFill>
            </a:endParaRPr>
          </a:p>
        </p:txBody>
      </p:sp>
      <p:cxnSp>
        <p:nvCxnSpPr>
          <p:cNvPr id="15" name="Straight Connector 14"/>
          <p:cNvCxnSpPr/>
          <p:nvPr/>
        </p:nvCxnSpPr>
        <p:spPr>
          <a:xfrm>
            <a:off x="728122" y="970544"/>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71" y="210133"/>
            <a:ext cx="2124075"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3665341" y="3244334"/>
            <a:ext cx="1813317" cy="369332"/>
          </a:xfrm>
          <a:prstGeom prst="rect">
            <a:avLst/>
          </a:prstGeom>
        </p:spPr>
        <p:txBody>
          <a:bodyPr wrap="none">
            <a:spAutoFit/>
          </a:bodyPr>
          <a:lstStyle/>
          <a:p>
            <a:pPr lvl="0" defTabSz="914400" eaLnBrk="0" fontAlgn="base" hangingPunct="0">
              <a:spcBef>
                <a:spcPct val="0"/>
              </a:spcBef>
              <a:spcAft>
                <a:spcPts val="1200"/>
              </a:spcAft>
            </a:pPr>
            <a:r>
              <a:rPr lang="en-US" altLang="en-US" dirty="0">
                <a:solidFill>
                  <a:srgbClr val="FFFFFF"/>
                </a:solidFill>
                <a:latin typeface="Arial" panose="020B0604020202020204" pitchFamily="34" charset="0"/>
              </a:rPr>
              <a:t>What is SDMX?</a:t>
            </a:r>
            <a:endParaRPr lang="en-US" altLang="en-US" sz="1050" dirty="0">
              <a:latin typeface="Arial" panose="020B0604020202020204" pitchFamily="34" charset="0"/>
            </a:endParaRPr>
          </a:p>
        </p:txBody>
      </p:sp>
      <p:sp>
        <p:nvSpPr>
          <p:cNvPr id="12" name="TextBox 11"/>
          <p:cNvSpPr txBox="1"/>
          <p:nvPr/>
        </p:nvSpPr>
        <p:spPr>
          <a:xfrm>
            <a:off x="5422061" y="6419335"/>
            <a:ext cx="3580049" cy="369332"/>
          </a:xfrm>
          <a:prstGeom prst="rect">
            <a:avLst/>
          </a:prstGeom>
          <a:noFill/>
        </p:spPr>
        <p:txBody>
          <a:bodyPr wrap="square" rtlCol="0">
            <a:spAutoFit/>
          </a:bodyPr>
          <a:lstStyle/>
          <a:p>
            <a:r>
              <a:rPr lang="en-US" dirty="0">
                <a:solidFill>
                  <a:srgbClr val="0070C0"/>
                </a:solidFill>
              </a:rPr>
              <a:t>Pour plus </a:t>
            </a:r>
            <a:r>
              <a:rPr lang="en-US" dirty="0" err="1">
                <a:solidFill>
                  <a:srgbClr val="0070C0"/>
                </a:solidFill>
              </a:rPr>
              <a:t>d’information</a:t>
            </a:r>
            <a:r>
              <a:rPr lang="en-US" dirty="0">
                <a:solidFill>
                  <a:srgbClr val="0070C0"/>
                </a:solidFill>
              </a:rPr>
              <a:t>: SDMX.org</a:t>
            </a:r>
          </a:p>
        </p:txBody>
      </p:sp>
      <p:sp>
        <p:nvSpPr>
          <p:cNvPr id="13" name="Rectangle 12"/>
          <p:cNvSpPr/>
          <p:nvPr/>
        </p:nvSpPr>
        <p:spPr>
          <a:xfrm>
            <a:off x="2715646" y="454697"/>
            <a:ext cx="6096000" cy="515847"/>
          </a:xfrm>
          <a:prstGeom prst="rect">
            <a:avLst/>
          </a:prstGeom>
        </p:spPr>
        <p:txBody>
          <a:bodyPr>
            <a:spAutoFit/>
          </a:bodyPr>
          <a:lstStyle/>
          <a:p>
            <a:pPr lvl="0" defTabSz="914400" eaLnBrk="0" fontAlgn="base" hangingPunct="0">
              <a:spcBef>
                <a:spcPct val="0"/>
              </a:spcBef>
              <a:spcAft>
                <a:spcPct val="0"/>
              </a:spcAft>
            </a:pPr>
            <a:r>
              <a:rPr lang="fr-FR" altLang="en-US" dirty="0">
                <a:solidFill>
                  <a:srgbClr val="212121"/>
                </a:solidFill>
                <a:latin typeface="inherit"/>
              </a:rPr>
              <a:t>Echange de données et de métadonnées statistiques</a:t>
            </a:r>
            <a:endParaRPr lang="fr-FR" altLang="en-US" sz="1400" dirty="0">
              <a:latin typeface="Arial" panose="020B0604020202020204" pitchFamily="34" charset="0"/>
            </a:endParaRPr>
          </a:p>
          <a:p>
            <a:pPr>
              <a:lnSpc>
                <a:spcPct val="119000"/>
              </a:lnSpc>
              <a:spcAft>
                <a:spcPts val="600"/>
              </a:spcAft>
            </a:pPr>
            <a:r>
              <a:rPr lang="en-US" sz="800" kern="1400" dirty="0">
                <a:ln>
                  <a:noFill/>
                </a:ln>
                <a:solidFill>
                  <a:srgbClr val="000000"/>
                </a:solidFill>
                <a:effectLst/>
                <a:latin typeface="Calibri" panose="020F0502020204030204" pitchFamily="34" charset="0"/>
              </a:rPr>
              <a:t> </a:t>
            </a:r>
          </a:p>
        </p:txBody>
      </p:sp>
      <p:sp>
        <p:nvSpPr>
          <p:cNvPr id="4" name="Rectangle 2"/>
          <p:cNvSpPr>
            <a:spLocks noChangeArrowheads="1"/>
          </p:cNvSpPr>
          <p:nvPr/>
        </p:nvSpPr>
        <p:spPr bwMode="auto">
          <a:xfrm>
            <a:off x="728122" y="287986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769911" y="1173455"/>
            <a:ext cx="7679197"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fr-FR" altLang="en-US" sz="2400" dirty="0">
                <a:solidFill>
                  <a:srgbClr val="0070C0"/>
                </a:solidFill>
                <a:latin typeface="Arial" panose="020B0604020202020204" pitchFamily="34" charset="0"/>
              </a:rPr>
              <a:t>Développement de définitions globales de structure de données</a:t>
            </a:r>
          </a:p>
        </p:txBody>
      </p:sp>
      <p:sp>
        <p:nvSpPr>
          <p:cNvPr id="17" name="Rectangle 6"/>
          <p:cNvSpPr>
            <a:spLocks noChangeArrowheads="1"/>
          </p:cNvSpPr>
          <p:nvPr/>
        </p:nvSpPr>
        <p:spPr bwMode="auto">
          <a:xfrm>
            <a:off x="716143" y="2338189"/>
            <a:ext cx="7786735" cy="11079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lvl="0" indent="-342900" defTabSz="914400" eaLnBrk="0" fontAlgn="base" hangingPunct="0">
              <a:spcBef>
                <a:spcPct val="0"/>
              </a:spcBef>
              <a:spcAft>
                <a:spcPct val="0"/>
              </a:spcAft>
              <a:buFont typeface="Arial" panose="020B0604020202020204" pitchFamily="34" charset="0"/>
              <a:buChar char="•"/>
            </a:pPr>
            <a:r>
              <a:rPr lang="fr-FR" altLang="en-US" sz="2400" dirty="0">
                <a:solidFill>
                  <a:srgbClr val="212121"/>
                </a:solidFill>
                <a:latin typeface="+mj-lt"/>
              </a:rPr>
              <a:t>Le développement d’un DSD global est généralement réalisé par un groupe de travail composé de plusieurs agences et pays internationaux.</a:t>
            </a:r>
          </a:p>
        </p:txBody>
      </p:sp>
    </p:spTree>
    <p:extLst>
      <p:ext uri="{BB962C8B-B14F-4D97-AF65-F5344CB8AC3E}">
        <p14:creationId xmlns:p14="http://schemas.microsoft.com/office/powerpoint/2010/main" val="1383906829"/>
      </p:ext>
    </p:extLst>
  </p:cSld>
  <p:clrMapOvr>
    <a:masterClrMapping/>
  </p:clrMapOvr>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1262</TotalTime>
  <Words>1319</Words>
  <Application>Microsoft Office PowerPoint</Application>
  <PresentationFormat>On-screen Show (4:3)</PresentationFormat>
  <Paragraphs>183</Paragraphs>
  <Slides>15</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inherit</vt:lpstr>
      <vt:lpstr>Roboto Regular</vt:lpstr>
      <vt:lpstr>Wingdings</vt:lpstr>
      <vt:lpstr>UNEnvironment_PPT_English_ver2 (1)</vt:lpstr>
      <vt:lpstr>7_Office Theme</vt:lpstr>
      <vt:lpstr>Echange de donnees et de metadonnees statistiques (SDMX)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111</cp:revision>
  <cp:lastPrinted>2018-02-02T08:29:28Z</cp:lastPrinted>
  <dcterms:created xsi:type="dcterms:W3CDTF">2017-06-27T12:08:57Z</dcterms:created>
  <dcterms:modified xsi:type="dcterms:W3CDTF">2018-11-23T06:17:29Z</dcterms:modified>
</cp:coreProperties>
</file>