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30" r:id="rId2"/>
  </p:sldMasterIdLst>
  <p:notesMasterIdLst>
    <p:notesMasterId r:id="rId16"/>
  </p:notesMasterIdLst>
  <p:handoutMasterIdLst>
    <p:handoutMasterId r:id="rId17"/>
  </p:handoutMasterIdLst>
  <p:sldIdLst>
    <p:sldId id="256" r:id="rId3"/>
    <p:sldId id="291" r:id="rId4"/>
    <p:sldId id="294" r:id="rId5"/>
    <p:sldId id="296" r:id="rId6"/>
    <p:sldId id="292" r:id="rId7"/>
    <p:sldId id="293" r:id="rId8"/>
    <p:sldId id="297" r:id="rId9"/>
    <p:sldId id="295" r:id="rId10"/>
    <p:sldId id="298" r:id="rId11"/>
    <p:sldId id="300" r:id="rId12"/>
    <p:sldId id="299" r:id="rId13"/>
    <p:sldId id="302" r:id="rId14"/>
    <p:sldId id="269" r:id="rId15"/>
  </p:sldIdLst>
  <p:sldSz cx="9144000" cy="6858000" type="screen4x3"/>
  <p:notesSz cx="6797675" cy="9926638"/>
  <p:defaultTextStyle>
    <a:defPPr>
      <a:defRPr lang="en-US"/>
    </a:defPPr>
    <a:lvl1pPr marL="0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36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72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08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43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79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15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51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87" algn="l" defTabSz="45713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 slide options" id="{6DE3BC16-BA9D-514E-992B-9D4CE90FC4DB}">
          <p14:sldIdLst>
            <p14:sldId id="256"/>
          </p14:sldIdLst>
        </p14:section>
        <p14:section name="Content slide options - bulleted lists" id="{E466CC74-660C-FC46-A0E3-BF41A350C32C}">
          <p14:sldIdLst>
            <p14:sldId id="291"/>
            <p14:sldId id="294"/>
            <p14:sldId id="296"/>
            <p14:sldId id="292"/>
            <p14:sldId id="293"/>
            <p14:sldId id="297"/>
            <p14:sldId id="295"/>
            <p14:sldId id="298"/>
          </p14:sldIdLst>
        </p14:section>
        <p14:section name="Sign off slide" id="{DF88D4E2-3FCD-694C-A611-EC711783F631}">
          <p14:sldIdLst>
            <p14:sldId id="300"/>
            <p14:sldId id="299"/>
            <p14:sldId id="302"/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njith Ramadasa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scaleToFitPaper="1" frameSlides="1"/>
  <p:clrMru>
    <a:srgbClr val="43C9D6"/>
    <a:srgbClr val="000000"/>
    <a:srgbClr val="00ADED"/>
    <a:srgbClr val="1C75BA"/>
    <a:srgbClr val="C00000"/>
    <a:srgbClr val="7030A0"/>
    <a:srgbClr val="00AEEF"/>
    <a:srgbClr val="A4C2D2"/>
    <a:srgbClr val="C7EAFB"/>
    <a:srgbClr val="E1F4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64028" autoAdjust="0"/>
  </p:normalViewPr>
  <p:slideViewPr>
    <p:cSldViewPr snapToGrid="0" snapToObjects="1">
      <p:cViewPr varScale="1">
        <p:scale>
          <a:sx n="57" d="100"/>
          <a:sy n="57" d="100"/>
        </p:scale>
        <p:origin x="177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59" d="100"/>
          <a:sy n="59" d="100"/>
        </p:scale>
        <p:origin x="2790" y="8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506EF-06C3-404C-8F89-57A0E21DDE20}" type="datetimeFigureOut">
              <a:rPr lang="en-US" smtClean="0"/>
              <a:t>23/11/2018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CCDC5-2EC0-A947-93ED-82E1F9248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948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D1C28-0F0C-214E-8322-B87F8AA539D8}" type="datetimeFigureOut">
              <a:rPr lang="en-US" smtClean="0"/>
              <a:t>23/11/2018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3311DB-C32A-CC46-90F4-CE205A9DE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252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6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72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08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43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79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15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51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87" algn="l" defTabSz="45713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cartographie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un </a:t>
            </a:r>
            <a:r>
              <a:rPr lang="en-US" dirty="0" err="1"/>
              <a:t>processus</a:t>
            </a:r>
            <a:r>
              <a:rPr lang="en-US" dirty="0"/>
              <a:t> </a:t>
            </a:r>
            <a:r>
              <a:rPr lang="en-US" dirty="0" err="1"/>
              <a:t>tres</a:t>
            </a:r>
            <a:r>
              <a:rPr lang="en-US" dirty="0"/>
              <a:t> important pour</a:t>
            </a:r>
            <a:r>
              <a:rPr lang="en-US" baseline="0" dirty="0"/>
              <a:t> </a:t>
            </a:r>
            <a:r>
              <a:rPr lang="en-US" baseline="0" dirty="0" err="1"/>
              <a:t>vous</a:t>
            </a:r>
            <a:r>
              <a:rPr lang="en-US" baseline="0" dirty="0"/>
              <a:t> aider a </a:t>
            </a:r>
            <a:r>
              <a:rPr lang="en-US" baseline="0" dirty="0" err="1"/>
              <a:t>mieux</a:t>
            </a:r>
            <a:r>
              <a:rPr lang="en-US" baseline="0" dirty="0"/>
              <a:t> </a:t>
            </a:r>
            <a:r>
              <a:rPr lang="en-US" baseline="0" dirty="0" err="1"/>
              <a:t>partager</a:t>
            </a:r>
            <a:r>
              <a:rPr lang="en-US" baseline="0" dirty="0"/>
              <a:t> les </a:t>
            </a:r>
            <a:r>
              <a:rPr lang="en-US" baseline="0" dirty="0" err="1"/>
              <a:t>donnees</a:t>
            </a:r>
            <a:r>
              <a:rPr lang="en-US" baseline="0" dirty="0"/>
              <a:t> et </a:t>
            </a:r>
            <a:r>
              <a:rPr lang="en-US" baseline="0" dirty="0" err="1"/>
              <a:t>metadonnes</a:t>
            </a:r>
            <a:r>
              <a:rPr lang="en-US" baseline="0" dirty="0"/>
              <a:t> (</a:t>
            </a:r>
            <a:r>
              <a:rPr lang="en-US" baseline="0" dirty="0" err="1"/>
              <a:t>Collecter</a:t>
            </a:r>
            <a:r>
              <a:rPr lang="en-US" baseline="0" dirty="0"/>
              <a:t> </a:t>
            </a:r>
            <a:r>
              <a:rPr lang="fr-FR" dirty="0"/>
              <a:t>une fois et partager plusieurs fois</a:t>
            </a:r>
            <a:r>
              <a:rPr lang="en-US" baseline="0" dirty="0"/>
              <a:t>), </a:t>
            </a:r>
            <a:r>
              <a:rPr lang="en-US" baseline="0" dirty="0" err="1"/>
              <a:t>mais</a:t>
            </a:r>
            <a:r>
              <a:rPr lang="en-US" baseline="0" dirty="0"/>
              <a:t> </a:t>
            </a:r>
            <a:r>
              <a:rPr lang="en-US" baseline="0" dirty="0" err="1"/>
              <a:t>avant</a:t>
            </a:r>
            <a:r>
              <a:rPr lang="en-US" baseline="0" dirty="0"/>
              <a:t> </a:t>
            </a:r>
            <a:r>
              <a:rPr lang="en-US" baseline="0" dirty="0" err="1"/>
              <a:t>tous</a:t>
            </a:r>
            <a:r>
              <a:rPr lang="en-US" baseline="0" dirty="0"/>
              <a:t>, </a:t>
            </a:r>
            <a:r>
              <a:rPr lang="en-US" baseline="0" dirty="0" err="1"/>
              <a:t>il</a:t>
            </a:r>
            <a:r>
              <a:rPr lang="en-US" baseline="0" dirty="0"/>
              <a:t> </a:t>
            </a:r>
            <a:r>
              <a:rPr lang="en-US" baseline="0" dirty="0" err="1"/>
              <a:t>faut</a:t>
            </a:r>
            <a:r>
              <a:rPr lang="en-US" baseline="0" dirty="0"/>
              <a:t> savoir </a:t>
            </a:r>
            <a:r>
              <a:rPr lang="en-US" baseline="0" dirty="0" err="1"/>
              <a:t>qu’est-ce</a:t>
            </a:r>
            <a:r>
              <a:rPr lang="en-US" baseline="0" dirty="0"/>
              <a:t> </a:t>
            </a:r>
            <a:r>
              <a:rPr lang="en-US" baseline="0" dirty="0" err="1"/>
              <a:t>vous</a:t>
            </a:r>
            <a:r>
              <a:rPr lang="en-US" baseline="0" dirty="0"/>
              <a:t> </a:t>
            </a:r>
            <a:r>
              <a:rPr lang="en-US" baseline="0" dirty="0" err="1"/>
              <a:t>avez</a:t>
            </a:r>
            <a:r>
              <a:rPr lang="en-US" baseline="0" dirty="0"/>
              <a:t> </a:t>
            </a:r>
            <a:r>
              <a:rPr lang="en-US" baseline="0" dirty="0" err="1"/>
              <a:t>comme</a:t>
            </a:r>
            <a:r>
              <a:rPr lang="en-US" baseline="0" dirty="0"/>
              <a:t> </a:t>
            </a:r>
            <a:r>
              <a:rPr lang="en-US" baseline="0" dirty="0" err="1"/>
              <a:t>donnees</a:t>
            </a:r>
            <a:r>
              <a:rPr lang="en-US" baseline="0" dirty="0"/>
              <a:t> et </a:t>
            </a:r>
            <a:r>
              <a:rPr lang="en-US" baseline="0" dirty="0" err="1"/>
              <a:t>qu-est-ce</a:t>
            </a:r>
            <a:r>
              <a:rPr lang="en-US" baseline="0" dirty="0"/>
              <a:t> </a:t>
            </a:r>
            <a:r>
              <a:rPr lang="en-US" baseline="0" dirty="0" err="1"/>
              <a:t>qu’il</a:t>
            </a:r>
            <a:r>
              <a:rPr lang="en-US" baseline="0" dirty="0"/>
              <a:t> </a:t>
            </a:r>
            <a:r>
              <a:rPr lang="en-US" baseline="0" dirty="0" err="1"/>
              <a:t>manque</a:t>
            </a:r>
            <a:r>
              <a:rPr lang="en-US" baseline="0" dirty="0"/>
              <a:t>. Comment faire ca, </a:t>
            </a:r>
            <a:r>
              <a:rPr lang="en-US" baseline="0" dirty="0" err="1"/>
              <a:t>ou</a:t>
            </a:r>
            <a:r>
              <a:rPr lang="en-US" baseline="0" dirty="0"/>
              <a:t> </a:t>
            </a:r>
            <a:r>
              <a:rPr lang="en-US" baseline="0" dirty="0" err="1"/>
              <a:t>il</a:t>
            </a:r>
            <a:r>
              <a:rPr lang="en-US" baseline="0" dirty="0"/>
              <a:t> </a:t>
            </a:r>
            <a:r>
              <a:rPr lang="en-US" baseline="0" dirty="0" err="1"/>
              <a:t>faut</a:t>
            </a:r>
            <a:r>
              <a:rPr lang="en-US" baseline="0" dirty="0"/>
              <a:t> commencer a </a:t>
            </a:r>
            <a:r>
              <a:rPr lang="en-US" baseline="0" dirty="0" err="1"/>
              <a:t>evaluer</a:t>
            </a:r>
            <a:r>
              <a:rPr lang="en-US" baseline="0" dirty="0"/>
              <a:t> et </a:t>
            </a:r>
            <a:r>
              <a:rPr lang="en-US" baseline="0" dirty="0" err="1"/>
              <a:t>definir</a:t>
            </a:r>
            <a:r>
              <a:rPr lang="en-US" baseline="0" dirty="0"/>
              <a:t> </a:t>
            </a:r>
            <a:r>
              <a:rPr lang="en-US" baseline="0" dirty="0" err="1"/>
              <a:t>votre</a:t>
            </a:r>
            <a:r>
              <a:rPr lang="en-US" baseline="0" dirty="0"/>
              <a:t> </a:t>
            </a:r>
            <a:r>
              <a:rPr lang="en-US" baseline="0" dirty="0" err="1"/>
              <a:t>priorite</a:t>
            </a:r>
            <a:r>
              <a:rPr lang="en-US" baseline="0" dirty="0"/>
              <a:t> et </a:t>
            </a:r>
            <a:r>
              <a:rPr lang="en-US" baseline="0" dirty="0" err="1"/>
              <a:t>apres</a:t>
            </a:r>
            <a:r>
              <a:rPr lang="en-US" baseline="0" dirty="0"/>
              <a:t> faire la </a:t>
            </a:r>
            <a:r>
              <a:rPr lang="en-US" baseline="0" dirty="0" err="1"/>
              <a:t>cartographie</a:t>
            </a:r>
            <a:r>
              <a:rPr lang="en-US" baseline="0" dirty="0"/>
              <a:t>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626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1.1.4 </a:t>
            </a:r>
            <a:r>
              <a:rPr lang="en-US" dirty="0" err="1"/>
              <a:t>Caracetristiques</a:t>
            </a:r>
            <a:r>
              <a:rPr lang="en-US" dirty="0"/>
              <a:t> du sol </a:t>
            </a:r>
            <a:r>
              <a:rPr lang="en-US" dirty="0" err="1"/>
              <a:t>est</a:t>
            </a:r>
            <a:r>
              <a:rPr lang="en-US" dirty="0"/>
              <a:t> lie</a:t>
            </a:r>
            <a:r>
              <a:rPr lang="en-US" baseline="0" dirty="0"/>
              <a:t> a 2.5.3 Cultures </a:t>
            </a:r>
            <a:r>
              <a:rPr lang="en-US" baseline="0" dirty="0" err="1"/>
              <a:t>agricoles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588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Cet </a:t>
            </a:r>
            <a:r>
              <a:rPr lang="fr-FR" dirty="0" err="1"/>
              <a:t>example</a:t>
            </a:r>
            <a:r>
              <a:rPr lang="fr-FR" dirty="0"/>
              <a:t> est pour vous montrer</a:t>
            </a:r>
            <a:r>
              <a:rPr lang="fr-FR" baseline="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347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ODD</a:t>
            </a:r>
            <a:r>
              <a:rPr lang="en-US" baseline="0" dirty="0"/>
              <a:t> </a:t>
            </a:r>
            <a:r>
              <a:rPr lang="en-US" baseline="0" dirty="0" err="1"/>
              <a:t>indicateur</a:t>
            </a:r>
            <a:r>
              <a:rPr lang="en-US" baseline="0" dirty="0"/>
              <a:t> 2.4.1 </a:t>
            </a:r>
            <a:r>
              <a:rPr lang="en-US" baseline="0" dirty="0" err="1"/>
              <a:t>est</a:t>
            </a:r>
            <a:r>
              <a:rPr lang="en-US" baseline="0" dirty="0"/>
              <a:t> lie a </a:t>
            </a:r>
            <a:r>
              <a:rPr lang="en-US" baseline="0" dirty="0" err="1"/>
              <a:t>indicateur</a:t>
            </a:r>
            <a:r>
              <a:rPr lang="en-US" baseline="0" dirty="0"/>
              <a:t> Topic 2.5.3, </a:t>
            </a:r>
            <a:r>
              <a:rPr lang="en-US" baseline="0" dirty="0" err="1"/>
              <a:t>indicateurs</a:t>
            </a:r>
            <a:r>
              <a:rPr lang="en-US" baseline="0" dirty="0"/>
              <a:t> 2.5.3.b.1, 2.5.3.b.2</a:t>
            </a:r>
          </a:p>
          <a:p>
            <a:endParaRPr lang="en-US" dirty="0"/>
          </a:p>
          <a:p>
            <a:pPr marL="0" marR="0" lvl="0" indent="0" algn="l" defTabSz="4571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ODD</a:t>
            </a:r>
            <a:r>
              <a:rPr lang="en-US" baseline="0" dirty="0"/>
              <a:t> </a:t>
            </a:r>
            <a:r>
              <a:rPr lang="en-US" baseline="0" dirty="0" err="1"/>
              <a:t>indicateur</a:t>
            </a:r>
            <a:r>
              <a:rPr lang="en-US" baseline="0" dirty="0"/>
              <a:t> 1.4.2 </a:t>
            </a:r>
            <a:r>
              <a:rPr lang="en-US" baseline="0" dirty="0" err="1"/>
              <a:t>est</a:t>
            </a:r>
            <a:r>
              <a:rPr lang="en-US" baseline="0" dirty="0"/>
              <a:t> lie a </a:t>
            </a:r>
            <a:r>
              <a:rPr lang="en-US" baseline="0" dirty="0" err="1"/>
              <a:t>indicateur</a:t>
            </a:r>
            <a:r>
              <a:rPr lang="en-US" baseline="0" dirty="0"/>
              <a:t> Topic 2.3, </a:t>
            </a:r>
            <a:r>
              <a:rPr lang="en-US" baseline="0" dirty="0" err="1"/>
              <a:t>indicateurs</a:t>
            </a:r>
            <a:r>
              <a:rPr lang="en-US" baseline="0" dirty="0"/>
              <a:t> 2.3.1.c</a:t>
            </a:r>
          </a:p>
          <a:p>
            <a:pPr marL="0" marR="0" lvl="0" indent="0" algn="l" defTabSz="4571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aseline="0" dirty="0"/>
          </a:p>
          <a:p>
            <a:pPr marL="0" marR="0" lvl="0" indent="0" algn="l" defTabSz="4571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/>
              <a:t>1.4.2 Proportion de la population adulte totale, par sexe et par type d’occupation, qui dispose de la sécurité des droits fonciers et qui : a) possède des documents légalement authentifiés ; b) considère que ses droits sur la terre sont sûrs </a:t>
            </a:r>
            <a:endParaRPr lang="en-US" baseline="0" dirty="0"/>
          </a:p>
          <a:p>
            <a:pPr marL="0" marR="0" lvl="0" indent="0" algn="l" defTabSz="4571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4571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4571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4571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ODD</a:t>
            </a:r>
            <a:r>
              <a:rPr lang="en-US" baseline="0" dirty="0"/>
              <a:t> </a:t>
            </a:r>
            <a:r>
              <a:rPr lang="en-US" baseline="0" dirty="0" err="1"/>
              <a:t>indicateur</a:t>
            </a:r>
            <a:r>
              <a:rPr lang="en-US" baseline="0" dirty="0"/>
              <a:t> 6.4.2 </a:t>
            </a:r>
            <a:r>
              <a:rPr lang="en-US" baseline="0" dirty="0" err="1"/>
              <a:t>est</a:t>
            </a:r>
            <a:r>
              <a:rPr lang="en-US" baseline="0" dirty="0"/>
              <a:t> lie a </a:t>
            </a:r>
            <a:r>
              <a:rPr lang="en-US" baseline="0" dirty="0" err="1"/>
              <a:t>indicateur</a:t>
            </a:r>
            <a:r>
              <a:rPr lang="en-US" baseline="0" dirty="0"/>
              <a:t> Topic 2.6, </a:t>
            </a:r>
            <a:r>
              <a:rPr lang="en-US" baseline="0" dirty="0" err="1"/>
              <a:t>indicateurs</a:t>
            </a:r>
            <a:r>
              <a:rPr lang="en-US" baseline="0" dirty="0"/>
              <a:t> 2.6.1.a</a:t>
            </a:r>
          </a:p>
          <a:p>
            <a:pPr marL="0" marR="0" lvl="0" indent="0" algn="l" defTabSz="4571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2574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539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 </a:t>
            </a:r>
            <a:r>
              <a:rPr lang="en-US" baseline="0" dirty="0" err="1"/>
              <a:t>comme</a:t>
            </a:r>
            <a:r>
              <a:rPr lang="en-US" baseline="0" dirty="0"/>
              <a:t> </a:t>
            </a:r>
            <a:r>
              <a:rPr lang="en-US" baseline="0" dirty="0" err="1"/>
              <a:t>je</a:t>
            </a:r>
            <a:r>
              <a:rPr lang="en-US" baseline="0" dirty="0"/>
              <a:t> </a:t>
            </a:r>
            <a:r>
              <a:rPr lang="en-US" baseline="0" dirty="0" err="1"/>
              <a:t>viens</a:t>
            </a:r>
            <a:r>
              <a:rPr lang="en-US" baseline="0" dirty="0"/>
              <a:t> de le dire, </a:t>
            </a:r>
            <a:r>
              <a:rPr lang="en-US" baseline="0" dirty="0" err="1"/>
              <a:t>il</a:t>
            </a:r>
            <a:r>
              <a:rPr lang="en-US" baseline="0" dirty="0"/>
              <a:t> </a:t>
            </a:r>
            <a:r>
              <a:rPr lang="en-US" baseline="0" dirty="0" err="1"/>
              <a:t>faut</a:t>
            </a:r>
            <a:r>
              <a:rPr lang="en-US" baseline="0" dirty="0"/>
              <a:t> </a:t>
            </a:r>
            <a:r>
              <a:rPr lang="en-US" baseline="0" dirty="0" err="1"/>
              <a:t>commancer</a:t>
            </a:r>
            <a:r>
              <a:rPr lang="en-US" baseline="0" dirty="0"/>
              <a:t> </a:t>
            </a:r>
            <a:r>
              <a:rPr lang="en-US" baseline="0" dirty="0" err="1"/>
              <a:t>l’exercise</a:t>
            </a:r>
            <a:r>
              <a:rPr lang="en-US" baseline="0" dirty="0"/>
              <a:t> par </a:t>
            </a:r>
            <a:r>
              <a:rPr lang="en-US" baseline="0" dirty="0" err="1"/>
              <a:t>evaluer</a:t>
            </a:r>
            <a:r>
              <a:rPr lang="en-US" baseline="0" dirty="0"/>
              <a:t> </a:t>
            </a:r>
            <a:r>
              <a:rPr lang="en-US" baseline="0" dirty="0" err="1"/>
              <a:t>qu-est-ce</a:t>
            </a:r>
            <a:r>
              <a:rPr lang="en-US" baseline="0" dirty="0"/>
              <a:t> </a:t>
            </a:r>
            <a:r>
              <a:rPr lang="en-US" baseline="0" dirty="0" err="1"/>
              <a:t>qu’on</a:t>
            </a:r>
            <a:r>
              <a:rPr lang="en-US" baseline="0" dirty="0"/>
              <a:t> a et </a:t>
            </a:r>
            <a:r>
              <a:rPr lang="en-US" baseline="0" dirty="0" err="1"/>
              <a:t>qu-est-ce</a:t>
            </a:r>
            <a:r>
              <a:rPr lang="en-US" baseline="0" dirty="0"/>
              <a:t> </a:t>
            </a:r>
            <a:r>
              <a:rPr lang="en-US" baseline="0" dirty="0" err="1"/>
              <a:t>qu’on</a:t>
            </a:r>
            <a:r>
              <a:rPr lang="en-US" baseline="0" dirty="0"/>
              <a:t> a </a:t>
            </a:r>
            <a:r>
              <a:rPr lang="en-US" baseline="0" dirty="0" err="1"/>
              <a:t>besoin</a:t>
            </a:r>
            <a:r>
              <a:rPr lang="en-US" baseline="0" dirty="0"/>
              <a:t> </a:t>
            </a:r>
            <a:r>
              <a:rPr lang="en-US" baseline="0" dirty="0" err="1"/>
              <a:t>comme</a:t>
            </a:r>
            <a:r>
              <a:rPr lang="en-US" baseline="0" dirty="0"/>
              <a:t> </a:t>
            </a:r>
            <a:r>
              <a:rPr lang="en-US" baseline="0" dirty="0" err="1"/>
              <a:t>donnees</a:t>
            </a:r>
            <a:r>
              <a:rPr lang="en-US" baseline="0" dirty="0"/>
              <a:t> pour </a:t>
            </a:r>
            <a:r>
              <a:rPr lang="en-US" baseline="0" dirty="0" err="1"/>
              <a:t>terminer</a:t>
            </a:r>
            <a:r>
              <a:rPr lang="en-US" baseline="0" dirty="0"/>
              <a:t> </a:t>
            </a:r>
            <a:r>
              <a:rPr lang="en-US" baseline="0" dirty="0" err="1"/>
              <a:t>l’exercise</a:t>
            </a:r>
            <a:r>
              <a:rPr lang="en-US" baseline="0" dirty="0"/>
              <a:t> et quelle sera la priority </a:t>
            </a:r>
            <a:r>
              <a:rPr lang="en-US" baseline="0" dirty="0" err="1"/>
              <a:t>nationale</a:t>
            </a:r>
            <a:r>
              <a:rPr lang="en-US" baseline="0" dirty="0"/>
              <a:t> des </a:t>
            </a:r>
            <a:r>
              <a:rPr lang="en-US" baseline="0" dirty="0" err="1"/>
              <a:t>indicateurs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210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L’ Evaluation est faite pour </a:t>
            </a:r>
            <a:r>
              <a:rPr lang="fr-FR" dirty="0" err="1"/>
              <a:t>repondre</a:t>
            </a:r>
            <a:r>
              <a:rPr lang="fr-FR" dirty="0"/>
              <a:t> a ces questions. </a:t>
            </a:r>
            <a:endParaRPr lang="fr-FR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92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1200" dirty="0"/>
              <a:t>Le but principal est de:</a:t>
            </a:r>
            <a:r>
              <a:rPr lang="fr-FR" sz="1200" baseline="0" dirty="0"/>
              <a:t> </a:t>
            </a:r>
            <a:endParaRPr lang="fr-FR" sz="1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1200" dirty="0"/>
              <a:t>Quelles sont les données disponibles? Quelles sont les données nécessaires? Quelles sont les lacunes de données? Identifier votre capacité a répondre aux besoins existants et combler les lacunes de données, Hiérarchiser les données nécessaires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693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On commence par </a:t>
            </a:r>
            <a:r>
              <a:rPr lang="fr-FR" dirty="0" err="1"/>
              <a:t>evaluer</a:t>
            </a:r>
            <a:r>
              <a:rPr lang="fr-FR" dirty="0"/>
              <a:t> </a:t>
            </a:r>
            <a:r>
              <a:rPr lang="fr-FR" baseline="0" dirty="0"/>
              <a:t>les </a:t>
            </a:r>
            <a:r>
              <a:rPr lang="fr-FR" baseline="0" dirty="0" err="1"/>
              <a:t>donnees</a:t>
            </a:r>
            <a:r>
              <a:rPr lang="fr-FR" baseline="0" dirty="0"/>
              <a:t> disponible </a:t>
            </a:r>
          </a:p>
          <a:p>
            <a:endParaRPr lang="fr-FR" baseline="0" dirty="0"/>
          </a:p>
          <a:p>
            <a:r>
              <a:rPr lang="fr-FR" baseline="0" dirty="0"/>
              <a:t>OAESE: </a:t>
            </a:r>
            <a:r>
              <a:rPr lang="fr-FR" b="1" baseline="0" dirty="0"/>
              <a:t>Outil d’auto </a:t>
            </a:r>
            <a:r>
              <a:rPr lang="fr-FR" b="1" baseline="0" dirty="0" err="1"/>
              <a:t>evaluation</a:t>
            </a:r>
            <a:r>
              <a:rPr lang="fr-FR" b="1" baseline="0" dirty="0"/>
              <a:t> des statistiques de l’</a:t>
            </a:r>
            <a:r>
              <a:rPr lang="fr-FR" b="1" baseline="0" dirty="0" err="1"/>
              <a:t>environment</a:t>
            </a:r>
            <a:endParaRPr lang="fr-FR" b="1" baseline="0" dirty="0"/>
          </a:p>
          <a:p>
            <a:r>
              <a:rPr lang="fr-FR" baseline="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406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La </a:t>
            </a:r>
            <a:r>
              <a:rPr lang="fr-FR" dirty="0" err="1"/>
              <a:t>deuxieme</a:t>
            </a:r>
            <a:r>
              <a:rPr lang="fr-FR" dirty="0"/>
              <a:t> </a:t>
            </a:r>
            <a:r>
              <a:rPr lang="fr-FR" dirty="0" err="1"/>
              <a:t>etape</a:t>
            </a:r>
            <a:r>
              <a:rPr lang="fr-FR" dirty="0"/>
              <a:t> est</a:t>
            </a:r>
            <a:r>
              <a:rPr lang="fr-FR" baseline="0" dirty="0"/>
              <a:t> d’</a:t>
            </a:r>
            <a:r>
              <a:rPr lang="fr-FR" baseline="0" dirty="0" err="1"/>
              <a:t>evaluer</a:t>
            </a:r>
            <a:r>
              <a:rPr lang="fr-FR" baseline="0" dirty="0"/>
              <a:t> les données nécessaires par les utilisateurs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385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La troisième </a:t>
            </a:r>
            <a:r>
              <a:rPr lang="fr-FR" dirty="0" err="1"/>
              <a:t>etape</a:t>
            </a:r>
            <a:r>
              <a:rPr lang="fr-FR" dirty="0"/>
              <a:t> est</a:t>
            </a:r>
            <a:r>
              <a:rPr lang="fr-FR" baseline="0" dirty="0"/>
              <a:t> d’identifier les parties prenantes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586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OAESE est un outil utile pour répondre adéquatement à la demande croissante d’information environnementale</a:t>
            </a:r>
          </a:p>
          <a:p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 but de l’OAESE est d’aider votre pays 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à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: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développer votre programme de statistiques de l’environnement;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collecter  votre propres données sur l’environnement;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évaluer l’état des statistiques de l’environnement et les besoins pour leur développement au niveau national, tout en étant consistent avec le CDSE 2013.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4321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La </a:t>
            </a:r>
            <a:r>
              <a:rPr lang="fr-FR" dirty="0" err="1"/>
              <a:t>premiere</a:t>
            </a:r>
            <a:r>
              <a:rPr lang="fr-FR" dirty="0"/>
              <a:t> </a:t>
            </a:r>
            <a:r>
              <a:rPr lang="fr-FR" dirty="0" err="1"/>
              <a:t>etape</a:t>
            </a:r>
            <a:r>
              <a:rPr lang="fr-FR" dirty="0"/>
              <a:t> est</a:t>
            </a:r>
            <a:r>
              <a:rPr lang="fr-FR" baseline="0" dirty="0"/>
              <a:t> de commence a </a:t>
            </a:r>
            <a:r>
              <a:rPr lang="fr-FR" baseline="0" dirty="0" err="1"/>
              <a:t>evaluer</a:t>
            </a:r>
            <a:r>
              <a:rPr lang="fr-FR" baseline="0" dirty="0"/>
              <a:t> les </a:t>
            </a:r>
            <a:r>
              <a:rPr lang="fr-FR" baseline="0" dirty="0" err="1"/>
              <a:t>donnees</a:t>
            </a:r>
            <a:r>
              <a:rPr lang="fr-FR" baseline="0" dirty="0"/>
              <a:t> disponible, les données nécessaires par les utilisateurs et le plus important c’est d’</a:t>
            </a:r>
            <a:r>
              <a:rPr lang="fr-FR" baseline="0" dirty="0" err="1"/>
              <a:t>evaluer</a:t>
            </a:r>
            <a:r>
              <a:rPr lang="fr-FR" baseline="0" dirty="0"/>
              <a:t> la </a:t>
            </a:r>
            <a:r>
              <a:rPr lang="fr-FR" baseline="0" dirty="0" err="1"/>
              <a:t>capacity</a:t>
            </a:r>
            <a:r>
              <a:rPr lang="fr-FR" baseline="0" dirty="0"/>
              <a:t> institutionnelle pour fournir les </a:t>
            </a:r>
            <a:r>
              <a:rPr lang="fr-FR" baseline="0" dirty="0" err="1"/>
              <a:t>donnees</a:t>
            </a:r>
            <a:r>
              <a:rPr lang="fr-FR" baseline="0" dirty="0"/>
              <a:t> </a:t>
            </a:r>
            <a:r>
              <a:rPr lang="fr-FR" baseline="0" dirty="0" err="1"/>
              <a:t>necessaires</a:t>
            </a:r>
            <a:r>
              <a:rPr lang="fr-FR" baseline="0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311DB-C32A-CC46-90F4-CE205A9DE94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005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  <a:lvl2pPr marL="457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970ECD59-A37A-C84B-9DFA-8E427AD378B0}" type="datetimeFigureOut">
              <a:rPr lang="en-US" smtClean="0"/>
              <a:pPr/>
              <a:t>23/11/2018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81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  <a:lvl2pPr marL="457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23/11/2018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741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23/11/2018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72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3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23/11/2018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220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23/11/2018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64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6" indent="0">
              <a:buNone/>
              <a:defRPr sz="2000" b="1"/>
            </a:lvl2pPr>
            <a:lvl3pPr marL="914272" indent="0">
              <a:buNone/>
              <a:defRPr sz="1800" b="1"/>
            </a:lvl3pPr>
            <a:lvl4pPr marL="1371408" indent="0">
              <a:buNone/>
              <a:defRPr sz="1600" b="1"/>
            </a:lvl4pPr>
            <a:lvl5pPr marL="1828543" indent="0">
              <a:buNone/>
              <a:defRPr sz="1600" b="1"/>
            </a:lvl5pPr>
            <a:lvl6pPr marL="2285679" indent="0">
              <a:buNone/>
              <a:defRPr sz="1600" b="1"/>
            </a:lvl6pPr>
            <a:lvl7pPr marL="2742815" indent="0">
              <a:buNone/>
              <a:defRPr sz="1600" b="1"/>
            </a:lvl7pPr>
            <a:lvl8pPr marL="3199951" indent="0">
              <a:buNone/>
              <a:defRPr sz="1600" b="1"/>
            </a:lvl8pPr>
            <a:lvl9pPr marL="365708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6" indent="0">
              <a:buNone/>
              <a:defRPr sz="2000" b="1"/>
            </a:lvl2pPr>
            <a:lvl3pPr marL="914272" indent="0">
              <a:buNone/>
              <a:defRPr sz="1800" b="1"/>
            </a:lvl3pPr>
            <a:lvl4pPr marL="1371408" indent="0">
              <a:buNone/>
              <a:defRPr sz="1600" b="1"/>
            </a:lvl4pPr>
            <a:lvl5pPr marL="1828543" indent="0">
              <a:buNone/>
              <a:defRPr sz="1600" b="1"/>
            </a:lvl5pPr>
            <a:lvl6pPr marL="2285679" indent="0">
              <a:buNone/>
              <a:defRPr sz="1600" b="1"/>
            </a:lvl6pPr>
            <a:lvl7pPr marL="2742815" indent="0">
              <a:buNone/>
              <a:defRPr sz="1600" b="1"/>
            </a:lvl7pPr>
            <a:lvl8pPr marL="3199951" indent="0">
              <a:buNone/>
              <a:defRPr sz="1600" b="1"/>
            </a:lvl8pPr>
            <a:lvl9pPr marL="365708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23/11/2018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456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23/11/2018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854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23/11/2018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763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6" indent="0">
              <a:buNone/>
              <a:defRPr sz="1200"/>
            </a:lvl2pPr>
            <a:lvl3pPr marL="914272" indent="0">
              <a:buNone/>
              <a:defRPr sz="1000"/>
            </a:lvl3pPr>
            <a:lvl4pPr marL="1371408" indent="0">
              <a:buNone/>
              <a:defRPr sz="900"/>
            </a:lvl4pPr>
            <a:lvl5pPr marL="1828543" indent="0">
              <a:buNone/>
              <a:defRPr sz="900"/>
            </a:lvl5pPr>
            <a:lvl6pPr marL="2285679" indent="0">
              <a:buNone/>
              <a:defRPr sz="900"/>
            </a:lvl6pPr>
            <a:lvl7pPr marL="2742815" indent="0">
              <a:buNone/>
              <a:defRPr sz="900"/>
            </a:lvl7pPr>
            <a:lvl8pPr marL="3199951" indent="0">
              <a:buNone/>
              <a:defRPr sz="900"/>
            </a:lvl8pPr>
            <a:lvl9pPr marL="365708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23/11/2018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055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36" indent="0">
              <a:buNone/>
              <a:defRPr sz="2800"/>
            </a:lvl2pPr>
            <a:lvl3pPr marL="914272" indent="0">
              <a:buNone/>
              <a:defRPr sz="2400"/>
            </a:lvl3pPr>
            <a:lvl4pPr marL="1371408" indent="0">
              <a:buNone/>
              <a:defRPr sz="2000"/>
            </a:lvl4pPr>
            <a:lvl5pPr marL="1828543" indent="0">
              <a:buNone/>
              <a:defRPr sz="2000"/>
            </a:lvl5pPr>
            <a:lvl6pPr marL="2285679" indent="0">
              <a:buNone/>
              <a:defRPr sz="2000"/>
            </a:lvl6pPr>
            <a:lvl7pPr marL="2742815" indent="0">
              <a:buNone/>
              <a:defRPr sz="2000"/>
            </a:lvl7pPr>
            <a:lvl8pPr marL="3199951" indent="0">
              <a:buNone/>
              <a:defRPr sz="2000"/>
            </a:lvl8pPr>
            <a:lvl9pPr marL="365708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36" indent="0">
              <a:buNone/>
              <a:defRPr sz="1200"/>
            </a:lvl2pPr>
            <a:lvl3pPr marL="914272" indent="0">
              <a:buNone/>
              <a:defRPr sz="1000"/>
            </a:lvl3pPr>
            <a:lvl4pPr marL="1371408" indent="0">
              <a:buNone/>
              <a:defRPr sz="900"/>
            </a:lvl4pPr>
            <a:lvl5pPr marL="1828543" indent="0">
              <a:buNone/>
              <a:defRPr sz="900"/>
            </a:lvl5pPr>
            <a:lvl6pPr marL="2285679" indent="0">
              <a:buNone/>
              <a:defRPr sz="900"/>
            </a:lvl6pPr>
            <a:lvl7pPr marL="2742815" indent="0">
              <a:buNone/>
              <a:defRPr sz="900"/>
            </a:lvl7pPr>
            <a:lvl8pPr marL="3199951" indent="0">
              <a:buNone/>
              <a:defRPr sz="900"/>
            </a:lvl8pPr>
            <a:lvl9pPr marL="365708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23/11/2018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036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23/11/2018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1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3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23/11/2018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08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23/11/2018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658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6" indent="0">
              <a:buNone/>
              <a:defRPr sz="2000" b="1"/>
            </a:lvl2pPr>
            <a:lvl3pPr marL="914272" indent="0">
              <a:buNone/>
              <a:defRPr sz="1800" b="1"/>
            </a:lvl3pPr>
            <a:lvl4pPr marL="1371408" indent="0">
              <a:buNone/>
              <a:defRPr sz="1600" b="1"/>
            </a:lvl4pPr>
            <a:lvl5pPr marL="1828543" indent="0">
              <a:buNone/>
              <a:defRPr sz="1600" b="1"/>
            </a:lvl5pPr>
            <a:lvl6pPr marL="2285679" indent="0">
              <a:buNone/>
              <a:defRPr sz="1600" b="1"/>
            </a:lvl6pPr>
            <a:lvl7pPr marL="2742815" indent="0">
              <a:buNone/>
              <a:defRPr sz="1600" b="1"/>
            </a:lvl7pPr>
            <a:lvl8pPr marL="3199951" indent="0">
              <a:buNone/>
              <a:defRPr sz="1600" b="1"/>
            </a:lvl8pPr>
            <a:lvl9pPr marL="365708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6" indent="0">
              <a:buNone/>
              <a:defRPr sz="2000" b="1"/>
            </a:lvl2pPr>
            <a:lvl3pPr marL="914272" indent="0">
              <a:buNone/>
              <a:defRPr sz="1800" b="1"/>
            </a:lvl3pPr>
            <a:lvl4pPr marL="1371408" indent="0">
              <a:buNone/>
              <a:defRPr sz="1600" b="1"/>
            </a:lvl4pPr>
            <a:lvl5pPr marL="1828543" indent="0">
              <a:buNone/>
              <a:defRPr sz="1600" b="1"/>
            </a:lvl5pPr>
            <a:lvl6pPr marL="2285679" indent="0">
              <a:buNone/>
              <a:defRPr sz="1600" b="1"/>
            </a:lvl6pPr>
            <a:lvl7pPr marL="2742815" indent="0">
              <a:buNone/>
              <a:defRPr sz="1600" b="1"/>
            </a:lvl7pPr>
            <a:lvl8pPr marL="3199951" indent="0">
              <a:buNone/>
              <a:defRPr sz="1600" b="1"/>
            </a:lvl8pPr>
            <a:lvl9pPr marL="365708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23/11/2018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18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23/11/2018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03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23/11/2018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15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6" indent="0">
              <a:buNone/>
              <a:defRPr sz="1200"/>
            </a:lvl2pPr>
            <a:lvl3pPr marL="914272" indent="0">
              <a:buNone/>
              <a:defRPr sz="1000"/>
            </a:lvl3pPr>
            <a:lvl4pPr marL="1371408" indent="0">
              <a:buNone/>
              <a:defRPr sz="900"/>
            </a:lvl4pPr>
            <a:lvl5pPr marL="1828543" indent="0">
              <a:buNone/>
              <a:defRPr sz="900"/>
            </a:lvl5pPr>
            <a:lvl6pPr marL="2285679" indent="0">
              <a:buNone/>
              <a:defRPr sz="900"/>
            </a:lvl6pPr>
            <a:lvl7pPr marL="2742815" indent="0">
              <a:buNone/>
              <a:defRPr sz="900"/>
            </a:lvl7pPr>
            <a:lvl8pPr marL="3199951" indent="0">
              <a:buNone/>
              <a:defRPr sz="900"/>
            </a:lvl8pPr>
            <a:lvl9pPr marL="365708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23/11/2018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211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36" indent="0">
              <a:buNone/>
              <a:defRPr sz="2800"/>
            </a:lvl2pPr>
            <a:lvl3pPr marL="914272" indent="0">
              <a:buNone/>
              <a:defRPr sz="2400"/>
            </a:lvl3pPr>
            <a:lvl4pPr marL="1371408" indent="0">
              <a:buNone/>
              <a:defRPr sz="2000"/>
            </a:lvl4pPr>
            <a:lvl5pPr marL="1828543" indent="0">
              <a:buNone/>
              <a:defRPr sz="2000"/>
            </a:lvl5pPr>
            <a:lvl6pPr marL="2285679" indent="0">
              <a:buNone/>
              <a:defRPr sz="2000"/>
            </a:lvl6pPr>
            <a:lvl7pPr marL="2742815" indent="0">
              <a:buNone/>
              <a:defRPr sz="2000"/>
            </a:lvl7pPr>
            <a:lvl8pPr marL="3199951" indent="0">
              <a:buNone/>
              <a:defRPr sz="2000"/>
            </a:lvl8pPr>
            <a:lvl9pPr marL="3657087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36" indent="0">
              <a:buNone/>
              <a:defRPr sz="1200"/>
            </a:lvl2pPr>
            <a:lvl3pPr marL="914272" indent="0">
              <a:buNone/>
              <a:defRPr sz="1000"/>
            </a:lvl3pPr>
            <a:lvl4pPr marL="1371408" indent="0">
              <a:buNone/>
              <a:defRPr sz="900"/>
            </a:lvl4pPr>
            <a:lvl5pPr marL="1828543" indent="0">
              <a:buNone/>
              <a:defRPr sz="900"/>
            </a:lvl5pPr>
            <a:lvl6pPr marL="2285679" indent="0">
              <a:buNone/>
              <a:defRPr sz="900"/>
            </a:lvl6pPr>
            <a:lvl7pPr marL="2742815" indent="0">
              <a:buNone/>
              <a:defRPr sz="900"/>
            </a:lvl7pPr>
            <a:lvl8pPr marL="3199951" indent="0">
              <a:buNone/>
              <a:defRPr sz="900"/>
            </a:lvl8pPr>
            <a:lvl9pPr marL="365708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23/11/2018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363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 vert="horz" lIns="91427" tIns="45713" rIns="91427" bIns="45713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600202"/>
            <a:ext cx="8229600" cy="4525963"/>
          </a:xfrm>
          <a:prstGeom prst="rect">
            <a:avLst/>
          </a:prstGeom>
        </p:spPr>
        <p:txBody>
          <a:bodyPr vert="horz" lIns="91427" tIns="45713" rIns="91427" bIns="45713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 err="1"/>
              <a:t>sjdlf</a:t>
            </a:r>
            <a:endParaRPr lang="en-US" dirty="0"/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356352"/>
            <a:ext cx="2133600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970ECD59-A37A-C84B-9DFA-8E427AD378B0}" type="datetimeFigureOut">
              <a:rPr lang="en-US" smtClean="0"/>
              <a:pPr/>
              <a:t>23/11/2018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6356352"/>
            <a:ext cx="2133600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52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45713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Roboto Regular"/>
          <a:ea typeface="+mj-ea"/>
          <a:cs typeface="Roboto Regular"/>
        </a:defRPr>
      </a:lvl1pPr>
    </p:titleStyle>
    <p:bodyStyle>
      <a:lvl1pPr marL="342852" indent="-342852" algn="l" defTabSz="457136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Regular"/>
          <a:ea typeface="+mn-ea"/>
          <a:cs typeface="Roboto Regular"/>
        </a:defRPr>
      </a:lvl1pPr>
      <a:lvl2pPr marL="742845" indent="-285710" algn="l" defTabSz="45713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Regular"/>
          <a:ea typeface="+mn-ea"/>
          <a:cs typeface="Roboto Regular"/>
        </a:defRPr>
      </a:lvl2pPr>
      <a:lvl3pPr marL="1142840" indent="-228568" algn="l" defTabSz="45713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Regular"/>
          <a:ea typeface="+mn-ea"/>
          <a:cs typeface="Roboto Regular"/>
        </a:defRPr>
      </a:lvl3pPr>
      <a:lvl4pPr marL="1599975" indent="-228568" algn="l" defTabSz="45713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4pPr>
      <a:lvl5pPr marL="2171395" indent="-342852" algn="l" defTabSz="457136" rtl="0" eaLnBrk="1" latinLnBrk="0" hangingPunct="1">
        <a:spcBef>
          <a:spcPct val="20000"/>
        </a:spcBef>
        <a:buFont typeface="Wingdings" charset="2"/>
        <a:buChar char="v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5pPr>
      <a:lvl6pPr marL="2514247" indent="-228568" algn="l" defTabSz="45713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83" indent="-228568" algn="l" defTabSz="45713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19" indent="-228568" algn="l" defTabSz="45713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55" indent="-228568" algn="l" defTabSz="45713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6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72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08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43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79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15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51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87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 vert="horz" lIns="91427" tIns="45713" rIns="91427" bIns="45713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600202"/>
            <a:ext cx="8229600" cy="4525963"/>
          </a:xfrm>
          <a:prstGeom prst="rect">
            <a:avLst/>
          </a:prstGeom>
        </p:spPr>
        <p:txBody>
          <a:bodyPr vert="horz" lIns="91427" tIns="45713" rIns="91427" bIns="45713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356352"/>
            <a:ext cx="2133600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23/11/2018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6356352"/>
            <a:ext cx="2133600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326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</p:sldLayoutIdLst>
  <p:txStyles>
    <p:titleStyle>
      <a:lvl1pPr algn="l" defTabSz="45713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Roboto Regular"/>
          <a:ea typeface="+mj-ea"/>
          <a:cs typeface="Roboto Regular"/>
        </a:defRPr>
      </a:lvl1pPr>
    </p:titleStyle>
    <p:bodyStyle>
      <a:lvl1pPr marL="342852" indent="-342852" algn="l" defTabSz="457136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Regular"/>
          <a:ea typeface="+mn-ea"/>
          <a:cs typeface="Roboto Regular"/>
        </a:defRPr>
      </a:lvl1pPr>
      <a:lvl2pPr marL="742845" indent="-285710" algn="l" defTabSz="45713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Regular"/>
          <a:ea typeface="+mn-ea"/>
          <a:cs typeface="Roboto Regular"/>
        </a:defRPr>
      </a:lvl2pPr>
      <a:lvl3pPr marL="1142840" indent="-228568" algn="l" defTabSz="45713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Regular"/>
          <a:ea typeface="+mn-ea"/>
          <a:cs typeface="Roboto Regular"/>
        </a:defRPr>
      </a:lvl3pPr>
      <a:lvl4pPr marL="1599975" indent="-228568" algn="l" defTabSz="45713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4pPr>
      <a:lvl5pPr marL="2057111" indent="-228568" algn="l" defTabSz="45713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5pPr>
      <a:lvl6pPr marL="2514247" indent="-228568" algn="l" defTabSz="45713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83" indent="-228568" algn="l" defTabSz="45713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19" indent="-228568" algn="l" defTabSz="45713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55" indent="-228568" algn="l" defTabSz="45713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6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72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08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43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79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15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51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87" algn="l" defTabSz="45713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8122" y="1752525"/>
            <a:ext cx="7679262" cy="2741160"/>
          </a:xfrm>
        </p:spPr>
        <p:txBody>
          <a:bodyPr lIns="0" rIns="0" bIns="144000" anchor="b">
            <a:noAutofit/>
          </a:bodyPr>
          <a:lstStyle/>
          <a:p>
            <a:r>
              <a:rPr lang="fr-FR" sz="4000" dirty="0">
                <a:solidFill>
                  <a:schemeClr val="bg1"/>
                </a:solidFill>
              </a:rPr>
              <a:t>La cartographie des indicateurs nationaux pertinents afin de renforcer le partage des données et les métadonnées.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8122" y="4626553"/>
            <a:ext cx="7679262" cy="1030817"/>
          </a:xfrm>
        </p:spPr>
        <p:txBody>
          <a:bodyPr lIns="0" tIns="144000" rIns="0" bIns="144000" anchor="t">
            <a:noAutofit/>
          </a:bodyPr>
          <a:lstStyle/>
          <a:p>
            <a:r>
              <a:rPr lang="fr-FR" sz="1800" b="1" dirty="0">
                <a:solidFill>
                  <a:srgbClr val="FFFFFF"/>
                </a:solidFill>
              </a:rPr>
              <a:t>Atelier régional de renforcement des capacités sur les statistiques de l'environnement en Afrique de l'Ouest (Conakry, Guinée, du 27 au 29 Novembre 2018)</a:t>
            </a:r>
            <a:endParaRPr lang="en-US" sz="1800" b="1" dirty="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28122" y="4493684"/>
            <a:ext cx="7679263" cy="0"/>
          </a:xfrm>
          <a:prstGeom prst="line">
            <a:avLst/>
          </a:prstGeom>
          <a:ln w="12700" cmpd="sng">
            <a:solidFill>
              <a:schemeClr val="bg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28122" y="5790240"/>
            <a:ext cx="7679263" cy="0"/>
          </a:xfrm>
          <a:prstGeom prst="line">
            <a:avLst/>
          </a:prstGeom>
          <a:ln w="12700" cmpd="sng">
            <a:solidFill>
              <a:schemeClr val="bg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 txBox="1">
            <a:spLocks/>
          </p:cNvSpPr>
          <p:nvPr/>
        </p:nvSpPr>
        <p:spPr>
          <a:xfrm>
            <a:off x="728122" y="5790240"/>
            <a:ext cx="7679262" cy="458159"/>
          </a:xfrm>
          <a:prstGeom prst="rect">
            <a:avLst/>
          </a:prstGeom>
        </p:spPr>
        <p:txBody>
          <a:bodyPr vert="horz" lIns="0" tIns="144000" rIns="0" bIns="45713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FFFFFF"/>
                </a:solidFill>
              </a:rPr>
              <a:t>Dany Ghafari/ 27-29 </a:t>
            </a:r>
            <a:r>
              <a:rPr lang="en-US" sz="1100" dirty="0" err="1">
                <a:solidFill>
                  <a:srgbClr val="FFFFFF"/>
                </a:solidFill>
              </a:rPr>
              <a:t>Novembre</a:t>
            </a:r>
            <a:r>
              <a:rPr lang="en-US" sz="1100" dirty="0">
                <a:solidFill>
                  <a:srgbClr val="FFFFFF"/>
                </a:solidFill>
              </a:rPr>
              <a:t> 2018 / Conakry, Guinee</a:t>
            </a:r>
          </a:p>
        </p:txBody>
      </p:sp>
      <p:pic>
        <p:nvPicPr>
          <p:cNvPr id="27" name="Picture 26" descr="UNEnvironment_Logo_English_Short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921" y="1"/>
            <a:ext cx="2495615" cy="161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761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10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728121" y="838200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728122" y="-25399"/>
            <a:ext cx="7679262" cy="863599"/>
          </a:xfrm>
          <a:prstGeom prst="rect">
            <a:avLst/>
          </a:prstGeom>
        </p:spPr>
        <p:txBody>
          <a:bodyPr vert="horz" lIns="0" tIns="144000" rIns="0" bIns="14400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r>
              <a:rPr lang="en-US" sz="3200" dirty="0">
                <a:solidFill>
                  <a:srgbClr val="00AEEF"/>
                </a:solidFill>
              </a:rPr>
              <a:t>La </a:t>
            </a:r>
            <a:r>
              <a:rPr lang="en-US" sz="3200" dirty="0" err="1">
                <a:solidFill>
                  <a:srgbClr val="00AEEF"/>
                </a:solidFill>
              </a:rPr>
              <a:t>cartographie</a:t>
            </a:r>
            <a:r>
              <a:rPr lang="en-US" sz="3200" dirty="0">
                <a:solidFill>
                  <a:srgbClr val="00AEEF"/>
                </a:solidFill>
              </a:rPr>
              <a:t> des </a:t>
            </a:r>
            <a:r>
              <a:rPr lang="en-US" sz="3200" dirty="0" err="1">
                <a:solidFill>
                  <a:srgbClr val="00AEEF"/>
                </a:solidFill>
              </a:rPr>
              <a:t>indicateurs</a:t>
            </a:r>
            <a:r>
              <a:rPr lang="en-US" sz="3200" dirty="0">
                <a:solidFill>
                  <a:srgbClr val="00AEEF"/>
                </a:solidFill>
              </a:rPr>
              <a:t>  </a:t>
            </a:r>
            <a:endParaRPr lang="en-US" sz="3200" dirty="0"/>
          </a:p>
          <a:p>
            <a:endParaRPr lang="en-US" sz="3200" dirty="0">
              <a:solidFill>
                <a:srgbClr val="00AEE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122" y="1726944"/>
            <a:ext cx="7539578" cy="452717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28120" y="895946"/>
            <a:ext cx="76792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/>
              <a:t>Données nécessaires: Exemple de liaisons de politiques environnementales aux statistiques du CDSE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8744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11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728121" y="838200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728122" y="-25399"/>
            <a:ext cx="7679262" cy="863599"/>
          </a:xfrm>
          <a:prstGeom prst="rect">
            <a:avLst/>
          </a:prstGeom>
        </p:spPr>
        <p:txBody>
          <a:bodyPr vert="horz" lIns="0" tIns="144000" rIns="0" bIns="14400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r>
              <a:rPr lang="en-US" sz="3200" dirty="0">
                <a:solidFill>
                  <a:srgbClr val="00AEEF"/>
                </a:solidFill>
              </a:rPr>
              <a:t>La </a:t>
            </a:r>
            <a:r>
              <a:rPr lang="en-US" sz="3200" dirty="0" err="1">
                <a:solidFill>
                  <a:srgbClr val="00AEEF"/>
                </a:solidFill>
              </a:rPr>
              <a:t>cartographie</a:t>
            </a:r>
            <a:r>
              <a:rPr lang="en-US" sz="3200" dirty="0">
                <a:solidFill>
                  <a:srgbClr val="00AEEF"/>
                </a:solidFill>
              </a:rPr>
              <a:t> des </a:t>
            </a:r>
            <a:r>
              <a:rPr lang="en-US" sz="3200" dirty="0" err="1">
                <a:solidFill>
                  <a:srgbClr val="00AEEF"/>
                </a:solidFill>
              </a:rPr>
              <a:t>indicateurs</a:t>
            </a:r>
            <a:r>
              <a:rPr lang="en-US" sz="3200" dirty="0">
                <a:solidFill>
                  <a:srgbClr val="00AEEF"/>
                </a:solidFill>
              </a:rPr>
              <a:t>  </a:t>
            </a:r>
            <a:endParaRPr lang="en-US" sz="3200" dirty="0"/>
          </a:p>
          <a:p>
            <a:endParaRPr lang="en-US" sz="3200" dirty="0">
              <a:solidFill>
                <a:srgbClr val="00AEE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5086" y="895310"/>
            <a:ext cx="78253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/>
              <a:t>Statistiques du CDSE au ODD 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142" y="3793549"/>
            <a:ext cx="675228" cy="6623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086" y="1414084"/>
            <a:ext cx="7825329" cy="21515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086" y="3707750"/>
            <a:ext cx="7825329" cy="215231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892" y="1554800"/>
            <a:ext cx="686978" cy="68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995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12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728121" y="838200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728122" y="-25399"/>
            <a:ext cx="7679262" cy="863599"/>
          </a:xfrm>
          <a:prstGeom prst="rect">
            <a:avLst/>
          </a:prstGeom>
        </p:spPr>
        <p:txBody>
          <a:bodyPr vert="horz" lIns="0" tIns="144000" rIns="0" bIns="14400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r>
              <a:rPr lang="en-US" sz="3200" dirty="0">
                <a:solidFill>
                  <a:srgbClr val="00AEEF"/>
                </a:solidFill>
              </a:rPr>
              <a:t>La </a:t>
            </a:r>
            <a:r>
              <a:rPr lang="en-US" sz="3200" dirty="0" err="1">
                <a:solidFill>
                  <a:srgbClr val="00AEEF"/>
                </a:solidFill>
              </a:rPr>
              <a:t>cartographie</a:t>
            </a:r>
            <a:r>
              <a:rPr lang="en-US" sz="3200" dirty="0">
                <a:solidFill>
                  <a:srgbClr val="00AEEF"/>
                </a:solidFill>
              </a:rPr>
              <a:t> des </a:t>
            </a:r>
            <a:r>
              <a:rPr lang="en-US" sz="3200" dirty="0" err="1">
                <a:solidFill>
                  <a:srgbClr val="00AEEF"/>
                </a:solidFill>
              </a:rPr>
              <a:t>indicateurs</a:t>
            </a:r>
            <a:r>
              <a:rPr lang="en-US" sz="3200" dirty="0">
                <a:solidFill>
                  <a:srgbClr val="00AEEF"/>
                </a:solidFill>
              </a:rPr>
              <a:t>  </a:t>
            </a:r>
            <a:endParaRPr lang="en-US" sz="3200" dirty="0"/>
          </a:p>
          <a:p>
            <a:endParaRPr lang="en-US" sz="3200" dirty="0">
              <a:solidFill>
                <a:srgbClr val="00AEE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5086" y="895310"/>
            <a:ext cx="78253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/>
              <a:t>Statistiques du CDSE au ODD 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905203" y="3929687"/>
            <a:ext cx="51330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73890"/>
            <a:ext cx="3905203" cy="35587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8505" y="1773890"/>
            <a:ext cx="4725495" cy="355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6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8122" y="3649132"/>
            <a:ext cx="4995349" cy="844551"/>
          </a:xfrm>
        </p:spPr>
        <p:txBody>
          <a:bodyPr lIns="0" rIns="0" bIns="234000" anchor="b">
            <a:no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Merci!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728122" y="4493683"/>
            <a:ext cx="7679263" cy="0"/>
          </a:xfrm>
          <a:prstGeom prst="line">
            <a:avLst/>
          </a:prstGeom>
          <a:ln w="12700" cmpd="sng">
            <a:solidFill>
              <a:schemeClr val="bg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UNEnvironment_Logo_English_Short_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055" y="2874028"/>
            <a:ext cx="2495615" cy="1619656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19378" y="4493684"/>
            <a:ext cx="4888008" cy="1296556"/>
          </a:xfrm>
        </p:spPr>
        <p:txBody>
          <a:bodyPr lIns="0" tIns="144000" rIns="0" anchor="t">
            <a:normAutofit/>
          </a:bodyPr>
          <a:lstStyle/>
          <a:p>
            <a:pPr algn="r"/>
            <a:endParaRPr lang="en-US" sz="900" dirty="0">
              <a:solidFill>
                <a:srgbClr val="FFFFFF"/>
              </a:solidFill>
            </a:endParaRPr>
          </a:p>
          <a:p>
            <a:pPr algn="r"/>
            <a:r>
              <a:rPr lang="en-US" sz="900" dirty="0" err="1">
                <a:solidFill>
                  <a:srgbClr val="FFFFFF"/>
                </a:solidFill>
              </a:rPr>
              <a:t>Dany</a:t>
            </a:r>
            <a:r>
              <a:rPr lang="en-US" sz="900" dirty="0">
                <a:solidFill>
                  <a:srgbClr val="FFFFFF"/>
                </a:solidFill>
              </a:rPr>
              <a:t> </a:t>
            </a:r>
            <a:r>
              <a:rPr lang="en-US" sz="900" dirty="0" err="1">
                <a:solidFill>
                  <a:srgbClr val="FFFFFF"/>
                </a:solidFill>
              </a:rPr>
              <a:t>Ghafari</a:t>
            </a:r>
            <a:r>
              <a:rPr lang="en-US" sz="900" dirty="0">
                <a:solidFill>
                  <a:srgbClr val="FFFFFF"/>
                </a:solidFill>
              </a:rPr>
              <a:t>/ Science Division / SDG Data and Information Unit</a:t>
            </a:r>
          </a:p>
          <a:p>
            <a:pPr algn="r"/>
            <a:r>
              <a:rPr lang="en-US" sz="900" dirty="0">
                <a:solidFill>
                  <a:srgbClr val="FFFFFF"/>
                </a:solidFill>
              </a:rPr>
              <a:t>dany.ghafari@un.org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728122" y="5790240"/>
            <a:ext cx="7679263" cy="0"/>
          </a:xfrm>
          <a:prstGeom prst="line">
            <a:avLst/>
          </a:prstGeom>
          <a:ln w="12700" cmpd="sng">
            <a:solidFill>
              <a:schemeClr val="bg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 txBox="1">
            <a:spLocks/>
          </p:cNvSpPr>
          <p:nvPr/>
        </p:nvSpPr>
        <p:spPr>
          <a:xfrm>
            <a:off x="5156201" y="5790240"/>
            <a:ext cx="3251184" cy="597747"/>
          </a:xfrm>
          <a:prstGeom prst="rect">
            <a:avLst/>
          </a:prstGeom>
        </p:spPr>
        <p:txBody>
          <a:bodyPr vert="horz" lIns="0" tIns="144000" rIns="0" bIns="45713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>
                <a:solidFill>
                  <a:srgbClr val="FFFFFF"/>
                </a:solidFill>
              </a:rPr>
              <a:t>www.unenvironment.org</a:t>
            </a:r>
          </a:p>
        </p:txBody>
      </p:sp>
    </p:spTree>
    <p:extLst>
      <p:ext uri="{BB962C8B-B14F-4D97-AF65-F5344CB8AC3E}">
        <p14:creationId xmlns:p14="http://schemas.microsoft.com/office/powerpoint/2010/main" val="659728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2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728121" y="838200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728122" y="-25399"/>
            <a:ext cx="7679262" cy="863599"/>
          </a:xfrm>
          <a:prstGeom prst="rect">
            <a:avLst/>
          </a:prstGeom>
        </p:spPr>
        <p:txBody>
          <a:bodyPr vert="horz" lIns="0" tIns="144000" rIns="0" bIns="14400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r>
              <a:rPr lang="en-US" sz="3200" dirty="0">
                <a:solidFill>
                  <a:srgbClr val="00AEEF"/>
                </a:solidFill>
              </a:rPr>
              <a:t>Introduction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728122" y="1307583"/>
            <a:ext cx="767926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/>
              <a:t>Evaluation et priorité</a:t>
            </a:r>
          </a:p>
          <a:p>
            <a:endParaRPr lang="fr-FR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/>
              <a:t>La cartographie des indicateurs</a:t>
            </a:r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417105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3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728121" y="838200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728122" y="-25399"/>
            <a:ext cx="7679262" cy="863599"/>
          </a:xfrm>
          <a:prstGeom prst="rect">
            <a:avLst/>
          </a:prstGeom>
        </p:spPr>
        <p:txBody>
          <a:bodyPr vert="horz" lIns="0" tIns="144000" rIns="0" bIns="14400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r>
              <a:rPr lang="en-US" sz="3200" dirty="0">
                <a:solidFill>
                  <a:srgbClr val="00AEEF"/>
                </a:solidFill>
              </a:rPr>
              <a:t>Evaluation et </a:t>
            </a:r>
            <a:r>
              <a:rPr lang="en-US" sz="3200" dirty="0" err="1">
                <a:solidFill>
                  <a:srgbClr val="00AEEF"/>
                </a:solidFill>
              </a:rPr>
              <a:t>priorité</a:t>
            </a:r>
            <a:endParaRPr lang="en-US" sz="3200" dirty="0">
              <a:solidFill>
                <a:srgbClr val="00AEE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8121" y="1091684"/>
            <a:ext cx="767926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/>
              <a:t>Quelles sont les données disponibles?</a:t>
            </a:r>
          </a:p>
          <a:p>
            <a:endParaRPr lang="fr-FR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/>
              <a:t>Quelles sont les données nécessaires?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/>
              <a:t>Est-ce que vous avez la capacité institutionnelle pour fournir les données nécessaires?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2800" dirty="0"/>
          </a:p>
          <a:p>
            <a:endParaRPr lang="fr-FR" sz="2800" dirty="0"/>
          </a:p>
          <a:p>
            <a:endParaRPr lang="en-US" dirty="0"/>
          </a:p>
          <a:p>
            <a:endParaRPr lang="fr-FR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6668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4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728122" y="1193800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1" y="61976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728122" y="185740"/>
            <a:ext cx="7679262" cy="858044"/>
          </a:xfrm>
          <a:prstGeom prst="rect">
            <a:avLst/>
          </a:prstGeom>
        </p:spPr>
        <p:txBody>
          <a:bodyPr vert="horz" lIns="0" tIns="144000" rIns="0" bIns="14400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r>
              <a:rPr lang="fr-FR" sz="3200" dirty="0">
                <a:solidFill>
                  <a:srgbClr val="00AEEF"/>
                </a:solidFill>
              </a:rPr>
              <a:t>But de l’évaluation</a:t>
            </a:r>
            <a:endParaRPr lang="en-US" sz="3200" dirty="0">
              <a:solidFill>
                <a:srgbClr val="00AEE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8121" y="1437967"/>
            <a:ext cx="767926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fr-FR" sz="2400" dirty="0"/>
              <a:t>Répondre au questions mentionnées précédemment</a:t>
            </a:r>
          </a:p>
          <a:p>
            <a:pPr lvl="0"/>
            <a:endParaRPr lang="fr-FR" sz="2400" dirty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fr-FR" altLang="en-US" sz="2400" dirty="0"/>
              <a:t>Préparer un plan d’action pour:</a:t>
            </a:r>
          </a:p>
          <a:p>
            <a:pPr marL="800036" lvl="1" indent="-342900">
              <a:buFont typeface="Arial" panose="020B0604020202020204" pitchFamily="34" charset="0"/>
              <a:buChar char="•"/>
            </a:pPr>
            <a:r>
              <a:rPr lang="fr-FR" altLang="en-US" sz="2400" dirty="0"/>
              <a:t>Objectifs </a:t>
            </a:r>
            <a:r>
              <a:rPr lang="en-US" sz="2400" dirty="0" err="1"/>
              <a:t>Stratégiques</a:t>
            </a:r>
            <a:endParaRPr lang="en-US" sz="2400" dirty="0"/>
          </a:p>
          <a:p>
            <a:pPr marL="800036" lvl="1" indent="-342900">
              <a:buFont typeface="Arial" panose="020B0604020202020204" pitchFamily="34" charset="0"/>
              <a:buChar char="•"/>
            </a:pPr>
            <a:r>
              <a:rPr lang="fr-FR" sz="2400" dirty="0"/>
              <a:t>Produits et activités</a:t>
            </a:r>
          </a:p>
          <a:p>
            <a:pPr marL="800036" lvl="1" indent="-342900">
              <a:buFont typeface="Arial" panose="020B0604020202020204" pitchFamily="34" charset="0"/>
              <a:buChar char="•"/>
            </a:pPr>
            <a:r>
              <a:rPr lang="da-DK" sz="2400" dirty="0"/>
              <a:t>Budget et plan de travail</a:t>
            </a:r>
          </a:p>
          <a:p>
            <a:pPr lvl="1"/>
            <a:endParaRPr lang="da-DK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/>
              <a:t>Identifier les parties prenantes</a:t>
            </a:r>
            <a:endParaRPr lang="da-DK" sz="2400" dirty="0"/>
          </a:p>
        </p:txBody>
      </p:sp>
    </p:spTree>
    <p:extLst>
      <p:ext uri="{BB962C8B-B14F-4D97-AF65-F5344CB8AC3E}">
        <p14:creationId xmlns:p14="http://schemas.microsoft.com/office/powerpoint/2010/main" val="968217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5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728121" y="838200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728122" y="-25399"/>
            <a:ext cx="7679262" cy="863599"/>
          </a:xfrm>
          <a:prstGeom prst="rect">
            <a:avLst/>
          </a:prstGeom>
        </p:spPr>
        <p:txBody>
          <a:bodyPr vert="horz" lIns="0" tIns="144000" rIns="0" bIns="14400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r>
              <a:rPr lang="en-US" sz="3200" dirty="0">
                <a:solidFill>
                  <a:srgbClr val="00AEEF"/>
                </a:solidFill>
              </a:rPr>
              <a:t>Evaluation des </a:t>
            </a:r>
            <a:r>
              <a:rPr lang="en-US" sz="3200" dirty="0" err="1">
                <a:solidFill>
                  <a:srgbClr val="00AEEF"/>
                </a:solidFill>
              </a:rPr>
              <a:t>données</a:t>
            </a:r>
            <a:r>
              <a:rPr lang="en-US" sz="3200" dirty="0">
                <a:solidFill>
                  <a:srgbClr val="00AEEF"/>
                </a:solidFill>
              </a:rPr>
              <a:t> </a:t>
            </a:r>
            <a:r>
              <a:rPr lang="en-US" sz="3200" dirty="0" err="1">
                <a:solidFill>
                  <a:srgbClr val="00AEEF"/>
                </a:solidFill>
              </a:rPr>
              <a:t>disponibles</a:t>
            </a:r>
            <a:endParaRPr lang="en-US" sz="3200" dirty="0">
              <a:solidFill>
                <a:srgbClr val="00AEEF"/>
              </a:solidFill>
            </a:endParaRPr>
          </a:p>
          <a:p>
            <a:r>
              <a:rPr lang="en-US" sz="3200" dirty="0">
                <a:solidFill>
                  <a:srgbClr val="00AEEF"/>
                </a:solidFill>
              </a:rPr>
              <a:t> </a:t>
            </a:r>
            <a:endParaRPr lang="en-US" sz="3200" dirty="0"/>
          </a:p>
          <a:p>
            <a:endParaRPr lang="en-US" sz="3200" dirty="0">
              <a:solidFill>
                <a:srgbClr val="00AEE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8122" y="1321828"/>
            <a:ext cx="765712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/>
              <a:t>Les producteurs identifient les statistiques qu’ils produisent et les enregistrent dans l’OAESE</a:t>
            </a:r>
          </a:p>
          <a:p>
            <a:endParaRPr lang="fr-FR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/>
              <a:t>Les statistiques peuvent êtres au-delàs de celles listées dans L’OAESE si elles sont liées à l’environnement et pertinentes au niveau national</a:t>
            </a:r>
          </a:p>
        </p:txBody>
      </p:sp>
    </p:spTree>
    <p:extLst>
      <p:ext uri="{BB962C8B-B14F-4D97-AF65-F5344CB8AC3E}">
        <p14:creationId xmlns:p14="http://schemas.microsoft.com/office/powerpoint/2010/main" val="1434412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6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728121" y="838200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728122" y="-25399"/>
            <a:ext cx="7679262" cy="863599"/>
          </a:xfrm>
          <a:prstGeom prst="rect">
            <a:avLst/>
          </a:prstGeom>
        </p:spPr>
        <p:txBody>
          <a:bodyPr vert="horz" lIns="0" tIns="144000" rIns="0" bIns="14400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r>
              <a:rPr lang="en-US" sz="3200" dirty="0">
                <a:solidFill>
                  <a:srgbClr val="00AEEF"/>
                </a:solidFill>
              </a:rPr>
              <a:t>Evaluation des </a:t>
            </a:r>
            <a:r>
              <a:rPr lang="en-US" sz="3200" dirty="0" err="1">
                <a:solidFill>
                  <a:srgbClr val="00AEEF"/>
                </a:solidFill>
              </a:rPr>
              <a:t>données</a:t>
            </a:r>
            <a:r>
              <a:rPr lang="en-US" sz="3200" dirty="0">
                <a:solidFill>
                  <a:srgbClr val="00AEEF"/>
                </a:solidFill>
              </a:rPr>
              <a:t> </a:t>
            </a:r>
            <a:r>
              <a:rPr lang="en-US" sz="3200" dirty="0" err="1">
                <a:solidFill>
                  <a:srgbClr val="00AEEF"/>
                </a:solidFill>
              </a:rPr>
              <a:t>nécessaires</a:t>
            </a:r>
            <a:r>
              <a:rPr lang="en-US" sz="3200" dirty="0">
                <a:solidFill>
                  <a:srgbClr val="00AEEF"/>
                </a:solidFill>
              </a:rPr>
              <a:t> </a:t>
            </a:r>
          </a:p>
          <a:p>
            <a:r>
              <a:rPr lang="en-US" sz="3200" dirty="0">
                <a:solidFill>
                  <a:srgbClr val="00AEEF"/>
                </a:solidFill>
              </a:rPr>
              <a:t> </a:t>
            </a:r>
            <a:endParaRPr lang="en-US" sz="3200" dirty="0"/>
          </a:p>
          <a:p>
            <a:endParaRPr lang="en-US" sz="3200" dirty="0">
              <a:solidFill>
                <a:srgbClr val="00AEE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8122" y="1321828"/>
            <a:ext cx="765712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/>
              <a:t>Les utilisateurs auront de nombreux besoin en données</a:t>
            </a:r>
          </a:p>
          <a:p>
            <a:endParaRPr lang="fr-FR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/>
              <a:t>Commencer avec l’examen des documents politiques pour identifier les domaines importants et les indicateurs nécessaires</a:t>
            </a:r>
          </a:p>
          <a:p>
            <a:r>
              <a:rPr lang="fr-FR" sz="2800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/>
              <a:t>Rapports existants sur la situation statistique</a:t>
            </a:r>
          </a:p>
          <a:p>
            <a:endParaRPr lang="fr-FR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/>
              <a:t>Identifier ces statistiques dans l’OAESE </a:t>
            </a:r>
          </a:p>
        </p:txBody>
      </p:sp>
    </p:spTree>
    <p:extLst>
      <p:ext uri="{BB962C8B-B14F-4D97-AF65-F5344CB8AC3E}">
        <p14:creationId xmlns:p14="http://schemas.microsoft.com/office/powerpoint/2010/main" val="1319702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7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728121" y="838200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728122" y="-25399"/>
            <a:ext cx="7679262" cy="863599"/>
          </a:xfrm>
          <a:prstGeom prst="rect">
            <a:avLst/>
          </a:prstGeom>
        </p:spPr>
        <p:txBody>
          <a:bodyPr vert="horz" lIns="0" tIns="144000" rIns="0" bIns="14400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r>
              <a:rPr lang="en-US" sz="3200" dirty="0">
                <a:solidFill>
                  <a:srgbClr val="00AEEF"/>
                </a:solidFill>
              </a:rPr>
              <a:t>Identifier les parties </a:t>
            </a:r>
            <a:r>
              <a:rPr lang="en-US" sz="3200" dirty="0" err="1">
                <a:solidFill>
                  <a:srgbClr val="00AEEF"/>
                </a:solidFill>
              </a:rPr>
              <a:t>prenantes</a:t>
            </a:r>
            <a:endParaRPr lang="en-US" sz="3200" dirty="0">
              <a:solidFill>
                <a:srgbClr val="00AEEF"/>
              </a:solidFill>
            </a:endParaRPr>
          </a:p>
          <a:p>
            <a:r>
              <a:rPr lang="en-US" sz="3200" dirty="0">
                <a:solidFill>
                  <a:srgbClr val="00AEEF"/>
                </a:solidFill>
              </a:rPr>
              <a:t> </a:t>
            </a:r>
            <a:endParaRPr lang="en-US" sz="3200" dirty="0"/>
          </a:p>
          <a:p>
            <a:endParaRPr lang="en-US" sz="3200" dirty="0">
              <a:solidFill>
                <a:srgbClr val="00AEE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8121" y="1065238"/>
            <a:ext cx="765712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/>
              <a:t>OAESE Partie II: sous-composantes et sujets utilisés comme liste de contrôle</a:t>
            </a:r>
          </a:p>
          <a:p>
            <a:endParaRPr lang="fr-FR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/>
              <a:t> Aide à identifier les parties prenantes / producteurs concernés -va au-delà du Ministère de l’Environnement</a:t>
            </a:r>
          </a:p>
          <a:p>
            <a:r>
              <a:rPr lang="fr-FR" sz="2800" dirty="0"/>
              <a:t>	• Tenir compte des producteurs liés aux SIG, aux 	    nouvelles technologies </a:t>
            </a:r>
          </a:p>
          <a:p>
            <a:endParaRPr lang="fr-FR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/>
              <a:t> Les données peuvent être produites par les autorités du district, les municipalités, la recherche scientifique, etc. </a:t>
            </a:r>
          </a:p>
        </p:txBody>
      </p:sp>
    </p:spTree>
    <p:extLst>
      <p:ext uri="{BB962C8B-B14F-4D97-AF65-F5344CB8AC3E}">
        <p14:creationId xmlns:p14="http://schemas.microsoft.com/office/powerpoint/2010/main" val="2334971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8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728122" y="1193800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728122" y="2"/>
            <a:ext cx="7679262" cy="1193799"/>
          </a:xfrm>
          <a:prstGeom prst="rect">
            <a:avLst/>
          </a:prstGeom>
        </p:spPr>
        <p:txBody>
          <a:bodyPr vert="horz" lIns="0" tIns="144000" rIns="0" bIns="14400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r>
              <a:rPr lang="fr-FR" sz="3200" dirty="0">
                <a:solidFill>
                  <a:srgbClr val="00AEEF"/>
                </a:solidFill>
              </a:rPr>
              <a:t>Outil d'Auto-évaluation des Statistiques de l'Environnement (OAESE)</a:t>
            </a:r>
            <a:endParaRPr lang="en-US" sz="3200" dirty="0">
              <a:solidFill>
                <a:srgbClr val="00AEE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1639" y="1247001"/>
            <a:ext cx="1255745" cy="12065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28122" y="1321828"/>
            <a:ext cx="64235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/>
              <a:t>OAESE est un outil utile pour répondre adéquatement à la demande croissante d’information environnementale</a:t>
            </a:r>
          </a:p>
        </p:txBody>
      </p:sp>
      <p:sp>
        <p:nvSpPr>
          <p:cNvPr id="4" name="Rectangle 3"/>
          <p:cNvSpPr/>
          <p:nvPr/>
        </p:nvSpPr>
        <p:spPr>
          <a:xfrm>
            <a:off x="728121" y="2781650"/>
            <a:ext cx="767926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/>
              <a:t>Le but de l’OAESE est a vous aider </a:t>
            </a:r>
            <a:r>
              <a:rPr lang="fr-CH" sz="2800" dirty="0"/>
              <a:t>à</a:t>
            </a:r>
            <a:r>
              <a:rPr lang="fr-FR" sz="2800" dirty="0"/>
              <a:t> :</a:t>
            </a:r>
          </a:p>
          <a:p>
            <a:pPr lvl="0"/>
            <a:endParaRPr lang="fr-FR" sz="24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2400" dirty="0"/>
              <a:t>développer votre programme de statistiques de l’environnement;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2400" dirty="0"/>
              <a:t>collecter votre propres données sur l’environnement;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fr-FR" sz="2400" dirty="0"/>
              <a:t>évaluer l’état des statistiques de l’environnement et les besoins pour votre développement au niveau national, tout en étant consistent avec le CDSE 2013.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89099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728122" y="6350001"/>
            <a:ext cx="7679262" cy="508000"/>
          </a:xfrm>
          <a:prstGeom prst="rect">
            <a:avLst/>
          </a:prstGeom>
        </p:spPr>
        <p:txBody>
          <a:bodyPr vert="horz" lIns="0" tIns="45713" rIns="0" bIns="45713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fld id="{28574C2E-61E0-2C45-9917-25B26B6AD85F}" type="slidenum">
              <a:rPr lang="en-US" sz="900" smtClean="0">
                <a:solidFill>
                  <a:schemeClr val="bg1">
                    <a:lumMod val="65000"/>
                  </a:schemeClr>
                </a:solidFill>
              </a:rPr>
              <a:t>9</a:t>
            </a:fld>
            <a:endParaRPr lang="en-US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728121" y="642380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28122" y="6350001"/>
            <a:ext cx="7679263" cy="0"/>
          </a:xfrm>
          <a:prstGeom prst="line">
            <a:avLst/>
          </a:prstGeom>
          <a:ln w="12700" cmpd="sng">
            <a:solidFill>
              <a:srgbClr val="00AEEF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728122" y="-25399"/>
            <a:ext cx="7679262" cy="724929"/>
          </a:xfrm>
          <a:prstGeom prst="rect">
            <a:avLst/>
          </a:prstGeom>
        </p:spPr>
        <p:txBody>
          <a:bodyPr vert="horz" lIns="0" tIns="144000" rIns="0" bIns="14400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r>
              <a:rPr lang="fr-FR" sz="3200" dirty="0">
                <a:solidFill>
                  <a:srgbClr val="00AEEF"/>
                </a:solidFill>
              </a:rPr>
              <a:t>Comment gérer la consultation</a:t>
            </a:r>
            <a:endParaRPr lang="en-US" sz="3200" dirty="0">
              <a:solidFill>
                <a:srgbClr val="00AEE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7256" y="800823"/>
            <a:ext cx="871434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dirty="0"/>
              <a:t>Atelier réunissant les compilateurs de données et des utilisateurs de données</a:t>
            </a:r>
          </a:p>
          <a:p>
            <a:r>
              <a:rPr lang="fr-FR" sz="2000" dirty="0"/>
              <a:t>	•Commencer avec l'atelier des producteurs en identifiant les données disponibles</a:t>
            </a:r>
          </a:p>
          <a:p>
            <a:r>
              <a:rPr lang="fr-FR" sz="2000" dirty="0"/>
              <a:t>	•Suivi par un atelier des utilisateurs et des producteurs pour identifier les lacunes et les priorités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dirty="0"/>
              <a:t>Le processus devrait inclure les décideurs et les politiques ainsi que le personnel technique des institutions utilisatrices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dirty="0"/>
              <a:t>La demande des utilisateurs dépassera le potentiel d'approvisionnement, ce qui rendra la priorisation nécessaire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dirty="0"/>
              <a:t>Après avoir identifié les données disponibles et établi les priorités -les critères détaillés de l’OAESE doivent être complétés individuellement, car les participants devront peut-être consulter davantage au sein de leurs propres agences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dirty="0"/>
              <a:t>Point de départ souvent pour une coordination plus poussée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dirty="0"/>
              <a:t>Encourage le dialogue entre les compilateurs et les utilisateurs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dirty="0"/>
              <a:t>Utile pour sensibiliser les participants à l'importance des statistiques et pour les sensibiliser aux nouveaux problèmes nécessitant des données</a:t>
            </a:r>
          </a:p>
        </p:txBody>
      </p:sp>
    </p:spTree>
    <p:extLst>
      <p:ext uri="{BB962C8B-B14F-4D97-AF65-F5344CB8AC3E}">
        <p14:creationId xmlns:p14="http://schemas.microsoft.com/office/powerpoint/2010/main" val="1922824908"/>
      </p:ext>
    </p:extLst>
  </p:cSld>
  <p:clrMapOvr>
    <a:masterClrMapping/>
  </p:clrMapOvr>
</p:sld>
</file>

<file path=ppt/theme/theme1.xml><?xml version="1.0" encoding="utf-8"?>
<a:theme xmlns:a="http://schemas.openxmlformats.org/drawingml/2006/main" name="UNEnvironment_PPT_English_ver2 (1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UNEnvironment_PPT_English_ver2 (1)</Template>
  <TotalTime>1655</TotalTime>
  <Words>697</Words>
  <Application>Microsoft Office PowerPoint</Application>
  <PresentationFormat>On-screen Show (4:3)</PresentationFormat>
  <Paragraphs>129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Roboto Regular</vt:lpstr>
      <vt:lpstr>Wingdings</vt:lpstr>
      <vt:lpstr>UNEnvironment_PPT_English_ver2 (1)</vt:lpstr>
      <vt:lpstr>7_Office Theme</vt:lpstr>
      <vt:lpstr>La cartographie des indicateurs nationaux pertinents afin de renforcer le partage des données et les métadonnées.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Merci!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Elisabetta Bonotto</dc:creator>
  <cp:lastModifiedBy>Dany Ghafari</cp:lastModifiedBy>
  <cp:revision>124</cp:revision>
  <cp:lastPrinted>2018-02-02T08:29:28Z</cp:lastPrinted>
  <dcterms:created xsi:type="dcterms:W3CDTF">2017-06-27T12:08:57Z</dcterms:created>
  <dcterms:modified xsi:type="dcterms:W3CDTF">2018-11-23T06:53:43Z</dcterms:modified>
</cp:coreProperties>
</file>