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87" r:id="rId3"/>
    <p:sldMasterId id="2147483699" r:id="rId4"/>
    <p:sldMasterId id="2147483711" r:id="rId5"/>
    <p:sldMasterId id="2147483723" r:id="rId6"/>
    <p:sldMasterId id="2147483738" r:id="rId7"/>
    <p:sldMasterId id="2147483753" r:id="rId8"/>
  </p:sldMasterIdLst>
  <p:notesMasterIdLst>
    <p:notesMasterId r:id="rId25"/>
  </p:notesMasterIdLst>
  <p:sldIdLst>
    <p:sldId id="915" r:id="rId9"/>
    <p:sldId id="718" r:id="rId10"/>
    <p:sldId id="916" r:id="rId11"/>
    <p:sldId id="919" r:id="rId12"/>
    <p:sldId id="928" r:id="rId13"/>
    <p:sldId id="926" r:id="rId14"/>
    <p:sldId id="927" r:id="rId15"/>
    <p:sldId id="929" r:id="rId16"/>
    <p:sldId id="920" r:id="rId17"/>
    <p:sldId id="930" r:id="rId18"/>
    <p:sldId id="721" r:id="rId19"/>
    <p:sldId id="720" r:id="rId20"/>
    <p:sldId id="648" r:id="rId21"/>
    <p:sldId id="921" r:id="rId22"/>
    <p:sldId id="931" r:id="rId23"/>
    <p:sldId id="91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5B9BD5"/>
    <a:srgbClr val="B28C4E"/>
    <a:srgbClr val="00A86D"/>
    <a:srgbClr val="EF3C97"/>
    <a:srgbClr val="EF3125"/>
    <a:srgbClr val="F58120"/>
    <a:srgbClr val="FFC20F"/>
    <a:srgbClr val="45C8F6"/>
    <a:srgbClr val="DAC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6" autoAdjust="0"/>
    <p:restoredTop sz="75489" autoAdjust="0"/>
  </p:normalViewPr>
  <p:slideViewPr>
    <p:cSldViewPr snapToGrid="0">
      <p:cViewPr varScale="1">
        <p:scale>
          <a:sx n="51" d="100"/>
          <a:sy n="51" d="100"/>
        </p:scale>
        <p:origin x="1168" y="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5DDF5F-18D9-417F-ACC4-C811F8A29A88}" type="datetimeFigureOut">
              <a:rPr lang="en-US" smtClean="0"/>
              <a:t>25/11/2018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72AF6E-67CC-4EC1-8C42-5597ECF60C7E}" type="slidenum">
              <a:rPr lang="en-US" smtClean="0"/>
              <a:t>‹#›</a:t>
            </a:fld>
            <a:endParaRPr lang="en-US"/>
          </a:p>
        </p:txBody>
      </p:sp>
    </p:spTree>
    <p:extLst>
      <p:ext uri="{BB962C8B-B14F-4D97-AF65-F5344CB8AC3E}">
        <p14:creationId xmlns:p14="http://schemas.microsoft.com/office/powerpoint/2010/main" val="2062110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Answerability</a:t>
            </a:r>
            <a:r>
              <a:rPr lang="en-US" sz="1200" kern="1200" dirty="0">
                <a:solidFill>
                  <a:schemeClr val="tx1"/>
                </a:solidFill>
                <a:effectLst/>
                <a:latin typeface="+mn-lt"/>
                <a:ea typeface="+mn-ea"/>
                <a:cs typeface="+mn-cs"/>
              </a:rPr>
              <a:t> can be understood as the obligation of public officials to in­form, explain and justify their decisions and actions, and should involve formal monitoring mechanisms. The second dimension is </a:t>
            </a:r>
            <a:r>
              <a:rPr lang="en-US" sz="1200" i="1" kern="1200" dirty="0">
                <a:solidFill>
                  <a:schemeClr val="tx1"/>
                </a:solidFill>
                <a:effectLst/>
                <a:latin typeface="+mn-lt"/>
                <a:ea typeface="+mn-ea"/>
                <a:cs typeface="+mn-cs"/>
              </a:rPr>
              <a:t>enforceability</a:t>
            </a:r>
            <a:r>
              <a:rPr lang="en-US" sz="1200" kern="1200" dirty="0">
                <a:solidFill>
                  <a:schemeClr val="tx1"/>
                </a:solidFill>
                <a:effectLst/>
                <a:latin typeface="+mn-lt"/>
                <a:ea typeface="+mn-ea"/>
                <a:cs typeface="+mn-cs"/>
              </a:rPr>
              <a:t>, which is the capacity to impose sanctions on public sector offi­cials who violate their duties, and is exercised both through the classical mutual control among the different branches of power and/or by independ­ent agencies specialized in public sector oversight (comptrollers, attorney generals, ombudsmen, etc.). The third, which may be seen as a prerequisite for both answerability and enforceability, is a </a:t>
            </a:r>
            <a:r>
              <a:rPr lang="en-US" sz="1200" i="1" kern="1200" dirty="0">
                <a:solidFill>
                  <a:schemeClr val="tx1"/>
                </a:solidFill>
                <a:effectLst/>
                <a:latin typeface="+mn-lt"/>
                <a:ea typeface="+mn-ea"/>
                <a:cs typeface="+mn-cs"/>
              </a:rPr>
              <a:t>clear de­limitation of responsibility </a:t>
            </a:r>
            <a:r>
              <a:rPr lang="en-US" sz="1200" kern="1200" dirty="0">
                <a:solidFill>
                  <a:schemeClr val="tx1"/>
                </a:solidFill>
                <a:effectLst/>
                <a:latin typeface="+mn-lt"/>
                <a:ea typeface="+mn-ea"/>
                <a:cs typeface="+mn-cs"/>
              </a:rPr>
              <a:t>–i.e., the requirement that all positions of authority should have clearly defined duties and performance standards, which would enable their behavior to be assessed objectively and transparently. </a:t>
            </a:r>
          </a:p>
        </p:txBody>
      </p:sp>
      <p:sp>
        <p:nvSpPr>
          <p:cNvPr id="4" name="Slide Number Placeholder 3"/>
          <p:cNvSpPr>
            <a:spLocks noGrp="1"/>
          </p:cNvSpPr>
          <p:nvPr>
            <p:ph type="sldNum" sz="quarter" idx="10"/>
          </p:nvPr>
        </p:nvSpPr>
        <p:spPr/>
        <p:txBody>
          <a:bodyPr/>
          <a:lstStyle/>
          <a:p>
            <a:fld id="{41FE5BE8-CB16-40E7-A52A-A4D3126FDCFD}" type="slidenum">
              <a:rPr lang="en-US" smtClean="0"/>
              <a:t>2</a:t>
            </a:fld>
            <a:endParaRPr lang="en-US" dirty="0"/>
          </a:p>
        </p:txBody>
      </p:sp>
    </p:spTree>
    <p:extLst>
      <p:ext uri="{BB962C8B-B14F-4D97-AF65-F5344CB8AC3E}">
        <p14:creationId xmlns:p14="http://schemas.microsoft.com/office/powerpoint/2010/main" val="3949279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FE5BE8-CB16-40E7-A52A-A4D3126FDCFD}" type="slidenum">
              <a:rPr lang="en-US" smtClean="0"/>
              <a:t>12</a:t>
            </a:fld>
            <a:endParaRPr lang="en-US" dirty="0"/>
          </a:p>
        </p:txBody>
      </p:sp>
    </p:spTree>
    <p:extLst>
      <p:ext uri="{BB962C8B-B14F-4D97-AF65-F5344CB8AC3E}">
        <p14:creationId xmlns:p14="http://schemas.microsoft.com/office/powerpoint/2010/main" val="24421279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1FE5BE8-CB16-40E7-A52A-A4D3126FDCFD}" type="slidenum">
              <a:rPr lang="en-US" smtClean="0"/>
              <a:t>13</a:t>
            </a:fld>
            <a:endParaRPr lang="en-US" dirty="0"/>
          </a:p>
        </p:txBody>
      </p:sp>
    </p:spTree>
    <p:extLst>
      <p:ext uri="{BB962C8B-B14F-4D97-AF65-F5344CB8AC3E}">
        <p14:creationId xmlns:p14="http://schemas.microsoft.com/office/powerpoint/2010/main" val="3821000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1FE5BE8-CB16-40E7-A52A-A4D3126FDCFD}"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214097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31838"/>
            <a:ext cx="4878388" cy="36576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9CE0375-EEF1-4E33-A17C-F9D635A94D97}" type="slidenum">
              <a:rPr kumimoji="0" lang="ja-JP"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ja-JP"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818153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1FE5BE8-CB16-40E7-A52A-A4D3126FDCF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069346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a:solidFill>
                  <a:schemeClr val="tx1"/>
                </a:solidFill>
                <a:effectLst/>
                <a:latin typeface="+mn-lt"/>
                <a:ea typeface="+mn-ea"/>
                <a:cs typeface="+mn-cs"/>
              </a:rPr>
              <a:t>Answerability</a:t>
            </a:r>
            <a:r>
              <a:rPr lang="en-US" sz="1200" kern="1200" dirty="0">
                <a:solidFill>
                  <a:schemeClr val="tx1"/>
                </a:solidFill>
                <a:effectLst/>
                <a:latin typeface="+mn-lt"/>
                <a:ea typeface="+mn-ea"/>
                <a:cs typeface="+mn-cs"/>
              </a:rPr>
              <a:t> can be understood as the obligation of public officials to in­form, explain and justify their decisions and actions, and should involve formal monitoring mechanisms. The second dimension is </a:t>
            </a:r>
            <a:r>
              <a:rPr lang="en-US" sz="1200" i="1" kern="1200" dirty="0">
                <a:solidFill>
                  <a:schemeClr val="tx1"/>
                </a:solidFill>
                <a:effectLst/>
                <a:latin typeface="+mn-lt"/>
                <a:ea typeface="+mn-ea"/>
                <a:cs typeface="+mn-cs"/>
              </a:rPr>
              <a:t>enforceability</a:t>
            </a:r>
            <a:r>
              <a:rPr lang="en-US" sz="1200" kern="1200" dirty="0">
                <a:solidFill>
                  <a:schemeClr val="tx1"/>
                </a:solidFill>
                <a:effectLst/>
                <a:latin typeface="+mn-lt"/>
                <a:ea typeface="+mn-ea"/>
                <a:cs typeface="+mn-cs"/>
              </a:rPr>
              <a:t>, which is the capacity to impose sanctions on public sector offi­cials who violate their duties, and is exercised both through the classical mutual control among the different branches of power and/or by independ­ent agencies specialized in public sector oversight (comptrollers, attorney generals, ombudsmen, etc.). The third, which may be seen as a prerequisite for both answerability and enforceability, is a </a:t>
            </a:r>
            <a:r>
              <a:rPr lang="en-US" sz="1200" i="1" kern="1200" dirty="0">
                <a:solidFill>
                  <a:schemeClr val="tx1"/>
                </a:solidFill>
                <a:effectLst/>
                <a:latin typeface="+mn-lt"/>
                <a:ea typeface="+mn-ea"/>
                <a:cs typeface="+mn-cs"/>
              </a:rPr>
              <a:t>clear de­limitation of responsibility </a:t>
            </a:r>
            <a:r>
              <a:rPr lang="en-US" sz="1200" kern="1200" dirty="0">
                <a:solidFill>
                  <a:schemeClr val="tx1"/>
                </a:solidFill>
                <a:effectLst/>
                <a:latin typeface="+mn-lt"/>
                <a:ea typeface="+mn-ea"/>
                <a:cs typeface="+mn-cs"/>
              </a:rPr>
              <a:t>–i.e., the requirement that all positions of authority should have clearly defined duties and performance standards, which would enable their behavior to be assessed objectively and transparently. </a:t>
            </a:r>
          </a:p>
        </p:txBody>
      </p:sp>
      <p:sp>
        <p:nvSpPr>
          <p:cNvPr id="4" name="Slide Number Placeholder 3"/>
          <p:cNvSpPr>
            <a:spLocks noGrp="1"/>
          </p:cNvSpPr>
          <p:nvPr>
            <p:ph type="sldNum" sz="quarter" idx="10"/>
          </p:nvPr>
        </p:nvSpPr>
        <p:spPr/>
        <p:txBody>
          <a:bodyPr/>
          <a:lstStyle/>
          <a:p>
            <a:fld id="{41FE5BE8-CB16-40E7-A52A-A4D3126FDCFD}" type="slidenum">
              <a:rPr lang="en-US" smtClean="0"/>
              <a:t>3</a:t>
            </a:fld>
            <a:endParaRPr lang="en-US" dirty="0"/>
          </a:p>
        </p:txBody>
      </p:sp>
    </p:spTree>
    <p:extLst>
      <p:ext uri="{BB962C8B-B14F-4D97-AF65-F5344CB8AC3E}">
        <p14:creationId xmlns:p14="http://schemas.microsoft.com/office/powerpoint/2010/main" val="3579183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ea typeface="ＭＳ Ｐゴシック" panose="020B0600070205080204" pitchFamily="34" charset="-128"/>
            </a:endParaRP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defTabSz="930275">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defTabSz="930275">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defTabSz="930275">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defTabSz="930275">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marL="0" marR="0" lvl="0" indent="0" defTabSz="930275" eaLnBrk="1" fontAlgn="auto" latinLnBrk="0" hangingPunct="1">
              <a:lnSpc>
                <a:spcPct val="100000"/>
              </a:lnSpc>
              <a:spcBef>
                <a:spcPct val="0"/>
              </a:spcBef>
              <a:spcAft>
                <a:spcPts val="0"/>
              </a:spcAft>
              <a:buClrTx/>
              <a:buSzTx/>
              <a:buFontTx/>
              <a:buNone/>
              <a:tabLst/>
              <a:defRPr/>
            </a:pPr>
            <a:fld id="{1B7CD3A8-C86E-4ECC-87B5-3F7749BF1B70}" type="slidenum">
              <a:rPr kumimoji="0" lang="en-US" altLang="en-US" sz="12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30275" eaLnBrk="1" fontAlgn="auto" latinLnBrk="0" hangingPunct="1">
                <a:lnSpc>
                  <a:spcPct val="100000"/>
                </a:lnSpc>
                <a:spcBef>
                  <a:spcPct val="0"/>
                </a:spcBef>
                <a:spcAft>
                  <a:spcPts val="0"/>
                </a:spcAft>
                <a:buClrTx/>
                <a:buSzTx/>
                <a:buFontTx/>
                <a:buNone/>
                <a:tabLst/>
                <a:defRPr/>
              </a:pPr>
              <a:t>4</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82021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1FE5BE8-CB16-40E7-A52A-A4D3126FDCFD}"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407079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1FE5BE8-CB16-40E7-A52A-A4D3126FDCF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862648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138" y="731838"/>
            <a:ext cx="6500812" cy="36576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9CE0375-EEF1-4E33-A17C-F9D635A94D97}" type="slidenum">
              <a:rPr kumimoji="0" lang="ja-JP"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ja-JP"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6346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E272AF6E-67CC-4EC1-8C42-5597ECF60C7E}" type="slidenum">
              <a:rPr kumimoji="0" 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337644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fld id="{E1319664-443C-2140-B603-F0B345708FB5}" type="slidenum">
              <a:rPr kumimoji="0" lang="en-GB" altLang="en-US" sz="1200" b="0" i="0" u="none" strike="noStrike" kern="0" cap="none" spc="0" normalizeH="0" baseline="0" noProof="0">
                <a:ln>
                  <a:noFill/>
                </a:ln>
                <a:solidFill>
                  <a:prstClr val="black"/>
                </a:solidFill>
                <a:effectLst/>
                <a:uLnTx/>
                <a:uFillTx/>
                <a:latin typeface="Times New Roman" charset="0"/>
              </a:rPr>
              <a:pPr marL="0" marR="0" lvl="0" indent="0" defTabSz="914400" eaLnBrk="1" fontAlgn="auto" latinLnBrk="0" hangingPunct="1">
                <a:lnSpc>
                  <a:spcPct val="100000"/>
                </a:lnSpc>
                <a:spcBef>
                  <a:spcPct val="0"/>
                </a:spcBef>
                <a:spcAft>
                  <a:spcPts val="0"/>
                </a:spcAft>
                <a:buClrTx/>
                <a:buSzTx/>
                <a:buFontTx/>
                <a:buNone/>
                <a:tabLst/>
                <a:defRPr/>
              </a:pPr>
              <a:t>10</a:t>
            </a:fld>
            <a:endParaRPr kumimoji="0" lang="en-GB" altLang="en-US" sz="1200" b="0" i="0" u="none" strike="noStrike" kern="0" cap="none" spc="0" normalizeH="0" baseline="0" noProof="0">
              <a:ln>
                <a:noFill/>
              </a:ln>
              <a:solidFill>
                <a:prstClr val="black"/>
              </a:solidFill>
              <a:effectLst/>
              <a:uLnTx/>
              <a:uFillTx/>
              <a:latin typeface="Times New Roman" charset="0"/>
            </a:endParaRPr>
          </a:p>
        </p:txBody>
      </p:sp>
      <p:sp>
        <p:nvSpPr>
          <p:cNvPr id="40962" name="Rectangle 7"/>
          <p:cNvSpPr txBox="1">
            <a:spLocks noGrp="1" noChangeArrowheads="1"/>
          </p:cNvSpPr>
          <p:nvPr/>
        </p:nvSpPr>
        <p:spPr bwMode="auto">
          <a:xfrm>
            <a:off x="3778250" y="9264650"/>
            <a:ext cx="288925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marL="0" marR="0" lvl="0" indent="0" algn="r" defTabSz="914400" eaLnBrk="1" fontAlgn="auto" latinLnBrk="0" hangingPunct="1">
              <a:lnSpc>
                <a:spcPct val="100000"/>
              </a:lnSpc>
              <a:spcBef>
                <a:spcPct val="0"/>
              </a:spcBef>
              <a:spcAft>
                <a:spcPts val="0"/>
              </a:spcAft>
              <a:buClrTx/>
              <a:buSzTx/>
              <a:buFontTx/>
              <a:buNone/>
              <a:tabLst/>
              <a:defRPr/>
            </a:pPr>
            <a:fld id="{E30ADAEC-A49B-6748-AB8F-0AC8351EBC4D}" type="slidenum">
              <a:rPr kumimoji="0" lang="en-US" altLang="en-US" sz="1200" b="0" i="0" u="none" strike="noStrike" kern="0" cap="none" spc="0" normalizeH="0" baseline="0" noProof="0">
                <a:ln>
                  <a:noFill/>
                </a:ln>
                <a:solidFill>
                  <a:prstClr val="black"/>
                </a:solidFill>
                <a:effectLst/>
                <a:uLnTx/>
                <a:uFillTx/>
                <a:latin typeface="Arial" charset="0"/>
              </a:rPr>
              <a:pPr marL="0" marR="0" lvl="0" indent="0" algn="r" defTabSz="914400" eaLnBrk="1" fontAlgn="auto" latinLnBrk="0" hangingPunct="1">
                <a:lnSpc>
                  <a:spcPct val="100000"/>
                </a:lnSpc>
                <a:spcBef>
                  <a:spcPct val="0"/>
                </a:spcBef>
                <a:spcAft>
                  <a:spcPts val="0"/>
                </a:spcAft>
                <a:buClrTx/>
                <a:buSzTx/>
                <a:buFontTx/>
                <a:buNone/>
                <a:tabLst/>
                <a:defRPr/>
              </a:pPr>
              <a:t>10</a:t>
            </a:fld>
            <a:endParaRPr kumimoji="0" lang="en-US" altLang="en-US" sz="1200" b="0" i="0" u="none" strike="noStrike" kern="0" cap="none" spc="0" normalizeH="0" baseline="0" noProof="0">
              <a:ln>
                <a:noFill/>
              </a:ln>
              <a:solidFill>
                <a:prstClr val="black"/>
              </a:solidFill>
              <a:effectLst/>
              <a:uLnTx/>
              <a:uFillTx/>
              <a:latin typeface="Arial" charset="0"/>
            </a:endParaRPr>
          </a:p>
        </p:txBody>
      </p:sp>
      <p:sp>
        <p:nvSpPr>
          <p:cNvPr id="40963" name="Rectangle 2"/>
          <p:cNvSpPr>
            <a:spLocks noGrp="1" noRot="1" noChangeAspect="1" noChangeArrowheads="1" noTextEdit="1"/>
          </p:cNvSpPr>
          <p:nvPr>
            <p:ph type="sldImg"/>
          </p:nvPr>
        </p:nvSpPr>
        <p:spPr>
          <a:xfrm>
            <a:off x="84138" y="731838"/>
            <a:ext cx="6502400" cy="36576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charset="0"/>
            </a:endParaRPr>
          </a:p>
        </p:txBody>
      </p:sp>
    </p:spTree>
    <p:extLst>
      <p:ext uri="{BB962C8B-B14F-4D97-AF65-F5344CB8AC3E}">
        <p14:creationId xmlns:p14="http://schemas.microsoft.com/office/powerpoint/2010/main" val="4561957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FE5BE8-CB16-40E7-A52A-A4D3126FDCFD}" type="slidenum">
              <a:rPr lang="en-US" smtClean="0"/>
              <a:t>11</a:t>
            </a:fld>
            <a:endParaRPr lang="en-US" dirty="0"/>
          </a:p>
        </p:txBody>
      </p:sp>
    </p:spTree>
    <p:extLst>
      <p:ext uri="{BB962C8B-B14F-4D97-AF65-F5344CB8AC3E}">
        <p14:creationId xmlns:p14="http://schemas.microsoft.com/office/powerpoint/2010/main" val="1749966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6F8792-BAA3-438B-BD8E-2BFD53069FC9}"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528441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F8792-BAA3-438B-BD8E-2BFD53069FC9}"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2099338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F8792-BAA3-438B-BD8E-2BFD53069FC9}"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2896345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272221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108658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7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9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951860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333291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C5B67E-16AA-41CE-9A87-F252F5302C18}" type="datetimeFigureOut">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788724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C5B67E-16AA-41CE-9A87-F252F5302C18}" type="datetimeFigureOut">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075657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5B67E-16AA-41CE-9A87-F252F5302C18}" type="datetimeFigureOut">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734420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5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072403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F8792-BAA3-438B-BD8E-2BFD53069FC9}"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788985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5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319192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22741890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8084647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82779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7583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41700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04984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67351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88689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9132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6F8792-BAA3-438B-BD8E-2BFD53069FC9}"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17343856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76100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43753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237866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333656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795143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67359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720035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01262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9064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7872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6F8792-BAA3-438B-BD8E-2BFD53069FC9}"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30182486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9155125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74654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7379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53737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73029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0E7B928-FF05-4680-B9E6-9CBF46CCBEEC}"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144913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18714175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E7B928-FF05-4680-B9E6-9CBF46CCBEEC}"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0688678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E7B928-FF05-4680-B9E6-9CBF46CCBEEC}"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579065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E7B928-FF05-4680-B9E6-9CBF46CCBEEC}" type="datetimeFigureOut">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80407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6F8792-BAA3-438B-BD8E-2BFD53069FC9}" type="datetimeFigureOut">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40253126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E7B928-FF05-4680-B9E6-9CBF46CCBEEC}" type="datetimeFigureOut">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16166643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0411144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694039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07046881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705249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E7B928-FF05-4680-B9E6-9CBF46CCBEEC}"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28768814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0285857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0784845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2946749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980107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6F8792-BAA3-438B-BD8E-2BFD53069FC9}" type="datetimeFigureOut">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171823560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9C5B67E-16AA-41CE-9A87-F252F5302C18}" type="datetimeFigureOut">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12789781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9C5B67E-16AA-41CE-9A87-F252F5302C18}" type="datetimeFigureOut">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557984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C5B67E-16AA-41CE-9A87-F252F5302C18}" type="datetimeFigureOut">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5998837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4939150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9C5B67E-16AA-41CE-9A87-F252F5302C18}"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132103091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4000921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9C5B67E-16AA-41CE-9A87-F252F5302C18}" type="datetimeFigureOut">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422C4-3E71-4D6A-AF1C-10F42F51277F}" type="slidenum">
              <a:rPr lang="en-US" smtClean="0"/>
              <a:t>‹#›</a:t>
            </a:fld>
            <a:endParaRPr lang="en-US"/>
          </a:p>
        </p:txBody>
      </p:sp>
    </p:spTree>
    <p:extLst>
      <p:ext uri="{BB962C8B-B14F-4D97-AF65-F5344CB8AC3E}">
        <p14:creationId xmlns:p14="http://schemas.microsoft.com/office/powerpoint/2010/main" val="39558544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6"/>
            <a:ext cx="10972800" cy="1139825"/>
          </a:xfrm>
        </p:spPr>
        <p:txBody>
          <a:bodyPr/>
          <a:lstStyle/>
          <a:p>
            <a:r>
              <a:rPr lang="en-US"/>
              <a:t>Click to edit Master title style</a:t>
            </a:r>
          </a:p>
        </p:txBody>
      </p:sp>
      <p:sp>
        <p:nvSpPr>
          <p:cNvPr id="3" name="SmartArt Placeholder 2"/>
          <p:cNvSpPr>
            <a:spLocks noGrp="1"/>
          </p:cNvSpPr>
          <p:nvPr>
            <p:ph type="dgm" idx="1"/>
          </p:nvPr>
        </p:nvSpPr>
        <p:spPr>
          <a:xfrm>
            <a:off x="609600" y="1600203"/>
            <a:ext cx="10972800" cy="4530725"/>
          </a:xfrm>
        </p:spPr>
        <p:txBody>
          <a:bodyPr/>
          <a:lstStyle/>
          <a:p>
            <a:pPr lvl="0"/>
            <a:endParaRPr lang="en-US" noProof="0" dirty="0"/>
          </a:p>
        </p:txBody>
      </p:sp>
      <p:sp>
        <p:nvSpPr>
          <p:cNvPr id="4" name="Rectangle 4"/>
          <p:cNvSpPr>
            <a:spLocks noGrp="1" noChangeArrowheads="1"/>
          </p:cNvSpPr>
          <p:nvPr>
            <p:ph type="dt" sz="half" idx="10"/>
          </p:nvPr>
        </p:nvSpPr>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a:lvl1pPr>
          </a:lstStyle>
          <a:p>
            <a:pPr>
              <a:defRPr/>
            </a:pPr>
            <a:fld id="{E8F23DD3-93B4-4538-BA1D-83C00FC82BB7}" type="slidenum">
              <a:rPr lang="en-US" altLang="en-US"/>
              <a:pPr>
                <a:defRPr/>
              </a:pPr>
              <a:t>‹#›</a:t>
            </a:fld>
            <a:endParaRPr lang="en-US" altLang="en-US"/>
          </a:p>
        </p:txBody>
      </p:sp>
    </p:spTree>
    <p:extLst>
      <p:ext uri="{BB962C8B-B14F-4D97-AF65-F5344CB8AC3E}">
        <p14:creationId xmlns:p14="http://schemas.microsoft.com/office/powerpoint/2010/main" val="2979226925"/>
      </p:ext>
    </p:extLst>
  </p:cSld>
  <p:clrMapOvr>
    <a:masterClrMapping/>
  </p:clrMapOvr>
  <p:transition spd="slow">
    <p:pull dir="u"/>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ext Placeholder 2"/>
          <p:cNvSpPr>
            <a:spLocks noGrp="1"/>
          </p:cNvSpPr>
          <p:nvPr>
            <p:ph type="body" sz="half" idx="1"/>
          </p:nvPr>
        </p:nvSpPr>
        <p:spPr>
          <a:xfrm>
            <a:off x="609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38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B0DB7FDB-AA02-4E1E-8634-4AC8E46F752C}" type="datetime1">
              <a:rPr lang="en-US"/>
              <a:pPr>
                <a:defRPr/>
              </a:pPr>
              <a:t>25/11/2018</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4AEF64-8578-487B-972F-D3236C003076}" type="slidenum">
              <a:rPr lang="en-US" altLang="en-US"/>
              <a:pPr>
                <a:defRPr/>
              </a:pPr>
              <a:t>‹#›</a:t>
            </a:fld>
            <a:endParaRPr lang="en-US" altLang="en-US"/>
          </a:p>
        </p:txBody>
      </p:sp>
    </p:spTree>
    <p:extLst>
      <p:ext uri="{BB962C8B-B14F-4D97-AF65-F5344CB8AC3E}">
        <p14:creationId xmlns:p14="http://schemas.microsoft.com/office/powerpoint/2010/main" val="21259049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3"/>
            <a:ext cx="10972800" cy="4525963"/>
          </a:xfrm>
        </p:spPr>
        <p:txBody>
          <a:bodyPr/>
          <a:lstStyle/>
          <a:p>
            <a:pPr lvl="0"/>
            <a:endParaRPr lang="en-US" noProof="0"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A085E22-F8BB-452A-A16C-5D3A93D91FF9}" type="slidenum">
              <a:rPr lang="en-US" altLang="en-US"/>
              <a:pPr/>
              <a:t>‹#›</a:t>
            </a:fld>
            <a:endParaRPr lang="en-US" altLang="en-US"/>
          </a:p>
        </p:txBody>
      </p:sp>
    </p:spTree>
    <p:extLst>
      <p:ext uri="{BB962C8B-B14F-4D97-AF65-F5344CB8AC3E}">
        <p14:creationId xmlns:p14="http://schemas.microsoft.com/office/powerpoint/2010/main" val="992800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6F8792-BAA3-438B-BD8E-2BFD53069FC9}" type="datetimeFigureOut">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248835530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9906A9-7E04-4232-BCAE-3D1EFC7598D1}"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871883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B6B4984-55C4-4527-B456-309D4F6061A9}"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53255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2B4BB60-12C3-44EC-93B5-EC47314F8FDA}"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982213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815311-03C1-4671-AF0E-BB08F1F3B9F2}" type="datetime1">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022031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51CA16-7284-4475-866F-5FC8584D712D}" type="datetime1">
              <a:rPr lang="en-US" smtClean="0">
                <a:solidFill>
                  <a:prstClr val="black">
                    <a:tint val="75000"/>
                  </a:prstClr>
                </a:solidFill>
              </a:rPr>
              <a:pPr/>
              <a:t>25/11/2018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059309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059BDB-641C-4BE9-A620-7C3437AA73D9}" type="datetime1">
              <a:rPr lang="en-US" smtClean="0">
                <a:solidFill>
                  <a:prstClr val="black">
                    <a:tint val="75000"/>
                  </a:prstClr>
                </a:solidFill>
              </a:rPr>
              <a:pPr/>
              <a:t>25/11/2018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5056878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03C817-9566-4028-A08A-1DD14FAAA94A}" type="datetime1">
              <a:rPr lang="en-US" smtClean="0">
                <a:solidFill>
                  <a:prstClr val="black">
                    <a:tint val="75000"/>
                  </a:prstClr>
                </a:solidFill>
              </a:rPr>
              <a:pPr/>
              <a:t>25/11/2018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567150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5183188" y="987429"/>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7B18E456-1A27-4BF0-B5BA-49881A59B475}" type="datetime1">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51084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CF35C09B-0461-42FB-BB4D-7A0395F85547}" type="datetime1">
              <a:rPr lang="en-US" smtClean="0">
                <a:solidFill>
                  <a:prstClr val="black">
                    <a:tint val="75000"/>
                  </a:prstClr>
                </a:solidFill>
              </a:rPr>
              <a:pPr/>
              <a:t>25/11/2018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6969230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FCCDD5D-31B7-433E-B8E5-5747DC93766E}"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251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6F8792-BAA3-438B-BD8E-2BFD53069FC9}"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40808810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BB864F-8743-4334-A95A-67C05AD6FD05}"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26952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655101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711200" y="137162"/>
            <a:ext cx="10363200" cy="1470025"/>
          </a:xfrm>
        </p:spPr>
        <p:txBody>
          <a:bodyPr/>
          <a:lstStyle/>
          <a:p>
            <a:r>
              <a:rPr lang="en-US" dirty="0"/>
              <a:t>CLICK TO EDIT MASTER TITLE STYLE</a:t>
            </a:r>
          </a:p>
        </p:txBody>
      </p:sp>
    </p:spTree>
    <p:extLst>
      <p:ext uri="{BB962C8B-B14F-4D97-AF65-F5344CB8AC3E}">
        <p14:creationId xmlns:p14="http://schemas.microsoft.com/office/powerpoint/2010/main" val="25677126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6601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558"/>
            <a:ext cx="103632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7736728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a:xfrm>
            <a:off x="609600" y="1600206"/>
            <a:ext cx="10972800" cy="4525963"/>
          </a:xfrm>
          <a:prstGeom prst="rect">
            <a:avLst/>
          </a:prstGeom>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lvl1pPr>
              <a:defRPr>
                <a:solidFill>
                  <a:schemeClr val="tx1">
                    <a:lumMod val="65000"/>
                    <a:lumOff val="35000"/>
                  </a:schemeClr>
                </a:solidFill>
              </a:defRPr>
            </a:lvl1pPr>
          </a:lstStyle>
          <a:p>
            <a:fld id="{E3B273C5-6682-4CC9-BDB3-E7E0D628C0D9}" type="slidenum">
              <a:rPr lang="ja-JP" altLang="en-US" smtClean="0">
                <a:solidFill>
                  <a:prstClr val="black">
                    <a:lumMod val="65000"/>
                    <a:lumOff val="35000"/>
                  </a:prstClr>
                </a:solidFill>
              </a:rPr>
              <a:pPr/>
              <a:t>‹#›</a:t>
            </a:fld>
            <a:endParaRPr lang="ja-JP" altLang="en-US" dirty="0">
              <a:solidFill>
                <a:prstClr val="black">
                  <a:lumMod val="65000"/>
                  <a:lumOff val="35000"/>
                </a:prstClr>
              </a:solidFill>
            </a:endParaRPr>
          </a:p>
        </p:txBody>
      </p:sp>
    </p:spTree>
    <p:extLst>
      <p:ext uri="{BB962C8B-B14F-4D97-AF65-F5344CB8AC3E}">
        <p14:creationId xmlns:p14="http://schemas.microsoft.com/office/powerpoint/2010/main" val="6976157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7033"/>
            <a:ext cx="103632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80493328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609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6197600" y="1600206"/>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8079562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6193456"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6193456"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8" name="フッター プレースホルダ 7"/>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9" name="スライド番号プレースホルダ 8"/>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68873970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4" name="フッター プレースホルダ 3"/>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5" name="スライド番号プレースホルダ 4"/>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333345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6F8792-BAA3-438B-BD8E-2BFD53069FC9}" type="datetimeFigureOut">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FB30AA-631F-4F32-8A46-4ED409908EF7}" type="slidenum">
              <a:rPr lang="en-US" smtClean="0"/>
              <a:t>‹#›</a:t>
            </a:fld>
            <a:endParaRPr lang="en-US"/>
          </a:p>
        </p:txBody>
      </p:sp>
    </p:spTree>
    <p:extLst>
      <p:ext uri="{BB962C8B-B14F-4D97-AF65-F5344CB8AC3E}">
        <p14:creationId xmlns:p14="http://schemas.microsoft.com/office/powerpoint/2010/main" val="243192615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3" name="フッター プレースホルダ 2"/>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4" name="スライド番号プレースホルダ 3"/>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33042059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3" y="273050"/>
            <a:ext cx="4011084"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4766733" y="273170"/>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609603" y="1435103"/>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41457998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6" name="フッター プレースホルダ 5"/>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7" name="スライド番号プレースホルダ 6"/>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64595832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609600" y="1600206"/>
            <a:ext cx="10972800" cy="4525963"/>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125538743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757"/>
            <a:ext cx="27432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609600" y="274757"/>
            <a:ext cx="8026400" cy="5851525"/>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609600" y="6356483"/>
            <a:ext cx="2844800" cy="365125"/>
          </a:xfrm>
          <a:prstGeom prst="rect">
            <a:avLst/>
          </a:prstGeom>
        </p:spPr>
        <p:txBody>
          <a:bodyPr/>
          <a:lstStyle/>
          <a:p>
            <a:endParaRPr kumimoji="1" lang="ja-JP" altLang="en-US">
              <a:solidFill>
                <a:prstClr val="black"/>
              </a:solidFill>
            </a:endParaRPr>
          </a:p>
        </p:txBody>
      </p:sp>
      <p:sp>
        <p:nvSpPr>
          <p:cNvPr id="5" name="フッター プレースホルダ 4"/>
          <p:cNvSpPr>
            <a:spLocks noGrp="1"/>
          </p:cNvSpPr>
          <p:nvPr>
            <p:ph type="ftr" sz="quarter" idx="11"/>
          </p:nvPr>
        </p:nvSpPr>
        <p:spPr>
          <a:xfrm>
            <a:off x="4165600" y="6356483"/>
            <a:ext cx="3860800" cy="365125"/>
          </a:xfrm>
          <a:prstGeom prst="rect">
            <a:avLst/>
          </a:prstGeom>
        </p:spPr>
        <p:txBody>
          <a:bodyPr/>
          <a:lstStyle/>
          <a:p>
            <a:endParaRPr kumimoji="1" lang="ja-JP" altLang="en-US">
              <a:solidFill>
                <a:prstClr val="black"/>
              </a:solidFill>
            </a:endParaRPr>
          </a:p>
        </p:txBody>
      </p:sp>
      <p:sp>
        <p:nvSpPr>
          <p:cNvPr id="6" name="スライド番号プレースホルダ 5"/>
          <p:cNvSpPr>
            <a:spLocks noGrp="1"/>
          </p:cNvSpPr>
          <p:nvPr>
            <p:ph type="sldNum" sz="quarter" idx="12"/>
          </p:nvPr>
        </p:nvSpPr>
        <p:spPr>
          <a:xfrm>
            <a:off x="9194800" y="6356483"/>
            <a:ext cx="2844800" cy="365125"/>
          </a:xfrm>
          <a:prstGeom prst="rect">
            <a:avLst/>
          </a:prstGeom>
        </p:spPr>
        <p:txBody>
          <a:bodyPr/>
          <a:lstStyle/>
          <a:p>
            <a:fld id="{E3B273C5-6682-4CC9-BDB3-E7E0D628C0D9}" type="slidenum">
              <a:rPr lang="ja-JP" altLang="en-US" smtClean="0">
                <a:solidFill>
                  <a:prstClr val="black">
                    <a:lumMod val="65000"/>
                    <a:lumOff val="35000"/>
                  </a:prstClr>
                </a:solidFill>
              </a:rPr>
              <a:pPr/>
              <a:t>‹#›</a:t>
            </a:fld>
            <a:endParaRPr lang="ja-JP" altLang="en-US">
              <a:solidFill>
                <a:prstClr val="black">
                  <a:lumMod val="65000"/>
                  <a:lumOff val="35000"/>
                </a:prstClr>
              </a:solidFill>
            </a:endParaRPr>
          </a:p>
        </p:txBody>
      </p:sp>
    </p:spTree>
    <p:extLst>
      <p:ext uri="{BB962C8B-B14F-4D97-AF65-F5344CB8AC3E}">
        <p14:creationId xmlns:p14="http://schemas.microsoft.com/office/powerpoint/2010/main" val="2698107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theme" Target="../theme/theme6.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theme" Target="../theme/theme7.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jpe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6F8792-BAA3-438B-BD8E-2BFD53069FC9}" type="datetimeFigureOut">
              <a:rPr lang="en-US" smtClean="0"/>
              <a:t>25/11/2018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FB30AA-631F-4F32-8A46-4ED409908EF7}" type="slidenum">
              <a:rPr lang="en-US" smtClean="0"/>
              <a:t>‹#›</a:t>
            </a:fld>
            <a:endParaRPr lang="en-US"/>
          </a:p>
        </p:txBody>
      </p:sp>
    </p:spTree>
    <p:extLst>
      <p:ext uri="{BB962C8B-B14F-4D97-AF65-F5344CB8AC3E}">
        <p14:creationId xmlns:p14="http://schemas.microsoft.com/office/powerpoint/2010/main" val="1301014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8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5B67E-16AA-41CE-9A87-F252F5302C18}" type="datetimeFigureOut">
              <a:rPr lang="en-US" smtClean="0"/>
              <a:t>25/11/2018</a:t>
            </a:fld>
            <a:endParaRPr lang="en-US"/>
          </a:p>
        </p:txBody>
      </p:sp>
      <p:sp>
        <p:nvSpPr>
          <p:cNvPr id="5" name="Footer Placeholder 4"/>
          <p:cNvSpPr>
            <a:spLocks noGrp="1"/>
          </p:cNvSpPr>
          <p:nvPr>
            <p:ph type="ftr" sz="quarter" idx="3"/>
          </p:nvPr>
        </p:nvSpPr>
        <p:spPr>
          <a:xfrm>
            <a:off x="4038600" y="635638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8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422C4-3E71-4D6A-AF1C-10F42F51277F}" type="slidenum">
              <a:rPr lang="en-US" smtClean="0"/>
              <a:t>‹#›</a:t>
            </a:fld>
            <a:endParaRPr lang="en-US"/>
          </a:p>
        </p:txBody>
      </p:sp>
    </p:spTree>
    <p:extLst>
      <p:ext uri="{BB962C8B-B14F-4D97-AF65-F5344CB8AC3E}">
        <p14:creationId xmlns:p14="http://schemas.microsoft.com/office/powerpoint/2010/main" val="34570101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5B67E-16AA-41CE-9A87-F252F5302C18}"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422C4-3E71-4D6A-AF1C-10F42F51277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62391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4410083-D252-4907-BE52-56E8BB95FD99}" type="datetimeFigureOut">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0027BB-C6EF-4481-83EC-473DFD0609E5}"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470093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E7B928-FF05-4680-B9E6-9CBF46CCBEEC}" type="datetimeFigureOut">
              <a:rPr lang="en-US" smtClean="0"/>
              <a:t>25/11/2018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3679666048"/>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9C5B67E-16AA-41CE-9A87-F252F5302C18}" type="datetimeFigureOut">
              <a:rPr lang="en-US" smtClean="0"/>
              <a:t>25/11/2018</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5422C4-3E71-4D6A-AF1C-10F42F51277F}" type="slidenum">
              <a:rPr lang="en-US" smtClean="0"/>
              <a:t>‹#›</a:t>
            </a:fld>
            <a:endParaRPr lang="en-US"/>
          </a:p>
        </p:txBody>
      </p:sp>
    </p:spTree>
    <p:extLst>
      <p:ext uri="{BB962C8B-B14F-4D97-AF65-F5344CB8AC3E}">
        <p14:creationId xmlns:p14="http://schemas.microsoft.com/office/powerpoint/2010/main" val="99769574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741360-F635-46D6-AC36-171B6EBA3096}" type="datetime1">
              <a:rPr lang="en-US" smtClean="0">
                <a:solidFill>
                  <a:prstClr val="black">
                    <a:tint val="75000"/>
                  </a:prstClr>
                </a:solidFill>
              </a:rPr>
              <a:pPr/>
              <a:t>25/11/2018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11EA07C-EE9C-40C2-ADB5-5ED734F62B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769501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967541" y="332656"/>
            <a:ext cx="9038795" cy="1143000"/>
          </a:xfrm>
          <a:prstGeom prst="rect">
            <a:avLst/>
          </a:prstGeom>
        </p:spPr>
        <p:txBody>
          <a:bodyPr vert="horz" lIns="91440" tIns="45720" rIns="91440" bIns="45720" rtlCol="0" anchor="ctr">
            <a:normAutofit/>
          </a:bodyPr>
          <a:lstStyle/>
          <a:p>
            <a:r>
              <a:rPr kumimoji="1" lang="en-US" altLang="ja-JP" dirty="0"/>
              <a:t>Title</a:t>
            </a:r>
            <a:endParaRPr kumimoji="1" lang="ja-JP" altLang="en-US" dirty="0"/>
          </a:p>
        </p:txBody>
      </p:sp>
      <p:pic>
        <p:nvPicPr>
          <p:cNvPr id="9" name="Picture 22" descr="United Nations_background graphism"/>
          <p:cNvPicPr>
            <a:picLocks noChangeAspect="1" noChangeArrowheads="1"/>
          </p:cNvPicPr>
          <p:nvPr/>
        </p:nvPicPr>
        <p:blipFill>
          <a:blip r:embed="rId13" cstate="print"/>
          <a:srcRect/>
          <a:stretch>
            <a:fillRect/>
          </a:stretch>
        </p:blipFill>
        <p:spPr bwMode="auto">
          <a:xfrm>
            <a:off x="86" y="0"/>
            <a:ext cx="207433" cy="6858000"/>
          </a:xfrm>
          <a:prstGeom prst="rect">
            <a:avLst/>
          </a:prstGeom>
          <a:noFill/>
          <a:ln w="9525">
            <a:noFill/>
            <a:miter lim="800000"/>
            <a:headEnd/>
            <a:tailEnd/>
          </a:ln>
        </p:spPr>
      </p:pic>
      <p:pic>
        <p:nvPicPr>
          <p:cNvPr id="10" name="図 9" descr="One UN logo best.jpg"/>
          <p:cNvPicPr>
            <a:picLocks noChangeAspect="1"/>
          </p:cNvPicPr>
          <p:nvPr/>
        </p:nvPicPr>
        <p:blipFill>
          <a:blip r:embed="rId14" cstate="print"/>
          <a:stretch>
            <a:fillRect/>
          </a:stretch>
        </p:blipFill>
        <p:spPr>
          <a:xfrm>
            <a:off x="431372" y="188640"/>
            <a:ext cx="1376965" cy="1484784"/>
          </a:xfrm>
          <a:prstGeom prst="rect">
            <a:avLst/>
          </a:prstGeom>
        </p:spPr>
      </p:pic>
      <p:sp>
        <p:nvSpPr>
          <p:cNvPr id="7" name="スライド番号プレースホルダ 5"/>
          <p:cNvSpPr>
            <a:spLocks noGrp="1"/>
          </p:cNvSpPr>
          <p:nvPr>
            <p:ph type="sldNum" sz="quarter" idx="4"/>
          </p:nvPr>
        </p:nvSpPr>
        <p:spPr>
          <a:xfrm>
            <a:off x="9225856" y="6342047"/>
            <a:ext cx="2844800" cy="365125"/>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E3B273C5-6682-4CC9-BDB3-E7E0D628C0D9}" type="slidenum">
              <a:rPr kumimoji="1" lang="ja-JP" altLang="en-US" smtClean="0">
                <a:solidFill>
                  <a:prstClr val="black">
                    <a:lumMod val="65000"/>
                    <a:lumOff val="35000"/>
                  </a:prstClr>
                </a:solidFill>
              </a:rPr>
              <a:pPr/>
              <a:t>‹#›</a:t>
            </a:fld>
            <a:endParaRPr kumimoji="1" lang="ja-JP" altLang="en-US" dirty="0">
              <a:solidFill>
                <a:prstClr val="black">
                  <a:lumMod val="65000"/>
                  <a:lumOff val="35000"/>
                </a:prstClr>
              </a:solidFill>
            </a:endParaRPr>
          </a:p>
        </p:txBody>
      </p:sp>
    </p:spTree>
    <p:extLst>
      <p:ext uri="{BB962C8B-B14F-4D97-AF65-F5344CB8AC3E}">
        <p14:creationId xmlns:p14="http://schemas.microsoft.com/office/powerpoint/2010/main" val="2906716985"/>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hf hdr="0" ftr="0" dt="0"/>
  <p:txStyles>
    <p:titleStyle>
      <a:lvl1pPr algn="ctr" defTabSz="914400" rtl="0" eaLnBrk="1" latinLnBrk="0" hangingPunct="1">
        <a:spcBef>
          <a:spcPct val="0"/>
        </a:spcBef>
        <a:buNone/>
        <a:defRPr kumimoji="1" sz="3600" b="1" kern="1200" baseline="0">
          <a:solidFill>
            <a:schemeClr val="tx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85.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17.wmf"/><Relationship Id="rId4" Type="http://schemas.openxmlformats.org/officeDocument/2006/relationships/hyperlink" Target="http://www.thwink.org/sustain/glossary/Sustainability.h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4.jpeg"/><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85.xml"/><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3.emf"/><Relationship Id="rId4" Type="http://schemas.openxmlformats.org/officeDocument/2006/relationships/image" Target="../media/image6.jpeg"/><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70.xml"/><Relationship Id="rId5" Type="http://schemas.openxmlformats.org/officeDocument/2006/relationships/image" Target="../media/image3.emf"/><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85.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693" y="0"/>
            <a:ext cx="13738207" cy="1203823"/>
          </a:xfrm>
        </p:spPr>
        <p:txBody>
          <a:bodyPr>
            <a:noAutofit/>
          </a:bodyPr>
          <a:lstStyle/>
          <a:p>
            <a:br>
              <a:rPr lang="fr-FR" sz="2000" b="1" dirty="0"/>
            </a:br>
            <a:br>
              <a:rPr lang="fr-FR" sz="2000" b="1" dirty="0"/>
            </a:br>
            <a:br>
              <a:rPr lang="fr-FR" sz="2000" b="1" dirty="0"/>
            </a:br>
            <a:r>
              <a:rPr lang="fr-FR" sz="2000" b="1" dirty="0"/>
              <a:t>Atelier régional de renforcement des capacités sur les statistiques de l'Environnement </a:t>
            </a:r>
            <a:br>
              <a:rPr lang="fr-FR" sz="2000" b="1" dirty="0"/>
            </a:br>
            <a:r>
              <a:rPr lang="fr-FR" sz="2000" b="1" dirty="0"/>
              <a:t>en Afrique de </a:t>
            </a:r>
            <a:br>
              <a:rPr lang="fr-FR" sz="2000" b="1" dirty="0"/>
            </a:br>
            <a:r>
              <a:rPr lang="fr-FR" sz="2000" b="1" dirty="0"/>
              <a:t>l'Ouest (Conakry, Guinée, du 27 au 29 novembre 2018)</a:t>
            </a:r>
            <a:br>
              <a:rPr lang="en-US" sz="2000" dirty="0"/>
            </a:br>
            <a:endParaRPr lang="en-US" sz="2000" b="1" dirty="0"/>
          </a:p>
        </p:txBody>
      </p:sp>
      <p:sp>
        <p:nvSpPr>
          <p:cNvPr id="3" name="Subtitle 2"/>
          <p:cNvSpPr>
            <a:spLocks noGrp="1"/>
          </p:cNvSpPr>
          <p:nvPr>
            <p:ph type="subTitle" idx="1"/>
          </p:nvPr>
        </p:nvSpPr>
        <p:spPr>
          <a:xfrm>
            <a:off x="458249" y="4710816"/>
            <a:ext cx="6487675" cy="1174966"/>
          </a:xfrm>
        </p:spPr>
        <p:txBody>
          <a:bodyPr>
            <a:normAutofit/>
          </a:bodyPr>
          <a:lstStyle/>
          <a:p>
            <a:r>
              <a:rPr lang="en-US" sz="4000" dirty="0"/>
              <a:t>Conakry</a:t>
            </a:r>
          </a:p>
        </p:txBody>
      </p:sp>
      <p:pic>
        <p:nvPicPr>
          <p:cNvPr id="4" name="Picture 3"/>
          <p:cNvPicPr>
            <a:picLocks noChangeAspect="1"/>
          </p:cNvPicPr>
          <p:nvPr/>
        </p:nvPicPr>
        <p:blipFill>
          <a:blip r:embed="rId2"/>
          <a:stretch>
            <a:fillRect/>
          </a:stretch>
        </p:blipFill>
        <p:spPr>
          <a:xfrm>
            <a:off x="193694" y="6067774"/>
            <a:ext cx="11818479" cy="642975"/>
          </a:xfrm>
          <a:prstGeom prst="rect">
            <a:avLst/>
          </a:prstGeom>
        </p:spPr>
      </p:pic>
      <p:pic>
        <p:nvPicPr>
          <p:cNvPr id="7"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1911" y="1650878"/>
            <a:ext cx="5842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7250723" y="5298333"/>
            <a:ext cx="6096000" cy="76944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200" b="0" i="0" u="none" strike="noStrike" kern="0" cap="none" spc="0" normalizeH="0" baseline="0" noProof="0" dirty="0">
                <a:ln>
                  <a:noFill/>
                </a:ln>
                <a:solidFill>
                  <a:sysClr val="windowText" lastClr="000000"/>
                </a:solidFill>
                <a:effectLst>
                  <a:outerShdw blurRad="38100" dist="38100" dir="2700000" algn="tl">
                    <a:srgbClr val="000000"/>
                  </a:outerShdw>
                </a:effectLst>
                <a:uLnTx/>
                <a:uFillTx/>
                <a:latin typeface="Tahoma"/>
                <a:ea typeface="MS PGothic" pitchFamily="34" charset="-128"/>
              </a:rPr>
              <a:t>Par Jean Jacob Sahou</a:t>
            </a:r>
            <a:br>
              <a:rPr kumimoji="0" lang="en-US" sz="2200" b="0" i="0" u="none" strike="noStrike" kern="0" cap="none" spc="0" normalizeH="0" baseline="0" noProof="0" dirty="0">
                <a:ln>
                  <a:noFill/>
                </a:ln>
                <a:solidFill>
                  <a:sysClr val="windowText" lastClr="000000"/>
                </a:solidFill>
                <a:effectLst>
                  <a:outerShdw blurRad="38100" dist="38100" dir="2700000" algn="tl">
                    <a:srgbClr val="000000"/>
                  </a:outerShdw>
                </a:effectLst>
                <a:uLnTx/>
                <a:uFillTx/>
                <a:latin typeface="Tahoma"/>
                <a:ea typeface="MS PGothic" pitchFamily="34" charset="-128"/>
              </a:rPr>
            </a:br>
            <a:r>
              <a:rPr kumimoji="0" lang="en-US" sz="2200" b="0" i="0" u="none" strike="noStrike" kern="0" cap="none" spc="0" normalizeH="0" baseline="0" noProof="0" dirty="0">
                <a:ln>
                  <a:noFill/>
                </a:ln>
                <a:solidFill>
                  <a:sysClr val="windowText" lastClr="000000"/>
                </a:solidFill>
                <a:effectLst>
                  <a:outerShdw blurRad="38100" dist="38100" dir="2700000" algn="tl">
                    <a:srgbClr val="000000"/>
                  </a:outerShdw>
                </a:effectLst>
                <a:uLnTx/>
                <a:uFillTx/>
                <a:latin typeface="Tahoma"/>
                <a:ea typeface="MS PGothic" pitchFamily="34" charset="-128"/>
              </a:rPr>
              <a:t>UNDG Africa</a:t>
            </a:r>
            <a:endParaRPr kumimoji="0" lang="en-US" sz="1800" b="0" i="0" u="none" strike="noStrike" kern="0" cap="none" spc="0" normalizeH="0" baseline="0" noProof="0" dirty="0">
              <a:ln>
                <a:noFill/>
              </a:ln>
              <a:solidFill>
                <a:sysClr val="windowText" lastClr="000000"/>
              </a:solidFill>
              <a:effectLst/>
              <a:uLnTx/>
              <a:uFillTx/>
            </a:endParaRPr>
          </a:p>
        </p:txBody>
      </p:sp>
      <p:sp>
        <p:nvSpPr>
          <p:cNvPr id="9" name="Rectangle 8"/>
          <p:cNvSpPr/>
          <p:nvPr/>
        </p:nvSpPr>
        <p:spPr>
          <a:xfrm>
            <a:off x="88900" y="820500"/>
            <a:ext cx="11506200" cy="8913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400" b="0" i="0" u="none" strike="noStrike" kern="0" cap="none" spc="0" normalizeH="0" baseline="0" noProof="0" dirty="0">
                <a:ln>
                  <a:noFill/>
                </a:ln>
                <a:solidFill>
                  <a:sysClr val="windowText" lastClr="000000"/>
                </a:solidFill>
                <a:effectLst/>
                <a:uLnTx/>
                <a:uFillTx/>
              </a:rPr>
              <a:t>VERS UNE </a:t>
            </a:r>
            <a:r>
              <a:rPr kumimoji="0" lang="fr-FR" sz="2400" b="0" i="0" u="none" strike="noStrike" kern="0" cap="none" spc="0" normalizeH="0" baseline="0" noProof="0" dirty="0" err="1">
                <a:ln>
                  <a:noFill/>
                </a:ln>
                <a:solidFill>
                  <a:sysClr val="windowText" lastClr="000000"/>
                </a:solidFill>
                <a:effectLst/>
                <a:uLnTx/>
                <a:uFillTx/>
              </a:rPr>
              <a:t>mISE</a:t>
            </a:r>
            <a:r>
              <a:rPr kumimoji="0" lang="fr-FR" sz="2400" b="0" i="0" u="none" strike="noStrike" kern="0" cap="none" spc="0" normalizeH="0" baseline="0" noProof="0" dirty="0">
                <a:ln>
                  <a:noFill/>
                </a:ln>
                <a:solidFill>
                  <a:sysClr val="windowText" lastClr="000000"/>
                </a:solidFill>
                <a:effectLst/>
                <a:uLnTx/>
                <a:uFillTx/>
              </a:rPr>
              <a:t> EN ŒUVRE REUSSIE DE UNDAF</a:t>
            </a:r>
            <a:endParaRPr kumimoji="0" lang="en-US" sz="24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710193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3852391" y="673153"/>
            <a:ext cx="5682736" cy="5672784"/>
            <a:chOff x="1552" y="288"/>
            <a:chExt cx="2574" cy="2574"/>
          </a:xfrm>
          <a:solidFill>
            <a:schemeClr val="accent1"/>
          </a:solidFill>
        </p:grpSpPr>
        <p:sp>
          <p:nvSpPr>
            <p:cNvPr id="3090" name="Oval 18"/>
            <p:cNvSpPr>
              <a:spLocks noChangeArrowheads="1"/>
            </p:cNvSpPr>
            <p:nvPr/>
          </p:nvSpPr>
          <p:spPr bwMode="auto">
            <a:xfrm>
              <a:off x="1552" y="288"/>
              <a:ext cx="2574" cy="2574"/>
            </a:xfrm>
            <a:prstGeom prst="ellipse">
              <a:avLst/>
            </a:prstGeom>
            <a:solidFill>
              <a:srgbClr val="0070C0">
                <a:alpha val="10000"/>
              </a:srgbClr>
            </a:solidFill>
            <a:ln w="9525">
              <a:solidFill>
                <a:schemeClr val="tx1"/>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endParaRPr>
            </a:p>
          </p:txBody>
        </p:sp>
        <p:sp>
          <p:nvSpPr>
            <p:cNvPr id="3091" name="Text Box 19"/>
            <p:cNvSpPr txBox="1">
              <a:spLocks noChangeArrowheads="1"/>
            </p:cNvSpPr>
            <p:nvPr/>
          </p:nvSpPr>
          <p:spPr bwMode="auto">
            <a:xfrm>
              <a:off x="2291" y="313"/>
              <a:ext cx="1087" cy="293"/>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pitchFamily="34" charset="0"/>
                  <a:ea typeface="ＭＳ Ｐゴシック" pitchFamily="1" charset="-128"/>
                  <a:cs typeface="Calibri" pitchFamily="34" charset="0"/>
                </a:rPr>
                <a:t>SDGs/MDP III/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err="1">
                  <a:ln>
                    <a:noFill/>
                  </a:ln>
                  <a:solidFill>
                    <a:srgbClr val="000000"/>
                  </a:solidFill>
                  <a:effectLst/>
                  <a:uLnTx/>
                  <a:uFillTx/>
                  <a:latin typeface="Calibri" pitchFamily="34" charset="0"/>
                  <a:ea typeface="ＭＳ Ｐゴシック" pitchFamily="1" charset="-128"/>
                  <a:cs typeface="Calibri" pitchFamily="34" charset="0"/>
                </a:rPr>
                <a:t>Normes</a:t>
              </a:r>
              <a:r>
                <a:rPr kumimoji="0" lang="en-US" sz="1800" b="0" i="0" u="none" strike="noStrike" kern="0" cap="none" spc="0" normalizeH="0" baseline="0" noProof="0" dirty="0">
                  <a:ln>
                    <a:noFill/>
                  </a:ln>
                  <a:solidFill>
                    <a:srgbClr val="000000"/>
                  </a:solidFill>
                  <a:effectLst/>
                  <a:uLnTx/>
                  <a:uFillTx/>
                  <a:latin typeface="Calibri" pitchFamily="34" charset="0"/>
                  <a:ea typeface="ＭＳ Ｐゴシック" pitchFamily="1" charset="-128"/>
                  <a:cs typeface="Calibri" pitchFamily="34" charset="0"/>
                </a:rPr>
                <a:t> </a:t>
              </a:r>
              <a:r>
                <a:rPr kumimoji="0" lang="en-US" sz="1800" b="0" i="0" u="none" strike="noStrike" kern="0" cap="none" spc="0" normalizeH="0" baseline="0" noProof="0" dirty="0" err="1">
                  <a:ln>
                    <a:noFill/>
                  </a:ln>
                  <a:solidFill>
                    <a:srgbClr val="000000"/>
                  </a:solidFill>
                  <a:effectLst/>
                  <a:uLnTx/>
                  <a:uFillTx/>
                  <a:latin typeface="Calibri" pitchFamily="34" charset="0"/>
                  <a:ea typeface="ＭＳ Ｐゴシック" pitchFamily="1" charset="-128"/>
                  <a:cs typeface="Calibri" pitchFamily="34" charset="0"/>
                </a:rPr>
                <a:t>internationales</a:t>
              </a:r>
              <a:endParaRPr kumimoji="0" lang="en-US" sz="1800" b="0" i="0" u="none" strike="noStrike" kern="0" cap="none" spc="0" normalizeH="0" baseline="0" noProof="0" dirty="0">
                <a:ln>
                  <a:noFill/>
                </a:ln>
                <a:solidFill>
                  <a:srgbClr val="000000"/>
                </a:solidFill>
                <a:effectLst/>
                <a:uLnTx/>
                <a:uFillTx/>
                <a:latin typeface="Calibri" pitchFamily="34" charset="0"/>
                <a:ea typeface="ＭＳ Ｐゴシック" pitchFamily="1" charset="-128"/>
                <a:cs typeface="Calibri" pitchFamily="34" charset="0"/>
              </a:endParaRPr>
            </a:p>
          </p:txBody>
        </p:sp>
      </p:grpSp>
      <p:grpSp>
        <p:nvGrpSpPr>
          <p:cNvPr id="3" name="Group 4"/>
          <p:cNvGrpSpPr>
            <a:grpSpLocks/>
          </p:cNvGrpSpPr>
          <p:nvPr/>
        </p:nvGrpSpPr>
        <p:grpSpPr bwMode="auto">
          <a:xfrm>
            <a:off x="6298208" y="1339325"/>
            <a:ext cx="3563938" cy="3500438"/>
            <a:chOff x="2592" y="1152"/>
            <a:chExt cx="1480" cy="1480"/>
          </a:xfrm>
        </p:grpSpPr>
        <p:sp>
          <p:nvSpPr>
            <p:cNvPr id="39951" name="Oval 5"/>
            <p:cNvSpPr>
              <a:spLocks noChangeArrowheads="1"/>
            </p:cNvSpPr>
            <p:nvPr/>
          </p:nvSpPr>
          <p:spPr bwMode="auto">
            <a:xfrm>
              <a:off x="2592" y="1152"/>
              <a:ext cx="1480" cy="1480"/>
            </a:xfrm>
            <a:prstGeom prst="ellipse">
              <a:avLst/>
            </a:prstGeom>
            <a:solidFill>
              <a:srgbClr val="1FE371"/>
            </a:solidFill>
            <a:ln w="31750">
              <a:solidFill>
                <a:schemeClr val="tx1">
                  <a:alpha val="50195"/>
                </a:schemeClr>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charset="0"/>
              </a:endParaRPr>
            </a:p>
          </p:txBody>
        </p:sp>
        <p:sp>
          <p:nvSpPr>
            <p:cNvPr id="39952" name="Text Box 6"/>
            <p:cNvSpPr txBox="1">
              <a:spLocks noChangeArrowheads="1"/>
            </p:cNvSpPr>
            <p:nvPr/>
          </p:nvSpPr>
          <p:spPr bwMode="auto">
            <a:xfrm>
              <a:off x="3152" y="1526"/>
              <a:ext cx="864"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en-US" sz="1600" b="0" i="0" u="none" strike="noStrike" kern="0" cap="none" spc="0" normalizeH="0" baseline="0" noProof="0" dirty="0" err="1">
                  <a:ln>
                    <a:noFill/>
                  </a:ln>
                  <a:solidFill>
                    <a:srgbClr val="000000"/>
                  </a:solidFill>
                  <a:effectLst/>
                  <a:uLnTx/>
                  <a:uFillTx/>
                  <a:latin typeface="Calibri" charset="0"/>
                  <a:ea typeface="MS PGothic" charset="-128"/>
                  <a:cs typeface="Calibri" charset="0"/>
                </a:rPr>
                <a:t>Cavantages</a:t>
              </a:r>
              <a:r>
                <a:rPr kumimoji="0" lang="en-US" altLang="en-US" sz="1600" b="0" i="0" u="none" strike="noStrike" kern="0" cap="none" spc="0" normalizeH="0" baseline="0" noProof="0" dirty="0">
                  <a:ln>
                    <a:noFill/>
                  </a:ln>
                  <a:solidFill>
                    <a:srgbClr val="000000"/>
                  </a:solidFill>
                  <a:effectLst/>
                  <a:uLnTx/>
                  <a:uFillTx/>
                  <a:latin typeface="Calibri" charset="0"/>
                  <a:ea typeface="MS PGothic" charset="-128"/>
                  <a:cs typeface="Calibri" charset="0"/>
                </a:rPr>
                <a:t> </a:t>
              </a:r>
              <a:r>
                <a:rPr kumimoji="0" lang="en-US" altLang="en-US" sz="1600" b="0" i="0" u="none" strike="noStrike" kern="0" cap="none" spc="0" normalizeH="0" baseline="0" noProof="0" dirty="0" err="1">
                  <a:ln>
                    <a:noFill/>
                  </a:ln>
                  <a:solidFill>
                    <a:srgbClr val="000000"/>
                  </a:solidFill>
                  <a:effectLst/>
                  <a:uLnTx/>
                  <a:uFillTx/>
                  <a:latin typeface="Calibri" charset="0"/>
                  <a:ea typeface="MS PGothic" charset="-128"/>
                  <a:cs typeface="Calibri" charset="0"/>
                </a:rPr>
                <a:t>comparatifs</a:t>
              </a:r>
              <a:r>
                <a:rPr kumimoji="0" lang="en-US" altLang="en-US" sz="1600" b="0" i="0" u="none" strike="noStrike" kern="0" cap="none" spc="0" normalizeH="0" baseline="0" noProof="0" dirty="0">
                  <a:ln>
                    <a:noFill/>
                  </a:ln>
                  <a:solidFill>
                    <a:srgbClr val="000000"/>
                  </a:solidFill>
                  <a:effectLst/>
                  <a:uLnTx/>
                  <a:uFillTx/>
                  <a:latin typeface="Calibri" charset="0"/>
                  <a:ea typeface="MS PGothic" charset="-128"/>
                  <a:cs typeface="Calibri" charset="0"/>
                </a:rPr>
                <a:t> des NU</a:t>
              </a:r>
              <a:endParaRPr kumimoji="0" lang="en-US" altLang="en-US" sz="2400" b="0" i="0" u="none" strike="noStrike" kern="0" cap="none" spc="0" normalizeH="0" baseline="0" noProof="0" dirty="0">
                <a:ln>
                  <a:noFill/>
                </a:ln>
                <a:solidFill>
                  <a:srgbClr val="000000"/>
                </a:solidFill>
                <a:effectLst/>
                <a:uLnTx/>
                <a:uFillTx/>
                <a:latin typeface="Calibri" charset="0"/>
                <a:ea typeface="MS PGothic" charset="-128"/>
                <a:cs typeface="Calibri" charset="0"/>
              </a:endParaRPr>
            </a:p>
          </p:txBody>
        </p:sp>
      </p:grpSp>
      <p:grpSp>
        <p:nvGrpSpPr>
          <p:cNvPr id="4" name="Group 7"/>
          <p:cNvGrpSpPr>
            <a:grpSpLocks/>
          </p:cNvGrpSpPr>
          <p:nvPr/>
        </p:nvGrpSpPr>
        <p:grpSpPr bwMode="auto">
          <a:xfrm>
            <a:off x="5658327" y="3099595"/>
            <a:ext cx="3500438" cy="3278187"/>
            <a:chOff x="2078" y="1968"/>
            <a:chExt cx="1480" cy="1480"/>
          </a:xfrm>
        </p:grpSpPr>
        <p:sp>
          <p:nvSpPr>
            <p:cNvPr id="39949" name="Oval 8"/>
            <p:cNvSpPr>
              <a:spLocks noChangeArrowheads="1"/>
            </p:cNvSpPr>
            <p:nvPr/>
          </p:nvSpPr>
          <p:spPr bwMode="auto">
            <a:xfrm>
              <a:off x="2078" y="1968"/>
              <a:ext cx="1480" cy="1480"/>
            </a:xfrm>
            <a:prstGeom prst="ellipse">
              <a:avLst/>
            </a:prstGeom>
            <a:solidFill>
              <a:srgbClr val="996D25">
                <a:alpha val="50195"/>
              </a:srgbClr>
            </a:solidFill>
            <a:ln w="12700">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altLang="en-US" sz="2400" b="0" i="0" u="none" strike="noStrike" kern="0" cap="none" spc="0" normalizeH="0" baseline="0" noProof="0">
                <a:ln>
                  <a:noFill/>
                </a:ln>
                <a:solidFill>
                  <a:srgbClr val="000000"/>
                </a:solidFill>
                <a:effectLst/>
                <a:uLnTx/>
                <a:uFillTx/>
                <a:latin typeface="Arial" charset="0"/>
                <a:ea typeface="MS PGothic" charset="-128"/>
              </a:endParaRPr>
            </a:p>
          </p:txBody>
        </p:sp>
        <p:sp>
          <p:nvSpPr>
            <p:cNvPr id="39950" name="Text Box 9"/>
            <p:cNvSpPr txBox="1">
              <a:spLocks noChangeArrowheads="1"/>
            </p:cNvSpPr>
            <p:nvPr/>
          </p:nvSpPr>
          <p:spPr bwMode="auto">
            <a:xfrm>
              <a:off x="2447" y="2754"/>
              <a:ext cx="1108" cy="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lvl="0" algn="ctr">
                <a:spcBef>
                  <a:spcPct val="0"/>
                </a:spcBef>
                <a:buNone/>
              </a:pPr>
              <a:endParaRPr lang="fr-FR" altLang="en-US" sz="1600" kern="0" dirty="0">
                <a:solidFill>
                  <a:srgbClr val="000000"/>
                </a:solidFill>
                <a:latin typeface="Calibri" charset="0"/>
                <a:ea typeface="MS PGothic" charset="-128"/>
                <a:cs typeface="Calibri" charset="0"/>
              </a:endParaRPr>
            </a:p>
            <a:p>
              <a:pPr lvl="0" algn="ctr">
                <a:spcBef>
                  <a:spcPct val="0"/>
                </a:spcBef>
                <a:buNone/>
              </a:pPr>
              <a:r>
                <a:rPr lang="fr-FR" altLang="en-US" sz="1600" kern="0" dirty="0">
                  <a:solidFill>
                    <a:srgbClr val="000000"/>
                  </a:solidFill>
                  <a:latin typeface="Calibri" charset="0"/>
                  <a:ea typeface="MS PGothic" charset="-128"/>
                  <a:cs typeface="Calibri" charset="0"/>
                </a:rPr>
                <a:t>Harmonisation avec d'autres acteurs clés pour soutenir les actions de l'équipe de pays des Nations Unies</a:t>
              </a:r>
              <a:endParaRPr kumimoji="0" lang="en-US" altLang="en-US" sz="2400" b="0" i="0" u="none" strike="noStrike" kern="0" cap="none" spc="0" normalizeH="0" baseline="0" noProof="0" dirty="0">
                <a:ln>
                  <a:noFill/>
                </a:ln>
                <a:solidFill>
                  <a:srgbClr val="000000"/>
                </a:solidFill>
                <a:effectLst/>
                <a:uLnTx/>
                <a:uFillTx/>
                <a:latin typeface="Calibri" charset="0"/>
                <a:ea typeface="MS PGothic" charset="-128"/>
                <a:cs typeface="Calibri" charset="0"/>
              </a:endParaRPr>
            </a:p>
          </p:txBody>
        </p:sp>
      </p:grpSp>
      <p:grpSp>
        <p:nvGrpSpPr>
          <p:cNvPr id="5" name="Group 10"/>
          <p:cNvGrpSpPr>
            <a:grpSpLocks/>
          </p:cNvGrpSpPr>
          <p:nvPr/>
        </p:nvGrpSpPr>
        <p:grpSpPr bwMode="auto">
          <a:xfrm>
            <a:off x="4282572" y="1698158"/>
            <a:ext cx="3492500" cy="3571875"/>
            <a:chOff x="1576" y="1152"/>
            <a:chExt cx="1480" cy="1480"/>
          </a:xfrm>
        </p:grpSpPr>
        <p:sp>
          <p:nvSpPr>
            <p:cNvPr id="39947" name="Oval 11"/>
            <p:cNvSpPr>
              <a:spLocks noChangeArrowheads="1"/>
            </p:cNvSpPr>
            <p:nvPr/>
          </p:nvSpPr>
          <p:spPr bwMode="auto">
            <a:xfrm>
              <a:off x="1576" y="1152"/>
              <a:ext cx="1480" cy="1480"/>
            </a:xfrm>
            <a:prstGeom prst="ellipse">
              <a:avLst/>
            </a:prstGeom>
            <a:solidFill>
              <a:srgbClr val="30B0E3">
                <a:alpha val="50195"/>
              </a:srgbClr>
            </a:solidFill>
            <a:ln w="19050">
              <a:solidFill>
                <a:schemeClr val="tx1"/>
              </a:solidFill>
              <a:round/>
              <a:headEnd/>
              <a:tailEnd/>
            </a:ln>
          </p:spPr>
          <p:txBody>
            <a:bodyPr wrap="none" anchor="ct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endParaRPr kumimoji="0" lang="en-US" altLang="en-US" sz="1800" b="0" i="0" u="none" strike="noStrike" kern="0" cap="none" spc="0" normalizeH="0" baseline="0" noProof="0">
                <a:ln>
                  <a:noFill/>
                </a:ln>
                <a:solidFill>
                  <a:srgbClr val="000000"/>
                </a:solidFill>
                <a:effectLst/>
                <a:uLnTx/>
                <a:uFillTx/>
                <a:latin typeface="Arial" charset="0"/>
              </a:endParaRPr>
            </a:p>
          </p:txBody>
        </p:sp>
        <p:sp>
          <p:nvSpPr>
            <p:cNvPr id="39948" name="Text Box 12"/>
            <p:cNvSpPr txBox="1">
              <a:spLocks noChangeArrowheads="1"/>
            </p:cNvSpPr>
            <p:nvPr/>
          </p:nvSpPr>
          <p:spPr bwMode="auto">
            <a:xfrm>
              <a:off x="1663" y="1507"/>
              <a:ext cx="757"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en-US" sz="1600" b="0" i="0" u="none" strike="noStrike" kern="0" cap="none" spc="0" normalizeH="0" baseline="0" noProof="0" dirty="0" err="1">
                  <a:ln>
                    <a:noFill/>
                  </a:ln>
                  <a:solidFill>
                    <a:srgbClr val="000000"/>
                  </a:solidFill>
                  <a:effectLst/>
                  <a:uLnTx/>
                  <a:uFillTx/>
                  <a:latin typeface="Calibri" charset="0"/>
                  <a:ea typeface="MS PGothic" charset="-128"/>
                  <a:cs typeface="Calibri" charset="0"/>
                </a:rPr>
                <a:t>Defis</a:t>
              </a:r>
              <a:r>
                <a:rPr kumimoji="0" lang="en-US" altLang="en-US" sz="1600" b="0" i="0" u="none" strike="noStrike" kern="0" cap="none" spc="0" normalizeH="0" baseline="0" noProof="0" dirty="0">
                  <a:ln>
                    <a:noFill/>
                  </a:ln>
                  <a:solidFill>
                    <a:srgbClr val="000000"/>
                  </a:solidFill>
                  <a:effectLst/>
                  <a:uLnTx/>
                  <a:uFillTx/>
                  <a:latin typeface="Calibri" charset="0"/>
                  <a:ea typeface="MS PGothic" charset="-128"/>
                  <a:cs typeface="Calibri" charset="0"/>
                </a:rPr>
                <a:t> </a:t>
              </a:r>
              <a:r>
                <a:rPr kumimoji="0" lang="en-US" altLang="en-US" sz="1600" b="0" i="0" u="none" strike="noStrike" kern="0" cap="none" spc="0" normalizeH="0" baseline="0" noProof="0" dirty="0" err="1">
                  <a:ln>
                    <a:noFill/>
                  </a:ln>
                  <a:solidFill>
                    <a:srgbClr val="000000"/>
                  </a:solidFill>
                  <a:effectLst/>
                  <a:uLnTx/>
                  <a:uFillTx/>
                  <a:latin typeface="Calibri" charset="0"/>
                  <a:ea typeface="MS PGothic" charset="-128"/>
                  <a:cs typeface="Calibri" charset="0"/>
                </a:rPr>
                <a:t>nationaux</a:t>
              </a:r>
              <a:r>
                <a:rPr kumimoji="0" lang="en-US" altLang="en-US" sz="1600" b="0" i="0" u="none" strike="noStrike" kern="0" cap="none" spc="0" normalizeH="0" baseline="0" noProof="0" dirty="0">
                  <a:ln>
                    <a:noFill/>
                  </a:ln>
                  <a:solidFill>
                    <a:srgbClr val="000000"/>
                  </a:solidFill>
                  <a:effectLst/>
                  <a:uLnTx/>
                  <a:uFillTx/>
                  <a:latin typeface="Calibri" charset="0"/>
                  <a:ea typeface="MS PGothic" charset="-128"/>
                  <a:cs typeface="Calibri" charset="0"/>
                </a:rPr>
                <a:t> </a:t>
              </a:r>
              <a:r>
                <a:rPr kumimoji="0" lang="en-US" altLang="en-US" sz="1600" b="0" i="0" u="none" strike="noStrike" kern="0" cap="none" spc="0" normalizeH="0" baseline="0" noProof="0" dirty="0" err="1">
                  <a:ln>
                    <a:noFill/>
                  </a:ln>
                  <a:solidFill>
                    <a:srgbClr val="000000"/>
                  </a:solidFill>
                  <a:effectLst/>
                  <a:uLnTx/>
                  <a:uFillTx/>
                  <a:latin typeface="Calibri" charset="0"/>
                  <a:ea typeface="MS PGothic" charset="-128"/>
                  <a:cs typeface="Calibri" charset="0"/>
                </a:rPr>
                <a:t>clés</a:t>
              </a:r>
              <a:endParaRPr kumimoji="0" lang="en-US" altLang="en-US" sz="2400" b="0" i="0" u="none" strike="noStrike" kern="0" cap="none" spc="0" normalizeH="0" baseline="0" noProof="0" dirty="0">
                <a:ln>
                  <a:noFill/>
                </a:ln>
                <a:solidFill>
                  <a:srgbClr val="000000"/>
                </a:solidFill>
                <a:effectLst/>
                <a:uLnTx/>
                <a:uFillTx/>
                <a:latin typeface="Calibri" charset="0"/>
                <a:ea typeface="MS PGothic" charset="-128"/>
                <a:cs typeface="Calibri" charset="0"/>
              </a:endParaRPr>
            </a:p>
          </p:txBody>
        </p:sp>
      </p:grpSp>
      <p:sp>
        <p:nvSpPr>
          <p:cNvPr id="3085" name="Text Box 13"/>
          <p:cNvSpPr txBox="1">
            <a:spLocks noChangeArrowheads="1"/>
          </p:cNvSpPr>
          <p:nvPr/>
        </p:nvSpPr>
        <p:spPr bwMode="auto">
          <a:xfrm>
            <a:off x="7167563" y="3643314"/>
            <a:ext cx="3857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en-US" sz="2800" b="0" i="0" u="none" strike="noStrike" kern="0" cap="none" spc="0" normalizeH="0" baseline="0" noProof="0">
                <a:ln>
                  <a:noFill/>
                </a:ln>
                <a:solidFill>
                  <a:srgbClr val="000000"/>
                </a:solidFill>
                <a:effectLst/>
                <a:uLnTx/>
                <a:uFillTx/>
                <a:latin typeface="Arial" charset="0"/>
                <a:ea typeface="MS PGothic" charset="-128"/>
              </a:rPr>
              <a:t>1</a:t>
            </a:r>
            <a:endParaRPr kumimoji="0" lang="en-US" altLang="en-US" sz="2400" b="0" i="0" u="none" strike="noStrike" kern="0" cap="none" spc="0" normalizeH="0" baseline="0" noProof="0">
              <a:ln>
                <a:noFill/>
              </a:ln>
              <a:solidFill>
                <a:srgbClr val="000000"/>
              </a:solidFill>
              <a:effectLst/>
              <a:uLnTx/>
              <a:uFillTx/>
              <a:latin typeface="Arial" charset="0"/>
              <a:ea typeface="MS PGothic" charset="-128"/>
            </a:endParaRPr>
          </a:p>
        </p:txBody>
      </p:sp>
      <p:sp>
        <p:nvSpPr>
          <p:cNvPr id="3086" name="Rectangle 14"/>
          <p:cNvSpPr>
            <a:spLocks noChangeArrowheads="1"/>
          </p:cNvSpPr>
          <p:nvPr/>
        </p:nvSpPr>
        <p:spPr bwMode="auto">
          <a:xfrm>
            <a:off x="6238876" y="4286251"/>
            <a:ext cx="3857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en-US" sz="2800" b="0" i="0" u="none" strike="noStrike" kern="0" cap="none" spc="0" normalizeH="0" baseline="0" noProof="0">
                <a:ln>
                  <a:noFill/>
                </a:ln>
                <a:solidFill>
                  <a:srgbClr val="000000"/>
                </a:solidFill>
                <a:effectLst/>
                <a:uLnTx/>
                <a:uFillTx/>
                <a:latin typeface="Arial" charset="0"/>
                <a:ea typeface="MS PGothic" charset="-128"/>
              </a:rPr>
              <a:t>3</a:t>
            </a:r>
            <a:endParaRPr kumimoji="0" lang="en-US" altLang="en-US" sz="2400" b="0" i="0" u="none" strike="noStrike" kern="0" cap="none" spc="0" normalizeH="0" baseline="0" noProof="0">
              <a:ln>
                <a:noFill/>
              </a:ln>
              <a:solidFill>
                <a:srgbClr val="000000"/>
              </a:solidFill>
              <a:effectLst/>
              <a:uLnTx/>
              <a:uFillTx/>
              <a:latin typeface="Arial" charset="0"/>
              <a:ea typeface="MS PGothic" charset="-128"/>
            </a:endParaRPr>
          </a:p>
        </p:txBody>
      </p:sp>
      <p:sp>
        <p:nvSpPr>
          <p:cNvPr id="3087" name="Text Box 15"/>
          <p:cNvSpPr txBox="1">
            <a:spLocks noChangeArrowheads="1"/>
          </p:cNvSpPr>
          <p:nvPr/>
        </p:nvSpPr>
        <p:spPr bwMode="auto">
          <a:xfrm>
            <a:off x="8167688" y="4214814"/>
            <a:ext cx="500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en-US" sz="2800" b="0" i="0" u="none" strike="noStrike" kern="0" cap="none" spc="0" normalizeH="0" baseline="0" noProof="0">
                <a:ln>
                  <a:noFill/>
                </a:ln>
                <a:solidFill>
                  <a:srgbClr val="000000"/>
                </a:solidFill>
                <a:effectLst/>
                <a:uLnTx/>
                <a:uFillTx/>
                <a:latin typeface="Arial" charset="0"/>
                <a:ea typeface="MS PGothic" charset="-128"/>
              </a:rPr>
              <a:t>4</a:t>
            </a:r>
            <a:endParaRPr kumimoji="0" lang="en-US" altLang="en-US" sz="2400" b="0" i="0" u="none" strike="noStrike" kern="0" cap="none" spc="0" normalizeH="0" baseline="0" noProof="0">
              <a:ln>
                <a:noFill/>
              </a:ln>
              <a:solidFill>
                <a:srgbClr val="000000"/>
              </a:solidFill>
              <a:effectLst/>
              <a:uLnTx/>
              <a:uFillTx/>
              <a:latin typeface="Arial" charset="0"/>
              <a:ea typeface="MS PGothic" charset="-128"/>
            </a:endParaRPr>
          </a:p>
        </p:txBody>
      </p:sp>
      <p:sp>
        <p:nvSpPr>
          <p:cNvPr id="3088" name="Rectangle 16"/>
          <p:cNvSpPr>
            <a:spLocks noChangeArrowheads="1"/>
          </p:cNvSpPr>
          <p:nvPr/>
        </p:nvSpPr>
        <p:spPr bwMode="auto">
          <a:xfrm>
            <a:off x="7167564" y="2643189"/>
            <a:ext cx="428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en-US" altLang="en-US" sz="2800" b="0" i="0" u="none" strike="noStrike" kern="0" cap="none" spc="0" normalizeH="0" baseline="0" noProof="0">
                <a:ln>
                  <a:noFill/>
                </a:ln>
                <a:solidFill>
                  <a:srgbClr val="000000"/>
                </a:solidFill>
                <a:effectLst/>
                <a:uLnTx/>
                <a:uFillTx/>
                <a:latin typeface="Arial" charset="0"/>
                <a:ea typeface="MS PGothic" charset="-128"/>
              </a:rPr>
              <a:t>2</a:t>
            </a:r>
          </a:p>
        </p:txBody>
      </p:sp>
      <p:sp>
        <p:nvSpPr>
          <p:cNvPr id="23" name="Rectangle 22"/>
          <p:cNvSpPr>
            <a:spLocks noChangeArrowheads="1"/>
          </p:cNvSpPr>
          <p:nvPr/>
        </p:nvSpPr>
        <p:spPr bwMode="auto">
          <a:xfrm>
            <a:off x="1" y="1852947"/>
            <a:ext cx="3227908" cy="443198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eaLnBrk="0" fontAlgn="base" hangingPunct="0">
              <a:spcBef>
                <a:spcPct val="0"/>
              </a:spcBef>
              <a:spcAft>
                <a:spcPct val="0"/>
              </a:spcAft>
            </a:pPr>
            <a:r>
              <a:rPr lang="fr-FR" altLang="en-US" sz="2400" kern="0" dirty="0">
                <a:solidFill>
                  <a:srgbClr val="212121"/>
                </a:solidFill>
                <a:latin typeface="inherit"/>
              </a:rPr>
              <a:t>Priorité 1.Top</a:t>
            </a:r>
          </a:p>
          <a:p>
            <a:pPr lvl="0" eaLnBrk="0" fontAlgn="base" hangingPunct="0">
              <a:spcBef>
                <a:spcPct val="0"/>
              </a:spcBef>
              <a:spcAft>
                <a:spcPct val="0"/>
              </a:spcAft>
            </a:pPr>
            <a:r>
              <a:rPr lang="fr-FR" altLang="en-US" sz="2400" kern="0" dirty="0">
                <a:solidFill>
                  <a:srgbClr val="212121"/>
                </a:solidFill>
                <a:latin typeface="inherit"/>
              </a:rPr>
              <a:t>2. Priorité potentielle élevée: utiliser la négociation et le consensus pour l'alignement</a:t>
            </a:r>
          </a:p>
          <a:p>
            <a:pPr lvl="0" eaLnBrk="0" fontAlgn="base" hangingPunct="0">
              <a:spcBef>
                <a:spcPct val="0"/>
              </a:spcBef>
              <a:spcAft>
                <a:spcPct val="0"/>
              </a:spcAft>
            </a:pPr>
            <a:r>
              <a:rPr lang="fr-FR" altLang="en-US" sz="2400" kern="0" dirty="0">
                <a:solidFill>
                  <a:srgbClr val="212121"/>
                </a:solidFill>
                <a:latin typeface="inherit"/>
              </a:rPr>
              <a:t>3. Priorité potentielle: adopter si possible une approche régionale et globale</a:t>
            </a:r>
          </a:p>
          <a:p>
            <a:pPr lvl="0" eaLnBrk="0" fontAlgn="base" hangingPunct="0">
              <a:spcBef>
                <a:spcPct val="0"/>
              </a:spcBef>
              <a:spcAft>
                <a:spcPct val="0"/>
              </a:spcAft>
            </a:pPr>
            <a:r>
              <a:rPr lang="fr-FR" altLang="en-US" sz="2400" kern="0" dirty="0">
                <a:solidFill>
                  <a:srgbClr val="212121"/>
                </a:solidFill>
                <a:latin typeface="inherit"/>
              </a:rPr>
              <a:t>4. Faible priorité pour les pays</a:t>
            </a:r>
            <a:endParaRPr kumimoji="0" lang="en-US" altLang="en-US" sz="2400" b="0" i="0" u="none" strike="noStrike" kern="0" cap="none" spc="0" normalizeH="0" baseline="0" noProof="0" dirty="0">
              <a:ln>
                <a:noFill/>
              </a:ln>
              <a:solidFill>
                <a:srgbClr val="212121"/>
              </a:solidFill>
              <a:effectLst/>
              <a:uLnTx/>
              <a:uFillTx/>
              <a:latin typeface="inherit"/>
            </a:endParaRPr>
          </a:p>
        </p:txBody>
      </p:sp>
      <p:sp>
        <p:nvSpPr>
          <p:cNvPr id="6" name="Rectangle 1"/>
          <p:cNvSpPr>
            <a:spLocks noChangeArrowheads="1"/>
          </p:cNvSpPr>
          <p:nvPr/>
        </p:nvSpPr>
        <p:spPr bwMode="auto">
          <a:xfrm>
            <a:off x="2215579" y="208798"/>
            <a:ext cx="8818120"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en-US" sz="2400" b="0" i="0" u="none" strike="noStrike" cap="none" normalizeH="0" baseline="0" dirty="0">
                <a:ln>
                  <a:noFill/>
                </a:ln>
                <a:solidFill>
                  <a:srgbClr val="212121"/>
                </a:solidFill>
                <a:effectLst/>
                <a:latin typeface="inherit"/>
              </a:rPr>
              <a:t>Processus de hiérarchisation pour déterminer l'action de l'UNCT</a:t>
            </a:r>
            <a:r>
              <a:rPr kumimoji="0" lang="fr-FR" altLang="en-US" sz="2400" b="0" i="0" u="none" strike="noStrike" cap="none" normalizeH="0" baseline="0" dirty="0">
                <a:ln>
                  <a:noFill/>
                </a:ln>
                <a:solidFill>
                  <a:schemeClr val="tx1"/>
                </a:solidFill>
                <a:effectLst/>
              </a:rPr>
              <a:t> </a:t>
            </a:r>
            <a:endParaRPr kumimoji="0" lang="fr-FR" altLang="en-US" sz="2400" b="0" i="0" u="none" strike="noStrike" cap="none" normalizeH="0" baseline="0" dirty="0">
              <a:ln>
                <a:noFill/>
              </a:ln>
              <a:solidFill>
                <a:schemeClr val="tx1"/>
              </a:solidFill>
              <a:effectLst/>
              <a:latin typeface="Arial" panose="020B0604020202020204" pitchFamily="34" charset="0"/>
            </a:endParaRPr>
          </a:p>
        </p:txBody>
      </p:sp>
      <p:sp>
        <p:nvSpPr>
          <p:cNvPr id="8" name="Rectangle 7"/>
          <p:cNvSpPr/>
          <p:nvPr/>
        </p:nvSpPr>
        <p:spPr>
          <a:xfrm>
            <a:off x="157885" y="-126426"/>
            <a:ext cx="3776996"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Implication </a:t>
            </a:r>
            <a:r>
              <a:rPr lang="fr-FR" sz="2800" b="1" kern="0" noProof="0" dirty="0">
                <a:solidFill>
                  <a:srgbClr val="FF0000"/>
                </a:solidFill>
                <a:latin typeface="Arial Narrow" panose="020B0606020202030204" pitchFamily="34" charset="0"/>
              </a:rPr>
              <a:t>4</a:t>
            </a: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 priorisation</a:t>
            </a:r>
            <a:endParaRPr kumimoji="0" lang="en-GB" sz="1800" b="1" i="0" u="none" strike="noStrike" kern="0" cap="none" spc="0" normalizeH="0" baseline="0" noProof="0" dirty="0">
              <a:ln>
                <a:noFill/>
              </a:ln>
              <a:solidFill>
                <a:srgbClr val="1F497D">
                  <a:lumMod val="75000"/>
                </a:srgbClr>
              </a:solidFill>
              <a:effectLst/>
              <a:uLnTx/>
              <a:uFillTx/>
            </a:endParaRPr>
          </a:p>
        </p:txBody>
      </p:sp>
    </p:spTree>
    <p:extLst>
      <p:ext uri="{BB962C8B-B14F-4D97-AF65-F5344CB8AC3E}">
        <p14:creationId xmlns:p14="http://schemas.microsoft.com/office/powerpoint/2010/main" val="292682806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0-#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2"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1+#ppt_w/2"/>
                                          </p:val>
                                        </p:tav>
                                        <p:tav tm="100000">
                                          <p:val>
                                            <p:strVal val="#ppt_x"/>
                                          </p:val>
                                        </p:tav>
                                      </p:tavLst>
                                    </p:anim>
                                    <p:anim calcmode="lin" valueType="num">
                                      <p:cBhvr additive="base">
                                        <p:cTn id="19"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1000" fill="hold"/>
                                        <p:tgtEl>
                                          <p:spTgt spid="4"/>
                                        </p:tgtEl>
                                        <p:attrNameLst>
                                          <p:attrName>ppt_x</p:attrName>
                                        </p:attrNameLst>
                                      </p:cBhvr>
                                      <p:tavLst>
                                        <p:tav tm="0">
                                          <p:val>
                                            <p:strVal val="#ppt_x"/>
                                          </p:val>
                                        </p:tav>
                                        <p:tav tm="100000">
                                          <p:val>
                                            <p:strVal val="#ppt_x"/>
                                          </p:val>
                                        </p:tav>
                                      </p:tavLst>
                                    </p:anim>
                                    <p:anim calcmode="lin" valueType="num">
                                      <p:cBhvr additive="base">
                                        <p:cTn id="25"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085"/>
                                        </p:tgtEl>
                                        <p:attrNameLst>
                                          <p:attrName>style.visibility</p:attrName>
                                        </p:attrNameLst>
                                      </p:cBhvr>
                                      <p:to>
                                        <p:strVal val="visibl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088"/>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086"/>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0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5" grpId="0"/>
      <p:bldP spid="3086" grpId="0"/>
      <p:bldP spid="3087" grpId="0"/>
      <p:bldP spid="308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71" y="224057"/>
            <a:ext cx="2751566"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838200" y="556759"/>
            <a:ext cx="12192000" cy="925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4000" b="1" dirty="0">
                <a:solidFill>
                  <a:srgbClr val="002060"/>
                </a:solidFill>
                <a:latin typeface="+mn-lt"/>
              </a:rPr>
              <a:t>Gestion axée sur les résultats</a:t>
            </a:r>
            <a:endParaRPr lang="en-US" sz="4000" b="1" dirty="0">
              <a:solidFill>
                <a:srgbClr val="002060"/>
              </a:solidFill>
              <a:latin typeface="+mn-lt"/>
            </a:endParaRPr>
          </a:p>
        </p:txBody>
      </p:sp>
      <p:sp>
        <p:nvSpPr>
          <p:cNvPr id="9" name="Content Placeholder 8"/>
          <p:cNvSpPr>
            <a:spLocks noGrp="1"/>
          </p:cNvSpPr>
          <p:nvPr>
            <p:ph idx="1"/>
          </p:nvPr>
        </p:nvSpPr>
        <p:spPr>
          <a:xfrm>
            <a:off x="0" y="1340286"/>
            <a:ext cx="12192000" cy="5517714"/>
          </a:xfrm>
        </p:spPr>
        <p:txBody>
          <a:bodyPr>
            <a:noAutofit/>
          </a:bodyPr>
          <a:lstStyle/>
          <a:p>
            <a:pPr marL="0" indent="0" algn="just">
              <a:buNone/>
            </a:pPr>
            <a:br>
              <a:rPr lang="fr-FR" sz="3200" dirty="0"/>
            </a:br>
            <a:r>
              <a:rPr lang="fr-FR" dirty="0"/>
              <a:t>La gestion axée sur les résultats fournit un mécanisme permettant de saisir la relation entre les principales parties prenantes, la responsabilité individuelle et collective et les résultats convenus. </a:t>
            </a:r>
          </a:p>
          <a:p>
            <a:pPr marL="0" indent="0" algn="just">
              <a:buNone/>
            </a:pPr>
            <a:endParaRPr lang="fr-FR" dirty="0"/>
          </a:p>
          <a:p>
            <a:pPr marL="0" indent="0" algn="just">
              <a:buNone/>
            </a:pPr>
            <a:r>
              <a:rPr lang="fr-FR" dirty="0"/>
              <a:t>La gestion axée sur les résultats sous-tend le processus de planification stratégique et sert d’outil de gestion dynamique: favoriser l’appropriation et le consensus, orienter les actions correctives, faciliter la coordination des efforts de développement, tracer la voie à suivre pour atteindre un objectif stratégique et, à terme, servir d’outil de responsabilisation clé/ évaluation </a:t>
            </a:r>
            <a:r>
              <a:rPr lang="fr-FR" b="1" dirty="0"/>
              <a:t>grâce à la disponibilité de données fiables.</a:t>
            </a:r>
            <a:endParaRPr lang="en-US" sz="2900" b="1" dirty="0"/>
          </a:p>
        </p:txBody>
      </p:sp>
      <p:sp>
        <p:nvSpPr>
          <p:cNvPr id="3" name="Rectangle 2"/>
          <p:cNvSpPr/>
          <p:nvPr/>
        </p:nvSpPr>
        <p:spPr>
          <a:xfrm>
            <a:off x="3041749" y="60647"/>
            <a:ext cx="1984839" cy="369332"/>
          </a:xfrm>
          <a:prstGeom prst="rect">
            <a:avLst/>
          </a:prstGeom>
        </p:spPr>
        <p:txBody>
          <a:bodyPr wrap="none">
            <a:spAutoFit/>
          </a:bodyPr>
          <a:lstStyle/>
          <a:p>
            <a:pPr lvl="0">
              <a:defRPr/>
            </a:pPr>
            <a:r>
              <a:rPr lang="fr-FR" b="1" kern="0" dirty="0">
                <a:solidFill>
                  <a:srgbClr val="FF0000"/>
                </a:solidFill>
                <a:latin typeface="Arial Narrow" panose="020B0606020202030204" pitchFamily="34" charset="0"/>
              </a:rPr>
              <a:t>Implication 5:  GAR </a:t>
            </a:r>
            <a:endParaRPr lang="en-GB" sz="1200" b="1" kern="0" dirty="0">
              <a:solidFill>
                <a:srgbClr val="1F497D">
                  <a:lumMod val="75000"/>
                </a:srgbClr>
              </a:solidFill>
            </a:endParaRPr>
          </a:p>
        </p:txBody>
      </p:sp>
    </p:spTree>
    <p:extLst>
      <p:ext uri="{BB962C8B-B14F-4D97-AF65-F5344CB8AC3E}">
        <p14:creationId xmlns:p14="http://schemas.microsoft.com/office/powerpoint/2010/main" val="988950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71" y="224057"/>
            <a:ext cx="2751566"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280163"/>
            <a:ext cx="12192000" cy="925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err="1">
                <a:solidFill>
                  <a:srgbClr val="002060"/>
                </a:solidFill>
                <a:latin typeface="+mn-lt"/>
              </a:rPr>
              <a:t>Cibles</a:t>
            </a:r>
            <a:r>
              <a:rPr lang="en-US" sz="4000" b="1" dirty="0">
                <a:solidFill>
                  <a:srgbClr val="002060"/>
                </a:solidFill>
                <a:latin typeface="+mn-lt"/>
              </a:rPr>
              <a:t> ODD</a:t>
            </a:r>
          </a:p>
        </p:txBody>
      </p:sp>
      <p:sp>
        <p:nvSpPr>
          <p:cNvPr id="9" name="Content Placeholder 8"/>
          <p:cNvSpPr>
            <a:spLocks noGrp="1"/>
          </p:cNvSpPr>
          <p:nvPr>
            <p:ph idx="1"/>
          </p:nvPr>
        </p:nvSpPr>
        <p:spPr>
          <a:xfrm>
            <a:off x="400833" y="939452"/>
            <a:ext cx="11791167" cy="5918548"/>
          </a:xfrm>
        </p:spPr>
        <p:txBody>
          <a:bodyPr>
            <a:normAutofit/>
          </a:bodyPr>
          <a:lstStyle/>
          <a:p>
            <a:pPr marL="0" indent="0">
              <a:buNone/>
            </a:pPr>
            <a:r>
              <a:rPr lang="fr-FR" sz="2900" b="1" dirty="0"/>
              <a:t>16.3 Promouvoir l’état de droit aux niveaux national et international et garantir un accès égal à la justice pour tous</a:t>
            </a:r>
          </a:p>
          <a:p>
            <a:pPr marL="0" indent="0">
              <a:buNone/>
            </a:pPr>
            <a:r>
              <a:rPr lang="fr-FR" sz="2900" b="1" dirty="0"/>
              <a:t>16.5 Réduire substantiellement la corruption sous toutes ses formes</a:t>
            </a:r>
          </a:p>
          <a:p>
            <a:pPr marL="0" indent="0">
              <a:buNone/>
            </a:pPr>
            <a:r>
              <a:rPr lang="fr-FR" sz="2900" b="1" dirty="0"/>
              <a:t>16.6 Mettre en place des institutions efficaces, responsables et transparentes à tous les niveaux</a:t>
            </a:r>
          </a:p>
          <a:p>
            <a:pPr marL="0" indent="0">
              <a:buNone/>
            </a:pPr>
            <a:r>
              <a:rPr lang="fr-FR" sz="2900" b="1" dirty="0"/>
              <a:t>16.7 Assurer une prise de décision réactive, inclusive, participative et représentative à tous les niveaux</a:t>
            </a:r>
          </a:p>
          <a:p>
            <a:pPr marL="0" indent="0">
              <a:buNone/>
            </a:pPr>
            <a:r>
              <a:rPr lang="fr-FR" sz="2900" b="1" dirty="0"/>
              <a:t>16.10 Garantir l'accès du public à l'information et protéger les libertés fondamentales, conformément à la législation nationale et aux accords internationaux</a:t>
            </a:r>
            <a:endParaRPr lang="en-US" sz="2900" dirty="0"/>
          </a:p>
        </p:txBody>
      </p:sp>
      <p:sp>
        <p:nvSpPr>
          <p:cNvPr id="3" name="Rectangle 2"/>
          <p:cNvSpPr/>
          <p:nvPr/>
        </p:nvSpPr>
        <p:spPr>
          <a:xfrm>
            <a:off x="2716905" y="-37553"/>
            <a:ext cx="3781805"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Implication </a:t>
            </a:r>
            <a:r>
              <a:rPr lang="fr-FR" sz="2800" b="1" kern="0" dirty="0">
                <a:solidFill>
                  <a:srgbClr val="FF0000"/>
                </a:solidFill>
                <a:latin typeface="Arial Narrow" panose="020B0606020202030204" pitchFamily="34" charset="0"/>
              </a:rPr>
              <a:t>6</a:t>
            </a: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 Cibles ODD</a:t>
            </a:r>
            <a:endParaRPr kumimoji="0" lang="en-GB" sz="1800" b="1" i="0" u="none" strike="noStrike" kern="0" cap="none" spc="0" normalizeH="0" baseline="0" noProof="0" dirty="0">
              <a:ln>
                <a:noFill/>
              </a:ln>
              <a:solidFill>
                <a:srgbClr val="1F497D">
                  <a:lumMod val="75000"/>
                </a:srgbClr>
              </a:solidFill>
              <a:effectLst/>
              <a:uLnTx/>
              <a:uFillTx/>
            </a:endParaRPr>
          </a:p>
        </p:txBody>
      </p:sp>
    </p:spTree>
    <p:extLst>
      <p:ext uri="{BB962C8B-B14F-4D97-AF65-F5344CB8AC3E}">
        <p14:creationId xmlns:p14="http://schemas.microsoft.com/office/powerpoint/2010/main" val="4007109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4621" y="814332"/>
            <a:ext cx="11806943" cy="678270"/>
          </a:xfrm>
        </p:spPr>
        <p:txBody>
          <a:bodyPr>
            <a:normAutofit/>
          </a:bodyPr>
          <a:lstStyle/>
          <a:p>
            <a:pPr algn="ctr"/>
            <a:r>
              <a:rPr lang="en-US" sz="3600" b="1" dirty="0">
                <a:solidFill>
                  <a:srgbClr val="0070C0"/>
                </a:solidFill>
                <a:latin typeface="Arial" panose="020B0604020202020204" pitchFamily="34" charset="0"/>
                <a:cs typeface="Arial" panose="020B0604020202020204" pitchFamily="34" charset="0"/>
              </a:rPr>
              <a:t>Ne </a:t>
            </a:r>
            <a:r>
              <a:rPr lang="en-US" sz="3600" b="1" dirty="0" err="1">
                <a:solidFill>
                  <a:srgbClr val="0070C0"/>
                </a:solidFill>
                <a:latin typeface="Arial" panose="020B0604020202020204" pitchFamily="34" charset="0"/>
                <a:cs typeface="Arial" panose="020B0604020202020204" pitchFamily="34" charset="0"/>
              </a:rPr>
              <a:t>laisser</a:t>
            </a:r>
            <a:r>
              <a:rPr lang="en-US" sz="3600" b="1" dirty="0">
                <a:solidFill>
                  <a:srgbClr val="0070C0"/>
                </a:solidFill>
                <a:latin typeface="Arial" panose="020B0604020202020204" pitchFamily="34" charset="0"/>
                <a:cs typeface="Arial" panose="020B0604020202020204" pitchFamily="34" charset="0"/>
              </a:rPr>
              <a:t> </a:t>
            </a:r>
            <a:r>
              <a:rPr lang="en-US" sz="3600" b="1" dirty="0" err="1">
                <a:solidFill>
                  <a:srgbClr val="0070C0"/>
                </a:solidFill>
                <a:latin typeface="Arial" panose="020B0604020202020204" pitchFamily="34" charset="0"/>
                <a:cs typeface="Arial" panose="020B0604020202020204" pitchFamily="34" charset="0"/>
              </a:rPr>
              <a:t>personne</a:t>
            </a:r>
            <a:r>
              <a:rPr lang="en-US" sz="3600" b="1" dirty="0">
                <a:solidFill>
                  <a:srgbClr val="0070C0"/>
                </a:solidFill>
                <a:latin typeface="Arial" panose="020B0604020202020204" pitchFamily="34" charset="0"/>
                <a:cs typeface="Arial" panose="020B0604020202020204" pitchFamily="34" charset="0"/>
              </a:rPr>
              <a:t> derrière</a:t>
            </a:r>
            <a:endParaRPr lang="en-US" sz="3600" b="1" dirty="0">
              <a:solidFill>
                <a:srgbClr val="0070C0"/>
              </a:solidFill>
              <a:latin typeface="Arial" panose="020B0604020202020204" pitchFamily="34" charset="0"/>
              <a:cs typeface="Arial" panose="020B0604020202020204" pitchFamily="34" charset="0"/>
            </a:endParaRPr>
          </a:p>
        </p:txBody>
      </p:sp>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4621"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4"/>
          <p:cNvSpPr>
            <a:spLocks noGrp="1"/>
          </p:cNvSpPr>
          <p:nvPr>
            <p:ph idx="1"/>
          </p:nvPr>
        </p:nvSpPr>
        <p:spPr>
          <a:xfrm>
            <a:off x="439292" y="4425289"/>
            <a:ext cx="11277600" cy="2043317"/>
          </a:xfrm>
        </p:spPr>
        <p:txBody>
          <a:bodyPr>
            <a:noAutofit/>
          </a:bodyPr>
          <a:lstStyle/>
          <a:p>
            <a:pPr marL="0" lvl="0" indent="0">
              <a:buNone/>
            </a:pPr>
            <a:endParaRPr lang="en-US" sz="100" b="1" dirty="0"/>
          </a:p>
          <a:p>
            <a:pPr marL="0" lvl="0" indent="0" algn="just">
              <a:buNone/>
            </a:pPr>
            <a:r>
              <a:rPr lang="fr-FR" sz="2400" b="1" u="sng" dirty="0"/>
              <a:t>Critère: cible 17.18 des objectifs de développement durable: d’ici à 2020, renforcer l’appui au renforcement des capacités des pays en développement, y compris des pays les moins avancés et des petits États insulaires en développement, afin d’accroître de manière significative la disponibilité de données fiables, actualisées et fiables, ventilées par revenu, sexe et âge , race, appartenance ethnique, statut migratoire, handicap, localisation géographique et autres caractéristiques pertinentes dans le contexte national.</a:t>
            </a:r>
            <a:endParaRPr lang="en-US" sz="2400" dirty="0"/>
          </a:p>
        </p:txBody>
      </p:sp>
      <p:sp>
        <p:nvSpPr>
          <p:cNvPr id="7" name="TextBox 6"/>
          <p:cNvSpPr txBox="1"/>
          <p:nvPr/>
        </p:nvSpPr>
        <p:spPr>
          <a:xfrm>
            <a:off x="632080" y="2691101"/>
            <a:ext cx="10853927" cy="830997"/>
          </a:xfrm>
          <a:prstGeom prst="rect">
            <a:avLst/>
          </a:prstGeom>
          <a:noFill/>
        </p:spPr>
        <p:txBody>
          <a:bodyPr wrap="square" rtlCol="0">
            <a:spAutoFit/>
          </a:bodyPr>
          <a:lstStyle/>
          <a:p>
            <a:pPr lvl="0"/>
            <a:r>
              <a:rPr lang="fr-FR" sz="2400" dirty="0"/>
              <a:t>2 - Renforcer les systèmes et processus nationaux de responsabilisation pour suivre les progrès et proposer des solutions (principe de responsabilité)</a:t>
            </a:r>
            <a:endParaRPr lang="en-US" sz="2400" b="1" dirty="0"/>
          </a:p>
        </p:txBody>
      </p:sp>
      <p:sp>
        <p:nvSpPr>
          <p:cNvPr id="9" name="TextBox 8"/>
          <p:cNvSpPr txBox="1"/>
          <p:nvPr/>
        </p:nvSpPr>
        <p:spPr>
          <a:xfrm>
            <a:off x="632080" y="1848177"/>
            <a:ext cx="10778869" cy="830997"/>
          </a:xfrm>
          <a:prstGeom prst="rect">
            <a:avLst/>
          </a:prstGeom>
          <a:noFill/>
        </p:spPr>
        <p:txBody>
          <a:bodyPr wrap="square" rtlCol="0">
            <a:spAutoFit/>
          </a:bodyPr>
          <a:lstStyle/>
          <a:p>
            <a:pPr lvl="0"/>
            <a:r>
              <a:rPr lang="fr-FR" sz="2400" dirty="0"/>
              <a:t>1- Éliminer les inégalités et la discrimination (droits de l'homme, égalité des sexes et principe d'autonomisation des femmes)</a:t>
            </a:r>
            <a:endParaRPr lang="en-US" sz="2400" b="1" dirty="0"/>
          </a:p>
        </p:txBody>
      </p:sp>
      <p:sp>
        <p:nvSpPr>
          <p:cNvPr id="10" name="TextBox 9"/>
          <p:cNvSpPr txBox="1"/>
          <p:nvPr/>
        </p:nvSpPr>
        <p:spPr>
          <a:xfrm>
            <a:off x="632080" y="3546268"/>
            <a:ext cx="10778869" cy="830997"/>
          </a:xfrm>
          <a:prstGeom prst="rect">
            <a:avLst/>
          </a:prstGeom>
          <a:noFill/>
        </p:spPr>
        <p:txBody>
          <a:bodyPr wrap="square" rtlCol="0">
            <a:spAutoFit/>
          </a:bodyPr>
          <a:lstStyle/>
          <a:p>
            <a:pPr lvl="0"/>
            <a:r>
              <a:rPr lang="fr-FR" sz="2400" dirty="0"/>
              <a:t>3 - S'attaquer aux causes profondes de la pauvreté multidimensionnelle et renforcer les capacités de résilience (principe de durabilité et de résilience)</a:t>
            </a:r>
            <a:endParaRPr lang="en-ZA" sz="2400" b="1" dirty="0"/>
          </a:p>
        </p:txBody>
      </p:sp>
      <p:sp>
        <p:nvSpPr>
          <p:cNvPr id="6" name="Rectangle 5"/>
          <p:cNvSpPr/>
          <p:nvPr/>
        </p:nvSpPr>
        <p:spPr>
          <a:xfrm>
            <a:off x="3506045" y="225459"/>
            <a:ext cx="6211957"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Implication 7:  Ne laisser personne derrière</a:t>
            </a:r>
            <a:endParaRPr kumimoji="0" lang="en-GB" sz="1800" b="1" i="0" u="none" strike="noStrike" kern="0" cap="none" spc="0" normalizeH="0" baseline="0" noProof="0" dirty="0">
              <a:ln>
                <a:noFill/>
              </a:ln>
              <a:solidFill>
                <a:srgbClr val="1F497D">
                  <a:lumMod val="75000"/>
                </a:srgbClr>
              </a:solidFill>
              <a:effectLst/>
              <a:uLnTx/>
              <a:uFillTx/>
            </a:endParaRPr>
          </a:p>
        </p:txBody>
      </p:sp>
    </p:spTree>
    <p:extLst>
      <p:ext uri="{BB962C8B-B14F-4D97-AF65-F5344CB8AC3E}">
        <p14:creationId xmlns:p14="http://schemas.microsoft.com/office/powerpoint/2010/main" val="78496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2480" y="0"/>
            <a:ext cx="9144000" cy="685800"/>
          </a:xfrm>
          <a:solidFill>
            <a:srgbClr val="00B0F0"/>
          </a:solidFill>
        </p:spPr>
        <p:txBody>
          <a:bodyPr>
            <a:normAutofit/>
          </a:bodyPr>
          <a:lstStyle/>
          <a:p>
            <a:pPr lvl="0" algn="l">
              <a:spcBef>
                <a:spcPts val="0"/>
              </a:spcBef>
              <a:defRPr/>
            </a:pPr>
            <a:r>
              <a:rPr lang="fr-FR" sz="2800" b="1" kern="0" dirty="0">
                <a:solidFill>
                  <a:srgbClr val="FF0000"/>
                </a:solidFill>
                <a:latin typeface="Arial Narrow" panose="020B0606020202030204" pitchFamily="34" charset="0"/>
                <a:ea typeface="+mn-ea"/>
                <a:cs typeface="+mn-cs"/>
              </a:rPr>
              <a:t>Implication8: Bilan Commun de pays</a:t>
            </a:r>
            <a:endParaRPr lang="en-GB" sz="1800" b="1" kern="0" dirty="0">
              <a:solidFill>
                <a:srgbClr val="1F497D">
                  <a:lumMod val="75000"/>
                </a:srgbClr>
              </a:solidFill>
              <a:ea typeface="+mn-ea"/>
              <a:cs typeface="+mn-cs"/>
            </a:endParaRPr>
          </a:p>
        </p:txBody>
      </p:sp>
      <p:sp>
        <p:nvSpPr>
          <p:cNvPr id="3" name="Content Placeholder 2"/>
          <p:cNvSpPr>
            <a:spLocks noGrp="1"/>
          </p:cNvSpPr>
          <p:nvPr>
            <p:ph idx="1"/>
          </p:nvPr>
        </p:nvSpPr>
        <p:spPr>
          <a:xfrm>
            <a:off x="186760" y="685800"/>
            <a:ext cx="10481242" cy="5562600"/>
          </a:xfrm>
          <a:solidFill>
            <a:schemeClr val="accent1">
              <a:lumMod val="20000"/>
              <a:lumOff val="80000"/>
            </a:schemeClr>
          </a:solidFill>
        </p:spPr>
        <p:txBody>
          <a:bodyPr>
            <a:noAutofit/>
          </a:bodyPr>
          <a:lstStyle/>
          <a:p>
            <a:pPr marL="0" indent="0">
              <a:buNone/>
            </a:pPr>
            <a:endParaRPr lang="en-GB" sz="2400" b="1" dirty="0"/>
          </a:p>
          <a:p>
            <a:pPr marL="0" indent="0">
              <a:buNone/>
            </a:pPr>
            <a:r>
              <a:rPr lang="fr-FR" sz="2800" dirty="0"/>
              <a:t>Un CCA solide, intégré et basé sur les droits est nécessaire en tant qu'élément essentiel de tout processus de formulation du PNUAD.</a:t>
            </a:r>
          </a:p>
          <a:p>
            <a:pPr marL="0" indent="0">
              <a:buNone/>
            </a:pPr>
            <a:endParaRPr lang="fr-FR" sz="2800" dirty="0"/>
          </a:p>
          <a:p>
            <a:pPr marL="0" indent="0">
              <a:buNone/>
            </a:pPr>
            <a:r>
              <a:rPr lang="fr-FR" sz="2800" dirty="0"/>
              <a:t>Un bon point de départ pour un CCA est d'identifier où se trouvent les analyses effectuées par le gouvernement et les organes de l'ONU (y compris les mécanismes des droits de l'homme des Nations Unies).</a:t>
            </a:r>
          </a:p>
          <a:p>
            <a:pPr marL="0" indent="0">
              <a:buNone/>
            </a:pPr>
            <a:endParaRPr lang="fr-FR" sz="2800" dirty="0"/>
          </a:p>
          <a:p>
            <a:pPr marL="0" indent="0">
              <a:buNone/>
            </a:pPr>
            <a:r>
              <a:rPr lang="fr-FR" sz="2800" dirty="0"/>
              <a:t>En règle générale, les données sur l'environnement ne sont pas disponibles; </a:t>
            </a:r>
            <a:r>
              <a:rPr lang="fr-FR" sz="2800" b="1" dirty="0"/>
              <a:t>c'est pourquoi un résumé national de l'environnement est nécessaire.</a:t>
            </a:r>
            <a:endParaRPr lang="en-US" sz="2800" b="1" dirty="0"/>
          </a:p>
        </p:txBody>
      </p:sp>
      <p:pic>
        <p:nvPicPr>
          <p:cNvPr id="4" name="Picture 3"/>
          <p:cNvPicPr>
            <a:picLocks noChangeAspect="1"/>
          </p:cNvPicPr>
          <p:nvPr/>
        </p:nvPicPr>
        <p:blipFill>
          <a:blip r:embed="rId3"/>
          <a:stretch>
            <a:fillRect/>
          </a:stretch>
        </p:blipFill>
        <p:spPr>
          <a:xfrm>
            <a:off x="186759" y="6251601"/>
            <a:ext cx="11818479" cy="642975"/>
          </a:xfrm>
          <a:prstGeom prst="rect">
            <a:avLst/>
          </a:prstGeom>
        </p:spPr>
      </p:pic>
    </p:spTree>
    <p:extLst>
      <p:ext uri="{BB962C8B-B14F-4D97-AF65-F5344CB8AC3E}">
        <p14:creationId xmlns:p14="http://schemas.microsoft.com/office/powerpoint/2010/main" val="2606648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3B273C5-6682-4CC9-BDB3-E7E0D628C0D9}" type="slidenum">
              <a:rPr lang="ja-JP" altLang="en-US" sz="1800" kern="0">
                <a:solidFill>
                  <a:prstClr val="black">
                    <a:lumMod val="65000"/>
                    <a:lumOff val="35000"/>
                  </a:prstClr>
                </a:solidFill>
              </a:rPr>
              <a:pPr>
                <a:defRPr/>
              </a:pPr>
              <a:t>15</a:t>
            </a:fld>
            <a:endParaRPr lang="ja-JP" altLang="en-US" sz="1800" kern="0" dirty="0">
              <a:solidFill>
                <a:prstClr val="black">
                  <a:lumMod val="65000"/>
                  <a:lumOff val="35000"/>
                </a:prstClr>
              </a:solidFill>
            </a:endParaRPr>
          </a:p>
        </p:txBody>
      </p:sp>
      <p:sp>
        <p:nvSpPr>
          <p:cNvPr id="9" name="Title 8"/>
          <p:cNvSpPr>
            <a:spLocks noGrp="1"/>
          </p:cNvSpPr>
          <p:nvPr>
            <p:ph type="title"/>
          </p:nvPr>
        </p:nvSpPr>
        <p:spPr>
          <a:xfrm>
            <a:off x="2973280" y="109917"/>
            <a:ext cx="6779096" cy="1143000"/>
          </a:xfrm>
        </p:spPr>
        <p:txBody>
          <a:bodyPr>
            <a:normAutofit/>
          </a:bodyPr>
          <a:lstStyle/>
          <a:p>
            <a:r>
              <a:rPr kumimoji="0" lang="fr-FR" sz="2500" dirty="0">
                <a:solidFill>
                  <a:srgbClr val="FF0000"/>
                </a:solidFill>
                <a:latin typeface="Arial Narrow" panose="020B0606020202030204" pitchFamily="34" charset="0"/>
              </a:rPr>
              <a:t>Implication 9:Necessité une forte action de partenariat</a:t>
            </a:r>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3745" y="2423747"/>
            <a:ext cx="3729038"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Diverse Business People Meeting Partnershi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7513" y="2228115"/>
            <a:ext cx="3857625" cy="4277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657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93" y="224057"/>
            <a:ext cx="2751567"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8841" y="1663797"/>
            <a:ext cx="11306907" cy="523220"/>
          </a:xfrm>
          <a:prstGeom prst="rect">
            <a:avLst/>
          </a:prstGeom>
        </p:spPr>
        <p:txBody>
          <a:bodyPr wrap="square">
            <a:spAutoFit/>
          </a:bodyPr>
          <a:lstStyle/>
          <a:p>
            <a:pPr marL="0" marR="0" lvl="0" indent="0" defTabSz="914400" eaLnBrk="0" fontAlgn="base" latinLnBrk="0" hangingPunct="0">
              <a:lnSpc>
                <a:spcPct val="100000"/>
              </a:lnSpc>
              <a:spcBef>
                <a:spcPct val="20000"/>
              </a:spcBef>
              <a:spcAft>
                <a:spcPct val="0"/>
              </a:spcAft>
              <a:buClr>
                <a:srgbClr val="0000FF"/>
              </a:buClr>
              <a:buSzPct val="65000"/>
              <a:buFontTx/>
              <a:buNone/>
              <a:tabLst/>
              <a:defRPr/>
            </a:pPr>
            <a:r>
              <a:rPr kumimoji="0" lang="en-US" sz="2800" b="0" i="0" u="none" strike="noStrike" kern="0" cap="none" spc="0" normalizeH="0" baseline="0" noProof="0" dirty="0">
                <a:ln>
                  <a:noFill/>
                </a:ln>
                <a:solidFill>
                  <a:prstClr val="white"/>
                </a:solidFill>
                <a:effectLst/>
                <a:uLnTx/>
                <a:uFillTx/>
                <a:latin typeface="Tahoma"/>
                <a:ea typeface="MS PGothic" pitchFamily="34" charset="-128"/>
              </a:rPr>
              <a:t>.</a:t>
            </a:r>
            <a:r>
              <a:rPr kumimoji="0" lang="en-US" sz="2800" b="1" i="1" u="none" strike="noStrike" kern="0" cap="none" spc="0" normalizeH="0" baseline="0" noProof="0" dirty="0">
                <a:ln>
                  <a:noFill/>
                </a:ln>
                <a:solidFill>
                  <a:prstClr val="white"/>
                </a:solidFill>
                <a:effectLst/>
                <a:uLnTx/>
                <a:uFillTx/>
                <a:latin typeface="Tahoma"/>
                <a:ea typeface="MS PGothic" pitchFamily="34" charset="-128"/>
                <a:hlinkClick r:id="rId4"/>
              </a:rPr>
              <a:t> </a:t>
            </a:r>
            <a:endParaRPr kumimoji="0" lang="en-US" sz="5100" b="1" i="0" u="none" strike="noStrike" kern="0" cap="none" spc="0" normalizeH="0" baseline="0" noProof="0" dirty="0">
              <a:ln>
                <a:noFill/>
              </a:ln>
              <a:solidFill>
                <a:srgbClr val="44546A"/>
              </a:solidFill>
              <a:effectLst>
                <a:outerShdw blurRad="38100" dist="38100" dir="2700000" algn="tl">
                  <a:srgbClr val="000000"/>
                </a:outerShdw>
              </a:effectLst>
              <a:uLnTx/>
              <a:uFillTx/>
              <a:latin typeface="Tahoma"/>
              <a:ea typeface="ＭＳ Ｐゴシック" pitchFamily="34" charset="-128"/>
            </a:endParaRPr>
          </a:p>
        </p:txBody>
      </p:sp>
      <p:sp>
        <p:nvSpPr>
          <p:cNvPr id="6" name="Content Placeholder 2"/>
          <p:cNvSpPr txBox="1">
            <a:spLocks/>
          </p:cNvSpPr>
          <p:nvPr/>
        </p:nvSpPr>
        <p:spPr bwMode="auto">
          <a:xfrm>
            <a:off x="3" y="1490116"/>
            <a:ext cx="11992708" cy="58054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S PGothic" pitchFamily="34" charset="-128"/>
                <a:cs typeface="ＭＳ Ｐゴシック" pitchFamily="-65" charset="-128"/>
              </a:defRPr>
            </a:lvl1pPr>
            <a:lvl2pPr marL="742950" indent="-285750" algn="l" rtl="0" eaLnBrk="0" fontAlgn="base" hangingPunct="0">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6pPr>
            <a:lvl7pPr marL="29718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7pPr>
            <a:lvl8pPr marL="34290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8pPr>
            <a:lvl9pPr marL="3886200" indent="-228600" algn="l" rtl="0" fontAlgn="base">
              <a:spcBef>
                <a:spcPct val="20000"/>
              </a:spcBef>
              <a:spcAft>
                <a:spcPct val="0"/>
              </a:spcAft>
              <a:buClr>
                <a:schemeClr val="hlink"/>
              </a:buClr>
              <a:buSzPct val="65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9p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endParaRPr kumimoji="0" lang="fr-FR" sz="2800" b="1" i="0" u="none" strike="noStrike" kern="0" cap="none" spc="0" normalizeH="0" baseline="0" noProof="0" dirty="0">
              <a:ln>
                <a:noFill/>
              </a:ln>
              <a:solidFill>
                <a:schemeClr val="tx1"/>
              </a:solidFill>
              <a:effectLst/>
              <a:uLnTx/>
              <a:uFillTx/>
              <a:latin typeface="+mn-lt"/>
              <a:ea typeface="MS PGothic" pitchFamily="34" charset="-128"/>
              <a:cs typeface="+mn-cs"/>
            </a:endParaRPr>
          </a:p>
        </p:txBody>
      </p:sp>
      <p:sp>
        <p:nvSpPr>
          <p:cNvPr id="8" name="Rectangle 1026"/>
          <p:cNvSpPr txBox="1">
            <a:spLocks noChangeArrowheads="1"/>
          </p:cNvSpPr>
          <p:nvPr/>
        </p:nvSpPr>
        <p:spPr>
          <a:xfrm>
            <a:off x="3097175" y="123278"/>
            <a:ext cx="7401135" cy="911225"/>
          </a:xfrm>
          <a:prstGeom prst="rect">
            <a:avLst/>
          </a:prstGeom>
        </p:spPr>
        <p:txBody>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S PGothic" pitchFamily="34" charset="-128"/>
                <a:cs typeface="ＭＳ Ｐゴシック" pitchFamily="-65"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ea typeface="MS PGothic" pitchFamily="34" charset="-128"/>
                <a:cs typeface="ＭＳ Ｐゴシック" pitchFamily="-65"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br>
              <a:rPr kumimoji="1" lang="en-US" altLang="ja-JP" sz="2700" b="1" i="0" u="none" strike="noStrike" kern="0" cap="none" spc="0" normalizeH="0" baseline="0" noProof="0" dirty="0">
                <a:ln>
                  <a:noFill/>
                </a:ln>
                <a:solidFill>
                  <a:schemeClr val="tx1"/>
                </a:solidFill>
                <a:effectLst/>
                <a:uLnTx/>
                <a:uFillTx/>
                <a:latin typeface="Tahoma"/>
                <a:ea typeface="MS PGothic" pitchFamily="34" charset="-128"/>
                <a:cs typeface="Tahoma" pitchFamily="34" charset="0"/>
              </a:rPr>
            </a:br>
            <a:br>
              <a:rPr kumimoji="1" lang="en-US" altLang="ja-JP" sz="2700" b="1" i="0" u="none" strike="noStrike" kern="0" cap="none" spc="0" normalizeH="0" baseline="0" noProof="0" dirty="0">
                <a:ln>
                  <a:noFill/>
                </a:ln>
                <a:solidFill>
                  <a:schemeClr val="tx1"/>
                </a:solidFill>
                <a:effectLst/>
                <a:uLnTx/>
                <a:uFillTx/>
                <a:latin typeface="Tahoma"/>
                <a:ea typeface="MS PGothic" pitchFamily="34" charset="-128"/>
                <a:cs typeface="Tahoma" pitchFamily="34" charset="0"/>
              </a:rPr>
            </a:br>
            <a:endParaRPr kumimoji="0" lang="en-US" sz="2800" b="1" i="0" u="none" strike="noStrike" kern="0" cap="none" spc="0" normalizeH="0" baseline="0" noProof="0" dirty="0">
              <a:ln>
                <a:noFill/>
              </a:ln>
              <a:solidFill>
                <a:schemeClr val="tx1"/>
              </a:solidFill>
              <a:effectLst>
                <a:outerShdw blurRad="38100" dist="38100" dir="2700000" algn="tl">
                  <a:srgbClr val="000000"/>
                </a:outerShdw>
              </a:effectLst>
              <a:uLnTx/>
              <a:uFillTx/>
              <a:latin typeface="Tahoma"/>
              <a:ea typeface="ＭＳ Ｐゴシック" charset="-128"/>
              <a:cs typeface="ＭＳ Ｐゴシック" pitchFamily="-65" charset="-128"/>
            </a:endParaRPr>
          </a:p>
        </p:txBody>
      </p:sp>
      <p:sp>
        <p:nvSpPr>
          <p:cNvPr id="11" name="Rectangle 2"/>
          <p:cNvSpPr txBox="1">
            <a:spLocks noChangeArrowheads="1"/>
          </p:cNvSpPr>
          <p:nvPr/>
        </p:nvSpPr>
        <p:spPr bwMode="auto">
          <a:xfrm>
            <a:off x="2549771" y="348669"/>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1" eaLnBrk="0" fontAlgn="base" hangingPunct="0">
              <a:spcBef>
                <a:spcPct val="0"/>
              </a:spcBef>
              <a:spcAft>
                <a:spcPct val="0"/>
              </a:spcAft>
              <a:defRPr sz="4400">
                <a:solidFill>
                  <a:schemeClr val="tx1"/>
                </a:solidFill>
                <a:latin typeface="+mj-lt"/>
                <a:ea typeface="+mj-ea"/>
                <a:cs typeface="+mj-cs"/>
              </a:defRPr>
            </a:lvl1pPr>
            <a:lvl2pPr algn="l" rtl="1" eaLnBrk="0" fontAlgn="base" hangingPunct="0">
              <a:spcBef>
                <a:spcPct val="0"/>
              </a:spcBef>
              <a:spcAft>
                <a:spcPct val="0"/>
              </a:spcAft>
              <a:defRPr sz="4400">
                <a:solidFill>
                  <a:schemeClr val="tx1"/>
                </a:solidFill>
                <a:latin typeface="Arial" pitchFamily="34" charset="0"/>
                <a:cs typeface="Arial" pitchFamily="34" charset="0"/>
              </a:defRPr>
            </a:lvl2pPr>
            <a:lvl3pPr algn="l" rtl="1" eaLnBrk="0" fontAlgn="base" hangingPunct="0">
              <a:spcBef>
                <a:spcPct val="0"/>
              </a:spcBef>
              <a:spcAft>
                <a:spcPct val="0"/>
              </a:spcAft>
              <a:defRPr sz="4400">
                <a:solidFill>
                  <a:schemeClr val="tx1"/>
                </a:solidFill>
                <a:latin typeface="Arial" pitchFamily="34" charset="0"/>
                <a:cs typeface="Arial" pitchFamily="34" charset="0"/>
              </a:defRPr>
            </a:lvl3pPr>
            <a:lvl4pPr algn="l" rtl="1" eaLnBrk="0" fontAlgn="base" hangingPunct="0">
              <a:spcBef>
                <a:spcPct val="0"/>
              </a:spcBef>
              <a:spcAft>
                <a:spcPct val="0"/>
              </a:spcAft>
              <a:defRPr sz="4400">
                <a:solidFill>
                  <a:schemeClr val="tx1"/>
                </a:solidFill>
                <a:latin typeface="Arial" pitchFamily="34" charset="0"/>
                <a:cs typeface="Arial" pitchFamily="34" charset="0"/>
              </a:defRPr>
            </a:lvl4pPr>
            <a:lvl5pPr algn="l"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l" rtl="1" fontAlgn="base">
              <a:spcBef>
                <a:spcPct val="0"/>
              </a:spcBef>
              <a:spcAft>
                <a:spcPct val="0"/>
              </a:spcAft>
              <a:defRPr sz="4400">
                <a:solidFill>
                  <a:schemeClr val="tx1"/>
                </a:solidFill>
                <a:latin typeface="Arial" pitchFamily="34" charset="0"/>
                <a:cs typeface="Arial" pitchFamily="34" charset="0"/>
              </a:defRPr>
            </a:lvl6pPr>
            <a:lvl7pPr marL="914400" algn="l" rtl="1" fontAlgn="base">
              <a:spcBef>
                <a:spcPct val="0"/>
              </a:spcBef>
              <a:spcAft>
                <a:spcPct val="0"/>
              </a:spcAft>
              <a:defRPr sz="4400">
                <a:solidFill>
                  <a:schemeClr val="tx1"/>
                </a:solidFill>
                <a:latin typeface="Arial" pitchFamily="34" charset="0"/>
                <a:cs typeface="Arial" pitchFamily="34" charset="0"/>
              </a:defRPr>
            </a:lvl7pPr>
            <a:lvl8pPr marL="1371600" algn="l" rtl="1" fontAlgn="base">
              <a:spcBef>
                <a:spcPct val="0"/>
              </a:spcBef>
              <a:spcAft>
                <a:spcPct val="0"/>
              </a:spcAft>
              <a:defRPr sz="4400">
                <a:solidFill>
                  <a:schemeClr val="tx1"/>
                </a:solidFill>
                <a:latin typeface="Arial" pitchFamily="34" charset="0"/>
                <a:cs typeface="Arial" pitchFamily="34" charset="0"/>
              </a:defRPr>
            </a:lvl8pPr>
            <a:lvl9pPr marL="1828800" algn="l" rtl="1" fontAlgn="base">
              <a:spcBef>
                <a:spcPct val="0"/>
              </a:spcBef>
              <a:spcAft>
                <a:spcPct val="0"/>
              </a:spcAft>
              <a:defRPr sz="4400">
                <a:solidFill>
                  <a:schemeClr val="tx1"/>
                </a:solidFill>
                <a:latin typeface="Arial" pitchFamily="34" charset="0"/>
                <a:cs typeface="Arial" pitchFamily="34" charset="0"/>
              </a:defRPr>
            </a:lvl9pPr>
          </a:lstStyle>
          <a:p>
            <a:pPr marL="0" marR="0" lvl="0" indent="0" algn="l" defTabSz="914400" rtl="1" eaLnBrk="1" fontAlgn="base" latinLnBrk="0" hangingPunct="1">
              <a:lnSpc>
                <a:spcPct val="100000"/>
              </a:lnSpc>
              <a:spcBef>
                <a:spcPct val="0"/>
              </a:spcBef>
              <a:spcAft>
                <a:spcPct val="0"/>
              </a:spcAft>
              <a:buClrTx/>
              <a:buSzTx/>
              <a:buFontTx/>
              <a:buNone/>
              <a:tabLst/>
              <a:defRPr/>
            </a:pPr>
            <a:r>
              <a:rPr kumimoji="0" lang="fr-FR" altLang="en-US" sz="4400" b="0" i="0" u="none" strike="noStrike" kern="0" cap="none" spc="0" normalizeH="0" baseline="0" noProof="0" dirty="0">
                <a:ln>
                  <a:noFill/>
                </a:ln>
                <a:solidFill>
                  <a:srgbClr val="000000"/>
                </a:solidFill>
                <a:effectLst/>
                <a:uLnTx/>
                <a:uFillTx/>
                <a:latin typeface="Arial"/>
                <a:ea typeface="+mj-ea"/>
                <a:cs typeface="Arial"/>
              </a:rPr>
              <a:t>  Questions  &amp; </a:t>
            </a:r>
            <a:r>
              <a:rPr kumimoji="0" lang="fr-FR" altLang="en-US" sz="4400" b="0" i="0" u="none" strike="noStrike" kern="0" cap="none" spc="0" normalizeH="0" baseline="0" noProof="0" dirty="0" err="1">
                <a:ln>
                  <a:noFill/>
                </a:ln>
                <a:solidFill>
                  <a:srgbClr val="000000"/>
                </a:solidFill>
                <a:effectLst/>
                <a:uLnTx/>
                <a:uFillTx/>
                <a:latin typeface="Arial"/>
                <a:ea typeface="+mj-ea"/>
                <a:cs typeface="Arial"/>
              </a:rPr>
              <a:t>Comments</a:t>
            </a:r>
            <a:endParaRPr kumimoji="0" lang="en-US" altLang="en-US" sz="4400" b="0" i="0" u="none" strike="noStrike" kern="0" cap="none" spc="0" normalizeH="0" baseline="0" noProof="0" dirty="0">
              <a:ln>
                <a:noFill/>
              </a:ln>
              <a:solidFill>
                <a:srgbClr val="000000"/>
              </a:solidFill>
              <a:effectLst/>
              <a:uLnTx/>
              <a:uFillTx/>
              <a:latin typeface="Arial"/>
              <a:ea typeface="+mj-ea"/>
              <a:cs typeface="Arial"/>
            </a:endParaRPr>
          </a:p>
        </p:txBody>
      </p:sp>
      <p:pic>
        <p:nvPicPr>
          <p:cNvPr id="12" name="Picture 2" descr="C:\Documents and Settings\lsison\Local Settings\Temporary Internet Files\Content.IE5\ZU2FTR8N\MC90023289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3995" y="1925408"/>
            <a:ext cx="1805353" cy="407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6"/>
          <a:stretch>
            <a:fillRect/>
          </a:stretch>
        </p:blipFill>
        <p:spPr>
          <a:xfrm>
            <a:off x="186759" y="6251601"/>
            <a:ext cx="11818479" cy="642975"/>
          </a:xfrm>
          <a:prstGeom prst="rect">
            <a:avLst/>
          </a:prstGeom>
        </p:spPr>
      </p:pic>
    </p:spTree>
    <p:extLst>
      <p:ext uri="{BB962C8B-B14F-4D97-AF65-F5344CB8AC3E}">
        <p14:creationId xmlns:p14="http://schemas.microsoft.com/office/powerpoint/2010/main" val="386488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71" y="224057"/>
            <a:ext cx="2751566"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69020"/>
            <a:ext cx="12192000" cy="9252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solidFill>
                  <a:srgbClr val="002060"/>
                </a:solidFill>
                <a:latin typeface="+mn-lt"/>
              </a:rPr>
              <a:t>LA REDEVABILITE</a:t>
            </a:r>
          </a:p>
        </p:txBody>
      </p:sp>
      <p:sp>
        <p:nvSpPr>
          <p:cNvPr id="9" name="Content Placeholder 8"/>
          <p:cNvSpPr>
            <a:spLocks noGrp="1"/>
          </p:cNvSpPr>
          <p:nvPr>
            <p:ph idx="1"/>
          </p:nvPr>
        </p:nvSpPr>
        <p:spPr>
          <a:xfrm>
            <a:off x="838200" y="1783156"/>
            <a:ext cx="10515600" cy="2247055"/>
          </a:xfrm>
        </p:spPr>
        <p:txBody>
          <a:bodyPr>
            <a:normAutofit/>
          </a:bodyPr>
          <a:lstStyle/>
          <a:p>
            <a:pPr marL="0" indent="0">
              <a:buNone/>
            </a:pPr>
            <a:endParaRPr lang="en-GB" sz="1800" dirty="0"/>
          </a:p>
          <a:p>
            <a:pPr marL="0" indent="0">
              <a:buNone/>
            </a:pPr>
            <a:r>
              <a:rPr lang="fr-FR" i="1" dirty="0"/>
              <a:t>«L’obligation pour les autorités de prendre la responsabilité de leurs actes, de répondre de leurs actes devant les personnes concernées et de faire l’objet d’une forme de sanction exécutoire si leur conduite ou leurs explications sont jugées insuffisantes.»</a:t>
            </a:r>
            <a:endParaRPr lang="en-GB" i="1" dirty="0"/>
          </a:p>
        </p:txBody>
      </p:sp>
      <p:sp>
        <p:nvSpPr>
          <p:cNvPr id="5" name="Content Placeholder 8"/>
          <p:cNvSpPr txBox="1">
            <a:spLocks/>
          </p:cNvSpPr>
          <p:nvPr/>
        </p:nvSpPr>
        <p:spPr>
          <a:xfrm>
            <a:off x="838200" y="3879422"/>
            <a:ext cx="10515600" cy="12677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i="1" dirty="0">
              <a:solidFill>
                <a:srgbClr val="002060"/>
              </a:solidFill>
            </a:endParaRPr>
          </a:p>
          <a:p>
            <a:pPr marL="0" indent="0" algn="ctr">
              <a:buNone/>
            </a:pPr>
            <a:r>
              <a:rPr lang="en-GB" b="1" i="1" dirty="0">
                <a:solidFill>
                  <a:srgbClr val="002060"/>
                </a:solidFill>
              </a:rPr>
              <a:t>Responsabilité                  Justification                  </a:t>
            </a:r>
            <a:r>
              <a:rPr lang="en-GB" b="1" i="1" dirty="0" err="1">
                <a:solidFill>
                  <a:srgbClr val="002060"/>
                </a:solidFill>
              </a:rPr>
              <a:t>applicabilité</a:t>
            </a:r>
            <a:endParaRPr lang="en-GB" b="1" i="1" dirty="0">
              <a:solidFill>
                <a:srgbClr val="002060"/>
              </a:solidFill>
            </a:endParaRPr>
          </a:p>
        </p:txBody>
      </p:sp>
      <p:sp>
        <p:nvSpPr>
          <p:cNvPr id="6" name="Content Placeholder 8"/>
          <p:cNvSpPr txBox="1">
            <a:spLocks/>
          </p:cNvSpPr>
          <p:nvPr/>
        </p:nvSpPr>
        <p:spPr>
          <a:xfrm>
            <a:off x="193671" y="5309477"/>
            <a:ext cx="10515600" cy="12677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i="1" dirty="0">
              <a:solidFill>
                <a:srgbClr val="002060"/>
              </a:solidFill>
            </a:endParaRPr>
          </a:p>
          <a:p>
            <a:pPr marL="0" indent="0" algn="ctr">
              <a:buNone/>
            </a:pPr>
            <a:r>
              <a:rPr lang="fr-FR" b="1" i="1" dirty="0">
                <a:solidFill>
                  <a:srgbClr val="002060"/>
                </a:solidFill>
              </a:rPr>
              <a:t>Grand  rôle de responsabilité de l'ONU pour que cela se produise</a:t>
            </a:r>
            <a:endParaRPr lang="en-GB" b="1" i="1" dirty="0">
              <a:solidFill>
                <a:srgbClr val="002060"/>
              </a:solidFill>
            </a:endParaRPr>
          </a:p>
        </p:txBody>
      </p:sp>
      <p:sp>
        <p:nvSpPr>
          <p:cNvPr id="10" name="Arrow: Right 9"/>
          <p:cNvSpPr/>
          <p:nvPr/>
        </p:nvSpPr>
        <p:spPr>
          <a:xfrm>
            <a:off x="4022125" y="44275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endParaRPr lang="en-US" dirty="0"/>
          </a:p>
        </p:txBody>
      </p:sp>
      <p:sp>
        <p:nvSpPr>
          <p:cNvPr id="11" name="Arrow: Right 10"/>
          <p:cNvSpPr/>
          <p:nvPr/>
        </p:nvSpPr>
        <p:spPr>
          <a:xfrm>
            <a:off x="7556553" y="435484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 </a:t>
            </a:r>
            <a:endParaRPr lang="en-US" dirty="0"/>
          </a:p>
        </p:txBody>
      </p:sp>
    </p:spTree>
    <p:extLst>
      <p:ext uri="{BB962C8B-B14F-4D97-AF65-F5344CB8AC3E}">
        <p14:creationId xmlns:p14="http://schemas.microsoft.com/office/powerpoint/2010/main" val="858741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71" y="224057"/>
            <a:ext cx="2751566"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69020"/>
            <a:ext cx="12192000" cy="925232"/>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4000" b="1" dirty="0">
                <a:solidFill>
                  <a:srgbClr val="002060"/>
                </a:solidFill>
                <a:latin typeface="+mn-lt"/>
              </a:rPr>
              <a:t>LA DISPONIBILITE DES DONNEES DE L ENVIRONMENT </a:t>
            </a:r>
          </a:p>
          <a:p>
            <a:pPr algn="ctr"/>
            <a:r>
              <a:rPr lang="fr-FR" sz="4000" b="1" dirty="0">
                <a:solidFill>
                  <a:srgbClr val="002060"/>
                </a:solidFill>
                <a:latin typeface="+mn-lt"/>
              </a:rPr>
              <a:t>FAVORISE LA MISE EN ŒUVRE DES 4 PRINCIPES DE UNDAF</a:t>
            </a:r>
            <a:endParaRPr lang="en-US" sz="4000" b="1" dirty="0">
              <a:solidFill>
                <a:srgbClr val="002060"/>
              </a:solidFill>
              <a:latin typeface="+mn-lt"/>
            </a:endParaRPr>
          </a:p>
        </p:txBody>
      </p:sp>
      <p:sp>
        <p:nvSpPr>
          <p:cNvPr id="9" name="Content Placeholder 8"/>
          <p:cNvSpPr>
            <a:spLocks noGrp="1"/>
          </p:cNvSpPr>
          <p:nvPr>
            <p:ph idx="1"/>
          </p:nvPr>
        </p:nvSpPr>
        <p:spPr>
          <a:xfrm>
            <a:off x="838199" y="1783156"/>
            <a:ext cx="10648167" cy="2989260"/>
          </a:xfrm>
        </p:spPr>
        <p:txBody>
          <a:bodyPr>
            <a:normAutofit/>
          </a:bodyPr>
          <a:lstStyle/>
          <a:p>
            <a:pPr marL="0" indent="0">
              <a:buNone/>
            </a:pPr>
            <a:endParaRPr lang="en-GB" sz="1800" dirty="0"/>
          </a:p>
          <a:p>
            <a:pPr marL="0" indent="0" algn="ctr">
              <a:buNone/>
            </a:pPr>
            <a:r>
              <a:rPr lang="en-GB" sz="3200" dirty="0"/>
              <a:t>NE LAISSER PERSONNE DERRIERE</a:t>
            </a:r>
          </a:p>
          <a:p>
            <a:pPr marL="0" indent="0" algn="ctr">
              <a:buNone/>
            </a:pPr>
            <a:r>
              <a:rPr lang="en-GB" sz="3200" dirty="0"/>
              <a:t>LE GENRE ET L ‘EGALITE DES FEMMES</a:t>
            </a:r>
          </a:p>
          <a:p>
            <a:pPr marL="0" indent="0" algn="ctr">
              <a:buNone/>
            </a:pPr>
            <a:r>
              <a:rPr lang="en-GB" sz="3200" dirty="0"/>
              <a:t>LA DURABILITE ENVIRONNEMENTALE</a:t>
            </a:r>
          </a:p>
          <a:p>
            <a:pPr marL="0" indent="0" algn="ctr">
              <a:buNone/>
            </a:pPr>
            <a:r>
              <a:rPr lang="en-GB" sz="3200" dirty="0"/>
              <a:t>LA REDEVABILITE</a:t>
            </a:r>
          </a:p>
          <a:p>
            <a:pPr marL="0" indent="0" algn="ctr">
              <a:buNone/>
            </a:pPr>
            <a:endParaRPr lang="en-GB" sz="3200" dirty="0"/>
          </a:p>
          <a:p>
            <a:pPr marL="0" indent="0" algn="ctr">
              <a:buNone/>
            </a:pPr>
            <a:endParaRPr lang="en-GB" sz="3200" i="1" dirty="0"/>
          </a:p>
          <a:p>
            <a:pPr marL="0" indent="0">
              <a:buNone/>
            </a:pPr>
            <a:endParaRPr lang="en-GB" i="1" dirty="0"/>
          </a:p>
        </p:txBody>
      </p:sp>
    </p:spTree>
    <p:extLst>
      <p:ext uri="{BB962C8B-B14F-4D97-AF65-F5344CB8AC3E}">
        <p14:creationId xmlns:p14="http://schemas.microsoft.com/office/powerpoint/2010/main" val="1389486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0" name="Oval 14"/>
          <p:cNvSpPr>
            <a:spLocks noChangeArrowheads="1"/>
          </p:cNvSpPr>
          <p:nvPr/>
        </p:nvSpPr>
        <p:spPr bwMode="auto">
          <a:xfrm>
            <a:off x="3971521" y="2396645"/>
            <a:ext cx="3921529" cy="3761126"/>
          </a:xfrm>
          <a:prstGeom prst="ellipse">
            <a:avLst/>
          </a:prstGeom>
          <a:noFill/>
          <a:ln w="38100">
            <a:solidFill>
              <a:schemeClr val="tx1"/>
            </a:solidFill>
            <a:round/>
            <a:headEnd/>
            <a:tailEnd/>
          </a:ln>
          <a:extLst/>
        </p:spPr>
        <p:txBody>
          <a:bodyPr wrap="none" anchor="ct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GB" altLang="en-US" sz="2400" b="1" i="0" u="none" strike="noStrike" kern="0" cap="none" spc="0" normalizeH="0" baseline="0" noProof="0" dirty="0">
              <a:ln>
                <a:noFill/>
              </a:ln>
              <a:solidFill>
                <a:prstClr val="black"/>
              </a:solidFill>
              <a:effectLst/>
              <a:uLnTx/>
              <a:uFillTx/>
              <a:latin typeface="Calibri" panose="020F0502020204030204"/>
              <a:ea typeface="ＭＳ Ｐゴシック" pitchFamily="34" charset="-128"/>
            </a:endParaRPr>
          </a:p>
        </p:txBody>
      </p:sp>
      <p:sp>
        <p:nvSpPr>
          <p:cNvPr id="32" name="AutoShape 2"/>
          <p:cNvSpPr>
            <a:spLocks noChangeArrowheads="1"/>
          </p:cNvSpPr>
          <p:nvPr/>
        </p:nvSpPr>
        <p:spPr bwMode="auto">
          <a:xfrm rot="4338630">
            <a:off x="3204467" y="815459"/>
            <a:ext cx="5486400" cy="548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1626 w 21600"/>
              <a:gd name="T13" fmla="*/ 0 h 21600"/>
              <a:gd name="T14" fmla="*/ 19974 w 21600"/>
              <a:gd name="T15" fmla="*/ 5606 h 21600"/>
            </a:gdLst>
            <a:ahLst/>
            <a:cxnLst>
              <a:cxn ang="T8">
                <a:pos x="T0" y="T1"/>
              </a:cxn>
              <a:cxn ang="T9">
                <a:pos x="T2" y="T3"/>
              </a:cxn>
              <a:cxn ang="T10">
                <a:pos x="T4" y="T5"/>
              </a:cxn>
              <a:cxn ang="T11">
                <a:pos x="T6" y="T7"/>
              </a:cxn>
            </a:cxnLst>
            <a:rect l="T12" t="T13" r="T14" b="T15"/>
            <a:pathLst>
              <a:path w="21600" h="21600">
                <a:moveTo>
                  <a:pt x="3762" y="3917"/>
                </a:moveTo>
                <a:cubicBezTo>
                  <a:pt x="5614" y="2023"/>
                  <a:pt x="8151" y="955"/>
                  <a:pt x="10800" y="956"/>
                </a:cubicBezTo>
                <a:cubicBezTo>
                  <a:pt x="13448" y="956"/>
                  <a:pt x="15985" y="2023"/>
                  <a:pt x="17837" y="3917"/>
                </a:cubicBezTo>
                <a:lnTo>
                  <a:pt x="18521" y="3248"/>
                </a:lnTo>
                <a:cubicBezTo>
                  <a:pt x="16489" y="1171"/>
                  <a:pt x="13706" y="-1"/>
                  <a:pt x="10799" y="0"/>
                </a:cubicBezTo>
                <a:cubicBezTo>
                  <a:pt x="7893" y="0"/>
                  <a:pt x="5110" y="1171"/>
                  <a:pt x="3078" y="3248"/>
                </a:cubicBezTo>
                <a:lnTo>
                  <a:pt x="3762" y="3917"/>
                </a:lnTo>
                <a:close/>
              </a:path>
            </a:pathLst>
          </a:custGeom>
          <a:solidFill>
            <a:srgbClr val="FF0000"/>
          </a:solidFill>
          <a:ln w="9525">
            <a:solidFill>
              <a:schemeClr val="tx1"/>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1" i="0" u="none" strike="noStrike" kern="0" cap="none" spc="0" normalizeH="0" baseline="0" noProof="0" dirty="0">
              <a:ln>
                <a:noFill/>
              </a:ln>
              <a:solidFill>
                <a:prstClr val="black"/>
              </a:solidFill>
              <a:effectLst/>
              <a:uLnTx/>
              <a:uFillTx/>
            </a:endParaRPr>
          </a:p>
        </p:txBody>
      </p:sp>
      <p:sp>
        <p:nvSpPr>
          <p:cNvPr id="29" name="AutoShape 4"/>
          <p:cNvSpPr>
            <a:spLocks noChangeArrowheads="1"/>
          </p:cNvSpPr>
          <p:nvPr/>
        </p:nvSpPr>
        <p:spPr bwMode="auto">
          <a:xfrm rot="17276925">
            <a:off x="3171160" y="711651"/>
            <a:ext cx="5484813" cy="548481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712 w 21600"/>
              <a:gd name="T13" fmla="*/ 0 h 21600"/>
              <a:gd name="T14" fmla="*/ 18888 w 21600"/>
              <a:gd name="T15" fmla="*/ 4226 h 21600"/>
            </a:gdLst>
            <a:ahLst/>
            <a:cxnLst>
              <a:cxn ang="T8">
                <a:pos x="T0" y="T1"/>
              </a:cxn>
              <a:cxn ang="T9">
                <a:pos x="T2" y="T3"/>
              </a:cxn>
              <a:cxn ang="T10">
                <a:pos x="T4" y="T5"/>
              </a:cxn>
              <a:cxn ang="T11">
                <a:pos x="T6" y="T7"/>
              </a:cxn>
            </a:cxnLst>
            <a:rect l="T12" t="T13" r="T14" b="T15"/>
            <a:pathLst>
              <a:path w="21600" h="21600">
                <a:moveTo>
                  <a:pt x="4858" y="2856"/>
                </a:moveTo>
                <a:cubicBezTo>
                  <a:pt x="6573" y="1573"/>
                  <a:pt x="8657" y="879"/>
                  <a:pt x="10800" y="880"/>
                </a:cubicBezTo>
                <a:cubicBezTo>
                  <a:pt x="12942" y="880"/>
                  <a:pt x="15026" y="1573"/>
                  <a:pt x="16741" y="2856"/>
                </a:cubicBezTo>
                <a:lnTo>
                  <a:pt x="17268" y="2151"/>
                </a:lnTo>
                <a:cubicBezTo>
                  <a:pt x="15401" y="754"/>
                  <a:pt x="13132" y="-1"/>
                  <a:pt x="10799" y="0"/>
                </a:cubicBezTo>
                <a:cubicBezTo>
                  <a:pt x="8467" y="0"/>
                  <a:pt x="6198" y="754"/>
                  <a:pt x="4331" y="2151"/>
                </a:cubicBezTo>
                <a:lnTo>
                  <a:pt x="4858" y="2856"/>
                </a:lnTo>
                <a:close/>
              </a:path>
            </a:pathLst>
          </a:custGeom>
          <a:solidFill>
            <a:schemeClr val="accent4">
              <a:lumMod val="75000"/>
            </a:schemeClr>
          </a:solidFill>
          <a:ln w="9525">
            <a:solidFill>
              <a:schemeClr val="tx1"/>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1" i="0" u="none" strike="noStrike" kern="0" cap="none" spc="0" normalizeH="0" baseline="0" noProof="0" dirty="0">
              <a:ln>
                <a:noFill/>
              </a:ln>
              <a:solidFill>
                <a:prstClr val="black"/>
              </a:solidFill>
              <a:effectLst/>
              <a:uLnTx/>
              <a:uFillTx/>
            </a:endParaRPr>
          </a:p>
        </p:txBody>
      </p:sp>
      <p:sp>
        <p:nvSpPr>
          <p:cNvPr id="8194" name="AutoShape 2"/>
          <p:cNvSpPr>
            <a:spLocks noChangeArrowheads="1"/>
          </p:cNvSpPr>
          <p:nvPr/>
        </p:nvSpPr>
        <p:spPr bwMode="auto">
          <a:xfrm rot="7849104">
            <a:off x="3200400" y="838200"/>
            <a:ext cx="5486400" cy="54864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1626 w 21600"/>
              <a:gd name="T13" fmla="*/ 0 h 21600"/>
              <a:gd name="T14" fmla="*/ 19974 w 21600"/>
              <a:gd name="T15" fmla="*/ 5606 h 21600"/>
            </a:gdLst>
            <a:ahLst/>
            <a:cxnLst>
              <a:cxn ang="T8">
                <a:pos x="T0" y="T1"/>
              </a:cxn>
              <a:cxn ang="T9">
                <a:pos x="T2" y="T3"/>
              </a:cxn>
              <a:cxn ang="T10">
                <a:pos x="T4" y="T5"/>
              </a:cxn>
              <a:cxn ang="T11">
                <a:pos x="T6" y="T7"/>
              </a:cxn>
            </a:cxnLst>
            <a:rect l="T12" t="T13" r="T14" b="T15"/>
            <a:pathLst>
              <a:path w="21600" h="21600">
                <a:moveTo>
                  <a:pt x="3762" y="3917"/>
                </a:moveTo>
                <a:cubicBezTo>
                  <a:pt x="5614" y="2023"/>
                  <a:pt x="8151" y="955"/>
                  <a:pt x="10800" y="956"/>
                </a:cubicBezTo>
                <a:cubicBezTo>
                  <a:pt x="13448" y="956"/>
                  <a:pt x="15985" y="2023"/>
                  <a:pt x="17837" y="3917"/>
                </a:cubicBezTo>
                <a:lnTo>
                  <a:pt x="18521" y="3248"/>
                </a:lnTo>
                <a:cubicBezTo>
                  <a:pt x="16489" y="1171"/>
                  <a:pt x="13706" y="-1"/>
                  <a:pt x="10799" y="0"/>
                </a:cubicBezTo>
                <a:cubicBezTo>
                  <a:pt x="7893" y="0"/>
                  <a:pt x="5110" y="1171"/>
                  <a:pt x="3078" y="3248"/>
                </a:cubicBezTo>
                <a:lnTo>
                  <a:pt x="3762" y="3917"/>
                </a:lnTo>
                <a:close/>
              </a:path>
            </a:pathLst>
          </a:custGeom>
          <a:solidFill>
            <a:srgbClr val="800080"/>
          </a:solidFill>
          <a:ln w="9525">
            <a:solidFill>
              <a:schemeClr val="tx1"/>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1" i="0" u="none" strike="noStrike" kern="0" cap="none" spc="0" normalizeH="0" baseline="0" noProof="0" dirty="0">
              <a:ln>
                <a:noFill/>
              </a:ln>
              <a:solidFill>
                <a:prstClr val="black"/>
              </a:solidFill>
              <a:effectLst/>
              <a:uLnTx/>
              <a:uFillTx/>
            </a:endParaRPr>
          </a:p>
        </p:txBody>
      </p:sp>
      <p:sp>
        <p:nvSpPr>
          <p:cNvPr id="8196" name="AutoShape 4"/>
          <p:cNvSpPr>
            <a:spLocks noChangeArrowheads="1"/>
          </p:cNvSpPr>
          <p:nvPr/>
        </p:nvSpPr>
        <p:spPr bwMode="auto">
          <a:xfrm>
            <a:off x="3025009" y="770184"/>
            <a:ext cx="5631671" cy="568294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712 w 21600"/>
              <a:gd name="T13" fmla="*/ 0 h 21600"/>
              <a:gd name="T14" fmla="*/ 18888 w 21600"/>
              <a:gd name="T15" fmla="*/ 4226 h 21600"/>
            </a:gdLst>
            <a:ahLst/>
            <a:cxnLst>
              <a:cxn ang="T8">
                <a:pos x="T0" y="T1"/>
              </a:cxn>
              <a:cxn ang="T9">
                <a:pos x="T2" y="T3"/>
              </a:cxn>
              <a:cxn ang="T10">
                <a:pos x="T4" y="T5"/>
              </a:cxn>
              <a:cxn ang="T11">
                <a:pos x="T6" y="T7"/>
              </a:cxn>
            </a:cxnLst>
            <a:rect l="T12" t="T13" r="T14" b="T15"/>
            <a:pathLst>
              <a:path w="21600" h="21600">
                <a:moveTo>
                  <a:pt x="4858" y="2856"/>
                </a:moveTo>
                <a:cubicBezTo>
                  <a:pt x="6573" y="1573"/>
                  <a:pt x="8657" y="879"/>
                  <a:pt x="10800" y="880"/>
                </a:cubicBezTo>
                <a:cubicBezTo>
                  <a:pt x="12942" y="880"/>
                  <a:pt x="15026" y="1573"/>
                  <a:pt x="16741" y="2856"/>
                </a:cubicBezTo>
                <a:lnTo>
                  <a:pt x="17268" y="2151"/>
                </a:lnTo>
                <a:cubicBezTo>
                  <a:pt x="15401" y="754"/>
                  <a:pt x="13132" y="-1"/>
                  <a:pt x="10799" y="0"/>
                </a:cubicBezTo>
                <a:cubicBezTo>
                  <a:pt x="8467" y="0"/>
                  <a:pt x="6198" y="754"/>
                  <a:pt x="4331" y="2151"/>
                </a:cubicBezTo>
                <a:lnTo>
                  <a:pt x="4858" y="2856"/>
                </a:lnTo>
                <a:close/>
              </a:path>
            </a:pathLst>
          </a:custGeom>
          <a:solidFill>
            <a:srgbClr val="00FF00"/>
          </a:solidFill>
          <a:ln w="9525">
            <a:solidFill>
              <a:schemeClr val="tx1"/>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1" i="0" u="none" strike="noStrike" kern="0" cap="none" spc="0" normalizeH="0" baseline="0" noProof="0" dirty="0">
              <a:ln>
                <a:noFill/>
              </a:ln>
              <a:solidFill>
                <a:prstClr val="black"/>
              </a:solidFill>
              <a:effectLst/>
              <a:uLnTx/>
              <a:uFillTx/>
            </a:endParaRPr>
          </a:p>
        </p:txBody>
      </p:sp>
      <p:sp>
        <p:nvSpPr>
          <p:cNvPr id="8197" name="AutoShape 5"/>
          <p:cNvSpPr>
            <a:spLocks noChangeArrowheads="1"/>
          </p:cNvSpPr>
          <p:nvPr/>
        </p:nvSpPr>
        <p:spPr bwMode="auto">
          <a:xfrm rot="-8228047">
            <a:off x="3200401" y="838201"/>
            <a:ext cx="5484813" cy="5484813"/>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1582 w 21600"/>
              <a:gd name="T13" fmla="*/ 0 h 21600"/>
              <a:gd name="T14" fmla="*/ 20018 w 21600"/>
              <a:gd name="T15" fmla="*/ 5607 h 21600"/>
            </a:gdLst>
            <a:ahLst/>
            <a:cxnLst>
              <a:cxn ang="T8">
                <a:pos x="T0" y="T1"/>
              </a:cxn>
              <a:cxn ang="T9">
                <a:pos x="T2" y="T3"/>
              </a:cxn>
              <a:cxn ang="T10">
                <a:pos x="T4" y="T5"/>
              </a:cxn>
              <a:cxn ang="T11">
                <a:pos x="T6" y="T7"/>
              </a:cxn>
            </a:cxnLst>
            <a:rect l="T12" t="T13" r="T14" b="T15"/>
            <a:pathLst>
              <a:path w="21600" h="21600">
                <a:moveTo>
                  <a:pt x="3626" y="3882"/>
                </a:moveTo>
                <a:cubicBezTo>
                  <a:pt x="5504" y="1934"/>
                  <a:pt x="8094" y="833"/>
                  <a:pt x="10800" y="834"/>
                </a:cubicBezTo>
                <a:cubicBezTo>
                  <a:pt x="13505" y="834"/>
                  <a:pt x="16095" y="1934"/>
                  <a:pt x="17973" y="3882"/>
                </a:cubicBezTo>
                <a:lnTo>
                  <a:pt x="18574" y="3303"/>
                </a:lnTo>
                <a:cubicBezTo>
                  <a:pt x="16538" y="1192"/>
                  <a:pt x="13732" y="-1"/>
                  <a:pt x="10799" y="0"/>
                </a:cubicBezTo>
                <a:cubicBezTo>
                  <a:pt x="7867" y="0"/>
                  <a:pt x="5061" y="1192"/>
                  <a:pt x="3025" y="3303"/>
                </a:cubicBezTo>
                <a:lnTo>
                  <a:pt x="3626" y="3882"/>
                </a:lnTo>
                <a:close/>
              </a:path>
            </a:pathLst>
          </a:custGeom>
          <a:solidFill>
            <a:srgbClr val="FF6600"/>
          </a:solidFill>
          <a:ln w="9525">
            <a:solidFill>
              <a:schemeClr val="tx1"/>
            </a:solid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ZA" sz="1800" b="1" i="0" u="none" strike="noStrike" kern="0" cap="none" spc="0" normalizeH="0" baseline="0" noProof="0" dirty="0">
              <a:ln>
                <a:noFill/>
              </a:ln>
              <a:solidFill>
                <a:prstClr val="black"/>
              </a:solidFill>
              <a:effectLst/>
              <a:uLnTx/>
              <a:uFillTx/>
            </a:endParaRPr>
          </a:p>
        </p:txBody>
      </p:sp>
      <p:sp>
        <p:nvSpPr>
          <p:cNvPr id="8208" name="AutoShape 16"/>
          <p:cNvSpPr>
            <a:spLocks noChangeArrowheads="1"/>
          </p:cNvSpPr>
          <p:nvPr/>
        </p:nvSpPr>
        <p:spPr bwMode="auto">
          <a:xfrm>
            <a:off x="4344768" y="5027731"/>
            <a:ext cx="1952617"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Gender, DD, risks and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data availability analysis</a:t>
            </a:r>
          </a:p>
        </p:txBody>
      </p:sp>
      <p:sp>
        <p:nvSpPr>
          <p:cNvPr id="8209" name="AutoShape 17"/>
          <p:cNvSpPr>
            <a:spLocks noChangeArrowheads="1"/>
          </p:cNvSpPr>
          <p:nvPr/>
        </p:nvSpPr>
        <p:spPr bwMode="auto">
          <a:xfrm>
            <a:off x="6642505" y="2755036"/>
            <a:ext cx="1371600"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UN programme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document</a:t>
            </a:r>
          </a:p>
        </p:txBody>
      </p:sp>
      <p:sp>
        <p:nvSpPr>
          <p:cNvPr id="8211" name="AutoShape 19"/>
          <p:cNvSpPr>
            <a:spLocks noChangeArrowheads="1"/>
          </p:cNvSpPr>
          <p:nvPr/>
        </p:nvSpPr>
        <p:spPr bwMode="auto">
          <a:xfrm>
            <a:off x="3838895" y="4463883"/>
            <a:ext cx="1524000"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Capacity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assessment 1/2</a:t>
            </a:r>
          </a:p>
        </p:txBody>
      </p:sp>
      <p:sp>
        <p:nvSpPr>
          <p:cNvPr id="37" name="AutoShape 5"/>
          <p:cNvSpPr>
            <a:spLocks noChangeArrowheads="1"/>
          </p:cNvSpPr>
          <p:nvPr/>
        </p:nvSpPr>
        <p:spPr bwMode="auto">
          <a:xfrm>
            <a:off x="1539874" y="5082508"/>
            <a:ext cx="2003425" cy="504591"/>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UNDAF roadmap </a:t>
            </a:r>
          </a:p>
        </p:txBody>
      </p:sp>
      <p:sp>
        <p:nvSpPr>
          <p:cNvPr id="38" name="AutoShape 4"/>
          <p:cNvSpPr>
            <a:spLocks noChangeArrowheads="1"/>
          </p:cNvSpPr>
          <p:nvPr/>
        </p:nvSpPr>
        <p:spPr bwMode="auto">
          <a:xfrm>
            <a:off x="745485" y="4321521"/>
            <a:ext cx="2237020" cy="405279"/>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rPr>
              <a:t>Evaluation </a:t>
            </a:r>
          </a:p>
        </p:txBody>
      </p:sp>
      <p:sp>
        <p:nvSpPr>
          <p:cNvPr id="46" name="AutoShape 6"/>
          <p:cNvSpPr>
            <a:spLocks noChangeArrowheads="1"/>
          </p:cNvSpPr>
          <p:nvPr/>
        </p:nvSpPr>
        <p:spPr bwMode="auto">
          <a:xfrm>
            <a:off x="4408916" y="275966"/>
            <a:ext cx="1819275" cy="428625"/>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Results Framework</a:t>
            </a:r>
          </a:p>
        </p:txBody>
      </p:sp>
      <p:sp>
        <p:nvSpPr>
          <p:cNvPr id="40" name="AutoShape 5"/>
          <p:cNvSpPr>
            <a:spLocks noChangeArrowheads="1"/>
          </p:cNvSpPr>
          <p:nvPr/>
        </p:nvSpPr>
        <p:spPr bwMode="auto">
          <a:xfrm>
            <a:off x="2497559" y="5942807"/>
            <a:ext cx="2003425" cy="609600"/>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Agreement on DaO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modality</a:t>
            </a:r>
          </a:p>
        </p:txBody>
      </p:sp>
      <p:sp>
        <p:nvSpPr>
          <p:cNvPr id="48" name="AutoShape 6"/>
          <p:cNvSpPr>
            <a:spLocks noChangeArrowheads="1"/>
          </p:cNvSpPr>
          <p:nvPr/>
        </p:nvSpPr>
        <p:spPr bwMode="auto">
          <a:xfrm>
            <a:off x="7292851" y="747639"/>
            <a:ext cx="1819275" cy="428625"/>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UNDAF Narrative</a:t>
            </a:r>
          </a:p>
        </p:txBody>
      </p:sp>
      <p:sp>
        <p:nvSpPr>
          <p:cNvPr id="49" name="AutoShape 16"/>
          <p:cNvSpPr>
            <a:spLocks noChangeArrowheads="1"/>
          </p:cNvSpPr>
          <p:nvPr/>
        </p:nvSpPr>
        <p:spPr bwMode="auto">
          <a:xfrm>
            <a:off x="8748887" y="2476270"/>
            <a:ext cx="2173288" cy="609600"/>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Executive Boards’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Approval CPDs</a:t>
            </a:r>
          </a:p>
        </p:txBody>
      </p:sp>
      <p:sp>
        <p:nvSpPr>
          <p:cNvPr id="34" name="AutoShape 17"/>
          <p:cNvSpPr>
            <a:spLocks noChangeArrowheads="1"/>
          </p:cNvSpPr>
          <p:nvPr/>
        </p:nvSpPr>
        <p:spPr bwMode="auto">
          <a:xfrm>
            <a:off x="8479644" y="4653060"/>
            <a:ext cx="1676400" cy="595952"/>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Joint work plan</a:t>
            </a:r>
          </a:p>
        </p:txBody>
      </p:sp>
      <p:sp>
        <p:nvSpPr>
          <p:cNvPr id="35" name="AutoShape 10"/>
          <p:cNvSpPr>
            <a:spLocks noChangeArrowheads="1"/>
          </p:cNvSpPr>
          <p:nvPr/>
        </p:nvSpPr>
        <p:spPr bwMode="auto">
          <a:xfrm>
            <a:off x="8353206" y="1557632"/>
            <a:ext cx="2553217" cy="609600"/>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Draft</a:t>
            </a:r>
            <a:r>
              <a:rPr kumimoji="0" lang="en-US" sz="1000" b="1" i="0" u="none" strike="noStrike" kern="0" cap="none" spc="0" normalizeH="0" baseline="0" noProof="0" dirty="0">
                <a:ln>
                  <a:noFill/>
                </a:ln>
                <a:solidFill>
                  <a:prstClr val="white"/>
                </a:solidFill>
                <a:effectLst/>
                <a:uLnTx/>
                <a:uFillTx/>
              </a:rPr>
              <a:t> </a:t>
            </a:r>
            <a:r>
              <a:rPr kumimoji="0" lang="en-US" sz="1400" b="1" i="0" u="none" strike="noStrike" kern="0" cap="none" spc="0" normalizeH="0" baseline="0" noProof="0" dirty="0">
                <a:ln>
                  <a:noFill/>
                </a:ln>
                <a:solidFill>
                  <a:prstClr val="white"/>
                </a:solidFill>
                <a:effectLst/>
                <a:uLnTx/>
                <a:uFillTx/>
              </a:rPr>
              <a:t>CPDs &amp; agency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specific programme documents</a:t>
            </a:r>
          </a:p>
        </p:txBody>
      </p:sp>
      <p:sp>
        <p:nvSpPr>
          <p:cNvPr id="41" name="AutoShape 20"/>
          <p:cNvSpPr>
            <a:spLocks noChangeArrowheads="1"/>
          </p:cNvSpPr>
          <p:nvPr/>
        </p:nvSpPr>
        <p:spPr bwMode="auto">
          <a:xfrm>
            <a:off x="4844233" y="5966997"/>
            <a:ext cx="2394404" cy="533400"/>
          </a:xfrm>
          <a:prstGeom prst="roundRect">
            <a:avLst>
              <a:gd name="adj" fmla="val 16667"/>
            </a:avLst>
          </a:prstGeom>
          <a:solidFill>
            <a:srgbClr val="FFFF00"/>
          </a:solidFill>
          <a:ln>
            <a:headEnd/>
            <a:tailEnd/>
          </a:ln>
          <a:effectLst>
            <a:outerShdw blurRad="40000" dist="20000" dir="5400000" rotWithShape="0">
              <a:srgbClr val="000000"/>
            </a:outerShdw>
            <a:reflection endPos="65000" dist="50800" dir="5400000" sy="-100000" algn="bl" rotWithShape="0"/>
          </a:effectLst>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2030 Agenda &amp;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National Development Plan</a:t>
            </a:r>
          </a:p>
        </p:txBody>
      </p:sp>
      <p:pic>
        <p:nvPicPr>
          <p:cNvPr id="28"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3671" y="224057"/>
            <a:ext cx="2751566" cy="49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AutoShape 4"/>
          <p:cNvSpPr>
            <a:spLocks noChangeArrowheads="1"/>
          </p:cNvSpPr>
          <p:nvPr/>
        </p:nvSpPr>
        <p:spPr bwMode="auto">
          <a:xfrm>
            <a:off x="501893" y="1905109"/>
            <a:ext cx="2790162" cy="612650"/>
          </a:xfrm>
          <a:prstGeom prst="roundRect">
            <a:avLst>
              <a:gd name="adj" fmla="val 16667"/>
            </a:avLst>
          </a:prstGeom>
          <a:solidFill>
            <a:schemeClr val="accent4">
              <a:lumMod val="60000"/>
              <a:lumOff val="4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Vision 2030</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(themes &amp; modes of engagement)</a:t>
            </a:r>
          </a:p>
        </p:txBody>
      </p:sp>
      <p:sp>
        <p:nvSpPr>
          <p:cNvPr id="39" name="AutoShape 6"/>
          <p:cNvSpPr>
            <a:spLocks noChangeArrowheads="1"/>
          </p:cNvSpPr>
          <p:nvPr/>
        </p:nvSpPr>
        <p:spPr bwMode="auto">
          <a:xfrm>
            <a:off x="4624280" y="2212573"/>
            <a:ext cx="2477212" cy="428625"/>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M&amp;E readiness assessment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and Evaluability assessment</a:t>
            </a:r>
          </a:p>
        </p:txBody>
      </p:sp>
      <p:sp>
        <p:nvSpPr>
          <p:cNvPr id="42" name="AutoShape 17"/>
          <p:cNvSpPr>
            <a:spLocks noChangeArrowheads="1"/>
          </p:cNvSpPr>
          <p:nvPr/>
        </p:nvSpPr>
        <p:spPr bwMode="auto">
          <a:xfrm>
            <a:off x="7704765" y="5737016"/>
            <a:ext cx="1676400" cy="595952"/>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Annual One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rPr>
              <a:t>UN results report</a:t>
            </a:r>
          </a:p>
        </p:txBody>
      </p:sp>
      <p:sp>
        <p:nvSpPr>
          <p:cNvPr id="43" name="AutoShape 6"/>
          <p:cNvSpPr>
            <a:spLocks noChangeArrowheads="1"/>
          </p:cNvSpPr>
          <p:nvPr/>
        </p:nvSpPr>
        <p:spPr bwMode="auto">
          <a:xfrm>
            <a:off x="2582334" y="671431"/>
            <a:ext cx="1819275" cy="428625"/>
          </a:xfrm>
          <a:prstGeom prst="roundRect">
            <a:avLst>
              <a:gd name="adj" fmla="val 16667"/>
            </a:avLst>
          </a:prstGeom>
          <a:solidFill>
            <a:schemeClr val="accent4">
              <a:lumMod val="60000"/>
              <a:lumOff val="4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err="1">
                <a:ln>
                  <a:noFill/>
                </a:ln>
                <a:solidFill>
                  <a:srgbClr val="FF0000"/>
                </a:solidFill>
                <a:effectLst/>
                <a:uLnTx/>
                <a:uFillTx/>
              </a:rPr>
              <a:t>Priorisation</a:t>
            </a:r>
            <a:endParaRPr kumimoji="0" lang="en-US" sz="1400" b="0" i="0" u="none" strike="noStrike" kern="0" cap="none" spc="0" normalizeH="0" baseline="0" noProof="0" dirty="0">
              <a:ln>
                <a:noFill/>
              </a:ln>
              <a:solidFill>
                <a:srgbClr val="FF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Theory of Change</a:t>
            </a:r>
          </a:p>
        </p:txBody>
      </p:sp>
      <p:sp>
        <p:nvSpPr>
          <p:cNvPr id="45" name="AutoShape 4"/>
          <p:cNvSpPr>
            <a:spLocks noChangeArrowheads="1"/>
          </p:cNvSpPr>
          <p:nvPr/>
        </p:nvSpPr>
        <p:spPr bwMode="auto">
          <a:xfrm>
            <a:off x="219342" y="5816458"/>
            <a:ext cx="1958828" cy="682625"/>
          </a:xfrm>
          <a:prstGeom prst="roundRect">
            <a:avLst>
              <a:gd name="adj" fmla="val 16667"/>
            </a:avLst>
          </a:prstGeom>
          <a:solidFill>
            <a:srgbClr val="00B0F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BOS &amp; communications </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analysis</a:t>
            </a:r>
          </a:p>
        </p:txBody>
      </p:sp>
      <p:sp>
        <p:nvSpPr>
          <p:cNvPr id="50" name="AutoShape 4"/>
          <p:cNvSpPr>
            <a:spLocks noChangeArrowheads="1"/>
          </p:cNvSpPr>
          <p:nvPr/>
        </p:nvSpPr>
        <p:spPr bwMode="auto">
          <a:xfrm>
            <a:off x="9369460" y="66531"/>
            <a:ext cx="1958828" cy="682625"/>
          </a:xfrm>
          <a:prstGeom prst="roundRect">
            <a:avLst>
              <a:gd name="adj" fmla="val 16667"/>
            </a:avLst>
          </a:prstGeom>
          <a:solidFill>
            <a:srgbClr val="00B0F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BOS prioritization &amp; </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communications strategy</a:t>
            </a:r>
          </a:p>
        </p:txBody>
      </p:sp>
      <p:sp>
        <p:nvSpPr>
          <p:cNvPr id="51" name="AutoShape 4"/>
          <p:cNvSpPr>
            <a:spLocks noChangeArrowheads="1"/>
          </p:cNvSpPr>
          <p:nvPr/>
        </p:nvSpPr>
        <p:spPr bwMode="auto">
          <a:xfrm>
            <a:off x="10337125" y="4820344"/>
            <a:ext cx="1688280" cy="682625"/>
          </a:xfrm>
          <a:prstGeom prst="roundRect">
            <a:avLst>
              <a:gd name="adj" fmla="val 16667"/>
            </a:avLst>
          </a:prstGeom>
          <a:solidFill>
            <a:srgbClr val="00B0F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BOS &amp; UNCG </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work plan</a:t>
            </a:r>
          </a:p>
        </p:txBody>
      </p:sp>
      <p:sp>
        <p:nvSpPr>
          <p:cNvPr id="52" name="AutoShape 4"/>
          <p:cNvSpPr>
            <a:spLocks noChangeArrowheads="1"/>
          </p:cNvSpPr>
          <p:nvPr/>
        </p:nvSpPr>
        <p:spPr bwMode="auto">
          <a:xfrm>
            <a:off x="9850794" y="5942807"/>
            <a:ext cx="1688280" cy="682625"/>
          </a:xfrm>
          <a:prstGeom prst="roundRect">
            <a:avLst>
              <a:gd name="adj" fmla="val 16667"/>
            </a:avLst>
          </a:prstGeom>
          <a:solidFill>
            <a:srgbClr val="00B0F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BOS &amp; UNCG </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Annual report</a:t>
            </a:r>
          </a:p>
        </p:txBody>
      </p:sp>
      <p:sp>
        <p:nvSpPr>
          <p:cNvPr id="53" name="AutoShape 17"/>
          <p:cNvSpPr>
            <a:spLocks noChangeArrowheads="1"/>
          </p:cNvSpPr>
          <p:nvPr/>
        </p:nvSpPr>
        <p:spPr bwMode="auto">
          <a:xfrm>
            <a:off x="8852874" y="3719999"/>
            <a:ext cx="1676400" cy="595952"/>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rPr>
              <a:t>Costed M&amp;E plan</a:t>
            </a:r>
          </a:p>
        </p:txBody>
      </p:sp>
      <p:sp>
        <p:nvSpPr>
          <p:cNvPr id="54" name="AutoShape 6"/>
          <p:cNvSpPr>
            <a:spLocks noChangeArrowheads="1"/>
          </p:cNvSpPr>
          <p:nvPr/>
        </p:nvSpPr>
        <p:spPr bwMode="auto">
          <a:xfrm>
            <a:off x="6297386" y="258054"/>
            <a:ext cx="1819275" cy="428625"/>
          </a:xfrm>
          <a:prstGeom prst="roundRect">
            <a:avLst>
              <a:gd name="adj" fmla="val 16667"/>
            </a:avLst>
          </a:prstGeom>
          <a:solidFill>
            <a:schemeClr val="accent4">
              <a:lumMod val="60000"/>
              <a:lumOff val="4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Financing strategy</a:t>
            </a:r>
          </a:p>
        </p:txBody>
      </p:sp>
      <p:sp>
        <p:nvSpPr>
          <p:cNvPr id="55" name="AutoShape 4"/>
          <p:cNvSpPr>
            <a:spLocks noChangeArrowheads="1"/>
          </p:cNvSpPr>
          <p:nvPr/>
        </p:nvSpPr>
        <p:spPr bwMode="auto">
          <a:xfrm>
            <a:off x="708217" y="3330216"/>
            <a:ext cx="2237020" cy="562876"/>
          </a:xfrm>
          <a:prstGeom prst="roundRect">
            <a:avLst>
              <a:gd name="adj" fmla="val 16667"/>
            </a:avLst>
          </a:prstGeom>
          <a:solidFill>
            <a:schemeClr val="accent1">
              <a:lumMod val="50000"/>
            </a:schemeClr>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rPr>
              <a:t>CCA &amp; </a:t>
            </a:r>
          </a:p>
          <a:p>
            <a:pPr marL="87313"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FF0000"/>
                </a:solidFill>
                <a:effectLst/>
                <a:uLnTx/>
                <a:uFillTx/>
              </a:rPr>
              <a:t>comparative advantage</a:t>
            </a:r>
          </a:p>
        </p:txBody>
      </p:sp>
      <p:sp>
        <p:nvSpPr>
          <p:cNvPr id="56" name="AutoShape 19"/>
          <p:cNvSpPr>
            <a:spLocks noChangeArrowheads="1"/>
          </p:cNvSpPr>
          <p:nvPr/>
        </p:nvSpPr>
        <p:spPr bwMode="auto">
          <a:xfrm>
            <a:off x="3646916" y="2861133"/>
            <a:ext cx="1524000"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Sub-regional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consultations</a:t>
            </a:r>
          </a:p>
        </p:txBody>
      </p:sp>
      <p:sp>
        <p:nvSpPr>
          <p:cNvPr id="57" name="AutoShape 19"/>
          <p:cNvSpPr>
            <a:spLocks noChangeArrowheads="1"/>
          </p:cNvSpPr>
          <p:nvPr/>
        </p:nvSpPr>
        <p:spPr bwMode="auto">
          <a:xfrm>
            <a:off x="3624703" y="3876215"/>
            <a:ext cx="1541337"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Perception surveys</a:t>
            </a:r>
          </a:p>
        </p:txBody>
      </p:sp>
      <p:sp>
        <p:nvSpPr>
          <p:cNvPr id="59" name="Up-Down Arrow 58"/>
          <p:cNvSpPr/>
          <p:nvPr/>
        </p:nvSpPr>
        <p:spPr>
          <a:xfrm>
            <a:off x="738616" y="3791735"/>
            <a:ext cx="380933" cy="57708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60" name="Up-Down Arrow 59"/>
          <p:cNvSpPr/>
          <p:nvPr/>
        </p:nvSpPr>
        <p:spPr>
          <a:xfrm>
            <a:off x="2580436" y="3803618"/>
            <a:ext cx="380933" cy="57708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61" name="AutoShape 17"/>
          <p:cNvSpPr>
            <a:spLocks noChangeArrowheads="1"/>
          </p:cNvSpPr>
          <p:nvPr/>
        </p:nvSpPr>
        <p:spPr bwMode="auto">
          <a:xfrm>
            <a:off x="6112552" y="3417744"/>
            <a:ext cx="2228020"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Performance &amp; situational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monitoring</a:t>
            </a:r>
          </a:p>
        </p:txBody>
      </p:sp>
      <p:sp>
        <p:nvSpPr>
          <p:cNvPr id="62" name="AutoShape 17"/>
          <p:cNvSpPr>
            <a:spLocks noChangeArrowheads="1"/>
          </p:cNvSpPr>
          <p:nvPr/>
        </p:nvSpPr>
        <p:spPr bwMode="auto">
          <a:xfrm>
            <a:off x="6331693" y="4011404"/>
            <a:ext cx="1810373"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UNDAF Monitoring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system</a:t>
            </a:r>
          </a:p>
        </p:txBody>
      </p:sp>
      <p:sp>
        <p:nvSpPr>
          <p:cNvPr id="44" name="AutoShape 17"/>
          <p:cNvSpPr>
            <a:spLocks noChangeArrowheads="1"/>
          </p:cNvSpPr>
          <p:nvPr/>
        </p:nvSpPr>
        <p:spPr bwMode="auto">
          <a:xfrm>
            <a:off x="6281224" y="4575252"/>
            <a:ext cx="1672353"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Real-time monitoring</a:t>
            </a:r>
          </a:p>
        </p:txBody>
      </p:sp>
      <p:sp>
        <p:nvSpPr>
          <p:cNvPr id="47" name="AutoShape 19"/>
          <p:cNvSpPr>
            <a:spLocks noChangeArrowheads="1"/>
          </p:cNvSpPr>
          <p:nvPr/>
        </p:nvSpPr>
        <p:spPr bwMode="auto">
          <a:xfrm>
            <a:off x="5078844" y="1610163"/>
            <a:ext cx="1524000" cy="457200"/>
          </a:xfrm>
          <a:prstGeom prst="roundRect">
            <a:avLst>
              <a:gd name="adj" fmla="val 16667"/>
            </a:avLst>
          </a:prstGeom>
          <a:solidFill>
            <a:srgbClr val="FFC000"/>
          </a:solidFill>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Capacity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rPr>
              <a:t>assessment 2/2</a:t>
            </a:r>
          </a:p>
        </p:txBody>
      </p:sp>
      <p:sp>
        <p:nvSpPr>
          <p:cNvPr id="2" name="Rectangle 1"/>
          <p:cNvSpPr/>
          <p:nvPr/>
        </p:nvSpPr>
        <p:spPr>
          <a:xfrm>
            <a:off x="246395" y="584094"/>
            <a:ext cx="2459227" cy="1321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a:t>THE CYCLE</a:t>
            </a:r>
            <a:endParaRPr lang="en-US" sz="3200" dirty="0"/>
          </a:p>
        </p:txBody>
      </p:sp>
    </p:spTree>
    <p:extLst>
      <p:ext uri="{BB962C8B-B14F-4D97-AF65-F5344CB8AC3E}">
        <p14:creationId xmlns:p14="http://schemas.microsoft.com/office/powerpoint/2010/main" val="3523139664"/>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1000"/>
                                        <p:tgtEl>
                                          <p:spTgt spid="8197"/>
                                        </p:tgtEl>
                                      </p:cBhvr>
                                    </p:animEffect>
                                    <p:anim calcmode="lin" valueType="num">
                                      <p:cBhvr>
                                        <p:cTn id="12" dur="1000" fill="hold"/>
                                        <p:tgtEl>
                                          <p:spTgt spid="8197"/>
                                        </p:tgtEl>
                                        <p:attrNameLst>
                                          <p:attrName>ppt_x</p:attrName>
                                        </p:attrNameLst>
                                      </p:cBhvr>
                                      <p:tavLst>
                                        <p:tav tm="0">
                                          <p:val>
                                            <p:strVal val="#ppt_x"/>
                                          </p:val>
                                        </p:tav>
                                        <p:tav tm="100000">
                                          <p:val>
                                            <p:strVal val="#ppt_x"/>
                                          </p:val>
                                        </p:tav>
                                      </p:tavLst>
                                    </p:anim>
                                    <p:anim calcmode="lin" valueType="num">
                                      <p:cBhvr>
                                        <p:cTn id="13" dur="1000" fill="hold"/>
                                        <p:tgtEl>
                                          <p:spTgt spid="819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1000"/>
                                        <p:tgtEl>
                                          <p:spTgt spid="40"/>
                                        </p:tgtEl>
                                      </p:cBhvr>
                                    </p:animEffect>
                                    <p:anim calcmode="lin" valueType="num">
                                      <p:cBhvr>
                                        <p:cTn id="17" dur="1000" fill="hold"/>
                                        <p:tgtEl>
                                          <p:spTgt spid="40"/>
                                        </p:tgtEl>
                                        <p:attrNameLst>
                                          <p:attrName>ppt_x</p:attrName>
                                        </p:attrNameLst>
                                      </p:cBhvr>
                                      <p:tavLst>
                                        <p:tav tm="0">
                                          <p:val>
                                            <p:strVal val="#ppt_x"/>
                                          </p:val>
                                        </p:tav>
                                        <p:tav tm="100000">
                                          <p:val>
                                            <p:strVal val="#ppt_x"/>
                                          </p:val>
                                        </p:tav>
                                      </p:tavLst>
                                    </p:anim>
                                    <p:anim calcmode="lin" valueType="num">
                                      <p:cBhvr>
                                        <p:cTn id="18" dur="1000" fill="hold"/>
                                        <p:tgtEl>
                                          <p:spTgt spid="4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1000"/>
                                        <p:tgtEl>
                                          <p:spTgt spid="38"/>
                                        </p:tgtEl>
                                      </p:cBhvr>
                                    </p:animEffect>
                                    <p:anim calcmode="lin" valueType="num">
                                      <p:cBhvr>
                                        <p:cTn id="27" dur="1000" fill="hold"/>
                                        <p:tgtEl>
                                          <p:spTgt spid="38"/>
                                        </p:tgtEl>
                                        <p:attrNameLst>
                                          <p:attrName>ppt_x</p:attrName>
                                        </p:attrNameLst>
                                      </p:cBhvr>
                                      <p:tavLst>
                                        <p:tav tm="0">
                                          <p:val>
                                            <p:strVal val="#ppt_x"/>
                                          </p:val>
                                        </p:tav>
                                        <p:tav tm="100000">
                                          <p:val>
                                            <p:strVal val="#ppt_x"/>
                                          </p:val>
                                        </p:tav>
                                      </p:tavLst>
                                    </p:anim>
                                    <p:anim calcmode="lin" valueType="num">
                                      <p:cBhvr>
                                        <p:cTn id="28" dur="1000" fill="hold"/>
                                        <p:tgtEl>
                                          <p:spTgt spid="3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1000"/>
                                        <p:tgtEl>
                                          <p:spTgt spid="55"/>
                                        </p:tgtEl>
                                      </p:cBhvr>
                                    </p:animEffect>
                                    <p:anim calcmode="lin" valueType="num">
                                      <p:cBhvr>
                                        <p:cTn id="32" dur="1000" fill="hold"/>
                                        <p:tgtEl>
                                          <p:spTgt spid="55"/>
                                        </p:tgtEl>
                                        <p:attrNameLst>
                                          <p:attrName>ppt_x</p:attrName>
                                        </p:attrNameLst>
                                      </p:cBhvr>
                                      <p:tavLst>
                                        <p:tav tm="0">
                                          <p:val>
                                            <p:strVal val="#ppt_x"/>
                                          </p:val>
                                        </p:tav>
                                        <p:tav tm="100000">
                                          <p:val>
                                            <p:strVal val="#ppt_x"/>
                                          </p:val>
                                        </p:tav>
                                      </p:tavLst>
                                    </p:anim>
                                    <p:anim calcmode="lin" valueType="num">
                                      <p:cBhvr>
                                        <p:cTn id="33" dur="1000" fill="hold"/>
                                        <p:tgtEl>
                                          <p:spTgt spid="55"/>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1000"/>
                                        <p:tgtEl>
                                          <p:spTgt spid="59"/>
                                        </p:tgtEl>
                                      </p:cBhvr>
                                    </p:animEffect>
                                    <p:anim calcmode="lin" valueType="num">
                                      <p:cBhvr>
                                        <p:cTn id="37" dur="1000" fill="hold"/>
                                        <p:tgtEl>
                                          <p:spTgt spid="59"/>
                                        </p:tgtEl>
                                        <p:attrNameLst>
                                          <p:attrName>ppt_x</p:attrName>
                                        </p:attrNameLst>
                                      </p:cBhvr>
                                      <p:tavLst>
                                        <p:tav tm="0">
                                          <p:val>
                                            <p:strVal val="#ppt_x"/>
                                          </p:val>
                                        </p:tav>
                                        <p:tav tm="100000">
                                          <p:val>
                                            <p:strVal val="#ppt_x"/>
                                          </p:val>
                                        </p:tav>
                                      </p:tavLst>
                                    </p:anim>
                                    <p:anim calcmode="lin" valueType="num">
                                      <p:cBhvr>
                                        <p:cTn id="38" dur="1000" fill="hold"/>
                                        <p:tgtEl>
                                          <p:spTgt spid="5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1000"/>
                                        <p:tgtEl>
                                          <p:spTgt spid="60"/>
                                        </p:tgtEl>
                                      </p:cBhvr>
                                    </p:animEffect>
                                    <p:anim calcmode="lin" valueType="num">
                                      <p:cBhvr>
                                        <p:cTn id="42" dur="1000" fill="hold"/>
                                        <p:tgtEl>
                                          <p:spTgt spid="60"/>
                                        </p:tgtEl>
                                        <p:attrNameLst>
                                          <p:attrName>ppt_x</p:attrName>
                                        </p:attrNameLst>
                                      </p:cBhvr>
                                      <p:tavLst>
                                        <p:tav tm="0">
                                          <p:val>
                                            <p:strVal val="#ppt_x"/>
                                          </p:val>
                                        </p:tav>
                                        <p:tav tm="100000">
                                          <p:val>
                                            <p:strVal val="#ppt_x"/>
                                          </p:val>
                                        </p:tav>
                                      </p:tavLst>
                                    </p:anim>
                                    <p:anim calcmode="lin" valueType="num">
                                      <p:cBhvr>
                                        <p:cTn id="4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1000"/>
                                        <p:tgtEl>
                                          <p:spTgt spid="45"/>
                                        </p:tgtEl>
                                      </p:cBhvr>
                                    </p:animEffect>
                                    <p:anim calcmode="lin" valueType="num">
                                      <p:cBhvr>
                                        <p:cTn id="49" dur="1000" fill="hold"/>
                                        <p:tgtEl>
                                          <p:spTgt spid="45"/>
                                        </p:tgtEl>
                                        <p:attrNameLst>
                                          <p:attrName>ppt_x</p:attrName>
                                        </p:attrNameLst>
                                      </p:cBhvr>
                                      <p:tavLst>
                                        <p:tav tm="0">
                                          <p:val>
                                            <p:strVal val="#ppt_x"/>
                                          </p:val>
                                        </p:tav>
                                        <p:tav tm="100000">
                                          <p:val>
                                            <p:strVal val="#ppt_x"/>
                                          </p:val>
                                        </p:tav>
                                      </p:tavLst>
                                    </p:anim>
                                    <p:anim calcmode="lin" valueType="num">
                                      <p:cBhvr>
                                        <p:cTn id="5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8200"/>
                                        </p:tgtEl>
                                        <p:attrNameLst>
                                          <p:attrName>style.visibility</p:attrName>
                                        </p:attrNameLst>
                                      </p:cBhvr>
                                      <p:to>
                                        <p:strVal val="visible"/>
                                      </p:to>
                                    </p:set>
                                    <p:animEffect transition="in" filter="fade">
                                      <p:cBhvr>
                                        <p:cTn id="55" dur="1000"/>
                                        <p:tgtEl>
                                          <p:spTgt spid="8200"/>
                                        </p:tgtEl>
                                      </p:cBhvr>
                                    </p:animEffect>
                                    <p:anim calcmode="lin" valueType="num">
                                      <p:cBhvr>
                                        <p:cTn id="56" dur="1000" fill="hold"/>
                                        <p:tgtEl>
                                          <p:spTgt spid="8200"/>
                                        </p:tgtEl>
                                        <p:attrNameLst>
                                          <p:attrName>ppt_x</p:attrName>
                                        </p:attrNameLst>
                                      </p:cBhvr>
                                      <p:tavLst>
                                        <p:tav tm="0">
                                          <p:val>
                                            <p:strVal val="#ppt_x"/>
                                          </p:val>
                                        </p:tav>
                                        <p:tav tm="100000">
                                          <p:val>
                                            <p:strVal val="#ppt_x"/>
                                          </p:val>
                                        </p:tav>
                                      </p:tavLst>
                                    </p:anim>
                                    <p:anim calcmode="lin" valueType="num">
                                      <p:cBhvr>
                                        <p:cTn id="57" dur="1000" fill="hold"/>
                                        <p:tgtEl>
                                          <p:spTgt spid="820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208"/>
                                        </p:tgtEl>
                                        <p:attrNameLst>
                                          <p:attrName>style.visibility</p:attrName>
                                        </p:attrNameLst>
                                      </p:cBhvr>
                                      <p:to>
                                        <p:strVal val="visible"/>
                                      </p:to>
                                    </p:set>
                                    <p:animEffect transition="in" filter="fade">
                                      <p:cBhvr>
                                        <p:cTn id="60" dur="1000"/>
                                        <p:tgtEl>
                                          <p:spTgt spid="8208"/>
                                        </p:tgtEl>
                                      </p:cBhvr>
                                    </p:animEffect>
                                    <p:anim calcmode="lin" valueType="num">
                                      <p:cBhvr>
                                        <p:cTn id="61" dur="1000" fill="hold"/>
                                        <p:tgtEl>
                                          <p:spTgt spid="8208"/>
                                        </p:tgtEl>
                                        <p:attrNameLst>
                                          <p:attrName>ppt_x</p:attrName>
                                        </p:attrNameLst>
                                      </p:cBhvr>
                                      <p:tavLst>
                                        <p:tav tm="0">
                                          <p:val>
                                            <p:strVal val="#ppt_x"/>
                                          </p:val>
                                        </p:tav>
                                        <p:tav tm="100000">
                                          <p:val>
                                            <p:strVal val="#ppt_x"/>
                                          </p:val>
                                        </p:tav>
                                      </p:tavLst>
                                    </p:anim>
                                    <p:anim calcmode="lin" valueType="num">
                                      <p:cBhvr>
                                        <p:cTn id="62" dur="1000" fill="hold"/>
                                        <p:tgtEl>
                                          <p:spTgt spid="820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8211"/>
                                        </p:tgtEl>
                                        <p:attrNameLst>
                                          <p:attrName>style.visibility</p:attrName>
                                        </p:attrNameLst>
                                      </p:cBhvr>
                                      <p:to>
                                        <p:strVal val="visible"/>
                                      </p:to>
                                    </p:set>
                                    <p:animEffect transition="in" filter="fade">
                                      <p:cBhvr>
                                        <p:cTn id="65" dur="1000"/>
                                        <p:tgtEl>
                                          <p:spTgt spid="8211"/>
                                        </p:tgtEl>
                                      </p:cBhvr>
                                    </p:animEffect>
                                    <p:anim calcmode="lin" valueType="num">
                                      <p:cBhvr>
                                        <p:cTn id="66" dur="1000" fill="hold"/>
                                        <p:tgtEl>
                                          <p:spTgt spid="8211"/>
                                        </p:tgtEl>
                                        <p:attrNameLst>
                                          <p:attrName>ppt_x</p:attrName>
                                        </p:attrNameLst>
                                      </p:cBhvr>
                                      <p:tavLst>
                                        <p:tav tm="0">
                                          <p:val>
                                            <p:strVal val="#ppt_x"/>
                                          </p:val>
                                        </p:tav>
                                        <p:tav tm="100000">
                                          <p:val>
                                            <p:strVal val="#ppt_x"/>
                                          </p:val>
                                        </p:tav>
                                      </p:tavLst>
                                    </p:anim>
                                    <p:anim calcmode="lin" valueType="num">
                                      <p:cBhvr>
                                        <p:cTn id="67" dur="1000" fill="hold"/>
                                        <p:tgtEl>
                                          <p:spTgt spid="821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1000"/>
                                        <p:tgtEl>
                                          <p:spTgt spid="57"/>
                                        </p:tgtEl>
                                      </p:cBhvr>
                                    </p:animEffect>
                                    <p:anim calcmode="lin" valueType="num">
                                      <p:cBhvr>
                                        <p:cTn id="71" dur="1000" fill="hold"/>
                                        <p:tgtEl>
                                          <p:spTgt spid="57"/>
                                        </p:tgtEl>
                                        <p:attrNameLst>
                                          <p:attrName>ppt_x</p:attrName>
                                        </p:attrNameLst>
                                      </p:cBhvr>
                                      <p:tavLst>
                                        <p:tav tm="0">
                                          <p:val>
                                            <p:strVal val="#ppt_x"/>
                                          </p:val>
                                        </p:tav>
                                        <p:tav tm="100000">
                                          <p:val>
                                            <p:strVal val="#ppt_x"/>
                                          </p:val>
                                        </p:tav>
                                      </p:tavLst>
                                    </p:anim>
                                    <p:anim calcmode="lin" valueType="num">
                                      <p:cBhvr>
                                        <p:cTn id="72"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1000"/>
                                        <p:tgtEl>
                                          <p:spTgt spid="29"/>
                                        </p:tgtEl>
                                      </p:cBhvr>
                                    </p:animEffect>
                                    <p:anim calcmode="lin" valueType="num">
                                      <p:cBhvr>
                                        <p:cTn id="78" dur="1000" fill="hold"/>
                                        <p:tgtEl>
                                          <p:spTgt spid="29"/>
                                        </p:tgtEl>
                                        <p:attrNameLst>
                                          <p:attrName>ppt_x</p:attrName>
                                        </p:attrNameLst>
                                      </p:cBhvr>
                                      <p:tavLst>
                                        <p:tav tm="0">
                                          <p:val>
                                            <p:strVal val="#ppt_x"/>
                                          </p:val>
                                        </p:tav>
                                        <p:tav tm="100000">
                                          <p:val>
                                            <p:strVal val="#ppt_x"/>
                                          </p:val>
                                        </p:tav>
                                      </p:tavLst>
                                    </p:anim>
                                    <p:anim calcmode="lin" valueType="num">
                                      <p:cBhvr>
                                        <p:cTn id="79" dur="1000" fill="hold"/>
                                        <p:tgtEl>
                                          <p:spTgt spid="29"/>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fade">
                                      <p:cBhvr>
                                        <p:cTn id="89" dur="1000"/>
                                        <p:tgtEl>
                                          <p:spTgt spid="56"/>
                                        </p:tgtEl>
                                      </p:cBhvr>
                                    </p:animEffect>
                                    <p:anim calcmode="lin" valueType="num">
                                      <p:cBhvr>
                                        <p:cTn id="90" dur="1000" fill="hold"/>
                                        <p:tgtEl>
                                          <p:spTgt spid="56"/>
                                        </p:tgtEl>
                                        <p:attrNameLst>
                                          <p:attrName>ppt_x</p:attrName>
                                        </p:attrNameLst>
                                      </p:cBhvr>
                                      <p:tavLst>
                                        <p:tav tm="0">
                                          <p:val>
                                            <p:strVal val="#ppt_x"/>
                                          </p:val>
                                        </p:tav>
                                        <p:tav tm="100000">
                                          <p:val>
                                            <p:strVal val="#ppt_x"/>
                                          </p:val>
                                        </p:tav>
                                      </p:tavLst>
                                    </p:anim>
                                    <p:anim calcmode="lin" valueType="num">
                                      <p:cBhvr>
                                        <p:cTn id="91"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8196"/>
                                        </p:tgtEl>
                                        <p:attrNameLst>
                                          <p:attrName>style.visibility</p:attrName>
                                        </p:attrNameLst>
                                      </p:cBhvr>
                                      <p:to>
                                        <p:strVal val="visible"/>
                                      </p:to>
                                    </p:set>
                                    <p:animEffect transition="in" filter="fade">
                                      <p:cBhvr>
                                        <p:cTn id="96" dur="1000"/>
                                        <p:tgtEl>
                                          <p:spTgt spid="8196"/>
                                        </p:tgtEl>
                                      </p:cBhvr>
                                    </p:animEffect>
                                    <p:anim calcmode="lin" valueType="num">
                                      <p:cBhvr>
                                        <p:cTn id="97" dur="1000" fill="hold"/>
                                        <p:tgtEl>
                                          <p:spTgt spid="8196"/>
                                        </p:tgtEl>
                                        <p:attrNameLst>
                                          <p:attrName>ppt_x</p:attrName>
                                        </p:attrNameLst>
                                      </p:cBhvr>
                                      <p:tavLst>
                                        <p:tav tm="0">
                                          <p:val>
                                            <p:strVal val="#ppt_x"/>
                                          </p:val>
                                        </p:tav>
                                        <p:tav tm="100000">
                                          <p:val>
                                            <p:strVal val="#ppt_x"/>
                                          </p:val>
                                        </p:tav>
                                      </p:tavLst>
                                    </p:anim>
                                    <p:anim calcmode="lin" valueType="num">
                                      <p:cBhvr>
                                        <p:cTn id="98" dur="1000" fill="hold"/>
                                        <p:tgtEl>
                                          <p:spTgt spid="8196"/>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000"/>
                                        <p:tgtEl>
                                          <p:spTgt spid="43"/>
                                        </p:tgtEl>
                                      </p:cBhvr>
                                    </p:animEffect>
                                    <p:anim calcmode="lin" valueType="num">
                                      <p:cBhvr>
                                        <p:cTn id="102" dur="1000" fill="hold"/>
                                        <p:tgtEl>
                                          <p:spTgt spid="43"/>
                                        </p:tgtEl>
                                        <p:attrNameLst>
                                          <p:attrName>ppt_x</p:attrName>
                                        </p:attrNameLst>
                                      </p:cBhvr>
                                      <p:tavLst>
                                        <p:tav tm="0">
                                          <p:val>
                                            <p:strVal val="#ppt_x"/>
                                          </p:val>
                                        </p:tav>
                                        <p:tav tm="100000">
                                          <p:val>
                                            <p:strVal val="#ppt_x"/>
                                          </p:val>
                                        </p:tav>
                                      </p:tavLst>
                                    </p:anim>
                                    <p:anim calcmode="lin" valueType="num">
                                      <p:cBhvr>
                                        <p:cTn id="103" dur="1000" fill="hold"/>
                                        <p:tgtEl>
                                          <p:spTgt spid="4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animEffect transition="in" filter="fade">
                                      <p:cBhvr>
                                        <p:cTn id="111" dur="1000"/>
                                        <p:tgtEl>
                                          <p:spTgt spid="54"/>
                                        </p:tgtEl>
                                      </p:cBhvr>
                                    </p:animEffect>
                                    <p:anim calcmode="lin" valueType="num">
                                      <p:cBhvr>
                                        <p:cTn id="112" dur="1000" fill="hold"/>
                                        <p:tgtEl>
                                          <p:spTgt spid="54"/>
                                        </p:tgtEl>
                                        <p:attrNameLst>
                                          <p:attrName>ppt_x</p:attrName>
                                        </p:attrNameLst>
                                      </p:cBhvr>
                                      <p:tavLst>
                                        <p:tav tm="0">
                                          <p:val>
                                            <p:strVal val="#ppt_x"/>
                                          </p:val>
                                        </p:tav>
                                        <p:tav tm="100000">
                                          <p:val>
                                            <p:strVal val="#ppt_x"/>
                                          </p:val>
                                        </p:tav>
                                      </p:tavLst>
                                    </p:anim>
                                    <p:anim calcmode="lin" valueType="num">
                                      <p:cBhvr>
                                        <p:cTn id="113" dur="1000" fill="hold"/>
                                        <p:tgtEl>
                                          <p:spTgt spid="5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animEffect transition="in" filter="fade">
                                      <p:cBhvr>
                                        <p:cTn id="116" dur="1000"/>
                                        <p:tgtEl>
                                          <p:spTgt spid="48"/>
                                        </p:tgtEl>
                                      </p:cBhvr>
                                    </p:animEffect>
                                    <p:anim calcmode="lin" valueType="num">
                                      <p:cBhvr>
                                        <p:cTn id="117" dur="1000" fill="hold"/>
                                        <p:tgtEl>
                                          <p:spTgt spid="48"/>
                                        </p:tgtEl>
                                        <p:attrNameLst>
                                          <p:attrName>ppt_x</p:attrName>
                                        </p:attrNameLst>
                                      </p:cBhvr>
                                      <p:tavLst>
                                        <p:tav tm="0">
                                          <p:val>
                                            <p:strVal val="#ppt_x"/>
                                          </p:val>
                                        </p:tav>
                                        <p:tav tm="100000">
                                          <p:val>
                                            <p:strVal val="#ppt_x"/>
                                          </p:val>
                                        </p:tav>
                                      </p:tavLst>
                                    </p:anim>
                                    <p:anim calcmode="lin" valueType="num">
                                      <p:cBhvr>
                                        <p:cTn id="11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entr" presetSubtype="0" fill="hold" grpId="0" nodeType="clickEffect">
                                  <p:stCondLst>
                                    <p:cond delay="0"/>
                                  </p:stCondLst>
                                  <p:childTnLst>
                                    <p:set>
                                      <p:cBhvr>
                                        <p:cTn id="122" dur="1" fill="hold">
                                          <p:stCondLst>
                                            <p:cond delay="0"/>
                                          </p:stCondLst>
                                        </p:cTn>
                                        <p:tgtEl>
                                          <p:spTgt spid="50"/>
                                        </p:tgtEl>
                                        <p:attrNameLst>
                                          <p:attrName>style.visibility</p:attrName>
                                        </p:attrNameLst>
                                      </p:cBhvr>
                                      <p:to>
                                        <p:strVal val="visible"/>
                                      </p:to>
                                    </p:set>
                                    <p:animEffect transition="in" filter="fade">
                                      <p:cBhvr>
                                        <p:cTn id="123" dur="1000"/>
                                        <p:tgtEl>
                                          <p:spTgt spid="50"/>
                                        </p:tgtEl>
                                      </p:cBhvr>
                                    </p:animEffect>
                                    <p:anim calcmode="lin" valueType="num">
                                      <p:cBhvr>
                                        <p:cTn id="124" dur="1000" fill="hold"/>
                                        <p:tgtEl>
                                          <p:spTgt spid="50"/>
                                        </p:tgtEl>
                                        <p:attrNameLst>
                                          <p:attrName>ppt_x</p:attrName>
                                        </p:attrNameLst>
                                      </p:cBhvr>
                                      <p:tavLst>
                                        <p:tav tm="0">
                                          <p:val>
                                            <p:strVal val="#ppt_x"/>
                                          </p:val>
                                        </p:tav>
                                        <p:tav tm="100000">
                                          <p:val>
                                            <p:strVal val="#ppt_x"/>
                                          </p:val>
                                        </p:tav>
                                      </p:tavLst>
                                    </p:anim>
                                    <p:anim calcmode="lin" valueType="num">
                                      <p:cBhvr>
                                        <p:cTn id="12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42" presetClass="entr" presetSubtype="0" fill="hold" grpId="0" nodeType="clickEffect">
                                  <p:stCondLst>
                                    <p:cond delay="0"/>
                                  </p:stCondLst>
                                  <p:childTnLst>
                                    <p:set>
                                      <p:cBhvr>
                                        <p:cTn id="129" dur="1" fill="hold">
                                          <p:stCondLst>
                                            <p:cond delay="0"/>
                                          </p:stCondLst>
                                        </p:cTn>
                                        <p:tgtEl>
                                          <p:spTgt spid="39"/>
                                        </p:tgtEl>
                                        <p:attrNameLst>
                                          <p:attrName>style.visibility</p:attrName>
                                        </p:attrNameLst>
                                      </p:cBhvr>
                                      <p:to>
                                        <p:strVal val="visible"/>
                                      </p:to>
                                    </p:set>
                                    <p:animEffect transition="in" filter="fade">
                                      <p:cBhvr>
                                        <p:cTn id="130" dur="1000"/>
                                        <p:tgtEl>
                                          <p:spTgt spid="39"/>
                                        </p:tgtEl>
                                      </p:cBhvr>
                                    </p:animEffect>
                                    <p:anim calcmode="lin" valueType="num">
                                      <p:cBhvr>
                                        <p:cTn id="131" dur="1000" fill="hold"/>
                                        <p:tgtEl>
                                          <p:spTgt spid="39"/>
                                        </p:tgtEl>
                                        <p:attrNameLst>
                                          <p:attrName>ppt_x</p:attrName>
                                        </p:attrNameLst>
                                      </p:cBhvr>
                                      <p:tavLst>
                                        <p:tav tm="0">
                                          <p:val>
                                            <p:strVal val="#ppt_x"/>
                                          </p:val>
                                        </p:tav>
                                        <p:tav tm="100000">
                                          <p:val>
                                            <p:strVal val="#ppt_x"/>
                                          </p:val>
                                        </p:tav>
                                      </p:tavLst>
                                    </p:anim>
                                    <p:anim calcmode="lin" valueType="num">
                                      <p:cBhvr>
                                        <p:cTn id="132" dur="1000" fill="hold"/>
                                        <p:tgtEl>
                                          <p:spTgt spid="3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47"/>
                                        </p:tgtEl>
                                        <p:attrNameLst>
                                          <p:attrName>style.visibility</p:attrName>
                                        </p:attrNameLst>
                                      </p:cBhvr>
                                      <p:to>
                                        <p:strVal val="visible"/>
                                      </p:to>
                                    </p:set>
                                    <p:animEffect transition="in" filter="fade">
                                      <p:cBhvr>
                                        <p:cTn id="135" dur="1000"/>
                                        <p:tgtEl>
                                          <p:spTgt spid="47"/>
                                        </p:tgtEl>
                                      </p:cBhvr>
                                    </p:animEffect>
                                    <p:anim calcmode="lin" valueType="num">
                                      <p:cBhvr>
                                        <p:cTn id="136" dur="1000" fill="hold"/>
                                        <p:tgtEl>
                                          <p:spTgt spid="47"/>
                                        </p:tgtEl>
                                        <p:attrNameLst>
                                          <p:attrName>ppt_x</p:attrName>
                                        </p:attrNameLst>
                                      </p:cBhvr>
                                      <p:tavLst>
                                        <p:tav tm="0">
                                          <p:val>
                                            <p:strVal val="#ppt_x"/>
                                          </p:val>
                                        </p:tav>
                                        <p:tav tm="100000">
                                          <p:val>
                                            <p:strVal val="#ppt_x"/>
                                          </p:val>
                                        </p:tav>
                                      </p:tavLst>
                                    </p:anim>
                                    <p:anim calcmode="lin" valueType="num">
                                      <p:cBhvr>
                                        <p:cTn id="13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42" presetClass="entr" presetSubtype="0" fill="hold" grpId="0" nodeType="clickEffect">
                                  <p:stCondLst>
                                    <p:cond delay="0"/>
                                  </p:stCondLst>
                                  <p:childTnLst>
                                    <p:set>
                                      <p:cBhvr>
                                        <p:cTn id="141" dur="1" fill="hold">
                                          <p:stCondLst>
                                            <p:cond delay="0"/>
                                          </p:stCondLst>
                                        </p:cTn>
                                        <p:tgtEl>
                                          <p:spTgt spid="32"/>
                                        </p:tgtEl>
                                        <p:attrNameLst>
                                          <p:attrName>style.visibility</p:attrName>
                                        </p:attrNameLst>
                                      </p:cBhvr>
                                      <p:to>
                                        <p:strVal val="visible"/>
                                      </p:to>
                                    </p:set>
                                    <p:animEffect transition="in" filter="fade">
                                      <p:cBhvr>
                                        <p:cTn id="142" dur="1000"/>
                                        <p:tgtEl>
                                          <p:spTgt spid="32"/>
                                        </p:tgtEl>
                                      </p:cBhvr>
                                    </p:animEffect>
                                    <p:anim calcmode="lin" valueType="num">
                                      <p:cBhvr>
                                        <p:cTn id="143" dur="1000" fill="hold"/>
                                        <p:tgtEl>
                                          <p:spTgt spid="32"/>
                                        </p:tgtEl>
                                        <p:attrNameLst>
                                          <p:attrName>ppt_x</p:attrName>
                                        </p:attrNameLst>
                                      </p:cBhvr>
                                      <p:tavLst>
                                        <p:tav tm="0">
                                          <p:val>
                                            <p:strVal val="#ppt_x"/>
                                          </p:val>
                                        </p:tav>
                                        <p:tav tm="100000">
                                          <p:val>
                                            <p:strVal val="#ppt_x"/>
                                          </p:val>
                                        </p:tav>
                                      </p:tavLst>
                                    </p:anim>
                                    <p:anim calcmode="lin" valueType="num">
                                      <p:cBhvr>
                                        <p:cTn id="144" dur="1000" fill="hold"/>
                                        <p:tgtEl>
                                          <p:spTgt spid="32"/>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5"/>
                                        </p:tgtEl>
                                        <p:attrNameLst>
                                          <p:attrName>style.visibility</p:attrName>
                                        </p:attrNameLst>
                                      </p:cBhvr>
                                      <p:to>
                                        <p:strVal val="visible"/>
                                      </p:to>
                                    </p:set>
                                    <p:animEffect transition="in" filter="fade">
                                      <p:cBhvr>
                                        <p:cTn id="147" dur="1000"/>
                                        <p:tgtEl>
                                          <p:spTgt spid="35"/>
                                        </p:tgtEl>
                                      </p:cBhvr>
                                    </p:animEffect>
                                    <p:anim calcmode="lin" valueType="num">
                                      <p:cBhvr>
                                        <p:cTn id="148" dur="1000" fill="hold"/>
                                        <p:tgtEl>
                                          <p:spTgt spid="35"/>
                                        </p:tgtEl>
                                        <p:attrNameLst>
                                          <p:attrName>ppt_x</p:attrName>
                                        </p:attrNameLst>
                                      </p:cBhvr>
                                      <p:tavLst>
                                        <p:tav tm="0">
                                          <p:val>
                                            <p:strVal val="#ppt_x"/>
                                          </p:val>
                                        </p:tav>
                                        <p:tav tm="100000">
                                          <p:val>
                                            <p:strVal val="#ppt_x"/>
                                          </p:val>
                                        </p:tav>
                                      </p:tavLst>
                                    </p:anim>
                                    <p:anim calcmode="lin" valueType="num">
                                      <p:cBhvr>
                                        <p:cTn id="149" dur="1000" fill="hold"/>
                                        <p:tgtEl>
                                          <p:spTgt spid="35"/>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49"/>
                                        </p:tgtEl>
                                        <p:attrNameLst>
                                          <p:attrName>style.visibility</p:attrName>
                                        </p:attrNameLst>
                                      </p:cBhvr>
                                      <p:to>
                                        <p:strVal val="visible"/>
                                      </p:to>
                                    </p:set>
                                    <p:animEffect transition="in" filter="fade">
                                      <p:cBhvr>
                                        <p:cTn id="152" dur="1000"/>
                                        <p:tgtEl>
                                          <p:spTgt spid="49"/>
                                        </p:tgtEl>
                                      </p:cBhvr>
                                    </p:animEffect>
                                    <p:anim calcmode="lin" valueType="num">
                                      <p:cBhvr>
                                        <p:cTn id="153" dur="1000" fill="hold"/>
                                        <p:tgtEl>
                                          <p:spTgt spid="49"/>
                                        </p:tgtEl>
                                        <p:attrNameLst>
                                          <p:attrName>ppt_x</p:attrName>
                                        </p:attrNameLst>
                                      </p:cBhvr>
                                      <p:tavLst>
                                        <p:tav tm="0">
                                          <p:val>
                                            <p:strVal val="#ppt_x"/>
                                          </p:val>
                                        </p:tav>
                                        <p:tav tm="100000">
                                          <p:val>
                                            <p:strVal val="#ppt_x"/>
                                          </p:val>
                                        </p:tav>
                                      </p:tavLst>
                                    </p:anim>
                                    <p:anim calcmode="lin" valueType="num">
                                      <p:cBhvr>
                                        <p:cTn id="154"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55" fill="hold">
                      <p:stCondLst>
                        <p:cond delay="indefinite"/>
                      </p:stCondLst>
                      <p:childTnLst>
                        <p:par>
                          <p:cTn id="156" fill="hold">
                            <p:stCondLst>
                              <p:cond delay="0"/>
                            </p:stCondLst>
                            <p:childTnLst>
                              <p:par>
                                <p:cTn id="157" presetID="42" presetClass="entr" presetSubtype="0" fill="hold" grpId="0" nodeType="clickEffect">
                                  <p:stCondLst>
                                    <p:cond delay="0"/>
                                  </p:stCondLst>
                                  <p:childTnLst>
                                    <p:set>
                                      <p:cBhvr>
                                        <p:cTn id="158" dur="1" fill="hold">
                                          <p:stCondLst>
                                            <p:cond delay="0"/>
                                          </p:stCondLst>
                                        </p:cTn>
                                        <p:tgtEl>
                                          <p:spTgt spid="8209"/>
                                        </p:tgtEl>
                                        <p:attrNameLst>
                                          <p:attrName>style.visibility</p:attrName>
                                        </p:attrNameLst>
                                      </p:cBhvr>
                                      <p:to>
                                        <p:strVal val="visible"/>
                                      </p:to>
                                    </p:set>
                                    <p:animEffect transition="in" filter="fade">
                                      <p:cBhvr>
                                        <p:cTn id="159" dur="1000"/>
                                        <p:tgtEl>
                                          <p:spTgt spid="8209"/>
                                        </p:tgtEl>
                                      </p:cBhvr>
                                    </p:animEffect>
                                    <p:anim calcmode="lin" valueType="num">
                                      <p:cBhvr>
                                        <p:cTn id="160" dur="1000" fill="hold"/>
                                        <p:tgtEl>
                                          <p:spTgt spid="8209"/>
                                        </p:tgtEl>
                                        <p:attrNameLst>
                                          <p:attrName>ppt_x</p:attrName>
                                        </p:attrNameLst>
                                      </p:cBhvr>
                                      <p:tavLst>
                                        <p:tav tm="0">
                                          <p:val>
                                            <p:strVal val="#ppt_x"/>
                                          </p:val>
                                        </p:tav>
                                        <p:tav tm="100000">
                                          <p:val>
                                            <p:strVal val="#ppt_x"/>
                                          </p:val>
                                        </p:tav>
                                      </p:tavLst>
                                    </p:anim>
                                    <p:anim calcmode="lin" valueType="num">
                                      <p:cBhvr>
                                        <p:cTn id="161" dur="1000" fill="hold"/>
                                        <p:tgtEl>
                                          <p:spTgt spid="8209"/>
                                        </p:tgtEl>
                                        <p:attrNameLst>
                                          <p:attrName>ppt_y</p:attrName>
                                        </p:attrNameLst>
                                      </p:cBhvr>
                                      <p:tavLst>
                                        <p:tav tm="0">
                                          <p:val>
                                            <p:strVal val="#ppt_y+.1"/>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42" presetClass="entr" presetSubtype="0" fill="hold" grpId="0" nodeType="clickEffect">
                                  <p:stCondLst>
                                    <p:cond delay="0"/>
                                  </p:stCondLst>
                                  <p:childTnLst>
                                    <p:set>
                                      <p:cBhvr>
                                        <p:cTn id="165" dur="1" fill="hold">
                                          <p:stCondLst>
                                            <p:cond delay="0"/>
                                          </p:stCondLst>
                                        </p:cTn>
                                        <p:tgtEl>
                                          <p:spTgt spid="53"/>
                                        </p:tgtEl>
                                        <p:attrNameLst>
                                          <p:attrName>style.visibility</p:attrName>
                                        </p:attrNameLst>
                                      </p:cBhvr>
                                      <p:to>
                                        <p:strVal val="visible"/>
                                      </p:to>
                                    </p:set>
                                    <p:animEffect transition="in" filter="fade">
                                      <p:cBhvr>
                                        <p:cTn id="166" dur="1000"/>
                                        <p:tgtEl>
                                          <p:spTgt spid="53"/>
                                        </p:tgtEl>
                                      </p:cBhvr>
                                    </p:animEffect>
                                    <p:anim calcmode="lin" valueType="num">
                                      <p:cBhvr>
                                        <p:cTn id="167" dur="1000" fill="hold"/>
                                        <p:tgtEl>
                                          <p:spTgt spid="53"/>
                                        </p:tgtEl>
                                        <p:attrNameLst>
                                          <p:attrName>ppt_x</p:attrName>
                                        </p:attrNameLst>
                                      </p:cBhvr>
                                      <p:tavLst>
                                        <p:tav tm="0">
                                          <p:val>
                                            <p:strVal val="#ppt_x"/>
                                          </p:val>
                                        </p:tav>
                                        <p:tav tm="100000">
                                          <p:val>
                                            <p:strVal val="#ppt_x"/>
                                          </p:val>
                                        </p:tav>
                                      </p:tavLst>
                                    </p:anim>
                                    <p:anim calcmode="lin" valueType="num">
                                      <p:cBhvr>
                                        <p:cTn id="168" dur="1000" fill="hold"/>
                                        <p:tgtEl>
                                          <p:spTgt spid="53"/>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34"/>
                                        </p:tgtEl>
                                        <p:attrNameLst>
                                          <p:attrName>style.visibility</p:attrName>
                                        </p:attrNameLst>
                                      </p:cBhvr>
                                      <p:to>
                                        <p:strVal val="visible"/>
                                      </p:to>
                                    </p:set>
                                    <p:animEffect transition="in" filter="fade">
                                      <p:cBhvr>
                                        <p:cTn id="171" dur="1000"/>
                                        <p:tgtEl>
                                          <p:spTgt spid="34"/>
                                        </p:tgtEl>
                                      </p:cBhvr>
                                    </p:animEffect>
                                    <p:anim calcmode="lin" valueType="num">
                                      <p:cBhvr>
                                        <p:cTn id="172" dur="1000" fill="hold"/>
                                        <p:tgtEl>
                                          <p:spTgt spid="34"/>
                                        </p:tgtEl>
                                        <p:attrNameLst>
                                          <p:attrName>ppt_x</p:attrName>
                                        </p:attrNameLst>
                                      </p:cBhvr>
                                      <p:tavLst>
                                        <p:tav tm="0">
                                          <p:val>
                                            <p:strVal val="#ppt_x"/>
                                          </p:val>
                                        </p:tav>
                                        <p:tav tm="100000">
                                          <p:val>
                                            <p:strVal val="#ppt_x"/>
                                          </p:val>
                                        </p:tav>
                                      </p:tavLst>
                                    </p:anim>
                                    <p:anim calcmode="lin" valueType="num">
                                      <p:cBhvr>
                                        <p:cTn id="173" dur="1000" fill="hold"/>
                                        <p:tgtEl>
                                          <p:spTgt spid="34"/>
                                        </p:tgtEl>
                                        <p:attrNameLst>
                                          <p:attrName>ppt_y</p:attrName>
                                        </p:attrNameLst>
                                      </p:cBhvr>
                                      <p:tavLst>
                                        <p:tav tm="0">
                                          <p:val>
                                            <p:strVal val="#ppt_y+.1"/>
                                          </p:val>
                                        </p:tav>
                                        <p:tav tm="100000">
                                          <p:val>
                                            <p:strVal val="#ppt_y"/>
                                          </p:val>
                                        </p:tav>
                                      </p:tavLst>
                                    </p:anim>
                                  </p:childTnLst>
                                </p:cTn>
                              </p:par>
                              <p:par>
                                <p:cTn id="174" presetID="42" presetClass="entr" presetSubtype="0" fill="hold" grpId="0" nodeType="withEffect">
                                  <p:stCondLst>
                                    <p:cond delay="0"/>
                                  </p:stCondLst>
                                  <p:childTnLst>
                                    <p:set>
                                      <p:cBhvr>
                                        <p:cTn id="175" dur="1" fill="hold">
                                          <p:stCondLst>
                                            <p:cond delay="0"/>
                                          </p:stCondLst>
                                        </p:cTn>
                                        <p:tgtEl>
                                          <p:spTgt spid="42"/>
                                        </p:tgtEl>
                                        <p:attrNameLst>
                                          <p:attrName>style.visibility</p:attrName>
                                        </p:attrNameLst>
                                      </p:cBhvr>
                                      <p:to>
                                        <p:strVal val="visible"/>
                                      </p:to>
                                    </p:set>
                                    <p:animEffect transition="in" filter="fade">
                                      <p:cBhvr>
                                        <p:cTn id="176" dur="1000"/>
                                        <p:tgtEl>
                                          <p:spTgt spid="42"/>
                                        </p:tgtEl>
                                      </p:cBhvr>
                                    </p:animEffect>
                                    <p:anim calcmode="lin" valueType="num">
                                      <p:cBhvr>
                                        <p:cTn id="177" dur="1000" fill="hold"/>
                                        <p:tgtEl>
                                          <p:spTgt spid="42"/>
                                        </p:tgtEl>
                                        <p:attrNameLst>
                                          <p:attrName>ppt_x</p:attrName>
                                        </p:attrNameLst>
                                      </p:cBhvr>
                                      <p:tavLst>
                                        <p:tav tm="0">
                                          <p:val>
                                            <p:strVal val="#ppt_x"/>
                                          </p:val>
                                        </p:tav>
                                        <p:tav tm="100000">
                                          <p:val>
                                            <p:strVal val="#ppt_x"/>
                                          </p:val>
                                        </p:tav>
                                      </p:tavLst>
                                    </p:anim>
                                    <p:anim calcmode="lin" valueType="num">
                                      <p:cBhvr>
                                        <p:cTn id="178" dur="1000" fill="hold"/>
                                        <p:tgtEl>
                                          <p:spTgt spid="42"/>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8194"/>
                                        </p:tgtEl>
                                        <p:attrNameLst>
                                          <p:attrName>style.visibility</p:attrName>
                                        </p:attrNameLst>
                                      </p:cBhvr>
                                      <p:to>
                                        <p:strVal val="visible"/>
                                      </p:to>
                                    </p:set>
                                    <p:animEffect transition="in" filter="fade">
                                      <p:cBhvr>
                                        <p:cTn id="181" dur="1000"/>
                                        <p:tgtEl>
                                          <p:spTgt spid="8194"/>
                                        </p:tgtEl>
                                      </p:cBhvr>
                                    </p:animEffect>
                                    <p:anim calcmode="lin" valueType="num">
                                      <p:cBhvr>
                                        <p:cTn id="182" dur="1000" fill="hold"/>
                                        <p:tgtEl>
                                          <p:spTgt spid="8194"/>
                                        </p:tgtEl>
                                        <p:attrNameLst>
                                          <p:attrName>ppt_x</p:attrName>
                                        </p:attrNameLst>
                                      </p:cBhvr>
                                      <p:tavLst>
                                        <p:tav tm="0">
                                          <p:val>
                                            <p:strVal val="#ppt_x"/>
                                          </p:val>
                                        </p:tav>
                                        <p:tav tm="100000">
                                          <p:val>
                                            <p:strVal val="#ppt_x"/>
                                          </p:val>
                                        </p:tav>
                                      </p:tavLst>
                                    </p:anim>
                                    <p:anim calcmode="lin" valueType="num">
                                      <p:cBhvr>
                                        <p:cTn id="183"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par>
                    <p:cTn id="184" fill="hold">
                      <p:stCondLst>
                        <p:cond delay="indefinite"/>
                      </p:stCondLst>
                      <p:childTnLst>
                        <p:par>
                          <p:cTn id="185" fill="hold">
                            <p:stCondLst>
                              <p:cond delay="0"/>
                            </p:stCondLst>
                            <p:childTnLst>
                              <p:par>
                                <p:cTn id="186" presetID="42" presetClass="entr" presetSubtype="0" fill="hold" grpId="0" nodeType="clickEffect">
                                  <p:stCondLst>
                                    <p:cond delay="0"/>
                                  </p:stCondLst>
                                  <p:childTnLst>
                                    <p:set>
                                      <p:cBhvr>
                                        <p:cTn id="187" dur="1" fill="hold">
                                          <p:stCondLst>
                                            <p:cond delay="0"/>
                                          </p:stCondLst>
                                        </p:cTn>
                                        <p:tgtEl>
                                          <p:spTgt spid="51"/>
                                        </p:tgtEl>
                                        <p:attrNameLst>
                                          <p:attrName>style.visibility</p:attrName>
                                        </p:attrNameLst>
                                      </p:cBhvr>
                                      <p:to>
                                        <p:strVal val="visible"/>
                                      </p:to>
                                    </p:set>
                                    <p:animEffect transition="in" filter="fade">
                                      <p:cBhvr>
                                        <p:cTn id="188" dur="1000"/>
                                        <p:tgtEl>
                                          <p:spTgt spid="51"/>
                                        </p:tgtEl>
                                      </p:cBhvr>
                                    </p:animEffect>
                                    <p:anim calcmode="lin" valueType="num">
                                      <p:cBhvr>
                                        <p:cTn id="189" dur="1000" fill="hold"/>
                                        <p:tgtEl>
                                          <p:spTgt spid="51"/>
                                        </p:tgtEl>
                                        <p:attrNameLst>
                                          <p:attrName>ppt_x</p:attrName>
                                        </p:attrNameLst>
                                      </p:cBhvr>
                                      <p:tavLst>
                                        <p:tav tm="0">
                                          <p:val>
                                            <p:strVal val="#ppt_x"/>
                                          </p:val>
                                        </p:tav>
                                        <p:tav tm="100000">
                                          <p:val>
                                            <p:strVal val="#ppt_x"/>
                                          </p:val>
                                        </p:tav>
                                      </p:tavLst>
                                    </p:anim>
                                    <p:anim calcmode="lin" valueType="num">
                                      <p:cBhvr>
                                        <p:cTn id="190" dur="1000" fill="hold"/>
                                        <p:tgtEl>
                                          <p:spTgt spid="51"/>
                                        </p:tgtEl>
                                        <p:attrNameLst>
                                          <p:attrName>ppt_y</p:attrName>
                                        </p:attrNameLst>
                                      </p:cBhvr>
                                      <p:tavLst>
                                        <p:tav tm="0">
                                          <p:val>
                                            <p:strVal val="#ppt_y+.1"/>
                                          </p:val>
                                        </p:tav>
                                        <p:tav tm="100000">
                                          <p:val>
                                            <p:strVal val="#ppt_y"/>
                                          </p:val>
                                        </p:tav>
                                      </p:tavLst>
                                    </p:anim>
                                  </p:childTnLst>
                                </p:cTn>
                              </p:par>
                              <p:par>
                                <p:cTn id="191" presetID="42" presetClass="entr" presetSubtype="0" fill="hold" grpId="0" nodeType="withEffect">
                                  <p:stCondLst>
                                    <p:cond delay="0"/>
                                  </p:stCondLst>
                                  <p:childTnLst>
                                    <p:set>
                                      <p:cBhvr>
                                        <p:cTn id="192" dur="1" fill="hold">
                                          <p:stCondLst>
                                            <p:cond delay="0"/>
                                          </p:stCondLst>
                                        </p:cTn>
                                        <p:tgtEl>
                                          <p:spTgt spid="52"/>
                                        </p:tgtEl>
                                        <p:attrNameLst>
                                          <p:attrName>style.visibility</p:attrName>
                                        </p:attrNameLst>
                                      </p:cBhvr>
                                      <p:to>
                                        <p:strVal val="visible"/>
                                      </p:to>
                                    </p:set>
                                    <p:animEffect transition="in" filter="fade">
                                      <p:cBhvr>
                                        <p:cTn id="193" dur="1000"/>
                                        <p:tgtEl>
                                          <p:spTgt spid="52"/>
                                        </p:tgtEl>
                                      </p:cBhvr>
                                    </p:animEffect>
                                    <p:anim calcmode="lin" valueType="num">
                                      <p:cBhvr>
                                        <p:cTn id="194" dur="1000" fill="hold"/>
                                        <p:tgtEl>
                                          <p:spTgt spid="52"/>
                                        </p:tgtEl>
                                        <p:attrNameLst>
                                          <p:attrName>ppt_x</p:attrName>
                                        </p:attrNameLst>
                                      </p:cBhvr>
                                      <p:tavLst>
                                        <p:tav tm="0">
                                          <p:val>
                                            <p:strVal val="#ppt_x"/>
                                          </p:val>
                                        </p:tav>
                                        <p:tav tm="100000">
                                          <p:val>
                                            <p:strVal val="#ppt_x"/>
                                          </p:val>
                                        </p:tav>
                                      </p:tavLst>
                                    </p:anim>
                                    <p:anim calcmode="lin" valueType="num">
                                      <p:cBhvr>
                                        <p:cTn id="195"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96" fill="hold">
                      <p:stCondLst>
                        <p:cond delay="indefinite"/>
                      </p:stCondLst>
                      <p:childTnLst>
                        <p:par>
                          <p:cTn id="197" fill="hold">
                            <p:stCondLst>
                              <p:cond delay="0"/>
                            </p:stCondLst>
                            <p:childTnLst>
                              <p:par>
                                <p:cTn id="198" presetID="42" presetClass="entr" presetSubtype="0" fill="hold" grpId="0" nodeType="clickEffect">
                                  <p:stCondLst>
                                    <p:cond delay="0"/>
                                  </p:stCondLst>
                                  <p:childTnLst>
                                    <p:set>
                                      <p:cBhvr>
                                        <p:cTn id="199" dur="1" fill="hold">
                                          <p:stCondLst>
                                            <p:cond delay="0"/>
                                          </p:stCondLst>
                                        </p:cTn>
                                        <p:tgtEl>
                                          <p:spTgt spid="61"/>
                                        </p:tgtEl>
                                        <p:attrNameLst>
                                          <p:attrName>style.visibility</p:attrName>
                                        </p:attrNameLst>
                                      </p:cBhvr>
                                      <p:to>
                                        <p:strVal val="visible"/>
                                      </p:to>
                                    </p:set>
                                    <p:animEffect transition="in" filter="fade">
                                      <p:cBhvr>
                                        <p:cTn id="200" dur="1000"/>
                                        <p:tgtEl>
                                          <p:spTgt spid="61"/>
                                        </p:tgtEl>
                                      </p:cBhvr>
                                    </p:animEffect>
                                    <p:anim calcmode="lin" valueType="num">
                                      <p:cBhvr>
                                        <p:cTn id="201" dur="1000" fill="hold"/>
                                        <p:tgtEl>
                                          <p:spTgt spid="61"/>
                                        </p:tgtEl>
                                        <p:attrNameLst>
                                          <p:attrName>ppt_x</p:attrName>
                                        </p:attrNameLst>
                                      </p:cBhvr>
                                      <p:tavLst>
                                        <p:tav tm="0">
                                          <p:val>
                                            <p:strVal val="#ppt_x"/>
                                          </p:val>
                                        </p:tav>
                                        <p:tav tm="100000">
                                          <p:val>
                                            <p:strVal val="#ppt_x"/>
                                          </p:val>
                                        </p:tav>
                                      </p:tavLst>
                                    </p:anim>
                                    <p:anim calcmode="lin" valueType="num">
                                      <p:cBhvr>
                                        <p:cTn id="202" dur="1000" fill="hold"/>
                                        <p:tgtEl>
                                          <p:spTgt spid="61"/>
                                        </p:tgtEl>
                                        <p:attrNameLst>
                                          <p:attrName>ppt_y</p:attrName>
                                        </p:attrNameLst>
                                      </p:cBhvr>
                                      <p:tavLst>
                                        <p:tav tm="0">
                                          <p:val>
                                            <p:strVal val="#ppt_y+.1"/>
                                          </p:val>
                                        </p:tav>
                                        <p:tav tm="100000">
                                          <p:val>
                                            <p:strVal val="#ppt_y"/>
                                          </p:val>
                                        </p:tav>
                                      </p:tavLst>
                                    </p:anim>
                                  </p:childTnLst>
                                </p:cTn>
                              </p:par>
                              <p:par>
                                <p:cTn id="203" presetID="42" presetClass="entr" presetSubtype="0" fill="hold" grpId="0" nodeType="withEffect">
                                  <p:stCondLst>
                                    <p:cond delay="0"/>
                                  </p:stCondLst>
                                  <p:childTnLst>
                                    <p:set>
                                      <p:cBhvr>
                                        <p:cTn id="204" dur="1" fill="hold">
                                          <p:stCondLst>
                                            <p:cond delay="0"/>
                                          </p:stCondLst>
                                        </p:cTn>
                                        <p:tgtEl>
                                          <p:spTgt spid="62"/>
                                        </p:tgtEl>
                                        <p:attrNameLst>
                                          <p:attrName>style.visibility</p:attrName>
                                        </p:attrNameLst>
                                      </p:cBhvr>
                                      <p:to>
                                        <p:strVal val="visible"/>
                                      </p:to>
                                    </p:set>
                                    <p:animEffect transition="in" filter="fade">
                                      <p:cBhvr>
                                        <p:cTn id="205" dur="1000"/>
                                        <p:tgtEl>
                                          <p:spTgt spid="62"/>
                                        </p:tgtEl>
                                      </p:cBhvr>
                                    </p:animEffect>
                                    <p:anim calcmode="lin" valueType="num">
                                      <p:cBhvr>
                                        <p:cTn id="206" dur="1000" fill="hold"/>
                                        <p:tgtEl>
                                          <p:spTgt spid="62"/>
                                        </p:tgtEl>
                                        <p:attrNameLst>
                                          <p:attrName>ppt_x</p:attrName>
                                        </p:attrNameLst>
                                      </p:cBhvr>
                                      <p:tavLst>
                                        <p:tav tm="0">
                                          <p:val>
                                            <p:strVal val="#ppt_x"/>
                                          </p:val>
                                        </p:tav>
                                        <p:tav tm="100000">
                                          <p:val>
                                            <p:strVal val="#ppt_x"/>
                                          </p:val>
                                        </p:tav>
                                      </p:tavLst>
                                    </p:anim>
                                    <p:anim calcmode="lin" valueType="num">
                                      <p:cBhvr>
                                        <p:cTn id="207" dur="1000" fill="hold"/>
                                        <p:tgtEl>
                                          <p:spTgt spid="62"/>
                                        </p:tgtEl>
                                        <p:attrNameLst>
                                          <p:attrName>ppt_y</p:attrName>
                                        </p:attrNameLst>
                                      </p:cBhvr>
                                      <p:tavLst>
                                        <p:tav tm="0">
                                          <p:val>
                                            <p:strVal val="#ppt_y+.1"/>
                                          </p:val>
                                        </p:tav>
                                        <p:tav tm="100000">
                                          <p:val>
                                            <p:strVal val="#ppt_y"/>
                                          </p:val>
                                        </p:tav>
                                      </p:tavLst>
                                    </p:anim>
                                  </p:childTnLst>
                                </p:cTn>
                              </p:par>
                              <p:par>
                                <p:cTn id="208" presetID="42" presetClass="entr" presetSubtype="0" fill="hold" grpId="0" nodeType="withEffect">
                                  <p:stCondLst>
                                    <p:cond delay="0"/>
                                  </p:stCondLst>
                                  <p:childTnLst>
                                    <p:set>
                                      <p:cBhvr>
                                        <p:cTn id="209" dur="1" fill="hold">
                                          <p:stCondLst>
                                            <p:cond delay="0"/>
                                          </p:stCondLst>
                                        </p:cTn>
                                        <p:tgtEl>
                                          <p:spTgt spid="44"/>
                                        </p:tgtEl>
                                        <p:attrNameLst>
                                          <p:attrName>style.visibility</p:attrName>
                                        </p:attrNameLst>
                                      </p:cBhvr>
                                      <p:to>
                                        <p:strVal val="visible"/>
                                      </p:to>
                                    </p:set>
                                    <p:animEffect transition="in" filter="fade">
                                      <p:cBhvr>
                                        <p:cTn id="210" dur="1000"/>
                                        <p:tgtEl>
                                          <p:spTgt spid="44"/>
                                        </p:tgtEl>
                                      </p:cBhvr>
                                    </p:animEffect>
                                    <p:anim calcmode="lin" valueType="num">
                                      <p:cBhvr>
                                        <p:cTn id="211" dur="1000" fill="hold"/>
                                        <p:tgtEl>
                                          <p:spTgt spid="44"/>
                                        </p:tgtEl>
                                        <p:attrNameLst>
                                          <p:attrName>ppt_x</p:attrName>
                                        </p:attrNameLst>
                                      </p:cBhvr>
                                      <p:tavLst>
                                        <p:tav tm="0">
                                          <p:val>
                                            <p:strVal val="#ppt_x"/>
                                          </p:val>
                                        </p:tav>
                                        <p:tav tm="100000">
                                          <p:val>
                                            <p:strVal val="#ppt_x"/>
                                          </p:val>
                                        </p:tav>
                                      </p:tavLst>
                                    </p:anim>
                                    <p:anim calcmode="lin" valueType="num">
                                      <p:cBhvr>
                                        <p:cTn id="21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animBg="1"/>
      <p:bldP spid="32" grpId="0" animBg="1"/>
      <p:bldP spid="29" grpId="0" animBg="1"/>
      <p:bldP spid="8194" grpId="0" animBg="1"/>
      <p:bldP spid="8196" grpId="0" animBg="1"/>
      <p:bldP spid="8197" grpId="0" animBg="1"/>
      <p:bldP spid="8208" grpId="0" animBg="1"/>
      <p:bldP spid="8209" grpId="0" animBg="1"/>
      <p:bldP spid="8211" grpId="0" animBg="1"/>
      <p:bldP spid="37" grpId="0" animBg="1"/>
      <p:bldP spid="38" grpId="0" animBg="1"/>
      <p:bldP spid="46" grpId="0" animBg="1"/>
      <p:bldP spid="40" grpId="0" animBg="1"/>
      <p:bldP spid="48" grpId="0" animBg="1"/>
      <p:bldP spid="49" grpId="0" animBg="1"/>
      <p:bldP spid="34" grpId="0" animBg="1"/>
      <p:bldP spid="35" grpId="0" animBg="1"/>
      <p:bldP spid="41" grpId="0" animBg="1"/>
      <p:bldP spid="30" grpId="0" animBg="1"/>
      <p:bldP spid="39" grpId="0" animBg="1"/>
      <p:bldP spid="42" grpId="0" animBg="1"/>
      <p:bldP spid="43" grpId="0" animBg="1"/>
      <p:bldP spid="45" grpId="0" animBg="1"/>
      <p:bldP spid="50" grpId="0" animBg="1"/>
      <p:bldP spid="51" grpId="0" animBg="1"/>
      <p:bldP spid="52" grpId="0" animBg="1"/>
      <p:bldP spid="53" grpId="0" animBg="1"/>
      <p:bldP spid="54" grpId="0" animBg="1"/>
      <p:bldP spid="55" grpId="0" animBg="1"/>
      <p:bldP spid="56" grpId="0" animBg="1"/>
      <p:bldP spid="57" grpId="0" animBg="1"/>
      <p:bldP spid="59" grpId="0" animBg="1"/>
      <p:bldP spid="60" grpId="0" animBg="1"/>
      <p:bldP spid="61" grpId="0" animBg="1"/>
      <p:bldP spid="62" grpId="0" animBg="1"/>
      <p:bldP spid="44" grpId="0" animBg="1"/>
      <p:bldP spid="4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8308" y="623907"/>
            <a:ext cx="7886700" cy="674698"/>
          </a:xfrm>
        </p:spPr>
        <p:txBody>
          <a:bodyPr>
            <a:noAutofit/>
          </a:bodyPr>
          <a:lstStyle/>
          <a:p>
            <a:r>
              <a:rPr lang="fr-FR" dirty="0" err="1">
                <a:latin typeface="Arial" panose="020B0604020202020204" pitchFamily="34" charset="0"/>
                <a:cs typeface="Arial" panose="020B0604020202020204" pitchFamily="34" charset="0"/>
              </a:rPr>
              <a:t>Developpement</a:t>
            </a:r>
            <a:r>
              <a:rPr lang="fr-FR" dirty="0">
                <a:latin typeface="Arial" panose="020B0604020202020204" pitchFamily="34" charset="0"/>
                <a:cs typeface="Arial" panose="020B0604020202020204" pitchFamily="34" charset="0"/>
              </a:rPr>
              <a:t> des capacités comme base d action</a:t>
            </a:r>
            <a:endParaRPr lang="en-US" dirty="0">
              <a:latin typeface="Arial" panose="020B0604020202020204" pitchFamily="34" charset="0"/>
              <a:cs typeface="Arial" panose="020B0604020202020204" pitchFamily="34" charset="0"/>
            </a:endParaRPr>
          </a:p>
        </p:txBody>
      </p:sp>
      <p:pic>
        <p:nvPicPr>
          <p:cNvPr id="5" name="Picture 2" descr="UNDGlogo_rgb_outline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13164" y="944930"/>
            <a:ext cx="2063675" cy="370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D:\My Documents\UNDAF\UNDAF Ghana\images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4552" y="2210617"/>
            <a:ext cx="2623448" cy="32072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My Documents\UNDAF\UNDAF Ghana\image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1739" y="3564198"/>
            <a:ext cx="3906620" cy="251139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rt, board, cooki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6200000">
            <a:off x="3969841" y="2540387"/>
            <a:ext cx="1752236" cy="1168676"/>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Worker with construction tools. House renovation backgroun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47827" y="4006912"/>
            <a:ext cx="2737475" cy="180010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Multi-purpose Tool : Stock Phot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55075" y="2131646"/>
            <a:ext cx="2513166" cy="168259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20W Rechargeable LED Work Light pictures &amp; photo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33125" y="2160855"/>
            <a:ext cx="1438615" cy="187831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10"/>
          <a:stretch>
            <a:fillRect/>
          </a:stretch>
        </p:blipFill>
        <p:spPr>
          <a:xfrm>
            <a:off x="1664071" y="5545952"/>
            <a:ext cx="8863859" cy="482231"/>
          </a:xfrm>
          <a:prstGeom prst="rect">
            <a:avLst/>
          </a:prstGeom>
        </p:spPr>
      </p:pic>
      <p:sp>
        <p:nvSpPr>
          <p:cNvPr id="3" name="Rectangle 2"/>
          <p:cNvSpPr/>
          <p:nvPr/>
        </p:nvSpPr>
        <p:spPr>
          <a:xfrm>
            <a:off x="353900" y="1129931"/>
            <a:ext cx="1169035" cy="3373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kern="0">
              <a:solidFill>
                <a:sysClr val="windowText" lastClr="000000"/>
              </a:solidFill>
            </a:endParaRPr>
          </a:p>
        </p:txBody>
      </p:sp>
      <p:sp>
        <p:nvSpPr>
          <p:cNvPr id="6" name="Rectangle 5"/>
          <p:cNvSpPr/>
          <p:nvPr/>
        </p:nvSpPr>
        <p:spPr>
          <a:xfrm>
            <a:off x="563671" y="1314932"/>
            <a:ext cx="1100400" cy="3597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3320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5272473" y="2588788"/>
            <a:ext cx="1478091" cy="142271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kern="0" dirty="0">
                <a:solidFill>
                  <a:sysClr val="windowText" lastClr="000000"/>
                </a:solidFill>
              </a:rPr>
              <a:t>Ne laissez </a:t>
            </a:r>
            <a:r>
              <a:rPr lang="en-US" sz="1050" kern="0" dirty="0" err="1">
                <a:solidFill>
                  <a:sysClr val="windowText" lastClr="000000"/>
                </a:solidFill>
              </a:rPr>
              <a:t>personne</a:t>
            </a:r>
            <a:r>
              <a:rPr lang="en-US" sz="1050" kern="0" dirty="0">
                <a:solidFill>
                  <a:sysClr val="windowText" lastClr="000000"/>
                </a:solidFill>
              </a:rPr>
              <a:t> derrière</a:t>
            </a:r>
          </a:p>
        </p:txBody>
      </p:sp>
      <p:sp>
        <p:nvSpPr>
          <p:cNvPr id="7" name="Donut 6"/>
          <p:cNvSpPr/>
          <p:nvPr/>
        </p:nvSpPr>
        <p:spPr>
          <a:xfrm>
            <a:off x="4590933" y="1890211"/>
            <a:ext cx="2841171" cy="2819873"/>
          </a:xfrm>
          <a:prstGeom prst="don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kern="0">
              <a:solidFill>
                <a:schemeClr val="tx1"/>
              </a:solidFill>
            </a:endParaRPr>
          </a:p>
        </p:txBody>
      </p:sp>
      <p:sp>
        <p:nvSpPr>
          <p:cNvPr id="8" name="TextBox 7"/>
          <p:cNvSpPr txBox="1"/>
          <p:nvPr/>
        </p:nvSpPr>
        <p:spPr>
          <a:xfrm>
            <a:off x="4772304" y="2172105"/>
            <a:ext cx="2611151" cy="415498"/>
          </a:xfrm>
          <a:prstGeom prst="rect">
            <a:avLst/>
          </a:prstGeom>
          <a:noFill/>
        </p:spPr>
        <p:txBody>
          <a:bodyPr wrap="square" rtlCol="0">
            <a:spAutoFit/>
          </a:bodyPr>
          <a:lstStyle/>
          <a:p>
            <a:pPr algn="ctr"/>
            <a:r>
              <a:rPr lang="fr-FR" sz="1050" kern="0" dirty="0">
                <a:solidFill>
                  <a:schemeClr val="bg1"/>
                </a:solidFill>
              </a:rPr>
              <a:t>Droits de l'homme, Égalité des sexes,</a:t>
            </a:r>
          </a:p>
          <a:p>
            <a:pPr algn="ctr"/>
            <a:r>
              <a:rPr lang="fr-FR" sz="1050" kern="0" dirty="0">
                <a:solidFill>
                  <a:schemeClr val="bg1"/>
                </a:solidFill>
              </a:rPr>
              <a:t>L'autonomisation des femmes</a:t>
            </a:r>
            <a:endParaRPr lang="en-US" sz="1050" kern="0" dirty="0">
              <a:solidFill>
                <a:schemeClr val="bg1"/>
              </a:solidFill>
            </a:endParaRPr>
          </a:p>
        </p:txBody>
      </p:sp>
      <p:sp>
        <p:nvSpPr>
          <p:cNvPr id="9" name="TextBox 8"/>
          <p:cNvSpPr txBox="1"/>
          <p:nvPr/>
        </p:nvSpPr>
        <p:spPr>
          <a:xfrm rot="2945343">
            <a:off x="4567494" y="3712050"/>
            <a:ext cx="1366080" cy="253916"/>
          </a:xfrm>
          <a:prstGeom prst="rect">
            <a:avLst/>
          </a:prstGeom>
          <a:noFill/>
        </p:spPr>
        <p:txBody>
          <a:bodyPr wrap="none" rtlCol="0">
            <a:spAutoFit/>
          </a:bodyPr>
          <a:lstStyle/>
          <a:p>
            <a:r>
              <a:rPr lang="en-US" sz="1050" kern="0" dirty="0" err="1">
                <a:solidFill>
                  <a:schemeClr val="bg1"/>
                </a:solidFill>
              </a:rPr>
              <a:t>Redition</a:t>
            </a:r>
            <a:r>
              <a:rPr lang="en-US" sz="1050" kern="0" dirty="0">
                <a:solidFill>
                  <a:schemeClr val="bg1"/>
                </a:solidFill>
              </a:rPr>
              <a:t> des </a:t>
            </a:r>
            <a:r>
              <a:rPr lang="en-US" sz="1050" kern="0" dirty="0" err="1">
                <a:solidFill>
                  <a:schemeClr val="bg1"/>
                </a:solidFill>
              </a:rPr>
              <a:t>comptes</a:t>
            </a:r>
            <a:endParaRPr lang="en-US" b="1" kern="0" dirty="0">
              <a:solidFill>
                <a:schemeClr val="bg1"/>
              </a:solidFill>
            </a:endParaRPr>
          </a:p>
        </p:txBody>
      </p:sp>
      <p:sp>
        <p:nvSpPr>
          <p:cNvPr id="10" name="TextBox 9"/>
          <p:cNvSpPr txBox="1"/>
          <p:nvPr/>
        </p:nvSpPr>
        <p:spPr>
          <a:xfrm rot="19175505">
            <a:off x="6041873" y="3712050"/>
            <a:ext cx="1417376" cy="253916"/>
          </a:xfrm>
          <a:prstGeom prst="rect">
            <a:avLst/>
          </a:prstGeom>
          <a:noFill/>
        </p:spPr>
        <p:txBody>
          <a:bodyPr wrap="none" rtlCol="0">
            <a:spAutoFit/>
          </a:bodyPr>
          <a:lstStyle/>
          <a:p>
            <a:r>
              <a:rPr lang="en-US" sz="1050" kern="0" dirty="0" err="1">
                <a:solidFill>
                  <a:schemeClr val="bg1"/>
                </a:solidFill>
              </a:rPr>
              <a:t>Durabilité</a:t>
            </a:r>
            <a:r>
              <a:rPr lang="en-US" sz="1050" kern="0" dirty="0">
                <a:solidFill>
                  <a:schemeClr val="bg1"/>
                </a:solidFill>
              </a:rPr>
              <a:t> et </a:t>
            </a:r>
            <a:r>
              <a:rPr lang="en-US" sz="1050" kern="0" dirty="0" err="1">
                <a:solidFill>
                  <a:schemeClr val="bg1"/>
                </a:solidFill>
              </a:rPr>
              <a:t>résilience</a:t>
            </a:r>
            <a:endParaRPr lang="en-US" sz="1050" kern="0" dirty="0">
              <a:solidFill>
                <a:schemeClr val="bg1"/>
              </a:solidFill>
            </a:endParaRPr>
          </a:p>
        </p:txBody>
      </p:sp>
      <p:cxnSp>
        <p:nvCxnSpPr>
          <p:cNvPr id="12" name="Straight Connector 11"/>
          <p:cNvCxnSpPr/>
          <p:nvPr/>
        </p:nvCxnSpPr>
        <p:spPr>
          <a:xfrm>
            <a:off x="4693163" y="2716916"/>
            <a:ext cx="647464" cy="28522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682408" y="2652494"/>
            <a:ext cx="609128" cy="38596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endCxn id="7" idx="4"/>
          </p:cNvCxnSpPr>
          <p:nvPr/>
        </p:nvCxnSpPr>
        <p:spPr>
          <a:xfrm flipH="1">
            <a:off x="6011517" y="4011505"/>
            <a:ext cx="17038" cy="6985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Donut 17"/>
          <p:cNvSpPr/>
          <p:nvPr/>
        </p:nvSpPr>
        <p:spPr>
          <a:xfrm>
            <a:off x="3621066" y="1037942"/>
            <a:ext cx="4834677" cy="4685591"/>
          </a:xfrm>
          <a:prstGeom prst="donut">
            <a:avLst>
              <a:gd name="adj" fmla="val 85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kern="0">
              <a:solidFill>
                <a:schemeClr val="tx1"/>
              </a:solidFill>
            </a:endParaRPr>
          </a:p>
        </p:txBody>
      </p:sp>
      <p:cxnSp>
        <p:nvCxnSpPr>
          <p:cNvPr id="19" name="Straight Connector 18"/>
          <p:cNvCxnSpPr/>
          <p:nvPr/>
        </p:nvCxnSpPr>
        <p:spPr>
          <a:xfrm flipH="1">
            <a:off x="5986264" y="5194119"/>
            <a:ext cx="17038" cy="6985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694071" y="3611732"/>
            <a:ext cx="1022696" cy="10256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7654390" y="2652495"/>
            <a:ext cx="791504" cy="25144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6818717" y="929492"/>
            <a:ext cx="306389" cy="6985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5977745" y="857252"/>
            <a:ext cx="17038" cy="6985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7134175" y="1622509"/>
            <a:ext cx="851999" cy="77819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432103" y="4433367"/>
            <a:ext cx="904685" cy="33393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720779" y="4854706"/>
            <a:ext cx="502263" cy="67882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4961521" y="4895446"/>
            <a:ext cx="379106" cy="5301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4075880" y="4418242"/>
            <a:ext cx="508968" cy="47720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3667474" y="3783616"/>
            <a:ext cx="551199" cy="14449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4839238" y="1199676"/>
            <a:ext cx="326271" cy="45714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4021901" y="1912967"/>
            <a:ext cx="573683" cy="25913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3610364" y="2939868"/>
            <a:ext cx="541826" cy="622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rot="2945343">
            <a:off x="6186176" y="1091719"/>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4" name="TextBox 53"/>
          <p:cNvSpPr txBox="1"/>
          <p:nvPr/>
        </p:nvSpPr>
        <p:spPr>
          <a:xfrm rot="2945343">
            <a:off x="7121366" y="1479651"/>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5" name="TextBox 54"/>
          <p:cNvSpPr txBox="1"/>
          <p:nvPr/>
        </p:nvSpPr>
        <p:spPr>
          <a:xfrm rot="2945343">
            <a:off x="7718426" y="2172586"/>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6" name="TextBox 55"/>
          <p:cNvSpPr txBox="1"/>
          <p:nvPr/>
        </p:nvSpPr>
        <p:spPr>
          <a:xfrm rot="2945343">
            <a:off x="8017556" y="3073848"/>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7" name="TextBox 56"/>
          <p:cNvSpPr txBox="1"/>
          <p:nvPr/>
        </p:nvSpPr>
        <p:spPr>
          <a:xfrm rot="2945343">
            <a:off x="7829961" y="4019148"/>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8" name="TextBox 57"/>
          <p:cNvSpPr txBox="1"/>
          <p:nvPr/>
        </p:nvSpPr>
        <p:spPr>
          <a:xfrm rot="2945343">
            <a:off x="7339599" y="4808145"/>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59" name="TextBox 58"/>
          <p:cNvSpPr txBox="1"/>
          <p:nvPr/>
        </p:nvSpPr>
        <p:spPr>
          <a:xfrm rot="2945343">
            <a:off x="6231033" y="5254657"/>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0" name="TextBox 59"/>
          <p:cNvSpPr txBox="1"/>
          <p:nvPr/>
        </p:nvSpPr>
        <p:spPr>
          <a:xfrm rot="2945343">
            <a:off x="5238803" y="5269346"/>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1" name="TextBox 60"/>
          <p:cNvSpPr txBox="1"/>
          <p:nvPr/>
        </p:nvSpPr>
        <p:spPr>
          <a:xfrm rot="2945343">
            <a:off x="4475634" y="4890012"/>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2" name="TextBox 61"/>
          <p:cNvSpPr txBox="1"/>
          <p:nvPr/>
        </p:nvSpPr>
        <p:spPr>
          <a:xfrm rot="2945343">
            <a:off x="3835488" y="4169760"/>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3" name="TextBox 62"/>
          <p:cNvSpPr txBox="1"/>
          <p:nvPr/>
        </p:nvSpPr>
        <p:spPr>
          <a:xfrm rot="2945343">
            <a:off x="3616525" y="3235846"/>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4" name="TextBox 63"/>
          <p:cNvSpPr txBox="1"/>
          <p:nvPr/>
        </p:nvSpPr>
        <p:spPr>
          <a:xfrm rot="2945343">
            <a:off x="3772098" y="2323900"/>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5" name="TextBox 64"/>
          <p:cNvSpPr txBox="1"/>
          <p:nvPr/>
        </p:nvSpPr>
        <p:spPr>
          <a:xfrm rot="2945343">
            <a:off x="4400958" y="1521095"/>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sp>
        <p:nvSpPr>
          <p:cNvPr id="66" name="TextBox 65"/>
          <p:cNvSpPr txBox="1"/>
          <p:nvPr/>
        </p:nvSpPr>
        <p:spPr>
          <a:xfrm rot="2945343">
            <a:off x="5235930" y="1135211"/>
            <a:ext cx="441146" cy="253916"/>
          </a:xfrm>
          <a:prstGeom prst="rect">
            <a:avLst/>
          </a:prstGeom>
          <a:noFill/>
        </p:spPr>
        <p:txBody>
          <a:bodyPr wrap="none" rtlCol="0">
            <a:spAutoFit/>
          </a:bodyPr>
          <a:lstStyle/>
          <a:p>
            <a:r>
              <a:rPr lang="en-US" sz="1050" kern="0" dirty="0">
                <a:solidFill>
                  <a:schemeClr val="bg1"/>
                </a:solidFill>
              </a:rPr>
              <a:t>ODD</a:t>
            </a:r>
            <a:endParaRPr lang="en-US" kern="0" dirty="0">
              <a:solidFill>
                <a:schemeClr val="bg1"/>
              </a:solidFill>
            </a:endParaRPr>
          </a:p>
        </p:txBody>
      </p:sp>
      <p:cxnSp>
        <p:nvCxnSpPr>
          <p:cNvPr id="68" name="Straight Arrow Connector 67"/>
          <p:cNvCxnSpPr/>
          <p:nvPr/>
        </p:nvCxnSpPr>
        <p:spPr>
          <a:xfrm flipV="1">
            <a:off x="4307735" y="3855862"/>
            <a:ext cx="301384" cy="1643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7394160" y="4020236"/>
            <a:ext cx="308816" cy="1028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5984740" y="4837445"/>
            <a:ext cx="15824" cy="3189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4346101" y="2533046"/>
            <a:ext cx="293077" cy="13250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922526" y="1489437"/>
            <a:ext cx="5041" cy="32853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a:off x="7407025" y="2398411"/>
            <a:ext cx="254939" cy="16188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rot="19257897">
            <a:off x="4119401" y="1917425"/>
            <a:ext cx="1864613" cy="219291"/>
          </a:xfrm>
          <a:prstGeom prst="rect">
            <a:avLst/>
          </a:prstGeom>
          <a:noFill/>
        </p:spPr>
        <p:txBody>
          <a:bodyPr wrap="none" rtlCol="0">
            <a:spAutoFit/>
          </a:bodyPr>
          <a:lstStyle/>
          <a:p>
            <a:r>
              <a:rPr lang="en-US" sz="825" kern="0" dirty="0" err="1">
                <a:solidFill>
                  <a:schemeClr val="accent5">
                    <a:lumMod val="75000"/>
                  </a:schemeClr>
                </a:solidFill>
              </a:rPr>
              <a:t>Programmation</a:t>
            </a:r>
            <a:r>
              <a:rPr lang="en-US" sz="825" kern="0" dirty="0">
                <a:solidFill>
                  <a:schemeClr val="accent5">
                    <a:lumMod val="75000"/>
                  </a:schemeClr>
                </a:solidFill>
              </a:rPr>
              <a:t> </a:t>
            </a:r>
            <a:r>
              <a:rPr lang="en-US" sz="825" kern="0" dirty="0" err="1">
                <a:solidFill>
                  <a:schemeClr val="accent5">
                    <a:lumMod val="75000"/>
                  </a:schemeClr>
                </a:solidFill>
              </a:rPr>
              <a:t>Basée</a:t>
            </a:r>
            <a:r>
              <a:rPr lang="en-US" sz="825" kern="0" dirty="0">
                <a:solidFill>
                  <a:schemeClr val="accent5">
                    <a:lumMod val="75000"/>
                  </a:schemeClr>
                </a:solidFill>
              </a:rPr>
              <a:t> sur les </a:t>
            </a:r>
            <a:r>
              <a:rPr lang="en-US" sz="825" kern="0" dirty="0" err="1">
                <a:solidFill>
                  <a:schemeClr val="accent5">
                    <a:lumMod val="75000"/>
                  </a:schemeClr>
                </a:solidFill>
              </a:rPr>
              <a:t>Resultats</a:t>
            </a:r>
            <a:endParaRPr lang="en-US" sz="1050" kern="0" dirty="0">
              <a:solidFill>
                <a:schemeClr val="accent5">
                  <a:lumMod val="75000"/>
                </a:schemeClr>
              </a:solidFill>
            </a:endParaRPr>
          </a:p>
        </p:txBody>
      </p:sp>
      <p:sp>
        <p:nvSpPr>
          <p:cNvPr id="82" name="TextBox 81"/>
          <p:cNvSpPr txBox="1"/>
          <p:nvPr/>
        </p:nvSpPr>
        <p:spPr>
          <a:xfrm rot="2157075">
            <a:off x="6138042" y="1817913"/>
            <a:ext cx="1479892" cy="219291"/>
          </a:xfrm>
          <a:prstGeom prst="rect">
            <a:avLst/>
          </a:prstGeom>
          <a:noFill/>
        </p:spPr>
        <p:txBody>
          <a:bodyPr wrap="none" rtlCol="0">
            <a:spAutoFit/>
          </a:bodyPr>
          <a:lstStyle/>
          <a:p>
            <a:r>
              <a:rPr lang="en-US" sz="825" kern="0" dirty="0" err="1">
                <a:solidFill>
                  <a:schemeClr val="accent5">
                    <a:lumMod val="75000"/>
                  </a:schemeClr>
                </a:solidFill>
              </a:rPr>
              <a:t>Développement</a:t>
            </a:r>
            <a:r>
              <a:rPr lang="en-US" sz="825" kern="0" dirty="0">
                <a:solidFill>
                  <a:schemeClr val="accent5">
                    <a:lumMod val="75000"/>
                  </a:schemeClr>
                </a:solidFill>
              </a:rPr>
              <a:t> des </a:t>
            </a:r>
            <a:r>
              <a:rPr lang="en-US" sz="825" kern="0" dirty="0" err="1">
                <a:solidFill>
                  <a:schemeClr val="accent5">
                    <a:lumMod val="75000"/>
                  </a:schemeClr>
                </a:solidFill>
              </a:rPr>
              <a:t>capacités</a:t>
            </a:r>
            <a:endParaRPr lang="en-US" sz="1050" kern="0" dirty="0">
              <a:solidFill>
                <a:schemeClr val="accent5">
                  <a:lumMod val="75000"/>
                </a:schemeClr>
              </a:solidFill>
            </a:endParaRPr>
          </a:p>
        </p:txBody>
      </p:sp>
      <p:sp>
        <p:nvSpPr>
          <p:cNvPr id="83" name="TextBox 82"/>
          <p:cNvSpPr txBox="1"/>
          <p:nvPr/>
        </p:nvSpPr>
        <p:spPr>
          <a:xfrm rot="5400000">
            <a:off x="6831556" y="3166755"/>
            <a:ext cx="1693092" cy="219291"/>
          </a:xfrm>
          <a:prstGeom prst="rect">
            <a:avLst/>
          </a:prstGeom>
          <a:noFill/>
        </p:spPr>
        <p:txBody>
          <a:bodyPr wrap="none" rtlCol="0">
            <a:spAutoFit/>
          </a:bodyPr>
          <a:lstStyle/>
          <a:p>
            <a:r>
              <a:rPr lang="fr-FR" sz="825" kern="0" dirty="0">
                <a:solidFill>
                  <a:schemeClr val="accent5">
                    <a:lumMod val="75000"/>
                  </a:schemeClr>
                </a:solidFill>
              </a:rPr>
              <a:t>Programmation basée sur le risque</a:t>
            </a:r>
            <a:endParaRPr lang="en-US" sz="825" kern="0" dirty="0">
              <a:solidFill>
                <a:schemeClr val="accent5">
                  <a:lumMod val="75000"/>
                </a:schemeClr>
              </a:solidFill>
            </a:endParaRPr>
          </a:p>
        </p:txBody>
      </p:sp>
      <p:sp>
        <p:nvSpPr>
          <p:cNvPr id="84" name="TextBox 83"/>
          <p:cNvSpPr txBox="1"/>
          <p:nvPr/>
        </p:nvSpPr>
        <p:spPr>
          <a:xfrm rot="13046432">
            <a:off x="4254347" y="4456154"/>
            <a:ext cx="1701107" cy="219291"/>
          </a:xfrm>
          <a:prstGeom prst="rect">
            <a:avLst/>
          </a:prstGeom>
          <a:noFill/>
        </p:spPr>
        <p:txBody>
          <a:bodyPr wrap="none" rtlCol="0">
            <a:spAutoFit/>
          </a:bodyPr>
          <a:lstStyle/>
          <a:p>
            <a:r>
              <a:rPr lang="en-US" sz="825" kern="0" dirty="0">
                <a:solidFill>
                  <a:schemeClr val="accent5">
                    <a:lumMod val="75000"/>
                  </a:schemeClr>
                </a:solidFill>
              </a:rPr>
              <a:t>Dev, Hum and peacebuilding nexus</a:t>
            </a:r>
            <a:endParaRPr lang="en-US" sz="1050" kern="0" dirty="0">
              <a:solidFill>
                <a:schemeClr val="accent5">
                  <a:lumMod val="75000"/>
                </a:schemeClr>
              </a:solidFill>
            </a:endParaRPr>
          </a:p>
        </p:txBody>
      </p:sp>
      <p:sp>
        <p:nvSpPr>
          <p:cNvPr id="85" name="TextBox 84"/>
          <p:cNvSpPr txBox="1"/>
          <p:nvPr/>
        </p:nvSpPr>
        <p:spPr>
          <a:xfrm rot="8472342">
            <a:off x="6083362" y="4521520"/>
            <a:ext cx="1757212" cy="219291"/>
          </a:xfrm>
          <a:prstGeom prst="rect">
            <a:avLst/>
          </a:prstGeom>
          <a:noFill/>
        </p:spPr>
        <p:txBody>
          <a:bodyPr wrap="none" rtlCol="0">
            <a:spAutoFit/>
          </a:bodyPr>
          <a:lstStyle/>
          <a:p>
            <a:r>
              <a:rPr lang="fr-FR" sz="825" kern="0" dirty="0">
                <a:solidFill>
                  <a:schemeClr val="accent5">
                    <a:lumMod val="75000"/>
                  </a:schemeClr>
                </a:solidFill>
              </a:rPr>
              <a:t>Appui à la cohérences des politiques</a:t>
            </a:r>
            <a:endParaRPr lang="en-US" sz="1050" kern="0" dirty="0">
              <a:solidFill>
                <a:schemeClr val="accent5">
                  <a:lumMod val="75000"/>
                </a:schemeClr>
              </a:solidFill>
            </a:endParaRPr>
          </a:p>
        </p:txBody>
      </p:sp>
      <p:sp>
        <p:nvSpPr>
          <p:cNvPr id="86" name="TextBox 85"/>
          <p:cNvSpPr txBox="1"/>
          <p:nvPr/>
        </p:nvSpPr>
        <p:spPr>
          <a:xfrm rot="16200000">
            <a:off x="4013858" y="3157846"/>
            <a:ext cx="670376" cy="219291"/>
          </a:xfrm>
          <a:prstGeom prst="rect">
            <a:avLst/>
          </a:prstGeom>
          <a:noFill/>
        </p:spPr>
        <p:txBody>
          <a:bodyPr wrap="none" rtlCol="0">
            <a:spAutoFit/>
          </a:bodyPr>
          <a:lstStyle/>
          <a:p>
            <a:r>
              <a:rPr lang="en-US" sz="825" kern="0" dirty="0" err="1">
                <a:solidFill>
                  <a:schemeClr val="accent5">
                    <a:lumMod val="75000"/>
                  </a:schemeClr>
                </a:solidFill>
              </a:rPr>
              <a:t>Partenariat</a:t>
            </a:r>
            <a:endParaRPr lang="en-US" sz="1050" kern="0" dirty="0">
              <a:solidFill>
                <a:schemeClr val="accent5">
                  <a:lumMod val="75000"/>
                </a:schemeClr>
              </a:solidFill>
            </a:endParaRPr>
          </a:p>
        </p:txBody>
      </p:sp>
      <p:sp>
        <p:nvSpPr>
          <p:cNvPr id="2" name="Rectangle 1"/>
          <p:cNvSpPr/>
          <p:nvPr/>
        </p:nvSpPr>
        <p:spPr>
          <a:xfrm>
            <a:off x="2374301" y="91293"/>
            <a:ext cx="8064896" cy="7772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kern="0" dirty="0">
                <a:solidFill>
                  <a:sysClr val="windowText" lastClr="000000"/>
                </a:solidFill>
              </a:rPr>
              <a:t>Principles et approaches de </a:t>
            </a:r>
            <a:r>
              <a:rPr lang="en-US" sz="2800" b="1" kern="0" dirty="0" err="1">
                <a:solidFill>
                  <a:sysClr val="windowText" lastClr="000000"/>
                </a:solidFill>
              </a:rPr>
              <a:t>programmation</a:t>
            </a:r>
            <a:endParaRPr lang="en-US" sz="2800" b="1" kern="0" dirty="0">
              <a:solidFill>
                <a:sysClr val="windowText" lastClr="000000"/>
              </a:solidFill>
            </a:endParaRPr>
          </a:p>
        </p:txBody>
      </p:sp>
      <p:sp>
        <p:nvSpPr>
          <p:cNvPr id="52" name="Content Placeholder 2"/>
          <p:cNvSpPr>
            <a:spLocks noGrp="1"/>
          </p:cNvSpPr>
          <p:nvPr>
            <p:ph idx="1"/>
          </p:nvPr>
        </p:nvSpPr>
        <p:spPr>
          <a:xfrm>
            <a:off x="8747880" y="1244713"/>
            <a:ext cx="3295031" cy="5386672"/>
          </a:xfrm>
        </p:spPr>
        <p:txBody>
          <a:bodyPr>
            <a:normAutofit fontScale="77500" lnSpcReduction="20000"/>
          </a:bodyPr>
          <a:lstStyle/>
          <a:p>
            <a:pPr marL="0" indent="0">
              <a:buNone/>
            </a:pPr>
            <a:r>
              <a:rPr lang="fr-FR" sz="2400" u="sng" dirty="0"/>
              <a:t>1.Principe général et fédérateur soutenu par 3 autres principes de programmation visant à:</a:t>
            </a:r>
          </a:p>
          <a:p>
            <a:pPr marL="0" indent="0">
              <a:buNone/>
            </a:pPr>
            <a:endParaRPr lang="fr-FR" sz="2400" u="sng" dirty="0"/>
          </a:p>
          <a:p>
            <a:pPr marL="0" indent="0">
              <a:buNone/>
            </a:pPr>
            <a:r>
              <a:rPr lang="fr-FR" sz="2400" u="sng" dirty="0"/>
              <a:t> 2.Élimination des inégalités et de la discrimination (principes HR, GE et WE)</a:t>
            </a:r>
          </a:p>
          <a:p>
            <a:pPr marL="0" indent="0">
              <a:buNone/>
            </a:pPr>
            <a:endParaRPr lang="fr-FR" sz="2400" u="sng" dirty="0"/>
          </a:p>
          <a:p>
            <a:pPr marL="0" indent="0">
              <a:buNone/>
            </a:pPr>
            <a:r>
              <a:rPr lang="fr-FR" sz="2400" u="sng" dirty="0"/>
              <a:t> 3.S'attaquer aux causes profondes de la pauvreté multidimensionnelle et renforcer les capacités de résilience (principe de durabilité et de résilience)</a:t>
            </a:r>
          </a:p>
          <a:p>
            <a:pPr marL="0" indent="0">
              <a:buNone/>
            </a:pPr>
            <a:endParaRPr lang="fr-FR" sz="2400" u="sng" dirty="0"/>
          </a:p>
          <a:p>
            <a:pPr marL="0" indent="0">
              <a:buNone/>
            </a:pPr>
            <a:r>
              <a:rPr lang="fr-FR" sz="2400" u="sng" dirty="0"/>
              <a:t> 4.Renforcement des systèmes et des processus nationaux de responsabilisation pour suivre les progrès et proposer des solutions (principe de responsabilité)</a:t>
            </a:r>
            <a:endParaRPr lang="fr-FR" sz="2400" dirty="0"/>
          </a:p>
        </p:txBody>
      </p:sp>
    </p:spTree>
    <p:extLst>
      <p:ext uri="{BB962C8B-B14F-4D97-AF65-F5344CB8AC3E}">
        <p14:creationId xmlns:p14="http://schemas.microsoft.com/office/powerpoint/2010/main" val="1243356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ctrTitle"/>
          </p:nvPr>
        </p:nvSpPr>
        <p:spPr>
          <a:xfrm>
            <a:off x="7175885" y="1507328"/>
            <a:ext cx="1257300" cy="435769"/>
          </a:xfrm>
        </p:spPr>
        <p:txBody>
          <a:bodyPr>
            <a:normAutofit/>
          </a:bodyPr>
          <a:lstStyle/>
          <a:p>
            <a:pPr>
              <a:lnSpc>
                <a:spcPts val="2625"/>
              </a:lnSpc>
            </a:pPr>
            <a:r>
              <a:rPr lang="en-US" altLang="en-US" sz="2400" b="1" dirty="0" err="1">
                <a:solidFill>
                  <a:srgbClr val="2683C6"/>
                </a:solidFill>
                <a:latin typeface="+mn-lt"/>
              </a:rPr>
              <a:t>Equité</a:t>
            </a:r>
            <a:r>
              <a:rPr lang="en-US" altLang="en-US" sz="2400" b="1" dirty="0">
                <a:solidFill>
                  <a:srgbClr val="2683C6"/>
                </a:solidFill>
                <a:latin typeface="+mn-lt"/>
              </a:rPr>
              <a:t> </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375785" y="1907372"/>
            <a:ext cx="2857500" cy="3771900"/>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952751" y="1796929"/>
            <a:ext cx="2857501" cy="3771901"/>
          </a:xfrm>
          <a:prstGeom prst="rect">
            <a:avLst/>
          </a:prstGeom>
        </p:spPr>
      </p:pic>
      <p:sp>
        <p:nvSpPr>
          <p:cNvPr id="7" name="Title 1"/>
          <p:cNvSpPr txBox="1">
            <a:spLocks/>
          </p:cNvSpPr>
          <p:nvPr/>
        </p:nvSpPr>
        <p:spPr>
          <a:xfrm>
            <a:off x="2711058" y="923995"/>
            <a:ext cx="6858000" cy="685800"/>
          </a:xfrm>
          <a:prstGeom prst="rect">
            <a:avLst/>
          </a:prstGeom>
          <a:gradFill flip="none" rotWithShape="1">
            <a:gsLst>
              <a:gs pos="0">
                <a:schemeClr val="accent3">
                  <a:lumMod val="60000"/>
                  <a:lumOff val="40000"/>
                  <a:shade val="30000"/>
                  <a:satMod val="115000"/>
                </a:schemeClr>
              </a:gs>
              <a:gs pos="50000">
                <a:schemeClr val="accent3">
                  <a:lumMod val="60000"/>
                  <a:lumOff val="40000"/>
                  <a:shade val="67500"/>
                  <a:satMod val="115000"/>
                </a:schemeClr>
              </a:gs>
              <a:gs pos="100000">
                <a:schemeClr val="accent3">
                  <a:lumMod val="60000"/>
                  <a:lumOff val="40000"/>
                  <a:shade val="100000"/>
                  <a:satMod val="115000"/>
                </a:schemeClr>
              </a:gs>
            </a:gsLst>
            <a:lin ang="5400000" scaled="1"/>
            <a:tileRect/>
          </a:gradFill>
          <a:ln w="19050">
            <a:noFill/>
          </a:ln>
          <a:effectLst/>
        </p:spPr>
        <p:txBody>
          <a:bodyPr vert="horz" wrap="square" lIns="68580" tIns="34290" rIns="68580" bIns="34290" rtlCol="0" anchor="ctr">
            <a:noAutofit/>
          </a:bodyPr>
          <a:lstStyle>
            <a:defPPr>
              <a:defRPr lang="en-US"/>
            </a:defPPr>
            <a:lvl1pPr marL="274320">
              <a:lnSpc>
                <a:spcPct val="90000"/>
              </a:lnSpc>
              <a:spcBef>
                <a:spcPct val="0"/>
              </a:spcBef>
              <a:buNone/>
              <a:defRPr sz="4000" b="1">
                <a:ln>
                  <a:solidFill>
                    <a:srgbClr val="002060"/>
                  </a:solidFill>
                </a:ln>
                <a:solidFill>
                  <a:schemeClr val="bg1"/>
                </a:solidFill>
                <a:latin typeface="Arial" pitchFamily="34" charset="0"/>
              </a:defRPr>
            </a:lvl1pPr>
          </a:lstStyle>
          <a:p>
            <a:pPr marL="205740" defTabSz="685800"/>
            <a:endParaRPr lang="en-US" sz="3000" kern="0" dirty="0">
              <a:solidFill>
                <a:prstClr val="white"/>
              </a:solidFill>
            </a:endParaRPr>
          </a:p>
        </p:txBody>
      </p:sp>
      <p:sp>
        <p:nvSpPr>
          <p:cNvPr id="9" name="1 Título"/>
          <p:cNvSpPr txBox="1">
            <a:spLocks/>
          </p:cNvSpPr>
          <p:nvPr/>
        </p:nvSpPr>
        <p:spPr>
          <a:xfrm>
            <a:off x="3518284" y="1471604"/>
            <a:ext cx="1371600" cy="435769"/>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lnSpc>
                <a:spcPts val="2625"/>
              </a:lnSpc>
            </a:pPr>
            <a:r>
              <a:rPr lang="en-US" altLang="en-US" sz="2400" dirty="0" err="1">
                <a:solidFill>
                  <a:srgbClr val="2683C6"/>
                </a:solidFill>
                <a:latin typeface="Calibri" panose="020F0502020204030204"/>
              </a:rPr>
              <a:t>Equalité</a:t>
            </a:r>
            <a:endParaRPr lang="en-US" altLang="en-US" sz="2400" dirty="0">
              <a:solidFill>
                <a:srgbClr val="2683C6"/>
              </a:solidFill>
              <a:latin typeface="Calibri" panose="020F0502020204030204"/>
            </a:endParaRPr>
          </a:p>
        </p:txBody>
      </p:sp>
      <p:pic>
        <p:nvPicPr>
          <p:cNvPr id="8" name="Picture 7"/>
          <p:cNvPicPr>
            <a:picLocks noChangeAspect="1"/>
          </p:cNvPicPr>
          <p:nvPr/>
        </p:nvPicPr>
        <p:blipFill>
          <a:blip r:embed="rId5"/>
          <a:stretch>
            <a:fillRect/>
          </a:stretch>
        </p:blipFill>
        <p:spPr>
          <a:xfrm>
            <a:off x="1708130" y="5518520"/>
            <a:ext cx="8863859" cy="482231"/>
          </a:xfrm>
          <a:prstGeom prst="rect">
            <a:avLst/>
          </a:prstGeom>
        </p:spPr>
      </p:pic>
      <p:sp>
        <p:nvSpPr>
          <p:cNvPr id="10" name="Title 1"/>
          <p:cNvSpPr txBox="1">
            <a:spLocks/>
          </p:cNvSpPr>
          <p:nvPr/>
        </p:nvSpPr>
        <p:spPr>
          <a:xfrm>
            <a:off x="3733800" y="-36844"/>
            <a:ext cx="5181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3600" b="1" kern="1200" baseline="0">
                <a:solidFill>
                  <a:schemeClr val="tx2">
                    <a:lumMod val="75000"/>
                  </a:schemeClr>
                </a:solidFill>
                <a:latin typeface="+mj-lt"/>
                <a:ea typeface="+mj-ea"/>
                <a:cs typeface="+mj-cs"/>
              </a:defRPr>
            </a:lvl1pPr>
          </a:lstStyle>
          <a:p>
            <a:pPr>
              <a:defRPr/>
            </a:pPr>
            <a:r>
              <a:rPr kumimoji="0" lang="fr-FR" sz="2800" dirty="0">
                <a:solidFill>
                  <a:srgbClr val="FF0000"/>
                </a:solidFill>
                <a:latin typeface="Arial Narrow" panose="020B0606020202030204" pitchFamily="34" charset="0"/>
              </a:rPr>
              <a:t>Implication 1 :Ne laisser personne derrière</a:t>
            </a:r>
            <a:endParaRPr lang="en-GB" dirty="0">
              <a:solidFill>
                <a:srgbClr val="1F497D">
                  <a:lumMod val="75000"/>
                </a:srgbClr>
              </a:solidFill>
              <a:latin typeface="Calibri"/>
            </a:endParaRPr>
          </a:p>
        </p:txBody>
      </p:sp>
    </p:spTree>
    <p:extLst>
      <p:ext uri="{BB962C8B-B14F-4D97-AF65-F5344CB8AC3E}">
        <p14:creationId xmlns:p14="http://schemas.microsoft.com/office/powerpoint/2010/main" val="10223631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36844"/>
            <a:ext cx="5181600" cy="1143000"/>
          </a:xfrm>
        </p:spPr>
        <p:txBody>
          <a:bodyPr>
            <a:normAutofit/>
          </a:bodyPr>
          <a:lstStyle/>
          <a:p>
            <a:r>
              <a:rPr kumimoji="0" lang="fr-FR" sz="2800" dirty="0">
                <a:solidFill>
                  <a:srgbClr val="FF0000"/>
                </a:solidFill>
                <a:latin typeface="Arial Narrow" panose="020B0606020202030204" pitchFamily="34" charset="0"/>
                <a:ea typeface="+mn-ea"/>
                <a:cs typeface="+mn-cs"/>
              </a:rPr>
              <a:t>Implication2:nécessité d’une vision prévisionnelle</a:t>
            </a:r>
            <a:endParaRPr lang="en-GB" dirty="0"/>
          </a:p>
        </p:txBody>
      </p:sp>
      <p:sp>
        <p:nvSpPr>
          <p:cNvPr id="4" name="Slide Number Placeholder 3"/>
          <p:cNvSpPr>
            <a:spLocks noGrp="1"/>
          </p:cNvSpPr>
          <p:nvPr>
            <p:ph type="sldNum" sz="quarter" idx="12"/>
          </p:nvPr>
        </p:nvSpPr>
        <p:spPr/>
        <p:txBody>
          <a:bodyPr/>
          <a:lstStyle/>
          <a:p>
            <a:pPr>
              <a:defRPr/>
            </a:pPr>
            <a:fld id="{E3B273C5-6682-4CC9-BDB3-E7E0D628C0D9}" type="slidenum">
              <a:rPr lang="ja-JP" altLang="en-US" sz="1800" kern="0">
                <a:solidFill>
                  <a:prstClr val="black">
                    <a:lumMod val="65000"/>
                    <a:lumOff val="35000"/>
                  </a:prstClr>
                </a:solidFill>
              </a:rPr>
              <a:pPr>
                <a:defRPr/>
              </a:pPr>
              <a:t>8</a:t>
            </a:fld>
            <a:endParaRPr lang="ja-JP" altLang="en-US" sz="1800" kern="0" dirty="0">
              <a:solidFill>
                <a:prstClr val="black">
                  <a:lumMod val="65000"/>
                  <a:lumOff val="35000"/>
                </a:prstClr>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066800"/>
            <a:ext cx="3276600" cy="3604782"/>
          </a:xfrm>
          <a:prstGeom prst="rect">
            <a:avLst/>
          </a:prstGeom>
        </p:spPr>
      </p:pic>
      <p:sp>
        <p:nvSpPr>
          <p:cNvPr id="9" name="Rectangle 1"/>
          <p:cNvSpPr>
            <a:spLocks noChangeArrowheads="1"/>
          </p:cNvSpPr>
          <p:nvPr/>
        </p:nvSpPr>
        <p:spPr bwMode="auto">
          <a:xfrm>
            <a:off x="1524001"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a:defRPr/>
            </a:pPr>
            <a:endParaRPr lang="fr-FR" altLang="en-US" kern="0" dirty="0">
              <a:solidFill>
                <a:prstClr val="black"/>
              </a:solidFill>
              <a:latin typeface="Arial" pitchFamily="34" charset="0"/>
              <a:cs typeface="Arial" pitchFamily="34" charset="0"/>
            </a:endParaRPr>
          </a:p>
        </p:txBody>
      </p:sp>
      <p:sp>
        <p:nvSpPr>
          <p:cNvPr id="10" name="Rectangle 2"/>
          <p:cNvSpPr>
            <a:spLocks noChangeArrowheads="1"/>
          </p:cNvSpPr>
          <p:nvPr/>
        </p:nvSpPr>
        <p:spPr bwMode="auto">
          <a:xfrm>
            <a:off x="1676401" y="2425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a:defRPr/>
            </a:pPr>
            <a:endParaRPr lang="fr-FR" altLang="en-US" kern="0" dirty="0">
              <a:solidFill>
                <a:prstClr val="black"/>
              </a:solidFill>
              <a:latin typeface="Arial" pitchFamily="34" charset="0"/>
              <a:cs typeface="Arial" pitchFamily="34" charset="0"/>
            </a:endParaRPr>
          </a:p>
        </p:txBody>
      </p:sp>
      <p:sp>
        <p:nvSpPr>
          <p:cNvPr id="11" name="Rectangle 3"/>
          <p:cNvSpPr>
            <a:spLocks noChangeArrowheads="1"/>
          </p:cNvSpPr>
          <p:nvPr/>
        </p:nvSpPr>
        <p:spPr bwMode="auto">
          <a:xfrm>
            <a:off x="1828800" y="441067"/>
            <a:ext cx="169918" cy="18466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a:defRPr/>
            </a:pPr>
            <a:r>
              <a:rPr lang="fr-FR" altLang="en-US" sz="1200" kern="0" dirty="0">
                <a:solidFill>
                  <a:srgbClr val="212121"/>
                </a:solidFill>
                <a:latin typeface="inherit"/>
                <a:cs typeface="Arial" pitchFamily="34" charset="0"/>
              </a:rPr>
              <a:t>La</a:t>
            </a:r>
            <a:endParaRPr lang="fr-FR" altLang="en-US" kern="0" dirty="0">
              <a:solidFill>
                <a:prstClr val="black"/>
              </a:solidFill>
              <a:latin typeface="Arial" pitchFamily="34" charset="0"/>
              <a:cs typeface="Arial" pitchFamily="34" charset="0"/>
            </a:endParaRPr>
          </a:p>
        </p:txBody>
      </p:sp>
      <p:sp>
        <p:nvSpPr>
          <p:cNvPr id="12" name="Rectangle 4"/>
          <p:cNvSpPr>
            <a:spLocks noChangeArrowheads="1"/>
          </p:cNvSpPr>
          <p:nvPr/>
        </p:nvSpPr>
        <p:spPr bwMode="auto">
          <a:xfrm>
            <a:off x="1524001" y="9010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a:defRPr/>
            </a:pPr>
            <a:endParaRPr lang="fr-FR" altLang="en-US" kern="0" dirty="0">
              <a:solidFill>
                <a:prstClr val="black"/>
              </a:solidFill>
              <a:latin typeface="Arial" pitchFamily="34" charset="0"/>
              <a:cs typeface="Arial" pitchFamily="34" charset="0"/>
            </a:endParaRPr>
          </a:p>
        </p:txBody>
      </p:sp>
      <p:sp>
        <p:nvSpPr>
          <p:cNvPr id="13" name="Rectangle 12"/>
          <p:cNvSpPr/>
          <p:nvPr/>
        </p:nvSpPr>
        <p:spPr>
          <a:xfrm>
            <a:off x="5334001" y="2398067"/>
            <a:ext cx="3803839" cy="1077218"/>
          </a:xfrm>
          <a:prstGeom prst="rect">
            <a:avLst/>
          </a:prstGeom>
        </p:spPr>
        <p:txBody>
          <a:bodyPr wrap="square">
            <a:spAutoFit/>
          </a:bodyPr>
          <a:lstStyle/>
          <a:p>
            <a:pPr>
              <a:defRPr/>
            </a:pPr>
            <a:r>
              <a:rPr lang="fr-FR" altLang="en-US" sz="1600" kern="0" dirty="0">
                <a:solidFill>
                  <a:srgbClr val="212121"/>
                </a:solidFill>
                <a:latin typeface="inherit"/>
                <a:cs typeface="Arial" pitchFamily="34" charset="0"/>
              </a:rPr>
              <a:t>La capacité d'imaginer ce qui est susceptible de se produire et d'en tenir compte lors de la planification pour  l'avenir.</a:t>
            </a:r>
            <a:endParaRPr lang="fr-FR" altLang="en-US" sz="1600" kern="0" dirty="0">
              <a:solidFill>
                <a:prstClr val="black"/>
              </a:solidFill>
              <a:latin typeface="Arial" pitchFamily="34" charset="0"/>
              <a:cs typeface="Arial" pitchFamily="34" charset="0"/>
            </a:endParaRPr>
          </a:p>
        </p:txBody>
      </p:sp>
      <p:sp>
        <p:nvSpPr>
          <p:cNvPr id="3" name="Rectangle 2"/>
          <p:cNvSpPr/>
          <p:nvPr/>
        </p:nvSpPr>
        <p:spPr>
          <a:xfrm>
            <a:off x="551145" y="1106156"/>
            <a:ext cx="1447573" cy="6224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6237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rot="20775713">
            <a:off x="1584379" y="401711"/>
            <a:ext cx="5200034" cy="276750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endParaRPr>
          </a:p>
        </p:txBody>
      </p:sp>
      <p:sp>
        <p:nvSpPr>
          <p:cNvPr id="4" name="Oval 3"/>
          <p:cNvSpPr/>
          <p:nvPr/>
        </p:nvSpPr>
        <p:spPr>
          <a:xfrm>
            <a:off x="2031941" y="926758"/>
            <a:ext cx="1518475" cy="1440180"/>
          </a:xfrm>
          <a:prstGeom prst="ellipse">
            <a:avLst/>
          </a:prstGeom>
          <a:solidFill>
            <a:srgbClr val="EF3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rPr>
              <a:t>Common Country Analysis</a:t>
            </a:r>
          </a:p>
        </p:txBody>
      </p:sp>
      <p:sp>
        <p:nvSpPr>
          <p:cNvPr id="5" name="TextBox 4"/>
          <p:cNvSpPr txBox="1"/>
          <p:nvPr/>
        </p:nvSpPr>
        <p:spPr>
          <a:xfrm>
            <a:off x="3302713" y="926759"/>
            <a:ext cx="2899383" cy="646331"/>
          </a:xfrm>
          <a:prstGeom prst="rect">
            <a:avLst/>
          </a:prstGeom>
          <a:noFill/>
          <a:ln w="19050">
            <a:solidFill>
              <a:srgbClr val="EF3C97"/>
            </a:solidFill>
          </a:ln>
        </p:spPr>
        <p:txBody>
          <a:bodyPr wrap="none" rtlCol="0">
            <a:spAutoFit/>
          </a:bodyPr>
          <a:lstStyle/>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err="1">
                <a:ln>
                  <a:noFill/>
                </a:ln>
                <a:solidFill>
                  <a:prstClr val="black"/>
                </a:solidFill>
                <a:effectLst/>
                <a:uLnTx/>
                <a:uFillTx/>
              </a:rPr>
              <a:t>Deskreview</a:t>
            </a:r>
            <a:r>
              <a:rPr kumimoji="0" lang="en-US" sz="1200" b="0" i="0" u="none" strike="noStrike" kern="0" cap="none" spc="0" normalizeH="0" baseline="0" noProof="0" dirty="0">
                <a:ln>
                  <a:noFill/>
                </a:ln>
                <a:solidFill>
                  <a:prstClr val="black"/>
                </a:solidFill>
                <a:effectLst/>
                <a:uLnTx/>
                <a:uFillTx/>
              </a:rPr>
              <a:t> of existing data and analysis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Identify gaps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UN’s Comparative advantage </a:t>
            </a:r>
          </a:p>
        </p:txBody>
      </p:sp>
      <p:sp>
        <p:nvSpPr>
          <p:cNvPr id="12" name="Oval 11"/>
          <p:cNvSpPr/>
          <p:nvPr/>
        </p:nvSpPr>
        <p:spPr>
          <a:xfrm>
            <a:off x="2965244" y="1809005"/>
            <a:ext cx="1440180" cy="1440180"/>
          </a:xfrm>
          <a:prstGeom prst="ellipse">
            <a:avLst/>
          </a:prstGeom>
          <a:noFill/>
          <a:ln w="38100">
            <a:solidFill>
              <a:srgbClr val="EF3125"/>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EF3125"/>
                </a:solidFill>
                <a:effectLst/>
                <a:uLnTx/>
                <a:uFillTx/>
              </a:rPr>
              <a:t>Vision 2030</a:t>
            </a:r>
          </a:p>
        </p:txBody>
      </p:sp>
      <p:sp>
        <p:nvSpPr>
          <p:cNvPr id="6" name="Oval 5"/>
          <p:cNvSpPr/>
          <p:nvPr/>
        </p:nvSpPr>
        <p:spPr>
          <a:xfrm>
            <a:off x="3908582" y="2603505"/>
            <a:ext cx="1440180" cy="1440180"/>
          </a:xfrm>
          <a:prstGeom prst="ellipse">
            <a:avLst/>
          </a:prstGeom>
          <a:solidFill>
            <a:srgbClr val="DAC0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rPr>
              <a:t>Strategic </a:t>
            </a:r>
            <a:r>
              <a:rPr kumimoji="0" lang="en-US" sz="1800" b="0" i="0" u="none" strike="noStrike" kern="0" cap="none" spc="0" normalizeH="0" baseline="0" noProof="0" dirty="0" err="1">
                <a:ln>
                  <a:noFill/>
                </a:ln>
                <a:solidFill>
                  <a:prstClr val="white"/>
                </a:solidFill>
                <a:effectLst/>
                <a:uLnTx/>
                <a:uFillTx/>
              </a:rPr>
              <a:t>PrioritiesStrategic</a:t>
            </a:r>
            <a:r>
              <a:rPr kumimoji="0" lang="en-US" sz="1800" b="0" i="0" u="none" strike="noStrike" kern="0" cap="none" spc="0" normalizeH="0" baseline="0" noProof="0" dirty="0">
                <a:ln>
                  <a:noFill/>
                </a:ln>
                <a:solidFill>
                  <a:prstClr val="white"/>
                </a:solidFill>
                <a:effectLst/>
                <a:uLnTx/>
                <a:uFillTx/>
              </a:rPr>
              <a:t> </a:t>
            </a:r>
          </a:p>
        </p:txBody>
      </p:sp>
      <p:sp>
        <p:nvSpPr>
          <p:cNvPr id="8" name="Oval 7"/>
          <p:cNvSpPr/>
          <p:nvPr/>
        </p:nvSpPr>
        <p:spPr>
          <a:xfrm>
            <a:off x="4900328" y="3505583"/>
            <a:ext cx="1440180" cy="1440180"/>
          </a:xfrm>
          <a:prstGeom prst="ellipse">
            <a:avLst/>
          </a:prstGeom>
          <a:solidFill>
            <a:srgbClr val="45C8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rPr>
              <a:t>Implementation</a:t>
            </a:r>
          </a:p>
        </p:txBody>
      </p:sp>
      <p:sp>
        <p:nvSpPr>
          <p:cNvPr id="10" name="Oval 9"/>
          <p:cNvSpPr/>
          <p:nvPr/>
        </p:nvSpPr>
        <p:spPr>
          <a:xfrm>
            <a:off x="5892074" y="4392323"/>
            <a:ext cx="1440180" cy="1440180"/>
          </a:xfrm>
          <a:prstGeom prst="ellipse">
            <a:avLst/>
          </a:prstGeom>
          <a:solidFill>
            <a:srgbClr val="00A8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rPr>
              <a:t>One UN Country Results Report</a:t>
            </a:r>
          </a:p>
        </p:txBody>
      </p:sp>
      <p:sp>
        <p:nvSpPr>
          <p:cNvPr id="7" name="TextBox 6"/>
          <p:cNvSpPr txBox="1"/>
          <p:nvPr/>
        </p:nvSpPr>
        <p:spPr>
          <a:xfrm>
            <a:off x="5122225" y="2641562"/>
            <a:ext cx="2105961" cy="646331"/>
          </a:xfrm>
          <a:prstGeom prst="rect">
            <a:avLst/>
          </a:prstGeom>
          <a:noFill/>
          <a:ln w="19050">
            <a:solidFill>
              <a:srgbClr val="DAC076"/>
            </a:solidFill>
          </a:ln>
        </p:spPr>
        <p:txBody>
          <a:bodyPr wrap="none" rtlCol="0">
            <a:spAutoFit/>
          </a:bodyPr>
          <a:lstStyle/>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Limited number of SP</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Agree on UNDAF outcomes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Design medium term CBF</a:t>
            </a:r>
          </a:p>
        </p:txBody>
      </p:sp>
      <p:sp>
        <p:nvSpPr>
          <p:cNvPr id="11" name="TextBox 10"/>
          <p:cNvSpPr txBox="1"/>
          <p:nvPr/>
        </p:nvSpPr>
        <p:spPr>
          <a:xfrm>
            <a:off x="7179279" y="4416680"/>
            <a:ext cx="2816861" cy="646331"/>
          </a:xfrm>
          <a:prstGeom prst="rect">
            <a:avLst/>
          </a:prstGeom>
          <a:noFill/>
          <a:ln w="19050">
            <a:solidFill>
              <a:srgbClr val="00A86D"/>
            </a:solidFill>
          </a:ln>
        </p:spPr>
        <p:txBody>
          <a:bodyPr wrap="none" rtlCol="0">
            <a:spAutoFit/>
          </a:bodyPr>
          <a:lstStyle/>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Annual review of the UNDAF and JWPs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Results monitoring</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Transparency to stakeholders</a:t>
            </a:r>
          </a:p>
        </p:txBody>
      </p:sp>
      <p:sp>
        <p:nvSpPr>
          <p:cNvPr id="9" name="TextBox 8"/>
          <p:cNvSpPr txBox="1"/>
          <p:nvPr/>
        </p:nvSpPr>
        <p:spPr>
          <a:xfrm>
            <a:off x="6109165" y="3548450"/>
            <a:ext cx="3584403" cy="830997"/>
          </a:xfrm>
          <a:prstGeom prst="rect">
            <a:avLst/>
          </a:prstGeom>
          <a:noFill/>
          <a:ln w="19050">
            <a:solidFill>
              <a:srgbClr val="45C8F6"/>
            </a:solidFill>
          </a:ln>
        </p:spPr>
        <p:txBody>
          <a:bodyPr wrap="square" rtlCol="0">
            <a:spAutoFit/>
          </a:bodyPr>
          <a:lstStyle/>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Operationalized through outputs and (key) activities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Creating division of </a:t>
            </a:r>
            <a:r>
              <a:rPr kumimoji="0" lang="en-US" sz="1200" b="0" i="0" u="none" strike="noStrike" kern="0" cap="none" spc="0" normalizeH="0" baseline="0" noProof="0" dirty="0" err="1">
                <a:ln>
                  <a:noFill/>
                </a:ln>
                <a:solidFill>
                  <a:prstClr val="black"/>
                </a:solidFill>
                <a:effectLst/>
                <a:uLnTx/>
                <a:uFillTx/>
              </a:rPr>
              <a:t>labour</a:t>
            </a:r>
            <a:r>
              <a:rPr kumimoji="0" lang="en-US" sz="1200" b="0" i="0" u="none" strike="noStrike" kern="0" cap="none" spc="0" normalizeH="0" baseline="0" noProof="0" dirty="0">
                <a:ln>
                  <a:noFill/>
                </a:ln>
                <a:solidFill>
                  <a:prstClr val="black"/>
                </a:solidFill>
                <a:effectLst/>
                <a:uLnTx/>
                <a:uFillTx/>
              </a:rPr>
              <a:t> between UN members</a:t>
            </a:r>
          </a:p>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Identify Joint </a:t>
            </a:r>
            <a:r>
              <a:rPr kumimoji="0" lang="en-US" sz="1200" b="0" i="0" u="none" strike="noStrike" kern="0" cap="none" spc="0" normalizeH="0" baseline="0" noProof="0" dirty="0" err="1">
                <a:ln>
                  <a:noFill/>
                </a:ln>
                <a:solidFill>
                  <a:prstClr val="black"/>
                </a:solidFill>
                <a:effectLst/>
                <a:uLnTx/>
                <a:uFillTx/>
              </a:rPr>
              <a:t>Programmes</a:t>
            </a:r>
            <a:r>
              <a:rPr kumimoji="0" lang="en-US" sz="1200" b="0" i="0" u="none" strike="noStrike" kern="0" cap="none" spc="0" normalizeH="0" baseline="0" noProof="0" dirty="0">
                <a:ln>
                  <a:noFill/>
                </a:ln>
                <a:solidFill>
                  <a:prstClr val="black"/>
                </a:solidFill>
                <a:effectLst/>
                <a:uLnTx/>
                <a:uFillTx/>
              </a:rPr>
              <a:t> – where relevant</a:t>
            </a:r>
          </a:p>
        </p:txBody>
      </p:sp>
      <p:sp>
        <p:nvSpPr>
          <p:cNvPr id="13" name="TextBox 12"/>
          <p:cNvSpPr txBox="1"/>
          <p:nvPr/>
        </p:nvSpPr>
        <p:spPr>
          <a:xfrm>
            <a:off x="4038034" y="1809006"/>
            <a:ext cx="3408690" cy="276999"/>
          </a:xfrm>
          <a:prstGeom prst="rect">
            <a:avLst/>
          </a:prstGeom>
          <a:noFill/>
          <a:ln w="19050">
            <a:solidFill>
              <a:srgbClr val="EF3125"/>
            </a:solidFill>
          </a:ln>
        </p:spPr>
        <p:txBody>
          <a:bodyPr wrap="none" rtlCol="0">
            <a:spAutoFit/>
          </a:bodyPr>
          <a:lstStyle/>
          <a:p>
            <a:pPr marL="214313" marR="0" lvl="0" indent="-214313" defTabSz="914400" eaLnBrk="1" fontAlgn="auto" latinLnBrk="0" hangingPunct="1">
              <a:lnSpc>
                <a:spcPct val="100000"/>
              </a:lnSpc>
              <a:spcBef>
                <a:spcPts val="0"/>
              </a:spcBef>
              <a:spcAft>
                <a:spcPts val="0"/>
              </a:spcAft>
              <a:buClrTx/>
              <a:buSzTx/>
              <a:buFontTx/>
              <a:buChar char="-"/>
              <a:tabLst/>
              <a:defRPr/>
            </a:pPr>
            <a:r>
              <a:rPr kumimoji="0" lang="en-US" sz="1200" b="0" i="0" u="none" strike="noStrike" kern="0" cap="none" spc="0" normalizeH="0" baseline="0" noProof="0" dirty="0">
                <a:ln>
                  <a:noFill/>
                </a:ln>
                <a:solidFill>
                  <a:prstClr val="black"/>
                </a:solidFill>
                <a:effectLst/>
                <a:uLnTx/>
                <a:uFillTx/>
              </a:rPr>
              <a:t>Longer term vision of UN support to the country</a:t>
            </a:r>
          </a:p>
        </p:txBody>
      </p:sp>
      <p:sp>
        <p:nvSpPr>
          <p:cNvPr id="15" name="Rounded Rectangle 14"/>
          <p:cNvSpPr/>
          <p:nvPr/>
        </p:nvSpPr>
        <p:spPr>
          <a:xfrm>
            <a:off x="1624833" y="926759"/>
            <a:ext cx="372697" cy="4930101"/>
          </a:xfrm>
          <a:prstGeom prst="roundRect">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scene3d>
              <a:camera prst="orthographicFront">
                <a:rot lat="0" lon="1199993" rev="0"/>
              </a:camera>
              <a:lightRig rig="threePt" dir="t"/>
            </a:scene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a:ln>
                  <a:noFill/>
                </a:ln>
                <a:solidFill>
                  <a:prstClr val="white"/>
                </a:solidFill>
                <a:effectLst/>
                <a:uLnTx/>
                <a:uFillTx/>
              </a:rPr>
              <a:t>UNDAF Roadmap</a:t>
            </a:r>
          </a:p>
        </p:txBody>
      </p:sp>
      <p:sp>
        <p:nvSpPr>
          <p:cNvPr id="16" name="Rounded Rectangle 15"/>
          <p:cNvSpPr/>
          <p:nvPr/>
        </p:nvSpPr>
        <p:spPr>
          <a:xfrm>
            <a:off x="10174866" y="926759"/>
            <a:ext cx="372697" cy="4930101"/>
          </a:xfrm>
          <a:prstGeom prst="roundRect">
            <a:avLst/>
          </a:prstGeom>
          <a:solidFill>
            <a:srgbClr val="B28C4E"/>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scene3d>
              <a:camera prst="orthographicFront">
                <a:rot lat="0" lon="1199993" rev="0"/>
              </a:camera>
              <a:lightRig rig="threePt" dir="t"/>
            </a:scene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a:ln>
                  <a:noFill/>
                </a:ln>
                <a:solidFill>
                  <a:prstClr val="white"/>
                </a:solidFill>
                <a:effectLst/>
                <a:uLnTx/>
                <a:uFillTx/>
              </a:rPr>
              <a:t>UNDAF Evaluation</a:t>
            </a:r>
          </a:p>
        </p:txBody>
      </p:sp>
      <p:cxnSp>
        <p:nvCxnSpPr>
          <p:cNvPr id="18" name="Straight Arrow Connector 17"/>
          <p:cNvCxnSpPr/>
          <p:nvPr/>
        </p:nvCxnSpPr>
        <p:spPr>
          <a:xfrm flipH="1" flipV="1">
            <a:off x="6340509" y="1183822"/>
            <a:ext cx="3834356" cy="23418"/>
          </a:xfrm>
          <a:prstGeom prst="straightConnector1">
            <a:avLst/>
          </a:prstGeom>
          <a:ln w="38100">
            <a:solidFill>
              <a:srgbClr val="B28C4E"/>
            </a:solidFill>
            <a:tailEnd type="triangle"/>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rot="10800000">
            <a:off x="2223896" y="-1033312"/>
            <a:ext cx="7632744" cy="6634538"/>
          </a:xfrm>
          <a:prstGeom prst="arc">
            <a:avLst/>
          </a:prstGeom>
          <a:ln w="57150">
            <a:solidFill>
              <a:srgbClr val="F5812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endParaRPr>
          </a:p>
        </p:txBody>
      </p:sp>
      <p:cxnSp>
        <p:nvCxnSpPr>
          <p:cNvPr id="27" name="Straight Arrow Connector 26"/>
          <p:cNvCxnSpPr/>
          <p:nvPr/>
        </p:nvCxnSpPr>
        <p:spPr>
          <a:xfrm>
            <a:off x="7239001" y="5601227"/>
            <a:ext cx="2935865" cy="25403"/>
          </a:xfrm>
          <a:prstGeom prst="straightConnector1">
            <a:avLst/>
          </a:prstGeom>
          <a:ln w="38100">
            <a:solidFill>
              <a:srgbClr val="B28C4E"/>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052304" y="5348583"/>
            <a:ext cx="1121269" cy="3000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B28C4E"/>
                </a:solidFill>
                <a:effectLst/>
                <a:uLnTx/>
                <a:uFillTx/>
              </a:rPr>
              <a:t>…feeds into…</a:t>
            </a:r>
          </a:p>
        </p:txBody>
      </p:sp>
      <p:sp>
        <p:nvSpPr>
          <p:cNvPr id="30" name="TextBox 29"/>
          <p:cNvSpPr txBox="1"/>
          <p:nvPr/>
        </p:nvSpPr>
        <p:spPr>
          <a:xfrm>
            <a:off x="7396366" y="961382"/>
            <a:ext cx="1972656" cy="30008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B28C4E"/>
                </a:solidFill>
                <a:effectLst/>
                <a:uLnTx/>
                <a:uFillTx/>
              </a:rPr>
              <a:t>…informs the next cycle…</a:t>
            </a:r>
          </a:p>
        </p:txBody>
      </p:sp>
      <p:pic>
        <p:nvPicPr>
          <p:cNvPr id="21" name="Picture 20"/>
          <p:cNvPicPr>
            <a:picLocks noChangeAspect="1"/>
          </p:cNvPicPr>
          <p:nvPr/>
        </p:nvPicPr>
        <p:blipFill>
          <a:blip r:embed="rId3"/>
          <a:stretch>
            <a:fillRect/>
          </a:stretch>
        </p:blipFill>
        <p:spPr>
          <a:xfrm>
            <a:off x="186759" y="6251601"/>
            <a:ext cx="11818479" cy="642975"/>
          </a:xfrm>
          <a:prstGeom prst="rect">
            <a:avLst/>
          </a:prstGeom>
        </p:spPr>
      </p:pic>
      <p:sp>
        <p:nvSpPr>
          <p:cNvPr id="3" name="Rectangle 2"/>
          <p:cNvSpPr/>
          <p:nvPr/>
        </p:nvSpPr>
        <p:spPr>
          <a:xfrm>
            <a:off x="5586673" y="-99041"/>
            <a:ext cx="6052530" cy="10710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ysClr val="windowText" lastClr="000000"/>
                </a:solidFill>
                <a:effectLst/>
                <a:uLnTx/>
                <a:uFillTx/>
              </a:rPr>
              <a:t>Strategic positioning of  </a:t>
            </a:r>
            <a:r>
              <a:rPr kumimoji="0" lang="en-US" sz="2400" b="0" i="0" u="none" strike="noStrike" kern="0" cap="none" spc="0" normalizeH="0" baseline="0" noProof="0" dirty="0" err="1">
                <a:ln>
                  <a:noFill/>
                </a:ln>
                <a:solidFill>
                  <a:sysClr val="windowText" lastClr="000000"/>
                </a:solidFill>
                <a:effectLst/>
                <a:uLnTx/>
                <a:uFillTx/>
              </a:rPr>
              <a:t>Envir</a:t>
            </a:r>
            <a:r>
              <a:rPr kumimoji="0" lang="en-US" sz="2400" b="0" i="0" u="none" strike="noStrike" kern="0" cap="none" spc="0" normalizeH="0" baseline="0" noProof="0" dirty="0">
                <a:ln>
                  <a:noFill/>
                </a:ln>
                <a:solidFill>
                  <a:sysClr val="windowText" lastClr="000000"/>
                </a:solidFill>
                <a:effectLst/>
                <a:uLnTx/>
                <a:uFillTx/>
              </a:rPr>
              <a:t> information network focal points</a:t>
            </a:r>
          </a:p>
        </p:txBody>
      </p:sp>
      <p:sp>
        <p:nvSpPr>
          <p:cNvPr id="14" name="Rectangle 13"/>
          <p:cNvSpPr/>
          <p:nvPr/>
        </p:nvSpPr>
        <p:spPr>
          <a:xfrm>
            <a:off x="186759" y="78351"/>
            <a:ext cx="5020926" cy="52322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Implication 3:Integration</a:t>
            </a:r>
            <a:r>
              <a:rPr kumimoji="0" lang="fr-FR" sz="2800" b="1" i="0" u="none" strike="noStrike" kern="0" cap="none" spc="0" normalizeH="0" noProof="0" dirty="0">
                <a:ln>
                  <a:noFill/>
                </a:ln>
                <a:solidFill>
                  <a:srgbClr val="FF0000"/>
                </a:solidFill>
                <a:effectLst/>
                <a:uLnTx/>
                <a:uFillTx/>
                <a:latin typeface="Arial Narrow" panose="020B0606020202030204" pitchFamily="34" charset="0"/>
              </a:rPr>
              <a:t> de la DR </a:t>
            </a:r>
            <a:r>
              <a:rPr kumimoji="0" lang="fr-FR" sz="2800" b="1" i="0" u="none" strike="noStrike" kern="0" cap="none" spc="0" normalizeH="0" baseline="0" noProof="0" dirty="0">
                <a:ln>
                  <a:noFill/>
                </a:ln>
                <a:solidFill>
                  <a:srgbClr val="FF0000"/>
                </a:solidFill>
                <a:effectLst/>
                <a:uLnTx/>
                <a:uFillTx/>
                <a:latin typeface="Arial Narrow" panose="020B0606020202030204" pitchFamily="34" charset="0"/>
              </a:rPr>
              <a:t> </a:t>
            </a:r>
            <a:endParaRPr kumimoji="0" lang="en-US" sz="1800" b="1"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784124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1_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nts, One UN Rwand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723</TotalTime>
  <Words>1247</Words>
  <Application>Microsoft Office PowerPoint</Application>
  <PresentationFormat>Widescreen</PresentationFormat>
  <Paragraphs>200</Paragraphs>
  <Slides>16</Slides>
  <Notes>14</Notes>
  <HiddenSlides>1</HiddenSlides>
  <MMClips>0</MMClips>
  <ScaleCrop>false</ScaleCrop>
  <HeadingPairs>
    <vt:vector size="6" baseType="variant">
      <vt:variant>
        <vt:lpstr>Fonts Used</vt:lpstr>
      </vt:variant>
      <vt:variant>
        <vt:i4>10</vt:i4>
      </vt:variant>
      <vt:variant>
        <vt:lpstr>Theme</vt:lpstr>
      </vt:variant>
      <vt:variant>
        <vt:i4>8</vt:i4>
      </vt:variant>
      <vt:variant>
        <vt:lpstr>Slide Titles</vt:lpstr>
      </vt:variant>
      <vt:variant>
        <vt:i4>16</vt:i4>
      </vt:variant>
    </vt:vector>
  </HeadingPairs>
  <TitlesOfParts>
    <vt:vector size="34" baseType="lpstr">
      <vt:lpstr>ＭＳ Ｐゴシック</vt:lpstr>
      <vt:lpstr>ＭＳ Ｐゴシック</vt:lpstr>
      <vt:lpstr>Arial</vt:lpstr>
      <vt:lpstr>Arial Narrow</vt:lpstr>
      <vt:lpstr>Calibri</vt:lpstr>
      <vt:lpstr>Calibri Light</vt:lpstr>
      <vt:lpstr>inherit</vt:lpstr>
      <vt:lpstr>Tahoma</vt:lpstr>
      <vt:lpstr>Times New Roman</vt:lpstr>
      <vt:lpstr>Wingdings</vt:lpstr>
      <vt:lpstr>Office Theme</vt:lpstr>
      <vt:lpstr>1_Office Theme</vt:lpstr>
      <vt:lpstr>2_Office Theme</vt:lpstr>
      <vt:lpstr>3_Office Theme</vt:lpstr>
      <vt:lpstr>5_Office Theme</vt:lpstr>
      <vt:lpstr>6_Office Theme</vt:lpstr>
      <vt:lpstr>11_Office Theme</vt:lpstr>
      <vt:lpstr>Contents, One UN Rwanda</vt:lpstr>
      <vt:lpstr>   Atelier régional de renforcement des capacités sur les statistiques de l'Environnement  en Afrique de  l'Ouest (Conakry, Guinée, du 27 au 29 novembre 2018) </vt:lpstr>
      <vt:lpstr>PowerPoint Presentation</vt:lpstr>
      <vt:lpstr>PowerPoint Presentation</vt:lpstr>
      <vt:lpstr>PowerPoint Presentation</vt:lpstr>
      <vt:lpstr>Developpement des capacités comme base d action</vt:lpstr>
      <vt:lpstr>PowerPoint Presentation</vt:lpstr>
      <vt:lpstr>Equité </vt:lpstr>
      <vt:lpstr>Implication2:nécessité d’une vision prévisionnelle</vt:lpstr>
      <vt:lpstr>PowerPoint Presentation</vt:lpstr>
      <vt:lpstr>PowerPoint Presentation</vt:lpstr>
      <vt:lpstr>PowerPoint Presentation</vt:lpstr>
      <vt:lpstr>PowerPoint Presentation</vt:lpstr>
      <vt:lpstr>Ne laisser personne derrière</vt:lpstr>
      <vt:lpstr>Implication8: Bilan Commun de pays</vt:lpstr>
      <vt:lpstr>Implication 9:Necessité une forte action de partenariat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Frederik Matthys</dc:creator>
  <cp:lastModifiedBy>Jean-Jacob Sahou</cp:lastModifiedBy>
  <cp:revision>63</cp:revision>
  <dcterms:created xsi:type="dcterms:W3CDTF">2017-02-21T15:26:57Z</dcterms:created>
  <dcterms:modified xsi:type="dcterms:W3CDTF">2018-11-25T17:05:44Z</dcterms:modified>
</cp:coreProperties>
</file>