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0" r:id="rId2"/>
    <p:sldMasterId id="2147483730" r:id="rId3"/>
  </p:sldMasterIdLst>
  <p:notesMasterIdLst>
    <p:notesMasterId r:id="rId12"/>
  </p:notesMasterIdLst>
  <p:handoutMasterIdLst>
    <p:handoutMasterId r:id="rId13"/>
  </p:handoutMasterIdLst>
  <p:sldIdLst>
    <p:sldId id="256" r:id="rId4"/>
    <p:sldId id="280" r:id="rId5"/>
    <p:sldId id="282" r:id="rId6"/>
    <p:sldId id="286" r:id="rId7"/>
    <p:sldId id="283" r:id="rId8"/>
    <p:sldId id="261" r:id="rId9"/>
    <p:sldId id="287" r:id="rId10"/>
    <p:sldId id="269" r:id="rId11"/>
  </p:sldIdLst>
  <p:sldSz cx="9144000" cy="6858000" type="screen4x3"/>
  <p:notesSz cx="6797675" cy="9926638"/>
  <p:defaultText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slide options" id="{6DE3BC16-BA9D-514E-992B-9D4CE90FC4DB}">
          <p14:sldIdLst>
            <p14:sldId id="256"/>
          </p14:sldIdLst>
        </p14:section>
        <p14:section name="Content slide options - bulleted lists" id="{E466CC74-660C-FC46-A0E3-BF41A350C32C}">
          <p14:sldIdLst>
            <p14:sldId id="280"/>
            <p14:sldId id="282"/>
            <p14:sldId id="286"/>
            <p14:sldId id="283"/>
            <p14:sldId id="261"/>
            <p14:sldId id="287"/>
          </p14:sldIdLst>
        </p14:section>
        <p14:section name="Sign off slide" id="{DF88D4E2-3FCD-694C-A611-EC711783F631}">
          <p14:sldIdLst>
            <p14:sldId id="26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scaleToFitPaper="1" frameSlides="1"/>
  <p:clrMru>
    <a:srgbClr val="43C9D6"/>
    <a:srgbClr val="000000"/>
    <a:srgbClr val="00ADED"/>
    <a:srgbClr val="1C75BA"/>
    <a:srgbClr val="C00000"/>
    <a:srgbClr val="7030A0"/>
    <a:srgbClr val="00AEEF"/>
    <a:srgbClr val="A4C2D2"/>
    <a:srgbClr val="C7EAFB"/>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64028" autoAdjust="0"/>
  </p:normalViewPr>
  <p:slideViewPr>
    <p:cSldViewPr snapToGrid="0" snapToObjects="1">
      <p:cViewPr varScale="1">
        <p:scale>
          <a:sx n="57" d="100"/>
          <a:sy n="57" d="100"/>
        </p:scale>
        <p:origin x="177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59" d="100"/>
          <a:sy n="59" d="100"/>
        </p:scale>
        <p:origin x="2790" y="84"/>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48506EF-06C3-404C-8F89-57A0E21DDE20}" type="datetimeFigureOut">
              <a:rPr lang="en-US" smtClean="0"/>
              <a:t>23/11/2018</a:t>
            </a:fld>
            <a:endParaRPr lang="en-U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96D1C28-0F0C-214E-8322-B87F8AA539D8}" type="datetimeFigureOut">
              <a:rPr lang="en-US" smtClean="0"/>
              <a:t>23/11/2018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136" rtl="0" eaLnBrk="1" latinLnBrk="0" hangingPunct="1">
      <a:defRPr sz="1200" kern="1200">
        <a:solidFill>
          <a:schemeClr val="tx1"/>
        </a:solidFill>
        <a:latin typeface="+mn-lt"/>
        <a:ea typeface="+mn-ea"/>
        <a:cs typeface="+mn-cs"/>
      </a:defRPr>
    </a:lvl1pPr>
    <a:lvl2pPr marL="457136" algn="l" defTabSz="457136" rtl="0" eaLnBrk="1" latinLnBrk="0" hangingPunct="1">
      <a:defRPr sz="1200" kern="1200">
        <a:solidFill>
          <a:schemeClr val="tx1"/>
        </a:solidFill>
        <a:latin typeface="+mn-lt"/>
        <a:ea typeface="+mn-ea"/>
        <a:cs typeface="+mn-cs"/>
      </a:defRPr>
    </a:lvl2pPr>
    <a:lvl3pPr marL="914272" algn="l" defTabSz="457136" rtl="0" eaLnBrk="1" latinLnBrk="0" hangingPunct="1">
      <a:defRPr sz="1200" kern="1200">
        <a:solidFill>
          <a:schemeClr val="tx1"/>
        </a:solidFill>
        <a:latin typeface="+mn-lt"/>
        <a:ea typeface="+mn-ea"/>
        <a:cs typeface="+mn-cs"/>
      </a:defRPr>
    </a:lvl3pPr>
    <a:lvl4pPr marL="1371408" algn="l" defTabSz="457136" rtl="0" eaLnBrk="1" latinLnBrk="0" hangingPunct="1">
      <a:defRPr sz="1200" kern="1200">
        <a:solidFill>
          <a:schemeClr val="tx1"/>
        </a:solidFill>
        <a:latin typeface="+mn-lt"/>
        <a:ea typeface="+mn-ea"/>
        <a:cs typeface="+mn-cs"/>
      </a:defRPr>
    </a:lvl4pPr>
    <a:lvl5pPr marL="1828543" algn="l" defTabSz="457136" rtl="0" eaLnBrk="1" latinLnBrk="0" hangingPunct="1">
      <a:defRPr sz="1200" kern="1200">
        <a:solidFill>
          <a:schemeClr val="tx1"/>
        </a:solidFill>
        <a:latin typeface="+mn-lt"/>
        <a:ea typeface="+mn-ea"/>
        <a:cs typeface="+mn-cs"/>
      </a:defRPr>
    </a:lvl5pPr>
    <a:lvl6pPr marL="2285679" algn="l" defTabSz="457136" rtl="0" eaLnBrk="1" latinLnBrk="0" hangingPunct="1">
      <a:defRPr sz="1200" kern="1200">
        <a:solidFill>
          <a:schemeClr val="tx1"/>
        </a:solidFill>
        <a:latin typeface="+mn-lt"/>
        <a:ea typeface="+mn-ea"/>
        <a:cs typeface="+mn-cs"/>
      </a:defRPr>
    </a:lvl6pPr>
    <a:lvl7pPr marL="2742815" algn="l" defTabSz="457136" rtl="0" eaLnBrk="1" latinLnBrk="0" hangingPunct="1">
      <a:defRPr sz="1200" kern="1200">
        <a:solidFill>
          <a:schemeClr val="tx1"/>
        </a:solidFill>
        <a:latin typeface="+mn-lt"/>
        <a:ea typeface="+mn-ea"/>
        <a:cs typeface="+mn-cs"/>
      </a:defRPr>
    </a:lvl7pPr>
    <a:lvl8pPr marL="3199951" algn="l" defTabSz="457136" rtl="0" eaLnBrk="1" latinLnBrk="0" hangingPunct="1">
      <a:defRPr sz="1200" kern="1200">
        <a:solidFill>
          <a:schemeClr val="tx1"/>
        </a:solidFill>
        <a:latin typeface="+mn-lt"/>
        <a:ea typeface="+mn-ea"/>
        <a:cs typeface="+mn-cs"/>
      </a:defRPr>
    </a:lvl8pPr>
    <a:lvl9pPr marL="3657087" algn="l" defTabSz="45713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a:solidFill>
                  <a:schemeClr val="bg1"/>
                </a:solidFill>
              </a:rPr>
              <a:t>Renforcement de la coordination nationale pour une production plus intégrée de statistiques liées à l'environnement</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822062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Avant les statistiques sur l’environnement, les bureaux nationaux de statistique étaient les experts en matière de production et de diffusion de statistiques sociales et économiques. Avec l'introduction des statistiques de l'environnement, de nouvelles parties prenantes ont été introduites, telles que le ministère de l'environnement, le ministère de l'agriculture et bien d'autres. À notre avis, cela nécessite beaucoup de coordination entre les nouvelles entités et l’INS afin de produire et de diffuser des statistiques environnementales intégrées.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1854891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136" rtl="0" eaLnBrk="1" fontAlgn="auto" latinLnBrk="0" hangingPunct="1">
              <a:lnSpc>
                <a:spcPct val="100000"/>
              </a:lnSpc>
              <a:spcBef>
                <a:spcPts val="0"/>
              </a:spcBef>
              <a:spcAft>
                <a:spcPts val="0"/>
              </a:spcAft>
              <a:buClrTx/>
              <a:buSzTx/>
              <a:buFontTx/>
              <a:buNone/>
              <a:tabLst/>
              <a:defRPr/>
            </a:pPr>
            <a:r>
              <a:rPr lang="fr-FR" dirty="0"/>
              <a:t>Aujourd'hui, l’ institut national de la statistique (INS) et d'autres ministères recueillent des données à l'aide d'applications mobiles, de télédétection, d'images satellites, la diffusion des données doit être coordonnée afin de ne pas créer d'informations contradictoires entre les ensembles de données collectés par différentes parties prenantes. Nous encourageons les ministères à coordonner leurs travaux avec les instituts nationaux de statistique et invitons ceux-ci à communiquer les données aux agences internationales et aux mécanismes régionaux et à les publier pour le monde universitaire, les décideurs et les chercheurs. Les rôles devraient être définis et cela devrait faire partie de la stratégie nationale en matière de statistiques.</a:t>
            </a:r>
            <a:endParaRPr lang="en-US" baseline="0"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2449269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u="none" baseline="0" dirty="0"/>
              <a:t>Dans cette diapositive et dans la diapositive suivante, je présente certaines des initiatives d’ONU pour l’environnement visant à aider la coordination nationale au sein des pays. La première concerne le projet du Compte pour le développement, dans le cadre duquel ONU Environnement dirige le pilier de l’environnement du projet avec le but de renforcer la capacité nationale et régionale pour produire et utiliser des statistiques de l'environnement pour le suivi des Objectifs de Développement Durables.</a:t>
            </a:r>
          </a:p>
          <a:p>
            <a:endParaRPr lang="fr-FR" u="none" baseline="0"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1481937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deuxième initiative est la mise au point du IRIS (</a:t>
            </a:r>
            <a:r>
              <a:rPr lang="fr-FR" dirty="0" err="1"/>
              <a:t>Indicator</a:t>
            </a:r>
            <a:r>
              <a:rPr lang="fr-FR" dirty="0"/>
              <a:t> </a:t>
            </a:r>
            <a:r>
              <a:rPr lang="fr-FR" dirty="0" err="1"/>
              <a:t>Reporting</a:t>
            </a:r>
            <a:r>
              <a:rPr lang="fr-FR" dirty="0"/>
              <a:t> Information System). Le </a:t>
            </a:r>
            <a:r>
              <a:rPr lang="fr-FR" dirty="0"/>
              <a:t>Système d'information sur les rapports d'indicateurs</a:t>
            </a:r>
            <a:r>
              <a:rPr lang="fr-FR" dirty="0"/>
              <a:t>) pour la collecte, l’analyse, la communication et le partage de données environnementales. IRIS peut être mis en œuvre avec différents cadres basés sur les priorités nationales, par exemple avec les indicateurs des ODD, les indicateurs du CDSE et bien sûr les indicateurs nationaux. La mise en œuvre peut être réalisée à l'aide de différents modèles, instance unique, instance multiple avec communication directe pour le partage et la production de statistiques environnementales.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731473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troisième initiative est le développement d'Environnement en direct en tant que centre de données et de connaissances utilisé pour publier des publications nationales, régionales et mondiales. La plate-forme héberge également le site Web des statistiques de l'environnement des Nations Unies sur le travail que nous effectuons sur les indicateurs des objectifs de développement durable, les synergies entre les objectifs de développement durable et les accords multilatéraux sur l'environnement (MEA), ainsi qu'un </a:t>
            </a:r>
            <a:r>
              <a:rPr lang="fr-FR" dirty="0" err="1"/>
              <a:t>téléchargeur</a:t>
            </a:r>
            <a:r>
              <a:rPr lang="fr-FR" dirty="0"/>
              <a:t> de données.</a:t>
            </a:r>
          </a:p>
          <a:p>
            <a:endParaRPr lang="fr-FR" dirty="0"/>
          </a:p>
          <a:p>
            <a:r>
              <a:rPr lang="fr-FR" dirty="0"/>
              <a:t>AME:</a:t>
            </a:r>
            <a:r>
              <a:rPr lang="fr-FR" baseline="0" dirty="0"/>
              <a:t> </a:t>
            </a:r>
            <a:r>
              <a:rPr lang="fr-FR" dirty="0"/>
              <a:t>Accords multilatéraux sur l'environnement</a:t>
            </a:r>
          </a:p>
          <a:p>
            <a:r>
              <a:rPr lang="fr-FR" dirty="0"/>
              <a:t>ODD: Objectives du</a:t>
            </a:r>
            <a:r>
              <a:rPr lang="fr-FR" baseline="0" dirty="0"/>
              <a:t> </a:t>
            </a:r>
            <a:r>
              <a:rPr lang="fr-FR" baseline="0" dirty="0" err="1"/>
              <a:t>Developpement</a:t>
            </a:r>
            <a:r>
              <a:rPr lang="fr-FR" baseline="0" dirty="0"/>
              <a:t> Durables</a:t>
            </a: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3849651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La quatrième initiative est le développement de la salle de situation de l'environnement mondial. Le WESR est une plate-forme dynamique pour les collectionneurs, traiter et partager les sciences et la recherche environnementale dans le monde: accès ouvert à la mesure du possible; géré aussi près que possible de sa source; a recueilli une fois et partagés avec d’autres personnes à diverses fins; facilement accessible aux autorités publiques pour leur permettre de s’acquitter facilement des obligations de déclaration</a:t>
            </a:r>
            <a:r>
              <a:rPr lang="fr-FR"/>
              <a:t>; </a:t>
            </a:r>
            <a:endParaRPr lang="fr-FR"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3163944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a:t>
            </a:r>
          </a:p>
        </p:txBody>
      </p:sp>
      <p:sp>
        <p:nvSpPr>
          <p:cNvPr id="4" name="Slide Number Placeholder 3"/>
          <p:cNvSpPr>
            <a:spLocks noGrp="1"/>
          </p:cNvSpPr>
          <p:nvPr>
            <p:ph type="sldNum" sz="quarter" idx="10"/>
          </p:nvPr>
        </p:nvSpPr>
        <p:spPr/>
        <p:txBody>
          <a:bodyPr/>
          <a:lstStyle/>
          <a:p>
            <a:fld id="{A83311DB-C32A-CC46-90F4-CE205A9DE94D}" type="slidenum">
              <a:rPr lang="en-US" smtClean="0"/>
              <a:t>8</a:t>
            </a:fld>
            <a:endParaRPr lang="en-US"/>
          </a:p>
        </p:txBody>
      </p:sp>
    </p:spTree>
    <p:extLst>
      <p:ext uri="{BB962C8B-B14F-4D97-AF65-F5344CB8AC3E}">
        <p14:creationId xmlns:p14="http://schemas.microsoft.com/office/powerpoint/2010/main" val="1275539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23/11/2018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87681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2963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54866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792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8108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14278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39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2839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60529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6066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lvl1pPr algn="l">
              <a:defRPr>
                <a:latin typeface="Roboto Regular"/>
                <a:cs typeface="Roboto Regula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136" indent="0" algn="ctr">
              <a:buNone/>
              <a:defRPr>
                <a:solidFill>
                  <a:schemeClr val="tx1">
                    <a:tint val="75000"/>
                  </a:schemeClr>
                </a:solidFill>
              </a:defRPr>
            </a:lvl2pPr>
            <a:lvl3pPr marL="914272" indent="0" algn="ctr">
              <a:buNone/>
              <a:defRPr>
                <a:solidFill>
                  <a:schemeClr val="tx1">
                    <a:tint val="75000"/>
                  </a:schemeClr>
                </a:solidFill>
              </a:defRPr>
            </a:lvl3pPr>
            <a:lvl4pPr marL="1371408" indent="0" algn="ctr">
              <a:buNone/>
              <a:defRPr>
                <a:solidFill>
                  <a:schemeClr val="tx1">
                    <a:tint val="75000"/>
                  </a:schemeClr>
                </a:solidFill>
              </a:defRPr>
            </a:lvl4pPr>
            <a:lvl5pPr marL="1828543" indent="0" algn="ctr">
              <a:buNone/>
              <a:defRPr>
                <a:solidFill>
                  <a:schemeClr val="tx1">
                    <a:tint val="75000"/>
                  </a:schemeClr>
                </a:solidFill>
              </a:defRPr>
            </a:lvl5pPr>
            <a:lvl6pPr marL="2285679" indent="0" algn="ctr">
              <a:buNone/>
              <a:defRPr>
                <a:solidFill>
                  <a:schemeClr val="tx1">
                    <a:tint val="75000"/>
                  </a:schemeClr>
                </a:solidFill>
              </a:defRPr>
            </a:lvl6pPr>
            <a:lvl7pPr marL="2742815" indent="0" algn="ctr">
              <a:buNone/>
              <a:defRPr>
                <a:solidFill>
                  <a:schemeClr val="tx1">
                    <a:tint val="75000"/>
                  </a:schemeClr>
                </a:solidFill>
              </a:defRPr>
            </a:lvl7pPr>
            <a:lvl8pPr marL="3199951" indent="0" algn="ctr">
              <a:buNone/>
              <a:defRPr>
                <a:solidFill>
                  <a:schemeClr val="tx1">
                    <a:tint val="75000"/>
                  </a:schemeClr>
                </a:solidFill>
              </a:defRPr>
            </a:lvl8pPr>
            <a:lvl9pPr marL="365708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3741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23/11/2018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3253170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772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7220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07643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904569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058549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97637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8055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endParaRPr lang="en-US"/>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9036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36" indent="0">
              <a:buNone/>
              <a:defRPr sz="1800">
                <a:solidFill>
                  <a:schemeClr val="tx1">
                    <a:tint val="75000"/>
                  </a:schemeClr>
                </a:solidFill>
              </a:defRPr>
            </a:lvl2pPr>
            <a:lvl3pPr marL="914272" indent="0">
              <a:buNone/>
              <a:defRPr sz="1600">
                <a:solidFill>
                  <a:schemeClr val="tx1">
                    <a:tint val="75000"/>
                  </a:schemeClr>
                </a:solidFill>
              </a:defRPr>
            </a:lvl3pPr>
            <a:lvl4pPr marL="1371408" indent="0">
              <a:buNone/>
              <a:defRPr sz="1400">
                <a:solidFill>
                  <a:schemeClr val="tx1">
                    <a:tint val="75000"/>
                  </a:schemeClr>
                </a:solidFill>
              </a:defRPr>
            </a:lvl4pPr>
            <a:lvl5pPr marL="1828543" indent="0">
              <a:buNone/>
              <a:defRPr sz="1400">
                <a:solidFill>
                  <a:schemeClr val="tx1">
                    <a:tint val="75000"/>
                  </a:schemeClr>
                </a:solidFill>
              </a:defRPr>
            </a:lvl5pPr>
            <a:lvl6pPr marL="2285679" indent="0">
              <a:buNone/>
              <a:defRPr sz="1400">
                <a:solidFill>
                  <a:schemeClr val="tx1">
                    <a:tint val="75000"/>
                  </a:schemeClr>
                </a:solidFill>
              </a:defRPr>
            </a:lvl6pPr>
            <a:lvl7pPr marL="2742815" indent="0">
              <a:buNone/>
              <a:defRPr sz="1400">
                <a:solidFill>
                  <a:schemeClr val="tx1">
                    <a:tint val="75000"/>
                  </a:schemeClr>
                </a:solidFill>
              </a:defRPr>
            </a:lvl7pPr>
            <a:lvl8pPr marL="3199951" indent="0">
              <a:buNone/>
              <a:defRPr sz="1400">
                <a:solidFill>
                  <a:schemeClr val="tx1">
                    <a:tint val="75000"/>
                  </a:schemeClr>
                </a:solidFill>
              </a:defRPr>
            </a:lvl8pPr>
            <a:lvl9pPr marL="3657087"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23/11/2018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62890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176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36" indent="0">
              <a:buNone/>
              <a:defRPr sz="2000" b="1"/>
            </a:lvl2pPr>
            <a:lvl3pPr marL="914272" indent="0">
              <a:buNone/>
              <a:defRPr sz="1800" b="1"/>
            </a:lvl3pPr>
            <a:lvl4pPr marL="1371408" indent="0">
              <a:buNone/>
              <a:defRPr sz="1600" b="1"/>
            </a:lvl4pPr>
            <a:lvl5pPr marL="1828543" indent="0">
              <a:buNone/>
              <a:defRPr sz="1600" b="1"/>
            </a:lvl5pPr>
            <a:lvl6pPr marL="2285679" indent="0">
              <a:buNone/>
              <a:defRPr sz="1600" b="1"/>
            </a:lvl6pPr>
            <a:lvl7pPr marL="2742815" indent="0">
              <a:buNone/>
              <a:defRPr sz="1600" b="1"/>
            </a:lvl7pPr>
            <a:lvl8pPr marL="3199951" indent="0">
              <a:buNone/>
              <a:defRPr sz="1600" b="1"/>
            </a:lvl8pPr>
            <a:lvl9pPr marL="3657087"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23/11/2018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553718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23/11/2018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3999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23/11/2018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3021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1"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54221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1"/>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9" y="612775"/>
            <a:ext cx="5486400" cy="4114800"/>
          </a:xfrm>
        </p:spPr>
        <p:txBody>
          <a:bodyPr/>
          <a:lstStyle>
            <a:lvl1pPr marL="0" indent="0">
              <a:buNone/>
              <a:defRPr sz="3200"/>
            </a:lvl1pPr>
            <a:lvl2pPr marL="457136" indent="0">
              <a:buNone/>
              <a:defRPr sz="2800"/>
            </a:lvl2pPr>
            <a:lvl3pPr marL="914272" indent="0">
              <a:buNone/>
              <a:defRPr sz="2400"/>
            </a:lvl3pPr>
            <a:lvl4pPr marL="1371408" indent="0">
              <a:buNone/>
              <a:defRPr sz="2000"/>
            </a:lvl4pPr>
            <a:lvl5pPr marL="1828543" indent="0">
              <a:buNone/>
              <a:defRPr sz="2000"/>
            </a:lvl5pPr>
            <a:lvl6pPr marL="2285679" indent="0">
              <a:buNone/>
              <a:defRPr sz="2000"/>
            </a:lvl6pPr>
            <a:lvl7pPr marL="2742815" indent="0">
              <a:buNone/>
              <a:defRPr sz="2000"/>
            </a:lvl7pPr>
            <a:lvl8pPr marL="3199951" indent="0">
              <a:buNone/>
              <a:defRPr sz="2000"/>
            </a:lvl8pPr>
            <a:lvl9pPr marL="3657087" indent="0">
              <a:buNone/>
              <a:defRPr sz="2000"/>
            </a:lvl9pPr>
          </a:lstStyle>
          <a:p>
            <a:r>
              <a:rPr lang="en-US"/>
              <a:t>Click icon to add picture</a:t>
            </a:r>
          </a:p>
        </p:txBody>
      </p:sp>
      <p:sp>
        <p:nvSpPr>
          <p:cNvPr id="4" name="Text Placeholder 3"/>
          <p:cNvSpPr>
            <a:spLocks noGrp="1"/>
          </p:cNvSpPr>
          <p:nvPr>
            <p:ph type="body" sz="half" idx="2"/>
          </p:nvPr>
        </p:nvSpPr>
        <p:spPr>
          <a:xfrm>
            <a:off x="1792289" y="5367339"/>
            <a:ext cx="5486400" cy="804862"/>
          </a:xfrm>
        </p:spPr>
        <p:txBody>
          <a:bodyPr/>
          <a:lstStyle>
            <a:lvl1pPr marL="0" indent="0">
              <a:buNone/>
              <a:defRPr sz="1400"/>
            </a:lvl1pPr>
            <a:lvl2pPr marL="457136" indent="0">
              <a:buNone/>
              <a:defRPr sz="1200"/>
            </a:lvl2pPr>
            <a:lvl3pPr marL="914272" indent="0">
              <a:buNone/>
              <a:defRPr sz="1000"/>
            </a:lvl3pPr>
            <a:lvl4pPr marL="1371408" indent="0">
              <a:buNone/>
              <a:defRPr sz="900"/>
            </a:lvl4pPr>
            <a:lvl5pPr marL="1828543" indent="0">
              <a:buNone/>
              <a:defRPr sz="900"/>
            </a:lvl5pPr>
            <a:lvl6pPr marL="2285679" indent="0">
              <a:buNone/>
              <a:defRPr sz="900"/>
            </a:lvl6pPr>
            <a:lvl7pPr marL="2742815" indent="0">
              <a:buNone/>
              <a:defRPr sz="900"/>
            </a:lvl7pPr>
            <a:lvl8pPr marL="3199951" indent="0">
              <a:buNone/>
              <a:defRPr sz="900"/>
            </a:lvl8pPr>
            <a:lvl9pPr marL="3657087"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23/11/2018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861363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23/11/2018</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3216452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395" indent="-342852" algn="l" defTabSz="457136"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934013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8229600" cy="1143000"/>
          </a:xfrm>
          <a:prstGeom prst="rect">
            <a:avLst/>
          </a:prstGeom>
        </p:spPr>
        <p:txBody>
          <a:bodyPr vert="horz" lIns="91427" tIns="45713" rIns="91427" bIns="45713" rtlCol="0" anchor="ctr">
            <a:normAutofit/>
          </a:bodyPr>
          <a:lstStyle/>
          <a:p>
            <a:r>
              <a:rPr lang="en-US" dirty="0"/>
              <a:t>Click to edit Master title style</a:t>
            </a:r>
          </a:p>
        </p:txBody>
      </p:sp>
      <p:sp>
        <p:nvSpPr>
          <p:cNvPr id="3" name="Text Placeholder 2"/>
          <p:cNvSpPr>
            <a:spLocks noGrp="1"/>
          </p:cNvSpPr>
          <p:nvPr>
            <p:ph type="body" idx="1"/>
          </p:nvPr>
        </p:nvSpPr>
        <p:spPr>
          <a:xfrm>
            <a:off x="457201" y="1600202"/>
            <a:ext cx="8229600" cy="4525963"/>
          </a:xfrm>
          <a:prstGeom prst="rect">
            <a:avLst/>
          </a:prstGeom>
        </p:spPr>
        <p:txBody>
          <a:bodyPr vert="horz" lIns="91427" tIns="45713" rIns="91427" bIns="45713"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a:solidFill>
                  <a:prstClr val="black">
                    <a:tint val="75000"/>
                  </a:prstClr>
                </a:solidFill>
              </a:rPr>
              <a:pPr/>
              <a:t>23/11/2018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27" tIns="45713" rIns="91427" bIns="45713" rtlCol="0" anchor="ctr"/>
          <a:lstStyle>
            <a:lvl1pPr algn="l">
              <a:defRPr sz="1200">
                <a:solidFill>
                  <a:schemeClr val="tx1">
                    <a:tint val="75000"/>
                  </a:schemeClr>
                </a:solidFill>
                <a:latin typeface="Roboto Regular"/>
                <a:cs typeface="Roboto Regular"/>
              </a:defRPr>
            </a:lvl1pPr>
          </a:lstStyle>
          <a:p>
            <a:fld id="{80E39091-E0D1-CF46-954B-4EBC67CDBED6}"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8326424"/>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l" defTabSz="457136" rtl="0" eaLnBrk="1" latinLnBrk="0" hangingPunct="1">
        <a:spcBef>
          <a:spcPct val="0"/>
        </a:spcBef>
        <a:buNone/>
        <a:defRPr sz="4400" kern="1200">
          <a:solidFill>
            <a:schemeClr val="tx1"/>
          </a:solidFill>
          <a:latin typeface="Roboto Regular"/>
          <a:ea typeface="+mj-ea"/>
          <a:cs typeface="Roboto Regular"/>
        </a:defRPr>
      </a:lvl1pPr>
    </p:titleStyle>
    <p:bodyStyle>
      <a:lvl1pPr marL="342852" indent="-342852" algn="l" defTabSz="457136"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845" indent="-285710" algn="l" defTabSz="457136"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2840" indent="-228568" algn="l" defTabSz="457136" rtl="0" eaLnBrk="1" latinLnBrk="0" hangingPunct="1">
        <a:spcBef>
          <a:spcPct val="20000"/>
        </a:spcBef>
        <a:buFont typeface="Arial"/>
        <a:buChar char="•"/>
        <a:defRPr sz="2400" kern="1200">
          <a:solidFill>
            <a:schemeClr val="tx1"/>
          </a:solidFill>
          <a:latin typeface="Roboto Regular"/>
          <a:ea typeface="+mn-ea"/>
          <a:cs typeface="Roboto Regular"/>
        </a:defRPr>
      </a:lvl3pPr>
      <a:lvl4pPr marL="1599975"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4pPr>
      <a:lvl5pPr marL="2057111" indent="-228568" algn="l" defTabSz="457136" rtl="0" eaLnBrk="1" latinLnBrk="0" hangingPunct="1">
        <a:spcBef>
          <a:spcPct val="20000"/>
        </a:spcBef>
        <a:buFont typeface="Arial"/>
        <a:buChar char="»"/>
        <a:defRPr sz="2000" kern="1200">
          <a:solidFill>
            <a:schemeClr val="tx1"/>
          </a:solidFill>
          <a:latin typeface="Roboto Regular"/>
          <a:ea typeface="+mn-ea"/>
          <a:cs typeface="Roboto Regular"/>
        </a:defRPr>
      </a:lvl5pPr>
      <a:lvl6pPr marL="2514247" indent="-228568" algn="l" defTabSz="457136" rtl="0" eaLnBrk="1" latinLnBrk="0" hangingPunct="1">
        <a:spcBef>
          <a:spcPct val="20000"/>
        </a:spcBef>
        <a:buFont typeface="Arial"/>
        <a:buChar char="•"/>
        <a:defRPr sz="2000" kern="1200">
          <a:solidFill>
            <a:schemeClr val="tx1"/>
          </a:solidFill>
          <a:latin typeface="+mn-lt"/>
          <a:ea typeface="+mn-ea"/>
          <a:cs typeface="+mn-cs"/>
        </a:defRPr>
      </a:lvl6pPr>
      <a:lvl7pPr marL="2971383" indent="-228568" algn="l" defTabSz="457136" rtl="0" eaLnBrk="1" latinLnBrk="0" hangingPunct="1">
        <a:spcBef>
          <a:spcPct val="20000"/>
        </a:spcBef>
        <a:buFont typeface="Arial"/>
        <a:buChar char="•"/>
        <a:defRPr sz="2000" kern="1200">
          <a:solidFill>
            <a:schemeClr val="tx1"/>
          </a:solidFill>
          <a:latin typeface="+mn-lt"/>
          <a:ea typeface="+mn-ea"/>
          <a:cs typeface="+mn-cs"/>
        </a:defRPr>
      </a:lvl7pPr>
      <a:lvl8pPr marL="3428519" indent="-228568" algn="l" defTabSz="457136" rtl="0" eaLnBrk="1" latinLnBrk="0" hangingPunct="1">
        <a:spcBef>
          <a:spcPct val="20000"/>
        </a:spcBef>
        <a:buFont typeface="Arial"/>
        <a:buChar char="•"/>
        <a:defRPr sz="2000" kern="1200">
          <a:solidFill>
            <a:schemeClr val="tx1"/>
          </a:solidFill>
          <a:latin typeface="+mn-lt"/>
          <a:ea typeface="+mn-ea"/>
          <a:cs typeface="+mn-cs"/>
        </a:defRPr>
      </a:lvl8pPr>
      <a:lvl9pPr marL="3885655" indent="-228568" algn="l" defTabSz="457136"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36" rtl="0" eaLnBrk="1" latinLnBrk="0" hangingPunct="1">
        <a:defRPr sz="1800" kern="1200">
          <a:solidFill>
            <a:schemeClr val="tx1"/>
          </a:solidFill>
          <a:latin typeface="+mn-lt"/>
          <a:ea typeface="+mn-ea"/>
          <a:cs typeface="+mn-cs"/>
        </a:defRPr>
      </a:lvl1pPr>
      <a:lvl2pPr marL="457136" algn="l" defTabSz="457136" rtl="0" eaLnBrk="1" latinLnBrk="0" hangingPunct="1">
        <a:defRPr sz="1800" kern="1200">
          <a:solidFill>
            <a:schemeClr val="tx1"/>
          </a:solidFill>
          <a:latin typeface="+mn-lt"/>
          <a:ea typeface="+mn-ea"/>
          <a:cs typeface="+mn-cs"/>
        </a:defRPr>
      </a:lvl2pPr>
      <a:lvl3pPr marL="914272" algn="l" defTabSz="457136" rtl="0" eaLnBrk="1" latinLnBrk="0" hangingPunct="1">
        <a:defRPr sz="1800" kern="1200">
          <a:solidFill>
            <a:schemeClr val="tx1"/>
          </a:solidFill>
          <a:latin typeface="+mn-lt"/>
          <a:ea typeface="+mn-ea"/>
          <a:cs typeface="+mn-cs"/>
        </a:defRPr>
      </a:lvl3pPr>
      <a:lvl4pPr marL="1371408" algn="l" defTabSz="457136" rtl="0" eaLnBrk="1" latinLnBrk="0" hangingPunct="1">
        <a:defRPr sz="1800" kern="1200">
          <a:solidFill>
            <a:schemeClr val="tx1"/>
          </a:solidFill>
          <a:latin typeface="+mn-lt"/>
          <a:ea typeface="+mn-ea"/>
          <a:cs typeface="+mn-cs"/>
        </a:defRPr>
      </a:lvl4pPr>
      <a:lvl5pPr marL="1828543" algn="l" defTabSz="457136" rtl="0" eaLnBrk="1" latinLnBrk="0" hangingPunct="1">
        <a:defRPr sz="1800" kern="1200">
          <a:solidFill>
            <a:schemeClr val="tx1"/>
          </a:solidFill>
          <a:latin typeface="+mn-lt"/>
          <a:ea typeface="+mn-ea"/>
          <a:cs typeface="+mn-cs"/>
        </a:defRPr>
      </a:lvl5pPr>
      <a:lvl6pPr marL="2285679" algn="l" defTabSz="457136" rtl="0" eaLnBrk="1" latinLnBrk="0" hangingPunct="1">
        <a:defRPr sz="1800" kern="1200">
          <a:solidFill>
            <a:schemeClr val="tx1"/>
          </a:solidFill>
          <a:latin typeface="+mn-lt"/>
          <a:ea typeface="+mn-ea"/>
          <a:cs typeface="+mn-cs"/>
        </a:defRPr>
      </a:lvl6pPr>
      <a:lvl7pPr marL="2742815" algn="l" defTabSz="457136" rtl="0" eaLnBrk="1" latinLnBrk="0" hangingPunct="1">
        <a:defRPr sz="1800" kern="1200">
          <a:solidFill>
            <a:schemeClr val="tx1"/>
          </a:solidFill>
          <a:latin typeface="+mn-lt"/>
          <a:ea typeface="+mn-ea"/>
          <a:cs typeface="+mn-cs"/>
        </a:defRPr>
      </a:lvl7pPr>
      <a:lvl8pPr marL="3199951" algn="l" defTabSz="457136" rtl="0" eaLnBrk="1" latinLnBrk="0" hangingPunct="1">
        <a:defRPr sz="1800" kern="1200">
          <a:solidFill>
            <a:schemeClr val="tx1"/>
          </a:solidFill>
          <a:latin typeface="+mn-lt"/>
          <a:ea typeface="+mn-ea"/>
          <a:cs typeface="+mn-cs"/>
        </a:defRPr>
      </a:lvl8pPr>
      <a:lvl9pPr marL="3657087" algn="l" defTabSz="45713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image" Target="../media/image7.png"/><Relationship Id="rId11" Type="http://schemas.openxmlformats.org/officeDocument/2006/relationships/image" Target="../media/image3.png"/><Relationship Id="rId5" Type="http://schemas.openxmlformats.org/officeDocument/2006/relationships/image" Target="../media/image6.png"/><Relationship Id="rId10" Type="http://schemas.openxmlformats.org/officeDocument/2006/relationships/image" Target="../media/image2.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hyperlink" Target="https://environmentlive.unep.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2260601"/>
            <a:ext cx="7679262" cy="2233083"/>
          </a:xfrm>
        </p:spPr>
        <p:txBody>
          <a:bodyPr lIns="0" rIns="0" bIns="144000" anchor="b">
            <a:noAutofit/>
          </a:bodyPr>
          <a:lstStyle/>
          <a:p>
            <a:r>
              <a:rPr lang="fr-FR" sz="4000" dirty="0">
                <a:solidFill>
                  <a:schemeClr val="bg1"/>
                </a:solidFill>
              </a:rPr>
              <a:t>Renforcement de la coordination nationale pour une production plus intégrée de statistiques liées à l'environnement</a:t>
            </a:r>
            <a:endParaRPr lang="en-US" sz="4000" dirty="0">
              <a:solidFill>
                <a:schemeClr val="bg1"/>
              </a:solidFill>
            </a:endParaRPr>
          </a:p>
        </p:txBody>
      </p:sp>
      <p:sp>
        <p:nvSpPr>
          <p:cNvPr id="3" name="Subtitle 2"/>
          <p:cNvSpPr>
            <a:spLocks noGrp="1"/>
          </p:cNvSpPr>
          <p:nvPr>
            <p:ph type="subTitle" idx="1"/>
          </p:nvPr>
        </p:nvSpPr>
        <p:spPr>
          <a:xfrm>
            <a:off x="728122" y="4626553"/>
            <a:ext cx="7679262" cy="1030817"/>
          </a:xfrm>
        </p:spPr>
        <p:txBody>
          <a:bodyPr lIns="0" tIns="144000" rIns="0" bIns="144000" anchor="t">
            <a:noAutofit/>
          </a:bodyPr>
          <a:lstStyle/>
          <a:p>
            <a:r>
              <a:rPr lang="fr-FR" sz="1800" b="1" dirty="0">
                <a:solidFill>
                  <a:srgbClr val="FFFFFF"/>
                </a:solidFill>
              </a:rPr>
              <a:t>Atelier régional de renforcement des capacités sur les statistiques de l'environnement en Afrique de l'Ouest (Conakry, Guinée, du 27 au 29 Novembre 2018)</a:t>
            </a:r>
            <a:endParaRPr lang="en-US" sz="1800" b="1" dirty="0">
              <a:solidFill>
                <a:srgbClr val="FFFFFF"/>
              </a:solidFill>
            </a:endParaRPr>
          </a:p>
        </p:txBody>
      </p:sp>
      <p:cxnSp>
        <p:nvCxnSpPr>
          <p:cNvPr id="5" name="Straight Connector 4"/>
          <p:cNvCxnSpPr/>
          <p:nvPr/>
        </p:nvCxnSpPr>
        <p:spPr>
          <a:xfrm>
            <a:off x="728122" y="4493684"/>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728122" y="5790240"/>
            <a:ext cx="7679262" cy="458159"/>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100" dirty="0">
                <a:solidFill>
                  <a:srgbClr val="FFFFFF"/>
                </a:solidFill>
              </a:rPr>
              <a:t>Dany Ghafari/ 27-29 </a:t>
            </a:r>
            <a:r>
              <a:rPr lang="en-US" sz="1100" dirty="0" err="1">
                <a:solidFill>
                  <a:srgbClr val="FFFFFF"/>
                </a:solidFill>
              </a:rPr>
              <a:t>Novembre</a:t>
            </a:r>
            <a:r>
              <a:rPr lang="en-US" sz="1100" dirty="0">
                <a:solidFill>
                  <a:srgbClr val="FFFFFF"/>
                </a:solidFill>
              </a:rPr>
              <a:t> 2018 / Conakry, Guinee</a:t>
            </a:r>
          </a:p>
        </p:txBody>
      </p: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921" y="1"/>
            <a:ext cx="2495615" cy="1619656"/>
          </a:xfrm>
          <a:prstGeom prst="rect">
            <a:avLst/>
          </a:prstGeom>
        </p:spPr>
      </p:pic>
    </p:spTree>
    <p:extLst>
      <p:ext uri="{BB962C8B-B14F-4D97-AF65-F5344CB8AC3E}">
        <p14:creationId xmlns:p14="http://schemas.microsoft.com/office/powerpoint/2010/main" val="2104761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2</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a:p>
            <a:r>
              <a:rPr lang="en-US" sz="3200" dirty="0">
                <a:solidFill>
                  <a:srgbClr val="00AEEF"/>
                </a:solidFill>
              </a:rPr>
              <a:t>Flux de </a:t>
            </a:r>
            <a:r>
              <a:rPr lang="en-US" sz="3200" dirty="0" err="1">
                <a:solidFill>
                  <a:srgbClr val="00AEEF"/>
                </a:solidFill>
              </a:rPr>
              <a:t>données</a:t>
            </a:r>
            <a:r>
              <a:rPr lang="en-US" sz="3200" dirty="0">
                <a:solidFill>
                  <a:srgbClr val="00AEEF"/>
                </a:solidFill>
              </a:rPr>
              <a:t>:  ODD </a:t>
            </a:r>
            <a:r>
              <a:rPr lang="en-US" sz="3200" dirty="0" err="1">
                <a:solidFill>
                  <a:srgbClr val="00AEEF"/>
                </a:solidFill>
              </a:rPr>
              <a:t>Environnement</a:t>
            </a:r>
            <a:endParaRPr lang="en-US" sz="3200" dirty="0">
              <a:solidFill>
                <a:srgbClr val="00AEEF"/>
              </a:solidFill>
            </a:endParaRPr>
          </a:p>
        </p:txBody>
      </p:sp>
      <p:grpSp>
        <p:nvGrpSpPr>
          <p:cNvPr id="2" name="Group 1"/>
          <p:cNvGrpSpPr/>
          <p:nvPr/>
        </p:nvGrpSpPr>
        <p:grpSpPr>
          <a:xfrm>
            <a:off x="1261150" y="3486788"/>
            <a:ext cx="7698030" cy="2683659"/>
            <a:chOff x="1261690" y="3483094"/>
            <a:chExt cx="7698030" cy="2683659"/>
          </a:xfrm>
        </p:grpSpPr>
        <p:sp>
          <p:nvSpPr>
            <p:cNvPr id="17" name="Flowchart: Alternate Process 16"/>
            <p:cNvSpPr/>
            <p:nvPr/>
          </p:nvSpPr>
          <p:spPr>
            <a:xfrm>
              <a:off x="1261690" y="3483094"/>
              <a:ext cx="1600200" cy="838200"/>
            </a:xfrm>
            <a:prstGeom prst="flowChartAlternateProcess">
              <a:avLst/>
            </a:prstGeom>
            <a:solidFill>
              <a:srgbClr val="43C9D6"/>
            </a:solid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Roboto Regular"/>
                </a:rPr>
                <a:t>INSTITUT NATIONAL DE LA STATISTIQUE </a:t>
              </a:r>
            </a:p>
          </p:txBody>
        </p:sp>
        <p:sp>
          <p:nvSpPr>
            <p:cNvPr id="18" name="Flowchart: Alternate Process 17"/>
            <p:cNvSpPr/>
            <p:nvPr/>
          </p:nvSpPr>
          <p:spPr>
            <a:xfrm>
              <a:off x="4249774" y="3483094"/>
              <a:ext cx="1600200" cy="838200"/>
            </a:xfrm>
            <a:prstGeom prst="flowChartAlternateProcess">
              <a:avLst/>
            </a:prstGeom>
            <a:no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a:solidFill>
                  <a:schemeClr val="tx1"/>
                </a:solidFill>
                <a:latin typeface="Roboto Regular"/>
              </a:endParaRPr>
            </a:p>
          </p:txBody>
        </p:sp>
        <p:sp>
          <p:nvSpPr>
            <p:cNvPr id="19" name="Left-Right Arrow 18"/>
            <p:cNvSpPr/>
            <p:nvPr/>
          </p:nvSpPr>
          <p:spPr>
            <a:xfrm>
              <a:off x="3030406" y="3772821"/>
              <a:ext cx="1072838" cy="182880"/>
            </a:xfrm>
            <a:prstGeom prst="lef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Alternate Process 19"/>
            <p:cNvSpPr/>
            <p:nvPr/>
          </p:nvSpPr>
          <p:spPr>
            <a:xfrm>
              <a:off x="2794465" y="5328553"/>
              <a:ext cx="1600200" cy="838200"/>
            </a:xfrm>
            <a:prstGeom prst="flowChartAlternateProcess">
              <a:avLst/>
            </a:prstGeom>
            <a:no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Roboto Regular"/>
                </a:rPr>
                <a:t>MÉCANISMES RÉGIONAUX</a:t>
              </a:r>
            </a:p>
          </p:txBody>
        </p:sp>
        <p:sp>
          <p:nvSpPr>
            <p:cNvPr id="21" name="Flowchart: Alternate Process 20"/>
            <p:cNvSpPr/>
            <p:nvPr/>
          </p:nvSpPr>
          <p:spPr>
            <a:xfrm>
              <a:off x="7359520" y="3492996"/>
              <a:ext cx="1600200" cy="838200"/>
            </a:xfrm>
            <a:prstGeom prst="flowChartAlternateProcess">
              <a:avLst/>
            </a:prstGeom>
            <a:no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a:solidFill>
                  <a:schemeClr val="tx1"/>
                </a:solidFill>
                <a:latin typeface="Roboto Regular"/>
              </a:endParaRPr>
            </a:p>
          </p:txBody>
        </p:sp>
        <p:sp>
          <p:nvSpPr>
            <p:cNvPr id="22" name="Right Arrow 21"/>
            <p:cNvSpPr/>
            <p:nvPr/>
          </p:nvSpPr>
          <p:spPr>
            <a:xfrm rot="2700000">
              <a:off x="2080317" y="4738433"/>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18900000">
              <a:off x="4038961" y="4738433"/>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a:off x="6103510" y="3820656"/>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4299" y="3914581"/>
              <a:ext cx="431151" cy="365760"/>
            </a:xfrm>
            <a:prstGeom prst="rect">
              <a:avLst/>
            </a:prstGeom>
          </p:spPr>
        </p:pic>
        <p:sp>
          <p:nvSpPr>
            <p:cNvPr id="27" name="TextBox 26"/>
            <p:cNvSpPr txBox="1"/>
            <p:nvPr/>
          </p:nvSpPr>
          <p:spPr>
            <a:xfrm>
              <a:off x="4333098" y="3491089"/>
              <a:ext cx="1519371" cy="415498"/>
            </a:xfrm>
            <a:prstGeom prst="rect">
              <a:avLst/>
            </a:prstGeom>
            <a:noFill/>
          </p:spPr>
          <p:txBody>
            <a:bodyPr wrap="square" rtlCol="0">
              <a:spAutoFit/>
            </a:bodyPr>
            <a:lstStyle/>
            <a:p>
              <a:pPr algn="ctr"/>
              <a:r>
                <a:rPr lang="en-US" sz="1050" dirty="0">
                  <a:latin typeface="Roboto Regular"/>
                </a:rPr>
                <a:t>ORGANISATIONS INTERNATIONALES</a:t>
              </a:r>
            </a:p>
          </p:txBody>
        </p:sp>
        <p:sp>
          <p:nvSpPr>
            <p:cNvPr id="28" name="TextBox 27"/>
            <p:cNvSpPr txBox="1"/>
            <p:nvPr/>
          </p:nvSpPr>
          <p:spPr>
            <a:xfrm>
              <a:off x="7470458" y="3552903"/>
              <a:ext cx="1378325" cy="415498"/>
            </a:xfrm>
            <a:prstGeom prst="rect">
              <a:avLst/>
            </a:prstGeom>
            <a:noFill/>
          </p:spPr>
          <p:txBody>
            <a:bodyPr wrap="square" rtlCol="0">
              <a:spAutoFit/>
            </a:bodyPr>
            <a:lstStyle/>
            <a:p>
              <a:pPr algn="ctr"/>
              <a:r>
                <a:rPr lang="en-US" sz="1050" dirty="0">
                  <a:latin typeface="Roboto Regular"/>
                </a:rPr>
                <a:t>BASE DE DONNEES (UNSD)</a:t>
              </a:r>
            </a:p>
          </p:txBody>
        </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0289" y="3893315"/>
              <a:ext cx="1518663" cy="323980"/>
            </a:xfrm>
            <a:prstGeom prst="rect">
              <a:avLst/>
            </a:prstGeom>
          </p:spPr>
        </p:pic>
      </p:grpSp>
      <p:sp>
        <p:nvSpPr>
          <p:cNvPr id="30" name="TextBox 29"/>
          <p:cNvSpPr txBox="1"/>
          <p:nvPr/>
        </p:nvSpPr>
        <p:spPr>
          <a:xfrm>
            <a:off x="1164898" y="2205970"/>
            <a:ext cx="2226002" cy="1015663"/>
          </a:xfrm>
          <a:prstGeom prst="rect">
            <a:avLst/>
          </a:prstGeom>
          <a:noFill/>
          <a:ln w="19050">
            <a:solidFill>
              <a:srgbClr val="FF0000"/>
            </a:solidFill>
            <a:prstDash val="dash"/>
          </a:ln>
        </p:spPr>
        <p:txBody>
          <a:bodyPr wrap="square" rtlCol="0">
            <a:spAutoFit/>
          </a:bodyPr>
          <a:lstStyle/>
          <a:p>
            <a:r>
              <a:rPr lang="fr-FR" sz="1200" dirty="0">
                <a:latin typeface="Roboto Regular"/>
              </a:rPr>
              <a:t>Ministère de l'environnement</a:t>
            </a:r>
          </a:p>
          <a:p>
            <a:r>
              <a:rPr lang="fr-FR" sz="1200" dirty="0">
                <a:latin typeface="Roboto Regular"/>
              </a:rPr>
              <a:t>ministère de l'Agriculture</a:t>
            </a:r>
          </a:p>
          <a:p>
            <a:r>
              <a:rPr lang="fr-FR" sz="1200" dirty="0">
                <a:latin typeface="Roboto Regular"/>
              </a:rPr>
              <a:t>Ministère de la pêche</a:t>
            </a:r>
          </a:p>
          <a:p>
            <a:r>
              <a:rPr lang="fr-FR" sz="1200" dirty="0">
                <a:latin typeface="Roboto Regular"/>
              </a:rPr>
              <a:t>Ministère de l'énergie</a:t>
            </a:r>
          </a:p>
          <a:p>
            <a:r>
              <a:rPr lang="fr-FR" sz="1200" dirty="0">
                <a:latin typeface="Roboto Regular"/>
              </a:rPr>
              <a:t>Ministère de la terre</a:t>
            </a:r>
            <a:r>
              <a:rPr lang="en-US" sz="1200" dirty="0">
                <a:latin typeface="Roboto Regular"/>
              </a:rPr>
              <a:t>…</a:t>
            </a:r>
          </a:p>
        </p:txBody>
      </p:sp>
      <p:sp>
        <p:nvSpPr>
          <p:cNvPr id="3" name="Line Callout 3 2"/>
          <p:cNvSpPr/>
          <p:nvPr/>
        </p:nvSpPr>
        <p:spPr>
          <a:xfrm>
            <a:off x="255084" y="1297172"/>
            <a:ext cx="3875353" cy="2626379"/>
          </a:xfrm>
          <a:custGeom>
            <a:avLst/>
            <a:gdLst>
              <a:gd name="connsiteX0" fmla="*/ 0 w 2838163"/>
              <a:gd name="connsiteY0" fmla="*/ 0 h 818707"/>
              <a:gd name="connsiteX1" fmla="*/ 2838163 w 2838163"/>
              <a:gd name="connsiteY1" fmla="*/ 0 h 818707"/>
              <a:gd name="connsiteX2" fmla="*/ 2838163 w 2838163"/>
              <a:gd name="connsiteY2" fmla="*/ 818707 h 818707"/>
              <a:gd name="connsiteX3" fmla="*/ 0 w 2838163"/>
              <a:gd name="connsiteY3" fmla="*/ 818707 h 818707"/>
              <a:gd name="connsiteX4" fmla="*/ 0 w 2838163"/>
              <a:gd name="connsiteY4" fmla="*/ 0 h 818707"/>
              <a:gd name="connsiteX0" fmla="*/ -87642 w 2838163"/>
              <a:gd name="connsiteY0" fmla="*/ 127096 h 818707"/>
              <a:gd name="connsiteX1" fmla="*/ -462422 w 2838163"/>
              <a:gd name="connsiteY1" fmla="*/ 127096 h 818707"/>
              <a:gd name="connsiteX2" fmla="*/ -473037 w 2838163"/>
              <a:gd name="connsiteY2" fmla="*/ 2623669 h 818707"/>
              <a:gd name="connsiteX3" fmla="*/ 360475 w 2838163"/>
              <a:gd name="connsiteY3" fmla="*/ 2626379 h 818707"/>
              <a:gd name="connsiteX0" fmla="*/ 473037 w 3311200"/>
              <a:gd name="connsiteY0" fmla="*/ 0 h 2626379"/>
              <a:gd name="connsiteX1" fmla="*/ 3311200 w 3311200"/>
              <a:gd name="connsiteY1" fmla="*/ 0 h 2626379"/>
              <a:gd name="connsiteX2" fmla="*/ 3311200 w 3311200"/>
              <a:gd name="connsiteY2" fmla="*/ 818707 h 2626379"/>
              <a:gd name="connsiteX3" fmla="*/ 473037 w 3311200"/>
              <a:gd name="connsiteY3" fmla="*/ 818707 h 2626379"/>
              <a:gd name="connsiteX4" fmla="*/ 473037 w 3311200"/>
              <a:gd name="connsiteY4" fmla="*/ 0 h 2626379"/>
              <a:gd name="connsiteX0" fmla="*/ 385395 w 3311200"/>
              <a:gd name="connsiteY0" fmla="*/ 127096 h 2626379"/>
              <a:gd name="connsiteX1" fmla="*/ 10615 w 3311200"/>
              <a:gd name="connsiteY1" fmla="*/ 127096 h 2626379"/>
              <a:gd name="connsiteX2" fmla="*/ 0 w 3311200"/>
              <a:gd name="connsiteY2" fmla="*/ 2623669 h 2626379"/>
              <a:gd name="connsiteX3" fmla="*/ 797886 w 3311200"/>
              <a:gd name="connsiteY3" fmla="*/ 2626379 h 2626379"/>
            </a:gdLst>
            <a:ahLst/>
            <a:cxnLst>
              <a:cxn ang="0">
                <a:pos x="connsiteX0" y="connsiteY0"/>
              </a:cxn>
              <a:cxn ang="0">
                <a:pos x="connsiteX1" y="connsiteY1"/>
              </a:cxn>
              <a:cxn ang="0">
                <a:pos x="connsiteX2" y="connsiteY2"/>
              </a:cxn>
              <a:cxn ang="0">
                <a:pos x="connsiteX3" y="connsiteY3"/>
              </a:cxn>
            </a:cxnLst>
            <a:rect l="l" t="t" r="r" b="b"/>
            <a:pathLst>
              <a:path w="3311200" h="2626379" extrusionOk="0">
                <a:moveTo>
                  <a:pt x="473037" y="0"/>
                </a:moveTo>
                <a:lnTo>
                  <a:pt x="3311200" y="0"/>
                </a:lnTo>
                <a:lnTo>
                  <a:pt x="3311200" y="818707"/>
                </a:lnTo>
                <a:lnTo>
                  <a:pt x="473037" y="818707"/>
                </a:lnTo>
                <a:lnTo>
                  <a:pt x="473037" y="0"/>
                </a:lnTo>
                <a:close/>
              </a:path>
              <a:path w="3311200" h="2626379" fill="none" extrusionOk="0">
                <a:moveTo>
                  <a:pt x="385395" y="127096"/>
                </a:moveTo>
                <a:lnTo>
                  <a:pt x="10615" y="127096"/>
                </a:lnTo>
                <a:cubicBezTo>
                  <a:pt x="7077" y="959287"/>
                  <a:pt x="3538" y="1791478"/>
                  <a:pt x="0" y="2623669"/>
                </a:cubicBezTo>
                <a:lnTo>
                  <a:pt x="797886" y="2626379"/>
                </a:lnTo>
              </a:path>
            </a:pathLst>
          </a:custGeom>
          <a:noFill/>
          <a:ln>
            <a:solidFill>
              <a:srgbClr val="00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916592" y="1322859"/>
            <a:ext cx="3168517" cy="769441"/>
          </a:xfrm>
          <a:prstGeom prst="rect">
            <a:avLst/>
          </a:prstGeom>
        </p:spPr>
        <p:txBody>
          <a:bodyPr wrap="square">
            <a:spAutoFit/>
          </a:bodyPr>
          <a:lstStyle/>
          <a:p>
            <a:r>
              <a:rPr lang="fr-FR" sz="1100" dirty="0">
                <a:latin typeface="Roboto Regular"/>
              </a:rPr>
              <a:t>Les OSN ont une longue expérience des données sociales et économiques, mais les statistiques de l’environnement sont nouvelles et fragmentées au niveau national.</a:t>
            </a:r>
            <a:endParaRPr lang="en-US" sz="1100" dirty="0">
              <a:latin typeface="Roboto Regular"/>
            </a:endParaRPr>
          </a:p>
        </p:txBody>
      </p:sp>
    </p:spTree>
    <p:extLst>
      <p:ext uri="{BB962C8B-B14F-4D97-AF65-F5344CB8AC3E}">
        <p14:creationId xmlns:p14="http://schemas.microsoft.com/office/powerpoint/2010/main" val="30059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Curved Connector 54"/>
          <p:cNvCxnSpPr>
            <a:stCxn id="39" idx="0"/>
          </p:cNvCxnSpPr>
          <p:nvPr/>
        </p:nvCxnSpPr>
        <p:spPr>
          <a:xfrm rot="5400000" flipH="1" flipV="1">
            <a:off x="3548999" y="2251537"/>
            <a:ext cx="3122583" cy="3031450"/>
          </a:xfrm>
          <a:prstGeom prst="curvedConnector3">
            <a:avLst>
              <a:gd name="adj1" fmla="val 50000"/>
            </a:avLst>
          </a:prstGeom>
          <a:ln>
            <a:solidFill>
              <a:srgbClr val="43C9D6">
                <a:alpha val="40000"/>
              </a:srgbClr>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3</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endParaRPr lang="en-US" sz="3200" dirty="0">
              <a:solidFill>
                <a:srgbClr val="00AEEF"/>
              </a:solidFill>
            </a:endParaRPr>
          </a:p>
          <a:p>
            <a:r>
              <a:rPr lang="en-US" sz="3200" dirty="0">
                <a:solidFill>
                  <a:srgbClr val="00AEEF"/>
                </a:solidFill>
              </a:rPr>
              <a:t>ODD: Une </a:t>
            </a:r>
            <a:r>
              <a:rPr lang="en-US" sz="3200" dirty="0" err="1">
                <a:solidFill>
                  <a:srgbClr val="00AEEF"/>
                </a:solidFill>
              </a:rPr>
              <a:t>opportunité</a:t>
            </a:r>
            <a:r>
              <a:rPr lang="en-US" sz="3200" dirty="0">
                <a:solidFill>
                  <a:srgbClr val="00AEEF"/>
                </a:solidFill>
              </a:rPr>
              <a:t> de </a:t>
            </a:r>
            <a:r>
              <a:rPr lang="en-US" sz="3200" dirty="0" err="1">
                <a:solidFill>
                  <a:srgbClr val="00AEEF"/>
                </a:solidFill>
              </a:rPr>
              <a:t>changement</a:t>
            </a:r>
            <a:endParaRPr lang="en-US" sz="3200" dirty="0">
              <a:solidFill>
                <a:srgbClr val="00AEEF"/>
              </a:solidFill>
            </a:endParaRPr>
          </a:p>
        </p:txBody>
      </p:sp>
      <p:grpSp>
        <p:nvGrpSpPr>
          <p:cNvPr id="44" name="Group 43"/>
          <p:cNvGrpSpPr/>
          <p:nvPr/>
        </p:nvGrpSpPr>
        <p:grpSpPr>
          <a:xfrm>
            <a:off x="191388" y="1382229"/>
            <a:ext cx="8768332" cy="4784524"/>
            <a:chOff x="297718" y="1446027"/>
            <a:chExt cx="8768332" cy="4784524"/>
          </a:xfrm>
        </p:grpSpPr>
        <p:sp>
          <p:nvSpPr>
            <p:cNvPr id="56" name="Flowchart: Alternate Process 55"/>
            <p:cNvSpPr/>
            <p:nvPr/>
          </p:nvSpPr>
          <p:spPr>
            <a:xfrm>
              <a:off x="1368020" y="3546892"/>
              <a:ext cx="1600200" cy="838200"/>
            </a:xfrm>
            <a:prstGeom prst="flowChartAlternateProcess">
              <a:avLst/>
            </a:prstGeom>
            <a:solidFill>
              <a:srgbClr val="43C9D6"/>
            </a:solid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Roboto Regular"/>
                </a:rPr>
                <a:t>INSTITUT NATIONAL DE LA STATISTIQUE </a:t>
              </a:r>
            </a:p>
          </p:txBody>
        </p:sp>
        <p:sp>
          <p:nvSpPr>
            <p:cNvPr id="57" name="Flowchart: Alternate Process 56"/>
            <p:cNvSpPr/>
            <p:nvPr/>
          </p:nvSpPr>
          <p:spPr>
            <a:xfrm>
              <a:off x="4356104" y="3546892"/>
              <a:ext cx="1600200" cy="838200"/>
            </a:xfrm>
            <a:prstGeom prst="flowChartAlternateProcess">
              <a:avLst/>
            </a:prstGeom>
            <a:solidFill>
              <a:schemeClr val="bg1"/>
            </a:solid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a:solidFill>
                  <a:schemeClr val="tx1"/>
                </a:solidFill>
                <a:latin typeface="Roboto Regular"/>
              </a:endParaRPr>
            </a:p>
          </p:txBody>
        </p:sp>
        <p:sp>
          <p:nvSpPr>
            <p:cNvPr id="21" name="Left-Right Arrow 20"/>
            <p:cNvSpPr/>
            <p:nvPr/>
          </p:nvSpPr>
          <p:spPr>
            <a:xfrm>
              <a:off x="3136736" y="3836619"/>
              <a:ext cx="1072838" cy="182880"/>
            </a:xfrm>
            <a:prstGeom prst="lef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p:cNvGrpSpPr/>
            <p:nvPr/>
          </p:nvGrpSpPr>
          <p:grpSpPr>
            <a:xfrm>
              <a:off x="1019804" y="1446027"/>
              <a:ext cx="2296633" cy="733647"/>
              <a:chOff x="2487158" y="1491747"/>
              <a:chExt cx="2296633" cy="733647"/>
            </a:xfrm>
          </p:grpSpPr>
          <p:grpSp>
            <p:nvGrpSpPr>
              <p:cNvPr id="2" name="Group 1"/>
              <p:cNvGrpSpPr/>
              <p:nvPr/>
            </p:nvGrpSpPr>
            <p:grpSpPr>
              <a:xfrm>
                <a:off x="2681728" y="1633346"/>
                <a:ext cx="1907492" cy="457200"/>
                <a:chOff x="3541959" y="1467762"/>
                <a:chExt cx="1907492" cy="45720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1959" y="1467762"/>
                  <a:ext cx="457200" cy="45720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25390" y="1467762"/>
                  <a:ext cx="457200" cy="457200"/>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8821" y="1467762"/>
                  <a:ext cx="457200" cy="457200"/>
                </a:xfrm>
                <a:prstGeom prst="rect">
                  <a:avLst/>
                </a:prstGeom>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92251" y="1467762"/>
                  <a:ext cx="457200" cy="457200"/>
                </a:xfrm>
                <a:prstGeom prst="rect">
                  <a:avLst/>
                </a:prstGeom>
              </p:spPr>
            </p:pic>
          </p:grpSp>
          <p:sp>
            <p:nvSpPr>
              <p:cNvPr id="6" name="Rounded Rectangle 5"/>
              <p:cNvSpPr/>
              <p:nvPr/>
            </p:nvSpPr>
            <p:spPr>
              <a:xfrm>
                <a:off x="2487158" y="1491747"/>
                <a:ext cx="2296633" cy="733647"/>
              </a:xfrm>
              <a:prstGeom prst="roundRect">
                <a:avLst/>
              </a:prstGeom>
              <a:noFill/>
              <a:ln>
                <a:solidFill>
                  <a:srgbClr val="43C9D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6418528" y="1446027"/>
              <a:ext cx="2296633" cy="733647"/>
              <a:chOff x="6237767" y="1446027"/>
              <a:chExt cx="2296633" cy="733647"/>
            </a:xfrm>
          </p:grpSpPr>
          <p:grpSp>
            <p:nvGrpSpPr>
              <p:cNvPr id="24" name="Group 23"/>
              <p:cNvGrpSpPr/>
              <p:nvPr/>
            </p:nvGrpSpPr>
            <p:grpSpPr>
              <a:xfrm>
                <a:off x="6642078" y="1584251"/>
                <a:ext cx="1488010" cy="548640"/>
                <a:chOff x="823714" y="1467762"/>
                <a:chExt cx="1488010" cy="548640"/>
              </a:xfrm>
            </p:grpSpPr>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3714" y="1467762"/>
                  <a:ext cx="457200" cy="457200"/>
                </a:xfrm>
                <a:prstGeom prst="rect">
                  <a:avLst/>
                </a:prstGeom>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5931" y="1467762"/>
                  <a:ext cx="457200" cy="457200"/>
                </a:xfrm>
                <a:prstGeom prst="rect">
                  <a:avLst/>
                </a:prstGeom>
              </p:spPr>
            </p:pic>
            <p:pic>
              <p:nvPicPr>
                <p:cNvPr id="27" name="Pictur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63084" y="1467762"/>
                  <a:ext cx="548640" cy="548640"/>
                </a:xfrm>
                <a:prstGeom prst="rect">
                  <a:avLst/>
                </a:prstGeom>
              </p:spPr>
            </p:pic>
          </p:grpSp>
          <p:sp>
            <p:nvSpPr>
              <p:cNvPr id="31" name="Rounded Rectangle 30"/>
              <p:cNvSpPr/>
              <p:nvPr/>
            </p:nvSpPr>
            <p:spPr>
              <a:xfrm>
                <a:off x="6237767" y="1446027"/>
                <a:ext cx="2296633" cy="733647"/>
              </a:xfrm>
              <a:prstGeom prst="roundRect">
                <a:avLst/>
              </a:prstGeom>
              <a:noFill/>
              <a:ln>
                <a:solidFill>
                  <a:srgbClr val="43C9D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 name="Flowchart: Alternate Process 38"/>
            <p:cNvSpPr/>
            <p:nvPr/>
          </p:nvSpPr>
          <p:spPr>
            <a:xfrm>
              <a:off x="2900795" y="5392351"/>
              <a:ext cx="1600200" cy="838200"/>
            </a:xfrm>
            <a:prstGeom prst="flowChartAlternateProcess">
              <a:avLst/>
            </a:prstGeom>
            <a:no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latin typeface="Roboto Regular"/>
                </a:rPr>
                <a:t>MÉCANISMES RÉGIONAUX</a:t>
              </a:r>
            </a:p>
          </p:txBody>
        </p:sp>
        <p:sp>
          <p:nvSpPr>
            <p:cNvPr id="40" name="Flowchart: Alternate Process 39"/>
            <p:cNvSpPr/>
            <p:nvPr/>
          </p:nvSpPr>
          <p:spPr>
            <a:xfrm>
              <a:off x="7465850" y="3556794"/>
              <a:ext cx="1600200" cy="838200"/>
            </a:xfrm>
            <a:prstGeom prst="flowChartAlternateProcess">
              <a:avLst/>
            </a:prstGeom>
            <a:noFill/>
            <a:ln>
              <a:solidFill>
                <a:srgbClr val="00AD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050" dirty="0">
                <a:solidFill>
                  <a:schemeClr val="tx1"/>
                </a:solidFill>
                <a:latin typeface="Roboto Regular"/>
              </a:endParaRPr>
            </a:p>
          </p:txBody>
        </p:sp>
        <p:sp>
          <p:nvSpPr>
            <p:cNvPr id="41" name="Right Arrow 40"/>
            <p:cNvSpPr/>
            <p:nvPr/>
          </p:nvSpPr>
          <p:spPr>
            <a:xfrm rot="2700000">
              <a:off x="2186647" y="4802231"/>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Arrow 41"/>
            <p:cNvSpPr/>
            <p:nvPr/>
          </p:nvSpPr>
          <p:spPr>
            <a:xfrm rot="18900000">
              <a:off x="4145291" y="4802231"/>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Arrow 42"/>
            <p:cNvSpPr/>
            <p:nvPr/>
          </p:nvSpPr>
          <p:spPr>
            <a:xfrm>
              <a:off x="6209840" y="3884454"/>
              <a:ext cx="1069848" cy="182880"/>
            </a:xfrm>
            <a:prstGeom prst="rightArrow">
              <a:avLst/>
            </a:prstGeom>
            <a:solidFill>
              <a:srgbClr val="1C75BA">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urved Left Arrow 31"/>
            <p:cNvSpPr/>
            <p:nvPr/>
          </p:nvSpPr>
          <p:spPr>
            <a:xfrm flipH="1">
              <a:off x="403536" y="1612421"/>
              <a:ext cx="505347" cy="2315637"/>
            </a:xfrm>
            <a:prstGeom prst="curvedLeftArrow">
              <a:avLst/>
            </a:prstGeom>
            <a:solidFill>
              <a:srgbClr val="00ADED">
                <a:alpha val="6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3" name="TextBox 32"/>
            <p:cNvSpPr txBox="1"/>
            <p:nvPr/>
          </p:nvSpPr>
          <p:spPr>
            <a:xfrm>
              <a:off x="1271227" y="2269768"/>
              <a:ext cx="2176131" cy="1200329"/>
            </a:xfrm>
            <a:prstGeom prst="rect">
              <a:avLst/>
            </a:prstGeom>
            <a:noFill/>
            <a:ln w="19050">
              <a:solidFill>
                <a:srgbClr val="00ADED"/>
              </a:solidFill>
            </a:ln>
          </p:spPr>
          <p:txBody>
            <a:bodyPr wrap="square" rtlCol="0">
              <a:spAutoFit/>
            </a:bodyPr>
            <a:lstStyle/>
            <a:p>
              <a:r>
                <a:rPr lang="fr-FR" sz="1200" dirty="0">
                  <a:latin typeface="Roboto Regular"/>
                </a:rPr>
                <a:t>Ministère de l'environnement</a:t>
              </a:r>
            </a:p>
            <a:p>
              <a:r>
                <a:rPr lang="fr-FR" sz="1200" dirty="0">
                  <a:latin typeface="Roboto Regular"/>
                </a:rPr>
                <a:t>ministère de l'Agriculture</a:t>
              </a:r>
            </a:p>
            <a:p>
              <a:r>
                <a:rPr lang="fr-FR" sz="1200" dirty="0">
                  <a:latin typeface="Roboto Regular"/>
                </a:rPr>
                <a:t>Ministère de la pêche</a:t>
              </a:r>
            </a:p>
            <a:p>
              <a:r>
                <a:rPr lang="fr-FR" sz="1200" dirty="0">
                  <a:latin typeface="Roboto Regular"/>
                </a:rPr>
                <a:t>Ministère de l'énergie</a:t>
              </a:r>
            </a:p>
            <a:p>
              <a:r>
                <a:rPr lang="fr-FR" sz="1200" dirty="0">
                  <a:latin typeface="Roboto Regular"/>
                </a:rPr>
                <a:t>Ministère de la terre</a:t>
              </a:r>
              <a:r>
                <a:rPr lang="en-US" sz="1200" dirty="0">
                  <a:latin typeface="Roboto Regular"/>
                </a:rPr>
                <a:t>…</a:t>
              </a:r>
            </a:p>
            <a:p>
              <a:r>
                <a:rPr lang="en-US" sz="1200" dirty="0">
                  <a:latin typeface="Roboto Regular"/>
                </a:rPr>
                <a:t>…</a:t>
              </a:r>
            </a:p>
          </p:txBody>
        </p:sp>
        <p:sp>
          <p:nvSpPr>
            <p:cNvPr id="52" name="Curved Left Arrow 51"/>
            <p:cNvSpPr/>
            <p:nvPr/>
          </p:nvSpPr>
          <p:spPr>
            <a:xfrm flipH="1">
              <a:off x="297718" y="2908468"/>
              <a:ext cx="916655" cy="1471334"/>
            </a:xfrm>
            <a:prstGeom prst="curvedLeftArrow">
              <a:avLst/>
            </a:prstGeom>
            <a:solidFill>
              <a:srgbClr val="FF0000">
                <a:alpha val="6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3" name="Curved Left Arrow 52"/>
            <p:cNvSpPr/>
            <p:nvPr/>
          </p:nvSpPr>
          <p:spPr>
            <a:xfrm>
              <a:off x="3404684" y="1612421"/>
              <a:ext cx="464634" cy="1278777"/>
            </a:xfrm>
            <a:prstGeom prst="curvedLeftArrow">
              <a:avLst/>
            </a:prstGeom>
            <a:solidFill>
              <a:srgbClr val="00ADED">
                <a:alpha val="6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cxnSp>
          <p:nvCxnSpPr>
            <p:cNvPr id="8" name="Straight Arrow Connector 7"/>
            <p:cNvCxnSpPr/>
            <p:nvPr/>
          </p:nvCxnSpPr>
          <p:spPr>
            <a:xfrm flipV="1">
              <a:off x="3164478" y="2251810"/>
              <a:ext cx="3140629" cy="1392325"/>
            </a:xfrm>
            <a:prstGeom prst="straightConnector1">
              <a:avLst/>
            </a:prstGeom>
            <a:ln>
              <a:solidFill>
                <a:srgbClr val="43C9D6">
                  <a:alpha val="40000"/>
                </a:srgbClr>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H="1" flipV="1">
              <a:off x="8263752" y="2360428"/>
              <a:ext cx="2198" cy="1109669"/>
            </a:xfrm>
            <a:prstGeom prst="straightConnector1">
              <a:avLst/>
            </a:prstGeom>
            <a:ln>
              <a:solidFill>
                <a:srgbClr val="43C9D6">
                  <a:alpha val="40000"/>
                </a:srgbClr>
              </a:solidFill>
              <a:prstDash val="dash"/>
              <a:tailEnd type="arrow"/>
            </a:ln>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0629" y="3978379"/>
              <a:ext cx="431151" cy="365760"/>
            </a:xfrm>
            <a:prstGeom prst="rect">
              <a:avLst/>
            </a:prstGeom>
          </p:spPr>
        </p:pic>
        <p:sp>
          <p:nvSpPr>
            <p:cNvPr id="22" name="TextBox 21"/>
            <p:cNvSpPr txBox="1"/>
            <p:nvPr/>
          </p:nvSpPr>
          <p:spPr>
            <a:xfrm>
              <a:off x="4477702" y="3567617"/>
              <a:ext cx="1478602" cy="415498"/>
            </a:xfrm>
            <a:prstGeom prst="rect">
              <a:avLst/>
            </a:prstGeom>
            <a:noFill/>
          </p:spPr>
          <p:txBody>
            <a:bodyPr wrap="square" rtlCol="0">
              <a:spAutoFit/>
            </a:bodyPr>
            <a:lstStyle/>
            <a:p>
              <a:pPr algn="ctr"/>
              <a:r>
                <a:rPr lang="en-US" sz="1050" dirty="0">
                  <a:latin typeface="Roboto Regular"/>
                </a:rPr>
                <a:t>ORGANISATIONS INTERNATIONALES</a:t>
              </a:r>
            </a:p>
          </p:txBody>
        </p:sp>
        <p:sp>
          <p:nvSpPr>
            <p:cNvPr id="28" name="TextBox 27"/>
            <p:cNvSpPr txBox="1"/>
            <p:nvPr/>
          </p:nvSpPr>
          <p:spPr>
            <a:xfrm>
              <a:off x="7576788" y="3577345"/>
              <a:ext cx="1378325" cy="415498"/>
            </a:xfrm>
            <a:prstGeom prst="rect">
              <a:avLst/>
            </a:prstGeom>
            <a:noFill/>
          </p:spPr>
          <p:txBody>
            <a:bodyPr wrap="square" rtlCol="0">
              <a:spAutoFit/>
            </a:bodyPr>
            <a:lstStyle/>
            <a:p>
              <a:pPr algn="ctr"/>
              <a:r>
                <a:rPr lang="en-US" sz="1050" dirty="0">
                  <a:latin typeface="Roboto Regular"/>
                </a:rPr>
                <a:t>BASE DE DONNEES (UNSD)</a:t>
              </a:r>
            </a:p>
          </p:txBody>
        </p:sp>
        <p:pic>
          <p:nvPicPr>
            <p:cNvPr id="34" name="Picture 3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506619" y="3957113"/>
              <a:ext cx="1518663" cy="323980"/>
            </a:xfrm>
            <a:prstGeom prst="rect">
              <a:avLst/>
            </a:prstGeom>
          </p:spPr>
        </p:pic>
      </p:grpSp>
      <p:cxnSp>
        <p:nvCxnSpPr>
          <p:cNvPr id="49" name="Straight Arrow Connector 48"/>
          <p:cNvCxnSpPr/>
          <p:nvPr/>
        </p:nvCxnSpPr>
        <p:spPr>
          <a:xfrm flipV="1">
            <a:off x="5913772" y="2349797"/>
            <a:ext cx="1509546" cy="1109667"/>
          </a:xfrm>
          <a:prstGeom prst="straightConnector1">
            <a:avLst/>
          </a:prstGeom>
          <a:ln>
            <a:solidFill>
              <a:srgbClr val="43C9D6">
                <a:alpha val="40000"/>
              </a:srgbClr>
            </a:solidFill>
            <a:prstDash val="dash"/>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9986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4</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533400" y="2"/>
            <a:ext cx="8382000"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fr-FR" sz="2800" dirty="0">
                <a:solidFill>
                  <a:srgbClr val="00AEEF"/>
                </a:solidFill>
              </a:rPr>
              <a:t>Initiatives des Nations Unies pour l'environnement (I)</a:t>
            </a:r>
          </a:p>
          <a:p>
            <a:r>
              <a:rPr lang="fr-FR" sz="3200" dirty="0">
                <a:solidFill>
                  <a:srgbClr val="00AEEF"/>
                </a:solidFill>
              </a:rPr>
              <a:t>Projet Compte de développement (DA)</a:t>
            </a:r>
            <a:endParaRPr lang="en-US" sz="3200" dirty="0">
              <a:solidFill>
                <a:srgbClr val="00AEEF"/>
              </a:solidFill>
            </a:endParaRPr>
          </a:p>
        </p:txBody>
      </p:sp>
      <p:sp>
        <p:nvSpPr>
          <p:cNvPr id="2" name="Rectangle 1"/>
          <p:cNvSpPr/>
          <p:nvPr/>
        </p:nvSpPr>
        <p:spPr>
          <a:xfrm>
            <a:off x="728122" y="1370763"/>
            <a:ext cx="8187278" cy="5078313"/>
          </a:xfrm>
          <a:prstGeom prst="rect">
            <a:avLst/>
          </a:prstGeom>
        </p:spPr>
        <p:txBody>
          <a:bodyPr wrap="square">
            <a:spAutoFit/>
          </a:bodyPr>
          <a:lstStyle/>
          <a:p>
            <a:r>
              <a:rPr lang="fr-FR" dirty="0">
                <a:latin typeface="Roboto Regular"/>
              </a:rPr>
              <a:t>ONU pour l’Environnement dirige </a:t>
            </a:r>
            <a:r>
              <a:rPr lang="fr-FR" dirty="0">
                <a:latin typeface="Roboto Regular"/>
              </a:rPr>
              <a:t>le pilier de l'environnement de ce projet </a:t>
            </a:r>
            <a:endParaRPr lang="fr-FR" dirty="0">
              <a:latin typeface="Roboto Regular"/>
            </a:endParaRPr>
          </a:p>
          <a:p>
            <a:endParaRPr lang="en-US" dirty="0">
              <a:latin typeface="Roboto Regular"/>
            </a:endParaRPr>
          </a:p>
          <a:p>
            <a:r>
              <a:rPr lang="en-US" b="1" dirty="0" err="1">
                <a:latin typeface="Roboto Regular"/>
              </a:rPr>
              <a:t>Objectif</a:t>
            </a:r>
            <a:r>
              <a:rPr lang="en-US" b="1" dirty="0">
                <a:latin typeface="Roboto Regular"/>
              </a:rPr>
              <a:t>: </a:t>
            </a:r>
          </a:p>
          <a:p>
            <a:r>
              <a:rPr lang="fr-FR" dirty="0">
                <a:latin typeface="Roboto Regular"/>
              </a:rPr>
              <a:t>Renforcer les capacités nationales et régionales en matière de production et d'utilisation de statistiques de l'environnement pour le suivi des objectifs de développement durable et un suivi plus large des politiques basé sur les priorités nationales</a:t>
            </a:r>
          </a:p>
          <a:p>
            <a:endParaRPr lang="en-GB" dirty="0">
              <a:latin typeface="Roboto Regular"/>
            </a:endParaRPr>
          </a:p>
          <a:p>
            <a:r>
              <a:rPr lang="en-GB" b="1" dirty="0" err="1">
                <a:latin typeface="Roboto Regular"/>
              </a:rPr>
              <a:t>Activités</a:t>
            </a:r>
            <a:r>
              <a:rPr lang="en-GB" b="1" dirty="0">
                <a:latin typeface="Roboto Regular"/>
              </a:rPr>
              <a:t>:</a:t>
            </a:r>
          </a:p>
          <a:p>
            <a:pPr marL="285750" indent="-285750">
              <a:buFont typeface="Arial" panose="020B0604020202020204" pitchFamily="34" charset="0"/>
              <a:buChar char="•"/>
            </a:pPr>
            <a:r>
              <a:rPr lang="fr-FR" dirty="0">
                <a:latin typeface="Roboto Regular"/>
              </a:rPr>
              <a:t>Formation sur mesure</a:t>
            </a:r>
          </a:p>
          <a:p>
            <a:pPr marL="285750" indent="-285750">
              <a:buFont typeface="Arial" panose="020B0604020202020204" pitchFamily="34" charset="0"/>
              <a:buChar char="•"/>
            </a:pPr>
            <a:r>
              <a:rPr lang="fr-FR" dirty="0">
                <a:latin typeface="Roboto Regular"/>
              </a:rPr>
              <a:t>Matériel d'orientation</a:t>
            </a:r>
          </a:p>
          <a:p>
            <a:pPr marL="285750" indent="-285750">
              <a:buFont typeface="Arial" panose="020B0604020202020204" pitchFamily="34" charset="0"/>
              <a:buChar char="•"/>
            </a:pPr>
            <a:r>
              <a:rPr lang="fr-FR" dirty="0">
                <a:latin typeface="Roboto Regular"/>
              </a:rPr>
              <a:t>Facilitation du partage des connaissances</a:t>
            </a:r>
          </a:p>
          <a:p>
            <a:pPr marL="285750" indent="-285750">
              <a:buFont typeface="Arial" panose="020B0604020202020204" pitchFamily="34" charset="0"/>
              <a:buChar char="•"/>
            </a:pPr>
            <a:r>
              <a:rPr lang="fr-FR" dirty="0">
                <a:latin typeface="Roboto Regular"/>
              </a:rPr>
              <a:t>Promotion de nouveaux outils pour la collecte de données</a:t>
            </a:r>
          </a:p>
          <a:p>
            <a:pPr marL="285750" indent="-285750">
              <a:buFont typeface="Arial" panose="020B0604020202020204" pitchFamily="34" charset="0"/>
              <a:buChar char="•"/>
            </a:pPr>
            <a:r>
              <a:rPr lang="fr-FR" dirty="0">
                <a:latin typeface="Roboto Regular"/>
              </a:rPr>
              <a:t>Support méthodologique</a:t>
            </a:r>
            <a:endParaRPr lang="en-GB" dirty="0">
              <a:latin typeface="Roboto Regular"/>
            </a:endParaRPr>
          </a:p>
          <a:p>
            <a:endParaRPr lang="en-US" dirty="0">
              <a:latin typeface="Roboto Regular"/>
            </a:endParaRPr>
          </a:p>
          <a:p>
            <a:r>
              <a:rPr lang="fr-FR" dirty="0">
                <a:latin typeface="Roboto Regular"/>
              </a:rPr>
              <a:t>Collaboration avec la Division de statistique de l'ONU et les cinq commissions régionales des Nations Unies, ce qui aidera à nouer le dialogue avec les acteurs de l'environnement dans les pays</a:t>
            </a:r>
            <a:endParaRPr lang="en-US" dirty="0">
              <a:latin typeface="Roboto Regular"/>
            </a:endParaRPr>
          </a:p>
        </p:txBody>
      </p:sp>
    </p:spTree>
    <p:extLst>
      <p:ext uri="{BB962C8B-B14F-4D97-AF65-F5344CB8AC3E}">
        <p14:creationId xmlns:p14="http://schemas.microsoft.com/office/powerpoint/2010/main" val="20109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5</a:t>
            </a:fld>
            <a:endParaRPr lang="en-US" sz="900" dirty="0">
              <a:solidFill>
                <a:schemeClr val="bg1">
                  <a:lumMod val="65000"/>
                </a:schemeClr>
              </a:solidFill>
            </a:endParaRPr>
          </a:p>
        </p:txBody>
      </p:sp>
      <p:cxnSp>
        <p:nvCxnSpPr>
          <p:cNvPr id="15" name="Straight Connector 14"/>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9" name="Title 1"/>
          <p:cNvSpPr txBox="1">
            <a:spLocks/>
          </p:cNvSpPr>
          <p:nvPr/>
        </p:nvSpPr>
        <p:spPr>
          <a:xfrm>
            <a:off x="556672" y="2"/>
            <a:ext cx="8587328"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fr-FR" sz="2800" dirty="0">
                <a:solidFill>
                  <a:srgbClr val="00AEEF"/>
                </a:solidFill>
              </a:rPr>
              <a:t>Initiatives des Nations Unies pour l'environnement (II)</a:t>
            </a:r>
          </a:p>
          <a:p>
            <a:r>
              <a:rPr lang="fr-FR" sz="3200" dirty="0">
                <a:solidFill>
                  <a:srgbClr val="00AEEF"/>
                </a:solidFill>
              </a:rPr>
              <a:t>IRIS</a:t>
            </a:r>
            <a:endParaRPr lang="en-US" sz="3200" dirty="0">
              <a:solidFill>
                <a:srgbClr val="00AEEF"/>
              </a:solidFill>
            </a:endParaRPr>
          </a:p>
        </p:txBody>
      </p:sp>
      <p:sp>
        <p:nvSpPr>
          <p:cNvPr id="2" name="Rectangle 1"/>
          <p:cNvSpPr/>
          <p:nvPr/>
        </p:nvSpPr>
        <p:spPr>
          <a:xfrm>
            <a:off x="728122" y="1370763"/>
            <a:ext cx="7679262" cy="4401205"/>
          </a:xfrm>
          <a:prstGeom prst="rect">
            <a:avLst/>
          </a:prstGeom>
        </p:spPr>
        <p:txBody>
          <a:bodyPr wrap="square">
            <a:spAutoFit/>
          </a:bodyPr>
          <a:lstStyle/>
          <a:p>
            <a:r>
              <a:rPr lang="fr-FR" sz="2000" dirty="0">
                <a:latin typeface="Roboto Regular"/>
              </a:rPr>
              <a:t>IRIS - Système d'information de compte rendu d'indicateur:</a:t>
            </a:r>
          </a:p>
          <a:p>
            <a:r>
              <a:rPr lang="fr-FR" sz="2000" dirty="0">
                <a:latin typeface="Roboto Regular"/>
              </a:rPr>
              <a:t>aide les ministères responsables des rapports à collecter, analyser et publier en temps voulu des informations environnementales de qualité garantie, permettant ainsi une prise de décision rapide et fondée sur des preuves</a:t>
            </a:r>
          </a:p>
          <a:p>
            <a:endParaRPr lang="en-US" sz="2000" dirty="0">
              <a:latin typeface="Roboto Regular"/>
            </a:endParaRPr>
          </a:p>
          <a:p>
            <a:r>
              <a:rPr lang="en-US" sz="2000" b="1" dirty="0" err="1">
                <a:latin typeface="Roboto Regular"/>
              </a:rPr>
              <a:t>Principales</a:t>
            </a:r>
            <a:r>
              <a:rPr lang="en-US" sz="2000" b="1" dirty="0">
                <a:latin typeface="Roboto Regular"/>
              </a:rPr>
              <a:t> </a:t>
            </a:r>
            <a:r>
              <a:rPr lang="en-US" sz="2000" b="1" dirty="0" err="1">
                <a:latin typeface="Roboto Regular"/>
              </a:rPr>
              <a:t>caractéristiques</a:t>
            </a:r>
            <a:r>
              <a:rPr lang="en-US" sz="2000" b="1" dirty="0">
                <a:latin typeface="Roboto Regular"/>
              </a:rPr>
              <a:t>:</a:t>
            </a:r>
          </a:p>
          <a:p>
            <a:endParaRPr lang="en-US" sz="2000" dirty="0">
              <a:latin typeface="Roboto Regular"/>
            </a:endParaRPr>
          </a:p>
          <a:p>
            <a:pPr marL="342900" indent="-342900">
              <a:buFont typeface="Arial" panose="020B0604020202020204" pitchFamily="34" charset="0"/>
              <a:buChar char="•"/>
            </a:pPr>
            <a:r>
              <a:rPr lang="fr-FR" sz="2000" dirty="0">
                <a:latin typeface="Roboto Regular"/>
              </a:rPr>
              <a:t>Outil national: déployé sur des serveurs locaux</a:t>
            </a:r>
          </a:p>
          <a:p>
            <a:pPr marL="342900" indent="-342900">
              <a:buFont typeface="Arial" panose="020B0604020202020204" pitchFamily="34" charset="0"/>
              <a:buChar char="•"/>
            </a:pPr>
            <a:r>
              <a:rPr lang="fr-FR" sz="2000" dirty="0">
                <a:latin typeface="Roboto Regular"/>
              </a:rPr>
              <a:t>Automatisation: réduit la charge des rapports de routine grâce à l'automatisation</a:t>
            </a:r>
          </a:p>
          <a:p>
            <a:pPr marL="342900" indent="-342900">
              <a:buFont typeface="Arial" panose="020B0604020202020204" pitchFamily="34" charset="0"/>
              <a:buChar char="•"/>
            </a:pPr>
            <a:r>
              <a:rPr lang="fr-FR" sz="2000" dirty="0">
                <a:latin typeface="Roboto Regular"/>
              </a:rPr>
              <a:t>Partage de données: IRIS offre aux utilisateurs la possibilité (avec l'approbation de l'utilisateur) de transférer des données</a:t>
            </a:r>
            <a:endParaRPr lang="en-US" sz="2000" dirty="0">
              <a:latin typeface="Roboto Regular"/>
            </a:endParaRPr>
          </a:p>
          <a:p>
            <a:endParaRPr lang="en-US" sz="2000" dirty="0">
              <a:latin typeface="Roboto Regular"/>
            </a:endParaRPr>
          </a:p>
        </p:txBody>
      </p:sp>
      <p:pic>
        <p:nvPicPr>
          <p:cNvPr id="7" name="Picture 6" descr="IRIS 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4571" y="5474856"/>
            <a:ext cx="1540922" cy="834136"/>
          </a:xfrm>
          <a:prstGeom prst="rect">
            <a:avLst/>
          </a:prstGeom>
        </p:spPr>
      </p:pic>
    </p:spTree>
    <p:extLst>
      <p:ext uri="{BB962C8B-B14F-4D97-AF65-F5344CB8AC3E}">
        <p14:creationId xmlns:p14="http://schemas.microsoft.com/office/powerpoint/2010/main" val="3662612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6</a:t>
            </a:fld>
            <a:endParaRPr lang="en-US" sz="900" dirty="0">
              <a:solidFill>
                <a:schemeClr val="bg1">
                  <a:lumMod val="65000"/>
                </a:schemeClr>
              </a:solidFill>
            </a:endParaRPr>
          </a:p>
        </p:txBody>
      </p:sp>
      <p:cxnSp>
        <p:nvCxnSpPr>
          <p:cNvPr id="16" name="Straight Connector 15"/>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22" name="Title 1"/>
          <p:cNvSpPr txBox="1">
            <a:spLocks/>
          </p:cNvSpPr>
          <p:nvPr/>
        </p:nvSpPr>
        <p:spPr>
          <a:xfrm>
            <a:off x="728121" y="1193800"/>
            <a:ext cx="4064011" cy="51561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fr-FR" sz="1800" dirty="0"/>
              <a:t>Plate-forme de gestion des connaissances et de données en ligne:</a:t>
            </a:r>
          </a:p>
          <a:p>
            <a:endParaRPr lang="fr-FR" sz="1800" dirty="0"/>
          </a:p>
          <a:p>
            <a:pPr marL="285750" indent="-285750">
              <a:buFont typeface="Arial" panose="020B0604020202020204" pitchFamily="34" charset="0"/>
              <a:buChar char="•"/>
            </a:pPr>
            <a:r>
              <a:rPr lang="fr-FR" sz="1800" dirty="0"/>
              <a:t>Accès ouvert</a:t>
            </a:r>
          </a:p>
          <a:p>
            <a:pPr marL="285750" indent="-285750">
              <a:buFont typeface="Arial" panose="020B0604020202020204" pitchFamily="34" charset="0"/>
              <a:buChar char="•"/>
            </a:pPr>
            <a:r>
              <a:rPr lang="fr-FR" sz="1800" dirty="0"/>
              <a:t>Les données sont collectées une fois et partagées à plusieurs fins</a:t>
            </a:r>
          </a:p>
          <a:p>
            <a:pPr marL="285750" indent="-285750">
              <a:buFont typeface="Arial" panose="020B0604020202020204" pitchFamily="34" charset="0"/>
              <a:buChar char="•"/>
            </a:pPr>
            <a:r>
              <a:rPr lang="fr-FR" sz="1800" dirty="0"/>
              <a:t>Prise en charge des processus de </a:t>
            </a:r>
            <a:r>
              <a:rPr lang="fr-FR" sz="1800" dirty="0" err="1"/>
              <a:t>reporting</a:t>
            </a:r>
            <a:r>
              <a:rPr lang="fr-FR" sz="1800" dirty="0"/>
              <a:t> nationaux (à l'aide d'IRIS)</a:t>
            </a:r>
          </a:p>
          <a:p>
            <a:pPr marL="285750" indent="-285750">
              <a:buFont typeface="Arial" panose="020B0604020202020204" pitchFamily="34" charset="0"/>
              <a:buChar char="•"/>
            </a:pPr>
            <a:r>
              <a:rPr lang="fr-FR" sz="1800" dirty="0"/>
              <a:t>Le portail Synergies des ODD montre les liens entre les ODD et les A</a:t>
            </a:r>
            <a:r>
              <a:rPr lang="fr-FR" sz="1800" dirty="0"/>
              <a:t>ME</a:t>
            </a:r>
            <a:endParaRPr lang="fr-FR" sz="1800" dirty="0"/>
          </a:p>
          <a:p>
            <a:pPr marL="285750" indent="-285750">
              <a:buFont typeface="Arial" panose="020B0604020202020204" pitchFamily="34" charset="0"/>
              <a:buChar char="•"/>
            </a:pPr>
            <a:r>
              <a:rPr lang="fr-FR" sz="1800" dirty="0"/>
              <a:t>Gamme d'outils d'analyse, de cartographie, de recherche, de visualisation et de veille Web</a:t>
            </a:r>
          </a:p>
          <a:p>
            <a:pPr marL="285750" indent="-285750">
              <a:buFont typeface="Arial" panose="020B0604020202020204" pitchFamily="34" charset="0"/>
              <a:buChar char="•"/>
            </a:pPr>
            <a:r>
              <a:rPr lang="fr-FR" sz="1800" dirty="0"/>
              <a:t>Des communautés de pratique florissantes pour partager des idées, des connaissances et des données</a:t>
            </a:r>
            <a:br>
              <a:rPr lang="en-US" sz="1800" dirty="0"/>
            </a:br>
            <a:endParaRPr lang="en-US" sz="1800" dirty="0">
              <a:solidFill>
                <a:prstClr val="black"/>
              </a:solidFill>
            </a:endParaRPr>
          </a:p>
        </p:txBody>
      </p:sp>
      <p:sp>
        <p:nvSpPr>
          <p:cNvPr id="10" name="Title 1"/>
          <p:cNvSpPr txBox="1">
            <a:spLocks/>
          </p:cNvSpPr>
          <p:nvPr/>
        </p:nvSpPr>
        <p:spPr>
          <a:xfrm>
            <a:off x="728122" y="2"/>
            <a:ext cx="7679262"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en-US" sz="2800" dirty="0">
                <a:solidFill>
                  <a:srgbClr val="00AEEF"/>
                </a:solidFill>
              </a:rPr>
              <a:t>UN Environment Initiatives (III)</a:t>
            </a:r>
          </a:p>
          <a:p>
            <a:r>
              <a:rPr lang="en-US" sz="3200" dirty="0">
                <a:solidFill>
                  <a:srgbClr val="00AEEF"/>
                </a:solidFill>
              </a:rPr>
              <a:t>Environment Live</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0667" y="1792077"/>
            <a:ext cx="3960123" cy="3959646"/>
          </a:xfrm>
          <a:prstGeom prst="rect">
            <a:avLst/>
          </a:prstGeom>
        </p:spPr>
      </p:pic>
      <p:sp>
        <p:nvSpPr>
          <p:cNvPr id="2" name="Rectangle 1"/>
          <p:cNvSpPr/>
          <p:nvPr/>
        </p:nvSpPr>
        <p:spPr>
          <a:xfrm>
            <a:off x="5275655" y="6419335"/>
            <a:ext cx="3435621" cy="646331"/>
          </a:xfrm>
          <a:prstGeom prst="rect">
            <a:avLst/>
          </a:prstGeom>
        </p:spPr>
        <p:txBody>
          <a:bodyPr wrap="none">
            <a:spAutoFit/>
          </a:bodyPr>
          <a:lstStyle/>
          <a:p>
            <a:r>
              <a:rPr lang="en-US" dirty="0">
                <a:hlinkClick r:id="rId4"/>
              </a:rPr>
              <a:t>https://environmentlive.unep.org/</a:t>
            </a:r>
            <a:endParaRPr lang="en-US" dirty="0"/>
          </a:p>
          <a:p>
            <a:endParaRPr lang="en-US" dirty="0"/>
          </a:p>
        </p:txBody>
      </p:sp>
    </p:spTree>
    <p:extLst>
      <p:ext uri="{BB962C8B-B14F-4D97-AF65-F5344CB8AC3E}">
        <p14:creationId xmlns:p14="http://schemas.microsoft.com/office/powerpoint/2010/main" val="34956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p:cNvSpPr txBox="1">
            <a:spLocks/>
          </p:cNvSpPr>
          <p:nvPr/>
        </p:nvSpPr>
        <p:spPr>
          <a:xfrm>
            <a:off x="728122" y="6350001"/>
            <a:ext cx="7679262" cy="508000"/>
          </a:xfrm>
          <a:prstGeom prst="rect">
            <a:avLst/>
          </a:prstGeom>
        </p:spPr>
        <p:txBody>
          <a:bodyPr vert="horz" lIns="0" tIns="45713" rIns="0" bIns="45713" rtlCol="0" anchor="ctr">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fld id="{28574C2E-61E0-2C45-9917-25B26B6AD85F}" type="slidenum">
              <a:rPr lang="en-US" sz="900" smtClean="0">
                <a:solidFill>
                  <a:schemeClr val="bg1">
                    <a:lumMod val="65000"/>
                  </a:schemeClr>
                </a:solidFill>
              </a:rPr>
              <a:t>7</a:t>
            </a:fld>
            <a:endParaRPr lang="en-US" sz="900" dirty="0">
              <a:solidFill>
                <a:schemeClr val="bg1">
                  <a:lumMod val="65000"/>
                </a:schemeClr>
              </a:solidFill>
            </a:endParaRPr>
          </a:p>
        </p:txBody>
      </p:sp>
      <p:cxnSp>
        <p:nvCxnSpPr>
          <p:cNvPr id="16" name="Straight Connector 15"/>
          <p:cNvCxnSpPr/>
          <p:nvPr/>
        </p:nvCxnSpPr>
        <p:spPr>
          <a:xfrm>
            <a:off x="728122" y="1193800"/>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28122" y="6350001"/>
            <a:ext cx="7679263" cy="0"/>
          </a:xfrm>
          <a:prstGeom prst="line">
            <a:avLst/>
          </a:prstGeom>
          <a:ln w="12700" cmpd="sng">
            <a:solidFill>
              <a:srgbClr val="00AEEF"/>
            </a:solidFill>
            <a:round/>
          </a:ln>
          <a:effectLst/>
        </p:spPr>
        <p:style>
          <a:lnRef idx="2">
            <a:schemeClr val="accent1"/>
          </a:lnRef>
          <a:fillRef idx="0">
            <a:schemeClr val="accent1"/>
          </a:fillRef>
          <a:effectRef idx="1">
            <a:schemeClr val="accent1"/>
          </a:effectRef>
          <a:fontRef idx="minor">
            <a:schemeClr val="tx1"/>
          </a:fontRef>
        </p:style>
      </p:cxnSp>
      <p:sp>
        <p:nvSpPr>
          <p:cNvPr id="22" name="Title 1"/>
          <p:cNvSpPr txBox="1">
            <a:spLocks/>
          </p:cNvSpPr>
          <p:nvPr/>
        </p:nvSpPr>
        <p:spPr>
          <a:xfrm>
            <a:off x="728121" y="1155700"/>
            <a:ext cx="7977729" cy="5150368"/>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fr-FR" sz="1800" dirty="0"/>
              <a:t>Plateforme dynamique pour collecter, traiter et partager les sciences et la recherche environnementales dans le monde:</a:t>
            </a:r>
          </a:p>
          <a:p>
            <a:endParaRPr lang="fr-FR" sz="1800" dirty="0"/>
          </a:p>
          <a:p>
            <a:pPr marL="285750" indent="-285750">
              <a:buFont typeface="Arial" panose="020B0604020202020204" pitchFamily="34" charset="0"/>
              <a:buChar char="•"/>
            </a:pPr>
            <a:r>
              <a:rPr lang="fr-FR" sz="1800" dirty="0"/>
              <a:t>accès ouvert dans la mesure du possible;</a:t>
            </a:r>
          </a:p>
          <a:p>
            <a:pPr marL="285750" indent="-285750">
              <a:buFont typeface="Arial" panose="020B0604020202020204" pitchFamily="34" charset="0"/>
              <a:buChar char="•"/>
            </a:pPr>
            <a:r>
              <a:rPr lang="fr-FR" sz="1800" dirty="0"/>
              <a:t>géré aussi près que possible de sa source;</a:t>
            </a:r>
          </a:p>
          <a:p>
            <a:pPr marL="285750" indent="-285750">
              <a:buFont typeface="Arial" panose="020B0604020202020204" pitchFamily="34" charset="0"/>
              <a:buChar char="•"/>
            </a:pPr>
            <a:r>
              <a:rPr lang="fr-FR" sz="1800" dirty="0"/>
              <a:t>recueillies une fois et partagées avec d’autres personnes à diverses fins;</a:t>
            </a:r>
          </a:p>
          <a:p>
            <a:pPr marL="285750" indent="-285750">
              <a:buFont typeface="Arial" panose="020B0604020202020204" pitchFamily="34" charset="0"/>
              <a:buChar char="•"/>
            </a:pPr>
            <a:r>
              <a:rPr lang="fr-FR" sz="1800" dirty="0"/>
              <a:t>facilement accessible aux autorités publiques pour leur permettre de s'acquitter facilement des obligations de déclaration;</a:t>
            </a:r>
          </a:p>
          <a:p>
            <a:pPr marL="285750" indent="-285750">
              <a:buFont typeface="Arial" panose="020B0604020202020204" pitchFamily="34" charset="0"/>
              <a:buChar char="•"/>
            </a:pPr>
            <a:r>
              <a:rPr lang="fr-FR" sz="1800" dirty="0"/>
              <a:t>accessible pour permettre aux utilisateurs finaux de faire des comparaisons à l'échelle géographique appropriée et de participer de manière significative à l'élaboration et à la mise en œuvre de la politique environnementale;</a:t>
            </a:r>
          </a:p>
          <a:p>
            <a:pPr marL="285750" indent="-285750">
              <a:buFont typeface="Arial" panose="020B0604020202020204" pitchFamily="34" charset="0"/>
              <a:buChar char="•"/>
            </a:pPr>
            <a:r>
              <a:rPr lang="fr-FR" sz="1800" dirty="0"/>
              <a:t>être mis à la disposition du public après un examen approfondi au niveau d'agrégation approprié,</a:t>
            </a:r>
          </a:p>
          <a:p>
            <a:pPr marL="285750" indent="-285750">
              <a:buFont typeface="Arial" panose="020B0604020202020204" pitchFamily="34" charset="0"/>
              <a:buChar char="•"/>
            </a:pPr>
            <a:r>
              <a:rPr lang="fr-FR" sz="1800" dirty="0"/>
              <a:t>compte tenu des éventuelles contraintes de confidentialité et au niveau national dans la ou les langues nationales.</a:t>
            </a:r>
          </a:p>
          <a:p>
            <a:pPr marL="285750" indent="-285750">
              <a:buFont typeface="Arial" panose="020B0604020202020204" pitchFamily="34" charset="0"/>
              <a:buChar char="•"/>
            </a:pPr>
            <a:r>
              <a:rPr lang="fr-FR" sz="1800" dirty="0"/>
              <a:t>tirer le meilleur parti des technologies disponibles en utilisant l'intelligence artificielle pour aider les utilisateurs à effectuer des recherches, personnaliser l'interface et personnaliser l'accès aux contenus.</a:t>
            </a:r>
            <a:br>
              <a:rPr lang="en-US" sz="1800" dirty="0"/>
            </a:br>
            <a:endParaRPr lang="en-US" sz="1800" dirty="0">
              <a:solidFill>
                <a:prstClr val="black"/>
              </a:solidFill>
            </a:endParaRPr>
          </a:p>
        </p:txBody>
      </p:sp>
      <p:sp>
        <p:nvSpPr>
          <p:cNvPr id="10" name="Title 1"/>
          <p:cNvSpPr txBox="1">
            <a:spLocks/>
          </p:cNvSpPr>
          <p:nvPr/>
        </p:nvSpPr>
        <p:spPr>
          <a:xfrm>
            <a:off x="514350" y="2"/>
            <a:ext cx="8629650" cy="1193799"/>
          </a:xfrm>
          <a:prstGeom prst="rect">
            <a:avLst/>
          </a:prstGeom>
        </p:spPr>
        <p:txBody>
          <a:bodyPr vert="horz" lIns="0" tIns="144000" rIns="0" bIns="144000" rtlCol="0" anchor="t">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r>
              <a:rPr lang="fr-FR" sz="2800" dirty="0">
                <a:solidFill>
                  <a:srgbClr val="00AEEF"/>
                </a:solidFill>
              </a:rPr>
              <a:t>Initiatives des Nations Unies pour l'environnement (IV)</a:t>
            </a:r>
          </a:p>
          <a:p>
            <a:r>
              <a:rPr lang="en-US" sz="2800" dirty="0">
                <a:solidFill>
                  <a:srgbClr val="00AEEF"/>
                </a:solidFill>
              </a:rPr>
              <a:t>World Environment Situation Room (WESR)</a:t>
            </a:r>
          </a:p>
        </p:txBody>
      </p:sp>
      <p:sp>
        <p:nvSpPr>
          <p:cNvPr id="2" name="Rectangle 1"/>
          <p:cNvSpPr/>
          <p:nvPr/>
        </p:nvSpPr>
        <p:spPr>
          <a:xfrm>
            <a:off x="4152759" y="6393935"/>
            <a:ext cx="4254626" cy="369332"/>
          </a:xfrm>
          <a:prstGeom prst="rect">
            <a:avLst/>
          </a:prstGeom>
        </p:spPr>
        <p:txBody>
          <a:bodyPr wrap="none">
            <a:spAutoFit/>
          </a:bodyPr>
          <a:lstStyle/>
          <a:p>
            <a:r>
              <a:rPr lang="en-US" dirty="0"/>
              <a:t>https://environmentlive.unep.org/situation</a:t>
            </a:r>
          </a:p>
        </p:txBody>
      </p:sp>
    </p:spTree>
    <p:extLst>
      <p:ext uri="{BB962C8B-B14F-4D97-AF65-F5344CB8AC3E}">
        <p14:creationId xmlns:p14="http://schemas.microsoft.com/office/powerpoint/2010/main" val="3337496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shadeToTitle="1">
        <a:solidFill>
          <a:srgbClr val="00AEEF"/>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8122" y="3649132"/>
            <a:ext cx="4995349" cy="844551"/>
          </a:xfrm>
        </p:spPr>
        <p:txBody>
          <a:bodyPr lIns="0" rIns="0" bIns="234000" anchor="b">
            <a:noAutofit/>
          </a:bodyPr>
          <a:lstStyle/>
          <a:p>
            <a:r>
              <a:rPr lang="en-US" sz="3600" dirty="0">
                <a:solidFill>
                  <a:schemeClr val="bg1"/>
                </a:solidFill>
              </a:rPr>
              <a:t>Merci!</a:t>
            </a:r>
          </a:p>
        </p:txBody>
      </p:sp>
      <p:cxnSp>
        <p:nvCxnSpPr>
          <p:cNvPr id="5" name="Straight Connector 4"/>
          <p:cNvCxnSpPr/>
          <p:nvPr/>
        </p:nvCxnSpPr>
        <p:spPr>
          <a:xfrm>
            <a:off x="728122"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6" name="Picture 5"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5055" y="2874028"/>
            <a:ext cx="2495615" cy="1619656"/>
          </a:xfrm>
          <a:prstGeom prst="rect">
            <a:avLst/>
          </a:prstGeom>
        </p:spPr>
      </p:pic>
      <p:sp>
        <p:nvSpPr>
          <p:cNvPr id="7" name="Subtitle 2"/>
          <p:cNvSpPr>
            <a:spLocks noGrp="1"/>
          </p:cNvSpPr>
          <p:nvPr>
            <p:ph type="subTitle" idx="1"/>
          </p:nvPr>
        </p:nvSpPr>
        <p:spPr>
          <a:xfrm>
            <a:off x="3519378" y="4493684"/>
            <a:ext cx="4888008" cy="1296556"/>
          </a:xfrm>
        </p:spPr>
        <p:txBody>
          <a:bodyPr lIns="0" tIns="144000" rIns="0" anchor="t">
            <a:normAutofit/>
          </a:bodyPr>
          <a:lstStyle/>
          <a:p>
            <a:pPr algn="r"/>
            <a:endParaRPr lang="en-US" sz="900" dirty="0">
              <a:solidFill>
                <a:srgbClr val="FFFFFF"/>
              </a:solidFill>
            </a:endParaRPr>
          </a:p>
          <a:p>
            <a:pPr algn="r"/>
            <a:r>
              <a:rPr lang="en-US" sz="900" dirty="0" err="1">
                <a:solidFill>
                  <a:srgbClr val="FFFFFF"/>
                </a:solidFill>
              </a:rPr>
              <a:t>Dany</a:t>
            </a:r>
            <a:r>
              <a:rPr lang="en-US" sz="900" dirty="0">
                <a:solidFill>
                  <a:srgbClr val="FFFFFF"/>
                </a:solidFill>
              </a:rPr>
              <a:t> </a:t>
            </a:r>
            <a:r>
              <a:rPr lang="en-US" sz="900" dirty="0" err="1">
                <a:solidFill>
                  <a:srgbClr val="FFFFFF"/>
                </a:solidFill>
              </a:rPr>
              <a:t>Ghafari</a:t>
            </a:r>
            <a:r>
              <a:rPr lang="en-US" sz="900" dirty="0">
                <a:solidFill>
                  <a:srgbClr val="FFFFFF"/>
                </a:solidFill>
              </a:rPr>
              <a:t>/ Science Division / SDG Data and Information Unit</a:t>
            </a:r>
          </a:p>
          <a:p>
            <a:pPr algn="r"/>
            <a:r>
              <a:rPr lang="en-US" sz="900" dirty="0">
                <a:solidFill>
                  <a:srgbClr val="FFFFFF"/>
                </a:solidFill>
              </a:rPr>
              <a:t>dany.ghafari@un.org</a:t>
            </a:r>
          </a:p>
        </p:txBody>
      </p:sp>
      <p:cxnSp>
        <p:nvCxnSpPr>
          <p:cNvPr id="8" name="Straight Connector 7"/>
          <p:cNvCxnSpPr/>
          <p:nvPr/>
        </p:nvCxnSpPr>
        <p:spPr>
          <a:xfrm>
            <a:off x="728122" y="5790240"/>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sp>
        <p:nvSpPr>
          <p:cNvPr id="9" name="Subtitle 2"/>
          <p:cNvSpPr txBox="1">
            <a:spLocks/>
          </p:cNvSpPr>
          <p:nvPr/>
        </p:nvSpPr>
        <p:spPr>
          <a:xfrm>
            <a:off x="5156201" y="5790240"/>
            <a:ext cx="3251184" cy="597747"/>
          </a:xfrm>
          <a:prstGeom prst="rect">
            <a:avLst/>
          </a:prstGeom>
        </p:spPr>
        <p:txBody>
          <a:bodyPr vert="horz" lIns="0" tIns="144000" rIns="0" bIns="45713"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US" sz="1600" dirty="0">
                <a:solidFill>
                  <a:srgbClr val="FFFFFF"/>
                </a:solidFill>
              </a:rPr>
              <a:t>www.unenvironment.org</a:t>
            </a:r>
          </a:p>
        </p:txBody>
      </p:sp>
    </p:spTree>
    <p:extLst>
      <p:ext uri="{BB962C8B-B14F-4D97-AF65-F5344CB8AC3E}">
        <p14:creationId xmlns:p14="http://schemas.microsoft.com/office/powerpoint/2010/main" val="659728716"/>
      </p:ext>
    </p:extLst>
  </p:cSld>
  <p:clrMapOvr>
    <a:masterClrMapping/>
  </p:clrMapOvr>
</p:sld>
</file>

<file path=ppt/theme/theme1.xml><?xml version="1.0" encoding="utf-8"?>
<a:theme xmlns:a="http://schemas.openxmlformats.org/drawingml/2006/main" name="UNEnvironment_PPT_English_ver2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UNEnvironment_PPT_English_ver2 (1)</Template>
  <TotalTime>1216</TotalTime>
  <Words>1249</Words>
  <Application>Microsoft Office PowerPoint</Application>
  <PresentationFormat>On-screen Show (4:3)</PresentationFormat>
  <Paragraphs>106</Paragraphs>
  <Slides>8</Slides>
  <Notes>8</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Arial</vt:lpstr>
      <vt:lpstr>Calibri</vt:lpstr>
      <vt:lpstr>Roboto Regular</vt:lpstr>
      <vt:lpstr>Wingdings</vt:lpstr>
      <vt:lpstr>UNEnvironment_PPT_English_ver2 (1)</vt:lpstr>
      <vt:lpstr>3_Office Theme</vt:lpstr>
      <vt:lpstr>7_Office Theme</vt:lpstr>
      <vt:lpstr>Renforcement de la coordination nationale pour une production plus intégrée de statistiques liées à l'environnement</vt:lpstr>
      <vt:lpstr>PowerPoint Presentation</vt:lpstr>
      <vt:lpstr>PowerPoint Presentation</vt:lpstr>
      <vt:lpstr>PowerPoint Presentation</vt:lpstr>
      <vt:lpstr>PowerPoint Presentation</vt:lpstr>
      <vt:lpstr>PowerPoint Presentation</vt:lpstr>
      <vt:lpstr>PowerPoint Presentation</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Elisabetta Bonotto</dc:creator>
  <cp:lastModifiedBy>Dany Ghafari</cp:lastModifiedBy>
  <cp:revision>93</cp:revision>
  <cp:lastPrinted>2018-02-02T08:29:28Z</cp:lastPrinted>
  <dcterms:created xsi:type="dcterms:W3CDTF">2017-06-27T12:08:57Z</dcterms:created>
  <dcterms:modified xsi:type="dcterms:W3CDTF">2018-11-23T06:06:34Z</dcterms:modified>
</cp:coreProperties>
</file>