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87" r:id="rId3"/>
    <p:sldId id="302" r:id="rId4"/>
    <p:sldId id="282" r:id="rId5"/>
    <p:sldId id="297" r:id="rId6"/>
    <p:sldId id="299" r:id="rId7"/>
    <p:sldId id="298" r:id="rId8"/>
    <p:sldId id="283" r:id="rId9"/>
    <p:sldId id="284" r:id="rId10"/>
    <p:sldId id="268" r:id="rId11"/>
    <p:sldId id="289" r:id="rId12"/>
    <p:sldId id="270" r:id="rId13"/>
    <p:sldId id="271" r:id="rId14"/>
    <p:sldId id="273" r:id="rId15"/>
    <p:sldId id="290" r:id="rId16"/>
    <p:sldId id="292" r:id="rId17"/>
    <p:sldId id="269" r:id="rId18"/>
    <p:sldId id="300" r:id="rId19"/>
    <p:sldId id="301" r:id="rId20"/>
    <p:sldId id="288" r:id="rId21"/>
    <p:sldId id="303" r:id="rId22"/>
    <p:sldId id="293" r:id="rId23"/>
    <p:sldId id="275" r:id="rId24"/>
    <p:sldId id="276" r:id="rId25"/>
    <p:sldId id="277" r:id="rId26"/>
    <p:sldId id="278" r:id="rId27"/>
    <p:sldId id="296" r:id="rId28"/>
    <p:sldId id="304" r:id="rId29"/>
    <p:sldId id="295" r:id="rId30"/>
    <p:sldId id="294" r:id="rId31"/>
    <p:sldId id="266" r:id="rId3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5E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04" autoAdjust="0"/>
    <p:restoredTop sz="70790" autoAdjust="0"/>
  </p:normalViewPr>
  <p:slideViewPr>
    <p:cSldViewPr>
      <p:cViewPr varScale="1">
        <p:scale>
          <a:sx n="63" d="100"/>
          <a:sy n="63" d="100"/>
        </p:scale>
        <p:origin x="2250"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98" name="Shape 598"/>
          <p:cNvSpPr>
            <a:spLocks noGrp="1" noRot="1" noChangeAspect="1"/>
          </p:cNvSpPr>
          <p:nvPr>
            <p:ph type="sldImg"/>
          </p:nvPr>
        </p:nvSpPr>
        <p:spPr>
          <a:xfrm>
            <a:off x="1143000" y="685800"/>
            <a:ext cx="4572000" cy="3429000"/>
          </a:xfrm>
          <a:prstGeom prst="rect">
            <a:avLst/>
          </a:prstGeom>
        </p:spPr>
        <p:txBody>
          <a:bodyPr/>
          <a:lstStyle/>
          <a:p>
            <a:endParaRPr/>
          </a:p>
        </p:txBody>
      </p:sp>
      <p:sp>
        <p:nvSpPr>
          <p:cNvPr id="599" name="Shape 59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04556004"/>
      </p:ext>
    </p:extLst>
  </p:cSld>
  <p:clrMap bg1="lt1" tx1="dk1" bg2="lt2" tx2="dk2" accent1="accent1" accent2="accent2" accent3="accent3" accent4="accent4" accent5="accent5" accent6="accent6" hlink="hlink" folHlink="folHlink"/>
  <p:notesStyle>
    <a:lvl1pPr defTabSz="457136" latinLnBrk="0">
      <a:defRPr sz="1200">
        <a:latin typeface="+mj-lt"/>
        <a:ea typeface="+mj-ea"/>
        <a:cs typeface="+mj-cs"/>
        <a:sym typeface="Calibri"/>
      </a:defRPr>
    </a:lvl1pPr>
    <a:lvl2pPr indent="228600" defTabSz="457136" latinLnBrk="0">
      <a:defRPr sz="1200">
        <a:latin typeface="+mj-lt"/>
        <a:ea typeface="+mj-ea"/>
        <a:cs typeface="+mj-cs"/>
        <a:sym typeface="Calibri"/>
      </a:defRPr>
    </a:lvl2pPr>
    <a:lvl3pPr indent="457200" defTabSz="457136" latinLnBrk="0">
      <a:defRPr sz="1200">
        <a:latin typeface="+mj-lt"/>
        <a:ea typeface="+mj-ea"/>
        <a:cs typeface="+mj-cs"/>
        <a:sym typeface="Calibri"/>
      </a:defRPr>
    </a:lvl3pPr>
    <a:lvl4pPr indent="685800" defTabSz="457136" latinLnBrk="0">
      <a:defRPr sz="1200">
        <a:latin typeface="+mj-lt"/>
        <a:ea typeface="+mj-ea"/>
        <a:cs typeface="+mj-cs"/>
        <a:sym typeface="Calibri"/>
      </a:defRPr>
    </a:lvl4pPr>
    <a:lvl5pPr indent="914400" defTabSz="457136" latinLnBrk="0">
      <a:defRPr sz="1200">
        <a:latin typeface="+mj-lt"/>
        <a:ea typeface="+mj-ea"/>
        <a:cs typeface="+mj-cs"/>
        <a:sym typeface="Calibri"/>
      </a:defRPr>
    </a:lvl5pPr>
    <a:lvl6pPr indent="1143000" defTabSz="457136" latinLnBrk="0">
      <a:defRPr sz="1200">
        <a:latin typeface="+mj-lt"/>
        <a:ea typeface="+mj-ea"/>
        <a:cs typeface="+mj-cs"/>
        <a:sym typeface="Calibri"/>
      </a:defRPr>
    </a:lvl6pPr>
    <a:lvl7pPr indent="1371600" defTabSz="457136" latinLnBrk="0">
      <a:defRPr sz="1200">
        <a:latin typeface="+mj-lt"/>
        <a:ea typeface="+mj-ea"/>
        <a:cs typeface="+mj-cs"/>
        <a:sym typeface="Calibri"/>
      </a:defRPr>
    </a:lvl7pPr>
    <a:lvl8pPr indent="1600200" defTabSz="457136" latinLnBrk="0">
      <a:defRPr sz="1200">
        <a:latin typeface="+mj-lt"/>
        <a:ea typeface="+mj-ea"/>
        <a:cs typeface="+mj-cs"/>
        <a:sym typeface="Calibri"/>
      </a:defRPr>
    </a:lvl8pPr>
    <a:lvl9pPr indent="1828800" defTabSz="457136"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en.wikipedia.org/wiki/Natural_environment" TargetMode="External"/><Relationship Id="rId3" Type="http://schemas.openxmlformats.org/officeDocument/2006/relationships/hyperlink" Target="https://en.wikipedia.org/wiki/Biosphere" TargetMode="External"/><Relationship Id="rId7" Type="http://schemas.openxmlformats.org/officeDocument/2006/relationships/hyperlink" Target="https://en.wikipedia.org/wiki/Earth_observation#cite_note-2"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en.wikipedia.org/wiki/Earth" TargetMode="External"/><Relationship Id="rId5" Type="http://schemas.openxmlformats.org/officeDocument/2006/relationships/hyperlink" Target="https://en.wikipedia.org/wiki/Remote_sensing" TargetMode="External"/><Relationship Id="rId4" Type="http://schemas.openxmlformats.org/officeDocument/2006/relationships/hyperlink" Target="https://en.wikipedia.org/wiki/Planet" TargetMode="External"/><Relationship Id="rId9" Type="http://schemas.openxmlformats.org/officeDocument/2006/relationships/hyperlink" Target="https://en.wikipedia.org/wiki/Built_environment"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n.wikipedia.org/wiki/Geographic_information_syste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psnews.net/2013/03/two-million-people-hold-their-breath-over-lake-malawi-mediation/"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www.nccpmw.org/"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Geospatial analysis</a:t>
            </a:r>
            <a:r>
              <a:rPr lang="en-US" dirty="0"/>
              <a:t>, or just </a:t>
            </a:r>
            <a:r>
              <a:rPr lang="en-US" b="1" dirty="0"/>
              <a:t>spatial analysis</a:t>
            </a:r>
            <a:r>
              <a:rPr lang="en-US" dirty="0"/>
              <a:t>, is an approach to applying statistical analysis and other analytic techniques to data which has a geographical or spatial aspect</a:t>
            </a:r>
          </a:p>
        </p:txBody>
      </p:sp>
    </p:spTree>
    <p:extLst>
      <p:ext uri="{BB962C8B-B14F-4D97-AF65-F5344CB8AC3E}">
        <p14:creationId xmlns:p14="http://schemas.microsoft.com/office/powerpoint/2010/main" val="1175901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There is need to conduct geospatial analysis using data products and linking them to population (Growth, Industrialization, Agriculture)</a:t>
            </a:r>
          </a:p>
          <a:p>
            <a:pPr marL="0" indent="0">
              <a:buFont typeface="+mj-lt"/>
              <a:buNone/>
            </a:pPr>
            <a:r>
              <a:rPr lang="en-US" dirty="0" err="1"/>
              <a:t>e.g</a:t>
            </a:r>
            <a:r>
              <a:rPr lang="en-US" dirty="0"/>
              <a:t> the number of people is increasing where water is declining. </a:t>
            </a:r>
          </a:p>
        </p:txBody>
      </p:sp>
    </p:spTree>
    <p:extLst>
      <p:ext uri="{BB962C8B-B14F-4D97-AF65-F5344CB8AC3E}">
        <p14:creationId xmlns:p14="http://schemas.microsoft.com/office/powerpoint/2010/main" val="1221885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b="1" dirty="0"/>
              <a:t>Earth observation</a:t>
            </a:r>
            <a:r>
              <a:rPr lang="en-US" dirty="0"/>
              <a:t> (</a:t>
            </a:r>
            <a:r>
              <a:rPr lang="en-US" b="1" dirty="0"/>
              <a:t>EO</a:t>
            </a:r>
            <a:r>
              <a:rPr lang="en-US" dirty="0"/>
              <a:t>) is the gathering of information about the physical, chemical, and </a:t>
            </a:r>
            <a:r>
              <a:rPr lang="en-US" dirty="0">
                <a:hlinkClick r:id="rId3" tooltip="Biosphere"/>
              </a:rPr>
              <a:t>biological</a:t>
            </a:r>
            <a:r>
              <a:rPr lang="en-US" dirty="0"/>
              <a:t> systems of the </a:t>
            </a:r>
            <a:r>
              <a:rPr lang="en-US" dirty="0">
                <a:hlinkClick r:id="rId4" tooltip="Planet"/>
              </a:rPr>
              <a:t>planet</a:t>
            </a:r>
            <a:r>
              <a:rPr lang="en-US" dirty="0"/>
              <a:t> via </a:t>
            </a:r>
            <a:r>
              <a:rPr lang="en-US" dirty="0">
                <a:hlinkClick r:id="rId5" tooltip="Remote sensing"/>
              </a:rPr>
              <a:t>remote-sensing</a:t>
            </a:r>
            <a:r>
              <a:rPr lang="en-US" dirty="0"/>
              <a:t> technologies, supplemented by </a:t>
            </a:r>
            <a:r>
              <a:rPr lang="en-US" dirty="0">
                <a:hlinkClick r:id="rId6" tooltip="Earth"/>
              </a:rPr>
              <a:t>Earth</a:t>
            </a:r>
            <a:r>
              <a:rPr lang="en-US" dirty="0"/>
              <a:t>-surveying techniques, which encompasses the collection, analysis, and presentation of data.</a:t>
            </a:r>
            <a:r>
              <a:rPr lang="en-US" baseline="30000" dirty="0">
                <a:hlinkClick r:id="rId7"/>
              </a:rPr>
              <a:t>[2]</a:t>
            </a:r>
            <a:r>
              <a:rPr lang="en-US" dirty="0"/>
              <a:t> Earth observation is used to monitor and assess the status of and changes in </a:t>
            </a:r>
            <a:r>
              <a:rPr lang="en-US" dirty="0">
                <a:hlinkClick r:id="rId8" tooltip="Natural environment"/>
              </a:rPr>
              <a:t>natural</a:t>
            </a:r>
            <a:r>
              <a:rPr lang="en-US" dirty="0"/>
              <a:t> and </a:t>
            </a:r>
            <a:r>
              <a:rPr lang="en-US" dirty="0">
                <a:hlinkClick r:id="rId9" tooltip="Built environment"/>
              </a:rPr>
              <a:t>built environments</a:t>
            </a:r>
            <a:r>
              <a:rPr lang="en-US" dirty="0"/>
              <a:t>.</a:t>
            </a:r>
          </a:p>
          <a:p>
            <a:pPr marL="228600" indent="-228600">
              <a:buFont typeface="+mj-lt"/>
              <a:buAutoNum type="arabicPeriod"/>
            </a:pPr>
            <a:endParaRPr lang="en-US" dirty="0"/>
          </a:p>
          <a:p>
            <a:pPr marL="228600" indent="-228600">
              <a:buFont typeface="+mj-lt"/>
              <a:buAutoNum type="arabicPeriod"/>
            </a:pPr>
            <a:r>
              <a:rPr lang="en-US" sz="1200" b="0" i="0" u="none" strike="noStrike" baseline="0" dirty="0">
                <a:latin typeface="+mj-lt"/>
                <a:ea typeface="+mj-ea"/>
                <a:cs typeface="+mj-cs"/>
                <a:sym typeface="Calibri"/>
              </a:rPr>
              <a:t>Data from remote sensing (either aerial photography or satellite images) are increasingly available for the entire area of a country and can form the basis of preliminary land cover accounts. Remote sensing images can provide some indication of land use but these data can also be difficult to interpret in some cases. Additional precision can often be found in a range of administrative datasets (e.g. those of local governments) associated with the regulation of land use. Constructing preliminary datasets based on remote sensing data can identify where additional administrative data are most needed. Ultimately, classification in the most challenging cases may require on site verification. </a:t>
            </a:r>
          </a:p>
          <a:p>
            <a:pPr marL="228600" indent="-228600">
              <a:buFont typeface="+mj-lt"/>
              <a:buAutoNum type="arabicPeriod"/>
            </a:pPr>
            <a:endParaRPr lang="en-US" dirty="0"/>
          </a:p>
        </p:txBody>
      </p:sp>
    </p:spTree>
    <p:extLst>
      <p:ext uri="{BB962C8B-B14F-4D97-AF65-F5344CB8AC3E}">
        <p14:creationId xmlns:p14="http://schemas.microsoft.com/office/powerpoint/2010/main" val="3118426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15.3.1 - Proportion of land that is degraded over total land area</a:t>
            </a:r>
          </a:p>
        </p:txBody>
      </p:sp>
    </p:spTree>
    <p:extLst>
      <p:ext uri="{BB962C8B-B14F-4D97-AF65-F5344CB8AC3E}">
        <p14:creationId xmlns:p14="http://schemas.microsoft.com/office/powerpoint/2010/main" val="3971197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136" eaLnBrk="1" fontAlgn="auto" latinLnBrk="0" hangingPunct="1">
              <a:lnSpc>
                <a:spcPct val="100000"/>
              </a:lnSpc>
              <a:spcBef>
                <a:spcPts val="0"/>
              </a:spcBef>
              <a:spcAft>
                <a:spcPts val="0"/>
              </a:spcAft>
              <a:buClrTx/>
              <a:buSzTx/>
              <a:buFontTx/>
              <a:buNone/>
              <a:tabLst/>
              <a:defRPr/>
            </a:pPr>
            <a:r>
              <a:rPr lang="en-US" dirty="0">
                <a:hlinkClick r:id="rId3" tooltip="Geographic information system"/>
              </a:rPr>
              <a:t>Geographic information systems</a:t>
            </a:r>
            <a:r>
              <a:rPr lang="en-US" dirty="0"/>
              <a:t> such as GIS, GPS, and GNSS, have become so widespread that the term "ground truth" has taken on special meaning in that context. If the location coordinates returned by a location method such as GPS are an estimate of a location, then the "ground truth" is the actual location on earth. A smart phone might return a set of estimated location coordinates such as 43.87870,-103.45901. The ground truth being estimated by those coordinates is the tip of George Washington's nose on Mt. Rushmore. The accuracy of the estimate is the maximum distance between the location coordinates and the ground truth. We could say in this case that the estimate accuracy is 10 meters, meaning that the point on earth represented by the location coordinates is thought to be within 10 meters of George's nose—the ground truth. In slang, the coordinates indicate where we think George Washington's nose is located, and the ground truth is where it's really at. In practice a smart phone or hand-held GPS unit is routinely able to estimate the ground truth within 6–10 meters. Specialized instruments can reduce GPS measurement error to under a centimeter.</a:t>
            </a:r>
          </a:p>
          <a:p>
            <a:endParaRPr lang="en-US" dirty="0"/>
          </a:p>
        </p:txBody>
      </p:sp>
    </p:spTree>
    <p:extLst>
      <p:ext uri="{BB962C8B-B14F-4D97-AF65-F5344CB8AC3E}">
        <p14:creationId xmlns:p14="http://schemas.microsoft.com/office/powerpoint/2010/main" val="4029883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baseline="0" dirty="0">
              <a:latin typeface="+mj-lt"/>
              <a:ea typeface="+mj-ea"/>
              <a:cs typeface="+mj-cs"/>
              <a:sym typeface="Calibri"/>
            </a:endParaRPr>
          </a:p>
          <a:p>
            <a:pPr marL="228600" indent="-228600">
              <a:buFont typeface="+mj-lt"/>
              <a:buAutoNum type="arabicPeriod"/>
            </a:pPr>
            <a:r>
              <a:rPr lang="en-US" sz="1200" b="0" i="0" u="none" strike="noStrike" baseline="0" dirty="0">
                <a:latin typeface="+mj-lt"/>
                <a:ea typeface="+mj-ea"/>
                <a:cs typeface="+mj-cs"/>
                <a:sym typeface="Calibri"/>
              </a:rPr>
              <a:t>Land is a unique asset that delineates the s</a:t>
            </a:r>
            <a:r>
              <a:rPr lang="en-US" sz="1200" b="1" i="0" u="none" strike="noStrike" baseline="0" dirty="0">
                <a:latin typeface="+mj-lt"/>
                <a:ea typeface="+mj-ea"/>
                <a:cs typeface="+mj-cs"/>
                <a:sym typeface="Calibri"/>
              </a:rPr>
              <a:t>pace in which human activities and environmental processes take place</a:t>
            </a:r>
            <a:r>
              <a:rPr lang="en-US" sz="1200" b="0" i="0" u="none" strike="noStrike" baseline="0" dirty="0">
                <a:latin typeface="+mj-lt"/>
                <a:ea typeface="+mj-ea"/>
                <a:cs typeface="+mj-cs"/>
                <a:sym typeface="Calibri"/>
              </a:rPr>
              <a:t>, and within which environmental assets and economic assets are located. Land is </a:t>
            </a:r>
            <a:r>
              <a:rPr lang="en-US" sz="1200" b="1" i="0" u="none" strike="noStrike" baseline="0" dirty="0">
                <a:latin typeface="+mj-lt"/>
                <a:ea typeface="+mj-ea"/>
                <a:cs typeface="+mj-cs"/>
                <a:sym typeface="Calibri"/>
              </a:rPr>
              <a:t>central to economic and environmental accounting</a:t>
            </a:r>
            <a:r>
              <a:rPr lang="en-US" sz="1200" b="0" i="0" u="none" strike="noStrike" baseline="0" dirty="0">
                <a:latin typeface="+mj-lt"/>
                <a:ea typeface="+mj-ea"/>
                <a:cs typeface="+mj-cs"/>
                <a:sym typeface="Calibri"/>
              </a:rPr>
              <a:t>. Beyond an assessment of the ownership and use of land as part of economic production, some of the issues that can be considered in the context of land accounts include the impacts of </a:t>
            </a:r>
            <a:r>
              <a:rPr lang="en-US" sz="1200" b="0" i="0" u="none" strike="noStrike" baseline="0" dirty="0" err="1">
                <a:latin typeface="+mj-lt"/>
                <a:ea typeface="+mj-ea"/>
                <a:cs typeface="+mj-cs"/>
                <a:sym typeface="Calibri"/>
              </a:rPr>
              <a:t>urbanisation</a:t>
            </a:r>
            <a:r>
              <a:rPr lang="en-US" sz="1200" b="0" i="0" u="none" strike="noStrike" baseline="0" dirty="0">
                <a:latin typeface="+mj-lt"/>
                <a:ea typeface="+mj-ea"/>
                <a:cs typeface="+mj-cs"/>
                <a:sym typeface="Calibri"/>
              </a:rPr>
              <a:t>, the sustainability of agriculture and forestry, the use of inland freshwater resources, and biodiversity conservation. </a:t>
            </a:r>
          </a:p>
          <a:p>
            <a:pPr marL="228600" indent="-228600">
              <a:buFont typeface="+mj-lt"/>
              <a:buAutoNum type="arabicPeriod"/>
            </a:pPr>
            <a:endParaRPr lang="en-US" sz="1200" b="0" i="0" u="none" strike="noStrike" baseline="0" dirty="0">
              <a:latin typeface="+mj-lt"/>
              <a:ea typeface="+mj-ea"/>
              <a:cs typeface="+mj-cs"/>
              <a:sym typeface="Calibri"/>
            </a:endParaRPr>
          </a:p>
          <a:p>
            <a:pPr marL="228600" indent="-228600">
              <a:buFont typeface="+mj-lt"/>
              <a:buAutoNum type="arabicPeriod"/>
            </a:pPr>
            <a:r>
              <a:rPr lang="en-US" sz="1200" b="0" i="0" u="none" strike="noStrike" baseline="0" dirty="0">
                <a:latin typeface="+mj-lt"/>
                <a:ea typeface="+mj-ea"/>
                <a:cs typeface="+mj-cs"/>
                <a:sym typeface="Calibri"/>
              </a:rPr>
              <a:t>When considering the key data to be used for land accounting, scale, resolution and accuracy are important. However it is essential that data sets that are well established and likely to be produced and updated on an ongoing basis are used. This will enable repeated reporting of change over time. In some instances it may be necessary to consider trading-off quality and continuity. </a:t>
            </a:r>
          </a:p>
          <a:p>
            <a:pPr marL="228600" indent="-228600">
              <a:buFont typeface="+mj-lt"/>
              <a:buAutoNum type="arabicPeriod"/>
            </a:pPr>
            <a:endParaRPr lang="en-US" sz="1200" b="0" i="0" u="none" strike="noStrike" baseline="0" dirty="0">
              <a:latin typeface="+mj-lt"/>
              <a:ea typeface="+mj-ea"/>
              <a:cs typeface="+mj-cs"/>
              <a:sym typeface="Calibri"/>
            </a:endParaRPr>
          </a:p>
          <a:p>
            <a:pPr marL="228600" indent="-228600">
              <a:buFont typeface="+mj-lt"/>
              <a:buAutoNum type="arabicPeriod"/>
            </a:pPr>
            <a:r>
              <a:rPr lang="en-US" sz="1200" b="0" i="0" u="none" strike="noStrike" baseline="0" dirty="0">
                <a:latin typeface="+mj-lt"/>
                <a:ea typeface="+mj-ea"/>
                <a:cs typeface="+mj-cs"/>
                <a:sym typeface="Calibri"/>
              </a:rPr>
              <a:t>System of Environmental Economic Accounting 2012 Central Framework (SEEA CF) which was adopted by the United Nations Statistical Commission in 2012 as the international statistical standard for environmental economic accounts. </a:t>
            </a:r>
          </a:p>
          <a:p>
            <a:pPr marL="228600" indent="-228600">
              <a:buFont typeface="+mj-lt"/>
              <a:buAutoNum type="arabicPeriod"/>
            </a:pPr>
            <a:endParaRPr lang="en-US" sz="1200" b="0" i="0" u="none" strike="noStrike" baseline="0" dirty="0">
              <a:latin typeface="+mj-lt"/>
              <a:ea typeface="+mj-ea"/>
              <a:cs typeface="+mj-cs"/>
              <a:sym typeface="Calibri"/>
            </a:endParaRPr>
          </a:p>
          <a:p>
            <a:endParaRPr lang="en-US" dirty="0"/>
          </a:p>
        </p:txBody>
      </p:sp>
    </p:spTree>
    <p:extLst>
      <p:ext uri="{BB962C8B-B14F-4D97-AF65-F5344CB8AC3E}">
        <p14:creationId xmlns:p14="http://schemas.microsoft.com/office/powerpoint/2010/main" val="3476473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7581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sz="1200" b="0" i="0" u="none" strike="noStrike" baseline="0" dirty="0">
                <a:latin typeface="+mj-lt"/>
                <a:ea typeface="+mj-ea"/>
                <a:cs typeface="+mj-cs"/>
                <a:sym typeface="Calibri"/>
              </a:rPr>
              <a:t>The accounts described to this point </a:t>
            </a:r>
            <a:r>
              <a:rPr lang="en-US" sz="1200" b="1" i="0" u="none" strike="noStrike" baseline="0" dirty="0">
                <a:latin typeface="+mj-lt"/>
                <a:ea typeface="+mj-ea"/>
                <a:cs typeface="+mj-cs"/>
                <a:sym typeface="Calibri"/>
              </a:rPr>
              <a:t>provide opening and closing balances by type of land classification</a:t>
            </a:r>
            <a:r>
              <a:rPr lang="en-US" sz="1200" b="0" i="0" u="none" strike="noStrike" baseline="0" dirty="0">
                <a:latin typeface="+mj-lt"/>
                <a:ea typeface="+mj-ea"/>
                <a:cs typeface="+mj-cs"/>
                <a:sym typeface="Calibri"/>
              </a:rPr>
              <a:t>, based either on cover or use. An extension of this would be to present information on changes which cross classifies the opening and closing classes for basic observation units and identifies those that have changed. </a:t>
            </a:r>
          </a:p>
          <a:p>
            <a:pPr marL="228600" indent="-228600">
              <a:buFont typeface="+mj-lt"/>
              <a:buAutoNum type="arabicPeriod"/>
            </a:pPr>
            <a:endParaRPr lang="en-US" sz="1200" b="0" i="0" u="none" strike="noStrike" baseline="0" dirty="0">
              <a:latin typeface="+mj-lt"/>
              <a:ea typeface="+mj-ea"/>
              <a:cs typeface="+mj-cs"/>
              <a:sym typeface="Calibri"/>
            </a:endParaRPr>
          </a:p>
          <a:p>
            <a:pPr marL="228600" indent="-228600">
              <a:buFont typeface="+mj-lt"/>
              <a:buAutoNum type="arabicPeriod"/>
            </a:pPr>
            <a:r>
              <a:rPr lang="en-US" sz="1200" b="0" i="0" u="none" strike="noStrike" baseline="0" dirty="0">
                <a:latin typeface="+mj-lt"/>
                <a:ea typeface="+mj-ea"/>
                <a:cs typeface="+mj-cs"/>
                <a:sym typeface="Calibri"/>
              </a:rPr>
              <a:t>This allows one to present a change matrix showing how land units evolved from one classification to another during a given period. </a:t>
            </a:r>
          </a:p>
          <a:p>
            <a:endParaRPr lang="en-US" dirty="0"/>
          </a:p>
        </p:txBody>
      </p:sp>
    </p:spTree>
    <p:extLst>
      <p:ext uri="{BB962C8B-B14F-4D97-AF65-F5344CB8AC3E}">
        <p14:creationId xmlns:p14="http://schemas.microsoft.com/office/powerpoint/2010/main" val="4208408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Small villages may not be captured.</a:t>
            </a:r>
          </a:p>
        </p:txBody>
      </p:sp>
    </p:spTree>
    <p:extLst>
      <p:ext uri="{BB962C8B-B14F-4D97-AF65-F5344CB8AC3E}">
        <p14:creationId xmlns:p14="http://schemas.microsoft.com/office/powerpoint/2010/main" val="14460395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33525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0361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baseline="0" dirty="0">
              <a:latin typeface="+mj-lt"/>
              <a:ea typeface="+mj-ea"/>
              <a:cs typeface="+mj-cs"/>
              <a:sym typeface="Calibri"/>
            </a:endParaRPr>
          </a:p>
          <a:p>
            <a:pPr marL="228600" indent="-228600">
              <a:buFont typeface="+mj-lt"/>
              <a:buAutoNum type="arabicPeriod"/>
            </a:pPr>
            <a:r>
              <a:rPr lang="en-US" sz="1200" b="0" i="0" u="none" strike="noStrike" baseline="0" dirty="0">
                <a:latin typeface="+mj-lt"/>
                <a:ea typeface="+mj-ea"/>
                <a:cs typeface="+mj-cs"/>
                <a:sym typeface="Calibri"/>
              </a:rPr>
              <a:t>From </a:t>
            </a:r>
            <a:r>
              <a:rPr lang="en-US" sz="1200" b="1" i="0" u="none" strike="noStrike" baseline="0" dirty="0">
                <a:latin typeface="+mj-lt"/>
                <a:ea typeface="+mj-ea"/>
                <a:cs typeface="+mj-cs"/>
                <a:sym typeface="Calibri"/>
              </a:rPr>
              <a:t>a spatial point of view</a:t>
            </a:r>
            <a:r>
              <a:rPr lang="en-US" sz="1200" b="0" i="0" u="none" strike="noStrike" baseline="0" dirty="0">
                <a:latin typeface="+mj-lt"/>
                <a:ea typeface="+mj-ea"/>
                <a:cs typeface="+mj-cs"/>
                <a:sym typeface="Calibri"/>
              </a:rPr>
              <a:t>, land accounts can be compiled for the country as a whole or for regions within countries. For example, accounts can be compiled by administrative boundaries or by land cover characteristics.</a:t>
            </a:r>
          </a:p>
          <a:p>
            <a:pPr marL="228600" indent="-228600">
              <a:buFont typeface="+mj-lt"/>
              <a:buAutoNum type="arabicPeriod"/>
            </a:pPr>
            <a:r>
              <a:rPr lang="en-US" sz="1200" b="1" i="0" u="none" strike="noStrike" baseline="0" dirty="0">
                <a:latin typeface="+mj-lt"/>
                <a:ea typeface="+mj-ea"/>
                <a:cs typeface="+mj-cs"/>
                <a:sym typeface="Calibri"/>
              </a:rPr>
              <a:t>System of Environmental Economic Accounting</a:t>
            </a:r>
            <a:r>
              <a:rPr lang="en-US" sz="1200" b="0" i="0" u="none" strike="noStrike" baseline="0" dirty="0">
                <a:latin typeface="+mj-lt"/>
                <a:ea typeface="+mj-ea"/>
                <a:cs typeface="+mj-cs"/>
                <a:sym typeface="Calibri"/>
              </a:rPr>
              <a:t> </a:t>
            </a:r>
          </a:p>
          <a:p>
            <a:pPr marL="0" indent="0">
              <a:buFont typeface="+mj-lt"/>
              <a:buNone/>
            </a:pPr>
            <a:r>
              <a:rPr lang="en-US" sz="1200" b="0" i="0" u="none" strike="noStrike" baseline="0" dirty="0">
                <a:latin typeface="+mj-lt"/>
                <a:ea typeface="+mj-ea"/>
                <a:cs typeface="+mj-cs"/>
                <a:sym typeface="Calibri"/>
              </a:rPr>
              <a:t>– 1) Stock (Assets) 2) Changes in Stock/flows (Supply/use of energy, materials, water </a:t>
            </a:r>
            <a:r>
              <a:rPr lang="en-US" sz="1200" b="0" i="0" u="none" strike="noStrike" baseline="0" dirty="0" err="1">
                <a:latin typeface="+mj-lt"/>
                <a:ea typeface="+mj-ea"/>
                <a:cs typeface="+mj-cs"/>
                <a:sym typeface="Calibri"/>
              </a:rPr>
              <a:t>etc</a:t>
            </a:r>
            <a:r>
              <a:rPr lang="en-US" sz="1200" b="0" i="0" u="none" strike="noStrike" baseline="0" dirty="0">
                <a:latin typeface="+mj-lt"/>
                <a:ea typeface="+mj-ea"/>
                <a:cs typeface="+mj-cs"/>
                <a:sym typeface="Calibri"/>
              </a:rPr>
              <a:t>)</a:t>
            </a:r>
          </a:p>
          <a:p>
            <a:pPr marL="228600" indent="-228600">
              <a:buFont typeface="+mj-lt"/>
              <a:buAutoNum type="arabicPeriod"/>
            </a:pPr>
            <a:endParaRPr lang="en-US" sz="1200" b="0" i="0" u="none" strike="noStrike" baseline="0" dirty="0">
              <a:latin typeface="+mj-lt"/>
              <a:ea typeface="+mj-ea"/>
              <a:cs typeface="+mj-cs"/>
              <a:sym typeface="Calibri"/>
            </a:endParaRPr>
          </a:p>
          <a:p>
            <a:endParaRPr lang="en-US" dirty="0"/>
          </a:p>
        </p:txBody>
      </p:sp>
    </p:spTree>
    <p:extLst>
      <p:ext uri="{BB962C8B-B14F-4D97-AF65-F5344CB8AC3E}">
        <p14:creationId xmlns:p14="http://schemas.microsoft.com/office/powerpoint/2010/main" val="16411089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Use ArcMap, ArcCatalog, </a:t>
            </a:r>
            <a:r>
              <a:rPr lang="en-US" dirty="0" err="1"/>
              <a:t>ArcGlobe</a:t>
            </a:r>
            <a:r>
              <a:rPr lang="en-US" dirty="0"/>
              <a:t>, or </a:t>
            </a:r>
            <a:r>
              <a:rPr lang="en-US" dirty="0" err="1"/>
              <a:t>ArcScene</a:t>
            </a:r>
            <a:r>
              <a:rPr lang="en-US" dirty="0"/>
              <a:t>, to create maps, </a:t>
            </a:r>
            <a:r>
              <a:rPr lang="en-US" b="1" dirty="0"/>
              <a:t>perform spatial analysis, manage geographic data, and share your results.</a:t>
            </a:r>
          </a:p>
        </p:txBody>
      </p:sp>
    </p:spTree>
    <p:extLst>
      <p:ext uri="{BB962C8B-B14F-4D97-AF65-F5344CB8AC3E}">
        <p14:creationId xmlns:p14="http://schemas.microsoft.com/office/powerpoint/2010/main" val="2209917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Malawi has lost her forest cover by over </a:t>
            </a:r>
            <a:r>
              <a:rPr lang="en-US" b="1" dirty="0"/>
              <a:t>40% between 1972 and 1990.</a:t>
            </a:r>
          </a:p>
          <a:p>
            <a:pPr marL="228600" indent="-228600">
              <a:buFont typeface="+mj-lt"/>
              <a:buAutoNum type="arabicPeriod"/>
            </a:pPr>
            <a:r>
              <a:rPr lang="en-US" dirty="0"/>
              <a:t>There are many factors that have led to forest cover loss amongst which are </a:t>
            </a:r>
            <a:r>
              <a:rPr lang="en-US" b="1" dirty="0"/>
              <a:t>high population growth</a:t>
            </a:r>
            <a:r>
              <a:rPr lang="en-US" dirty="0"/>
              <a:t>, </a:t>
            </a:r>
            <a:r>
              <a:rPr lang="en-US" b="1" dirty="0"/>
              <a:t>opening of forests for settlements and agriculture</a:t>
            </a:r>
            <a:r>
              <a:rPr lang="en-US" dirty="0"/>
              <a:t>; </a:t>
            </a:r>
            <a:r>
              <a:rPr lang="en-US" b="1" dirty="0"/>
              <a:t>tobacco growing</a:t>
            </a:r>
            <a:r>
              <a:rPr lang="en-US" dirty="0"/>
              <a:t>, </a:t>
            </a:r>
            <a:r>
              <a:rPr lang="en-US" b="1" dirty="0"/>
              <a:t>biomass energy</a:t>
            </a:r>
            <a:r>
              <a:rPr lang="en-US" dirty="0"/>
              <a:t>, </a:t>
            </a:r>
            <a:r>
              <a:rPr lang="en-US" b="1" dirty="0"/>
              <a:t>brick burning</a:t>
            </a:r>
            <a:r>
              <a:rPr lang="en-US" dirty="0"/>
              <a:t>, urbanization and </a:t>
            </a:r>
            <a:r>
              <a:rPr lang="en-US" b="1" dirty="0"/>
              <a:t>inadequate budgetary support from government</a:t>
            </a:r>
            <a:r>
              <a:rPr lang="en-US" dirty="0"/>
              <a:t>.</a:t>
            </a:r>
          </a:p>
          <a:p>
            <a:pPr marL="228600" indent="-228600">
              <a:buFont typeface="+mj-lt"/>
              <a:buAutoNum type="arabicPeriod"/>
            </a:pPr>
            <a:endParaRPr lang="en-US" dirty="0"/>
          </a:p>
          <a:p>
            <a:pPr marL="228600" indent="-228600">
              <a:buFont typeface="+mj-lt"/>
              <a:buAutoNum type="arabicPeriod"/>
            </a:pPr>
            <a:r>
              <a:rPr lang="en-US" b="1" dirty="0"/>
              <a:t>1986-1994: Authoritarian and pre-democratic state</a:t>
            </a:r>
          </a:p>
          <a:p>
            <a:pPr marL="228600" indent="-228600">
              <a:buFont typeface="+mj-lt"/>
              <a:buAutoNum type="alphaUcPeriod"/>
            </a:pPr>
            <a:r>
              <a:rPr lang="en-US" dirty="0"/>
              <a:t>Forestry Department </a:t>
            </a:r>
            <a:r>
              <a:rPr lang="en-US" b="1" dirty="0"/>
              <a:t>took over responsibility of protection, control and management of customary lands from local councils.</a:t>
            </a:r>
          </a:p>
          <a:p>
            <a:pPr marL="228600" indent="-228600">
              <a:buFont typeface="+mj-lt"/>
              <a:buAutoNum type="alphaUcPeriod"/>
            </a:pPr>
            <a:r>
              <a:rPr lang="en-US" dirty="0"/>
              <a:t>Forestry Department was under </a:t>
            </a:r>
            <a:r>
              <a:rPr lang="en-US" b="1" dirty="0"/>
              <a:t>pressure to generate more revenue </a:t>
            </a:r>
            <a:r>
              <a:rPr lang="en-US" dirty="0"/>
              <a:t>for the state under the Appropriation-in aid financing arrangement. The Customary Land Division (within Forestry Department) was set up to oversee extraction of royalties for timber and firewood harvesting from customary land. As a result, large scale extraction of timber and firewood took place, including from VFAs, individual’s fields and gardens and along riverbanks. </a:t>
            </a:r>
          </a:p>
          <a:p>
            <a:pPr marL="228600" indent="-228600">
              <a:buFont typeface="+mj-lt"/>
              <a:buAutoNum type="alphaUcPeriod"/>
            </a:pPr>
            <a:endParaRPr lang="en-US" dirty="0"/>
          </a:p>
          <a:p>
            <a:pPr marL="228600" indent="-228600">
              <a:buFont typeface="+mj-lt"/>
              <a:buAutoNum type="alphaUcPeriod"/>
            </a:pPr>
            <a:endParaRPr lang="en-US" dirty="0"/>
          </a:p>
          <a:p>
            <a:pPr marL="228600" indent="-228600">
              <a:buFont typeface="+mj-lt"/>
              <a:buAutoNum type="alphaUcPeriod"/>
            </a:pPr>
            <a:endParaRPr lang="en-US" dirty="0"/>
          </a:p>
          <a:p>
            <a:pPr marL="0" lvl="3" indent="0">
              <a:buFont typeface="Arial" panose="020B0604020202020204" pitchFamily="34" charset="0"/>
              <a:buNone/>
            </a:pPr>
            <a:endParaRPr lang="en-US" b="1" dirty="0"/>
          </a:p>
        </p:txBody>
      </p:sp>
    </p:spTree>
    <p:extLst>
      <p:ext uri="{BB962C8B-B14F-4D97-AF65-F5344CB8AC3E}">
        <p14:creationId xmlns:p14="http://schemas.microsoft.com/office/powerpoint/2010/main" val="7909399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8778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defTabSz="457136" eaLnBrk="1" fontAlgn="auto" latinLnBrk="0" hangingPunct="1">
              <a:lnSpc>
                <a:spcPct val="100000"/>
              </a:lnSpc>
              <a:spcBef>
                <a:spcPts val="0"/>
              </a:spcBef>
              <a:spcAft>
                <a:spcPts val="0"/>
              </a:spcAft>
              <a:buClrTx/>
              <a:buSzTx/>
              <a:buFont typeface="+mj-lt"/>
              <a:buAutoNum type="arabicPeriod"/>
              <a:tabLst/>
              <a:defRPr/>
            </a:pPr>
            <a:r>
              <a:rPr lang="en-US" dirty="0"/>
              <a:t>Said during the </a:t>
            </a:r>
            <a:r>
              <a:rPr lang="en-US" b="1" dirty="0"/>
              <a:t>Address to the 66th General Assembly: "We the Peoples“ , 21 September 2011</a:t>
            </a:r>
          </a:p>
          <a:p>
            <a:pPr marL="228600" marR="0" lvl="0" indent="-228600" defTabSz="457136" eaLnBrk="1" fontAlgn="auto" latinLnBrk="0" hangingPunct="1">
              <a:lnSpc>
                <a:spcPct val="100000"/>
              </a:lnSpc>
              <a:spcBef>
                <a:spcPts val="0"/>
              </a:spcBef>
              <a:spcAft>
                <a:spcPts val="0"/>
              </a:spcAft>
              <a:buClrTx/>
              <a:buSzTx/>
              <a:buFont typeface="+mj-lt"/>
              <a:buAutoNum type="arabicPeriod"/>
              <a:tabLst/>
              <a:defRPr/>
            </a:pPr>
            <a:r>
              <a:rPr lang="en-US" dirty="0"/>
              <a:t>A geographical information system (GIS) is a computer system for capturing, storing, checking, integrating, manipulating, </a:t>
            </a:r>
            <a:r>
              <a:rPr lang="en-US" dirty="0" err="1"/>
              <a:t>analysing</a:t>
            </a:r>
            <a:r>
              <a:rPr lang="en-US" dirty="0"/>
              <a:t> and displaying data related to positions on the Earth's surface. It is thus a way of </a:t>
            </a:r>
            <a:r>
              <a:rPr lang="en-US" b="1" dirty="0"/>
              <a:t>linking databases with maps, to display information, perform spatial analyses or develop and apply spatial models</a:t>
            </a:r>
            <a:r>
              <a:rPr lang="en-US" dirty="0"/>
              <a:t>.</a:t>
            </a:r>
          </a:p>
          <a:p>
            <a:pPr marL="228600" marR="0" lvl="0" indent="-228600" defTabSz="457136" eaLnBrk="1" fontAlgn="auto" latinLnBrk="0" hangingPunct="1">
              <a:lnSpc>
                <a:spcPct val="100000"/>
              </a:lnSpc>
              <a:spcBef>
                <a:spcPts val="0"/>
              </a:spcBef>
              <a:spcAft>
                <a:spcPts val="0"/>
              </a:spcAft>
              <a:buClrTx/>
              <a:buSzTx/>
              <a:buFont typeface="+mj-lt"/>
              <a:buAutoNum type="arabicPeriod"/>
              <a:tabLst/>
              <a:defRPr/>
            </a:pPr>
            <a:r>
              <a:rPr lang="en-US" altLang="x-none" dirty="0"/>
              <a:t>In addition, land accounts also help unlock the power of Geographic Information Systems (GIS) to locate areas of change and map a wide range of social, economic and environmental information. </a:t>
            </a:r>
            <a:r>
              <a:rPr lang="en-US" altLang="x-none" b="1" dirty="0" err="1"/>
              <a:t>Eg</a:t>
            </a:r>
            <a:r>
              <a:rPr lang="en-US" altLang="x-none" b="1" dirty="0"/>
              <a:t>, where water is and used to be</a:t>
            </a:r>
            <a:endParaRPr lang="en-US" altLang="x-none" dirty="0"/>
          </a:p>
          <a:p>
            <a:pPr marL="228600" marR="0" lvl="0" indent="-228600" defTabSz="457136" eaLnBrk="1" fontAlgn="auto" latinLnBrk="0" hangingPunct="1">
              <a:lnSpc>
                <a:spcPct val="100000"/>
              </a:lnSpc>
              <a:spcBef>
                <a:spcPts val="0"/>
              </a:spcBef>
              <a:spcAft>
                <a:spcPts val="0"/>
              </a:spcAft>
              <a:buClrTx/>
              <a:buSzTx/>
              <a:buFont typeface="+mj-lt"/>
              <a:buAutoNum type="arabicPeriod"/>
              <a:tabLst/>
              <a:defRPr/>
            </a:pPr>
            <a:endParaRPr lang="en-US" b="1" dirty="0"/>
          </a:p>
          <a:p>
            <a:pPr marL="0" marR="0" lvl="0" indent="0" defTabSz="457136" eaLnBrk="1" fontAlgn="auto" latinLnBrk="0" hangingPunct="1">
              <a:lnSpc>
                <a:spcPct val="100000"/>
              </a:lnSpc>
              <a:spcBef>
                <a:spcPts val="0"/>
              </a:spcBef>
              <a:spcAft>
                <a:spcPts val="0"/>
              </a:spcAft>
              <a:buClrTx/>
              <a:buSzTx/>
              <a:buFontTx/>
              <a:buNone/>
              <a:tabLst/>
              <a:defRPr/>
            </a:pPr>
            <a:endParaRPr lang="en-US" b="1" dirty="0"/>
          </a:p>
        </p:txBody>
      </p:sp>
    </p:spTree>
    <p:extLst>
      <p:ext uri="{BB962C8B-B14F-4D97-AF65-F5344CB8AC3E}">
        <p14:creationId xmlns:p14="http://schemas.microsoft.com/office/powerpoint/2010/main" val="2107232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a:ln/>
        </p:spPr>
      </p:sp>
      <p:sp>
        <p:nvSpPr>
          <p:cNvPr id="190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 typeface="+mj-lt"/>
              <a:buAutoNum type="arabicPeriod"/>
            </a:pPr>
            <a:r>
              <a:rPr lang="en-US" altLang="x-none" dirty="0"/>
              <a:t>In addition, land accounts also help unlock the power of Geographic Information Systems (GIS) to locate areas of change and map a wide range of social, economic and environmental information. </a:t>
            </a:r>
            <a:r>
              <a:rPr lang="en-US" altLang="x-none" b="1" dirty="0" err="1"/>
              <a:t>Eg</a:t>
            </a:r>
            <a:r>
              <a:rPr lang="en-US" altLang="x-none" b="1" dirty="0"/>
              <a:t>, where water is and used to be</a:t>
            </a:r>
            <a:endParaRPr lang="en-US" altLang="x-none" dirty="0"/>
          </a:p>
          <a:p>
            <a:pPr marL="228600" indent="-228600">
              <a:buFont typeface="+mj-lt"/>
              <a:buAutoNum type="arabicPeriod"/>
            </a:pPr>
            <a:r>
              <a:rPr lang="en-US" dirty="0"/>
              <a:t>Spatial analysis is a set of techniques for analyzing spatial data.  </a:t>
            </a:r>
            <a:r>
              <a:rPr lang="en-US" b="1" dirty="0"/>
              <a:t>The results of spatial analysis are dependent on the locations of the objects being analyzed</a:t>
            </a:r>
            <a:r>
              <a:rPr lang="en-US" dirty="0"/>
              <a:t>. </a:t>
            </a:r>
            <a:endParaRPr lang="en-US" altLang="x-none" dirty="0"/>
          </a:p>
          <a:p>
            <a:pPr marL="228600" indent="-228600">
              <a:buFont typeface="+mj-lt"/>
              <a:buAutoNum type="arabicPeriod"/>
            </a:pPr>
            <a:r>
              <a:rPr lang="en-US" altLang="x-none" b="1" dirty="0"/>
              <a:t>A raster data type is</a:t>
            </a:r>
            <a:r>
              <a:rPr lang="en-US" altLang="x-none" dirty="0"/>
              <a:t> any type of digital image represented by reducible and enlargeable grids. </a:t>
            </a:r>
            <a:r>
              <a:rPr lang="en-US" altLang="x-none" b="1" dirty="0"/>
              <a:t>Set of pixilated data, 30M by 30M</a:t>
            </a:r>
            <a:endParaRPr lang="en-US" altLang="x-none" dirty="0"/>
          </a:p>
          <a:p>
            <a:pPr marL="228600" indent="-228600">
              <a:buFont typeface="+mj-lt"/>
              <a:buAutoNum type="arabicPeriod"/>
            </a:pPr>
            <a:r>
              <a:rPr lang="en-US" altLang="x-none" dirty="0"/>
              <a:t>A map can be used to calculate the area of each type of ecosystem</a:t>
            </a:r>
            <a:r>
              <a:rPr lang="en-US" altLang="x-none" baseline="0" dirty="0"/>
              <a:t> or feature in order to generate statistics.  </a:t>
            </a:r>
            <a:r>
              <a:rPr lang="en-US" altLang="x-none" dirty="0"/>
              <a:t>By </a:t>
            </a:r>
            <a:r>
              <a:rPr lang="en-US" altLang="x-none" dirty="0" err="1"/>
              <a:t>User:Staecker</a:t>
            </a:r>
            <a:r>
              <a:rPr lang="en-US" altLang="x-none" dirty="0"/>
              <a:t> - Own work, Public Domain, https://commons.wikimedia.org/w/index.php?curid=658367</a:t>
            </a:r>
          </a:p>
        </p:txBody>
      </p:sp>
      <p:sp>
        <p:nvSpPr>
          <p:cNvPr id="4" name="Date Placeholder 3"/>
          <p:cNvSpPr>
            <a:spLocks noGrp="1"/>
          </p:cNvSpPr>
          <p:nvPr>
            <p:ph type="dt" sz="quarter" idx="1"/>
          </p:nvPr>
        </p:nvSpPr>
        <p:spPr>
          <a:xfrm>
            <a:off x="3884613" y="0"/>
            <a:ext cx="2971800" cy="457200"/>
          </a:xfrm>
          <a:prstGeom prst="rect">
            <a:avLst/>
          </a:prstGeom>
        </p:spPr>
        <p:txBody>
          <a:bodyPr/>
          <a:lstStyle/>
          <a:p>
            <a:pPr>
              <a:defRPr/>
            </a:pPr>
            <a:endParaRPr lang="en-GB">
              <a:solidFill>
                <a:srgbClr val="000000"/>
              </a:solidFill>
            </a:endParaRPr>
          </a:p>
        </p:txBody>
      </p:sp>
      <p:sp>
        <p:nvSpPr>
          <p:cNvPr id="190468" name="Slide Number Placeholder 4"/>
          <p:cNvSpPr>
            <a:spLocks noGrp="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AC482143-B693-C449-9979-DDD80AE83CAF}" type="slidenum">
              <a:rPr lang="en-GB" altLang="x-none" sz="1200">
                <a:solidFill>
                  <a:srgbClr val="000000"/>
                </a:solidFill>
              </a:rPr>
              <a:pPr eaLnBrk="1" hangingPunct="1"/>
              <a:t>4</a:t>
            </a:fld>
            <a:endParaRPr lang="en-GB" altLang="x-none" sz="12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Lake Malawi – Central region, </a:t>
            </a:r>
            <a:r>
              <a:rPr lang="en-US" dirty="0" err="1"/>
              <a:t>Kachulu</a:t>
            </a:r>
            <a:r>
              <a:rPr lang="en-US" dirty="0"/>
              <a:t> &amp; Senga</a:t>
            </a:r>
          </a:p>
          <a:p>
            <a:pPr marL="228600" indent="-228600">
              <a:buFont typeface="+mj-lt"/>
              <a:buAutoNum type="arabicPeriod"/>
            </a:pPr>
            <a:r>
              <a:rPr lang="en-US" b="1" dirty="0"/>
              <a:t>1.5m people depend on lake for food </a:t>
            </a:r>
            <a:r>
              <a:rPr lang="en-US" dirty="0"/>
              <a:t>– including popular </a:t>
            </a:r>
            <a:r>
              <a:rPr lang="en-US" dirty="0" err="1"/>
              <a:t>Chambo</a:t>
            </a:r>
            <a:r>
              <a:rPr lang="en-US" dirty="0"/>
              <a:t> fish – and Malawians are alarmed at decline in stocks </a:t>
            </a:r>
          </a:p>
          <a:p>
            <a:pPr marL="228600" indent="-228600">
              <a:buFont typeface="+mj-lt"/>
              <a:buAutoNum type="arabicPeriod"/>
            </a:pPr>
            <a:r>
              <a:rPr lang="en-US" dirty="0"/>
              <a:t>The rapid drop in </a:t>
            </a:r>
            <a:r>
              <a:rPr lang="en-US" dirty="0">
                <a:hlinkClick r:id="rId3"/>
              </a:rPr>
              <a:t>Lake Malawi's</a:t>
            </a:r>
            <a:r>
              <a:rPr lang="en-US" dirty="0"/>
              <a:t> water levels, driven </a:t>
            </a:r>
            <a:r>
              <a:rPr lang="en-US" b="1" dirty="0"/>
              <a:t>by population growth</a:t>
            </a:r>
            <a:r>
              <a:rPr lang="en-US" dirty="0"/>
              <a:t>, </a:t>
            </a:r>
            <a:r>
              <a:rPr lang="en-US" b="1" dirty="0"/>
              <a:t>climate change </a:t>
            </a:r>
            <a:r>
              <a:rPr lang="en-US" dirty="0"/>
              <a:t>and </a:t>
            </a:r>
            <a:r>
              <a:rPr lang="en-US" b="1" dirty="0"/>
              <a:t>deforestation</a:t>
            </a:r>
            <a:r>
              <a:rPr lang="en-US" dirty="0"/>
              <a:t>, is threatening its floral and fauna species with extinction, says Malawi's </a:t>
            </a:r>
            <a:r>
              <a:rPr lang="en-US" dirty="0">
                <a:hlinkClick r:id="rId4"/>
              </a:rPr>
              <a:t>ministry of environment and climate change management</a:t>
            </a:r>
            <a:r>
              <a:rPr lang="en-US" dirty="0"/>
              <a:t>. And included among the wildlife threatened are the fish that Phiri depends on for a livelihood.</a:t>
            </a:r>
          </a:p>
          <a:p>
            <a:pPr marL="0" indent="0">
              <a:buFont typeface="+mj-lt"/>
              <a:buNone/>
            </a:pPr>
            <a:endParaRPr lang="en-US" dirty="0"/>
          </a:p>
          <a:p>
            <a:pPr rtl="0"/>
            <a:r>
              <a:rPr lang="en-US" dirty="0"/>
              <a:t>NB: </a:t>
            </a:r>
            <a:r>
              <a:rPr lang="en-US" dirty="0">
                <a:effectLst/>
              </a:rPr>
              <a:t>Ephemeral permanent water (i.e. no water places replaced by permanent water that subsequently disappeared within the observation period)</a:t>
            </a:r>
          </a:p>
          <a:p>
            <a:pPr rtl="0"/>
            <a:r>
              <a:rPr lang="en-US" dirty="0">
                <a:effectLst/>
              </a:rPr>
              <a:t>Ephemeral seasonal water (i.e. no water places replaced by seasonal water that subsequently disappeared within the observation period)</a:t>
            </a:r>
          </a:p>
          <a:p>
            <a:pPr rtl="0"/>
            <a:br>
              <a:rPr lang="en-US" dirty="0">
                <a:effectLst/>
              </a:rPr>
            </a:br>
            <a:endParaRPr lang="en-US" dirty="0">
              <a:effectLst/>
            </a:endParaRPr>
          </a:p>
          <a:p>
            <a:pPr marL="0" indent="0">
              <a:buFont typeface="+mj-lt"/>
              <a:buNone/>
            </a:pPr>
            <a:endParaRPr lang="en-US" dirty="0"/>
          </a:p>
        </p:txBody>
      </p:sp>
    </p:spTree>
    <p:extLst>
      <p:ext uri="{BB962C8B-B14F-4D97-AF65-F5344CB8AC3E}">
        <p14:creationId xmlns:p14="http://schemas.microsoft.com/office/powerpoint/2010/main" val="3159561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Lake </a:t>
            </a:r>
            <a:r>
              <a:rPr lang="en-US" dirty="0" err="1"/>
              <a:t>Chilwa</a:t>
            </a:r>
            <a:r>
              <a:rPr lang="en-US" dirty="0"/>
              <a:t>- boarder of Malawi and Mozambique</a:t>
            </a:r>
          </a:p>
          <a:p>
            <a:pPr marL="228600" indent="-228600">
              <a:buFont typeface="+mj-lt"/>
              <a:buAutoNum type="arabicPeriod"/>
            </a:pPr>
            <a:r>
              <a:rPr lang="en-US" b="1" dirty="0"/>
              <a:t>Water level fluctuations </a:t>
            </a:r>
            <a:r>
              <a:rPr lang="en-US" dirty="0"/>
              <a:t>affect the lake's ecosystem by altering the chemical, physical, and biological properties of Lake </a:t>
            </a:r>
            <a:r>
              <a:rPr lang="en-US" dirty="0" err="1"/>
              <a:t>Chilwa</a:t>
            </a:r>
            <a:r>
              <a:rPr lang="en-US" dirty="0"/>
              <a:t>. The onset of the rains is a good indicative of better conditions, improvement of physical, chemical, and biological responses. As the dry season progress, water lake level drops altering the entire lake’s ecosystem</a:t>
            </a:r>
          </a:p>
        </p:txBody>
      </p:sp>
    </p:spTree>
    <p:extLst>
      <p:ext uri="{BB962C8B-B14F-4D97-AF65-F5344CB8AC3E}">
        <p14:creationId xmlns:p14="http://schemas.microsoft.com/office/powerpoint/2010/main" val="379486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Nsanje</a:t>
            </a:r>
            <a:r>
              <a:rPr lang="en-US" dirty="0"/>
              <a:t> District Floods, 2012</a:t>
            </a:r>
          </a:p>
        </p:txBody>
      </p:sp>
    </p:spTree>
    <p:extLst>
      <p:ext uri="{BB962C8B-B14F-4D97-AF65-F5344CB8AC3E}">
        <p14:creationId xmlns:p14="http://schemas.microsoft.com/office/powerpoint/2010/main" val="2527395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a:ln/>
        </p:spPr>
      </p:sp>
      <p:sp>
        <p:nvSpPr>
          <p:cNvPr id="190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0" i="0" u="none" strike="noStrike" baseline="0" dirty="0">
              <a:latin typeface="+mj-lt"/>
              <a:ea typeface="+mj-ea"/>
              <a:cs typeface="+mj-cs"/>
              <a:sym typeface="Calibri"/>
            </a:endParaRPr>
          </a:p>
          <a:p>
            <a:r>
              <a:rPr lang="en-US" sz="1200" b="0" i="0" u="none" strike="noStrike" baseline="0" dirty="0">
                <a:latin typeface="+mj-lt"/>
                <a:ea typeface="+mj-ea"/>
                <a:cs typeface="+mj-cs"/>
                <a:sym typeface="Calibri"/>
              </a:rPr>
              <a:t>Geographic Information Systems (GIS) </a:t>
            </a:r>
          </a:p>
          <a:p>
            <a:pPr marL="228600" indent="-228600">
              <a:buFont typeface="+mj-lt"/>
              <a:buAutoNum type="arabicPeriod"/>
            </a:pPr>
            <a:r>
              <a:rPr lang="en-US" altLang="x-none" dirty="0"/>
              <a:t>Or a </a:t>
            </a:r>
            <a:r>
              <a:rPr lang="en-US" altLang="x-none" b="1" dirty="0"/>
              <a:t>map of air</a:t>
            </a:r>
            <a:r>
              <a:rPr lang="en-US" altLang="x-none" b="1" baseline="0" dirty="0"/>
              <a:t> or water quality monitoring stations can tell the situation at a particular location.</a:t>
            </a:r>
            <a:r>
              <a:rPr lang="en-US" altLang="x-none" baseline="0" dirty="0"/>
              <a:t> Or this same approach applies to data from a </a:t>
            </a:r>
            <a:r>
              <a:rPr lang="en-US" altLang="x-none" b="1" baseline="0" dirty="0"/>
              <a:t>census or survey where the statistical data collected is paired with GIS point coordinates. </a:t>
            </a:r>
            <a:r>
              <a:rPr lang="en-US" altLang="x-none" baseline="0" dirty="0"/>
              <a:t>S</a:t>
            </a:r>
            <a:r>
              <a:rPr lang="en-US" altLang="x-none" dirty="0"/>
              <a:t>ource:</a:t>
            </a:r>
            <a:r>
              <a:rPr lang="en-US" altLang="x-none" baseline="0" dirty="0"/>
              <a:t> WHO</a:t>
            </a:r>
          </a:p>
          <a:p>
            <a:pPr marL="228600" indent="-228600">
              <a:buFont typeface="+mj-lt"/>
              <a:buAutoNum type="arabicPeriod"/>
            </a:pPr>
            <a:endParaRPr lang="en-US" altLang="x-none" baseline="0" dirty="0"/>
          </a:p>
          <a:p>
            <a:pPr marL="228600" indent="-228600">
              <a:buFont typeface="+mj-lt"/>
              <a:buAutoNum type="arabicPeriod"/>
            </a:pPr>
            <a:endParaRPr lang="en-US" altLang="x-none" baseline="0" dirty="0"/>
          </a:p>
          <a:p>
            <a:pPr marL="228600" indent="-228600">
              <a:buFont typeface="+mj-lt"/>
              <a:buAutoNum type="arabicPeriod"/>
            </a:pPr>
            <a:endParaRPr lang="en-US" altLang="x-none" baseline="0" dirty="0"/>
          </a:p>
        </p:txBody>
      </p:sp>
      <p:sp>
        <p:nvSpPr>
          <p:cNvPr id="4" name="Date Placeholder 3"/>
          <p:cNvSpPr>
            <a:spLocks noGrp="1"/>
          </p:cNvSpPr>
          <p:nvPr>
            <p:ph type="dt" sz="quarter" idx="1"/>
          </p:nvPr>
        </p:nvSpPr>
        <p:spPr>
          <a:xfrm>
            <a:off x="3884613" y="0"/>
            <a:ext cx="2971800" cy="457200"/>
          </a:xfrm>
          <a:prstGeom prst="rect">
            <a:avLst/>
          </a:prstGeom>
        </p:spPr>
        <p:txBody>
          <a:bodyPr/>
          <a:lstStyle/>
          <a:p>
            <a:pPr>
              <a:defRPr/>
            </a:pPr>
            <a:endParaRPr lang="en-GB">
              <a:solidFill>
                <a:srgbClr val="000000"/>
              </a:solidFill>
            </a:endParaRPr>
          </a:p>
        </p:txBody>
      </p:sp>
      <p:sp>
        <p:nvSpPr>
          <p:cNvPr id="190468" name="Slide Number Placeholder 4"/>
          <p:cNvSpPr>
            <a:spLocks noGrp="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AC482143-B693-C449-9979-DDD80AE83CAF}" type="slidenum">
              <a:rPr lang="en-GB" altLang="x-none" sz="1200">
                <a:solidFill>
                  <a:srgbClr val="000000"/>
                </a:solidFill>
              </a:rPr>
              <a:pPr eaLnBrk="1" hangingPunct="1"/>
              <a:t>8</a:t>
            </a:fld>
            <a:endParaRPr lang="en-GB" altLang="x-none"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For a full list of the SDG indicators that</a:t>
            </a:r>
            <a:r>
              <a:rPr lang="en-US" baseline="0" dirty="0"/>
              <a:t> correspond with these numbers go to the IAEG SDG website. These indicators cut across Goal 1 on poverty and disasters, Goal 5 on gender, goal 2 on agriculture, goal 14 on oceans, goal 6 on water, goal 11 on cities, goal 9 on infrastructure, goal 15 on land.</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sz="1200" b="0" i="0" u="none" strike="noStrike" dirty="0">
                <a:effectLst/>
                <a:latin typeface="+mj-lt"/>
                <a:ea typeface="+mj-ea"/>
                <a:cs typeface="+mj-cs"/>
                <a:sym typeface="Calibri"/>
              </a:rPr>
              <a:t>Tier 1:</a:t>
            </a:r>
            <a:r>
              <a:rPr lang="en-US" sz="1200" b="1" i="0" u="none" strike="noStrike" dirty="0">
                <a:effectLst/>
                <a:latin typeface="+mj-lt"/>
                <a:ea typeface="+mj-ea"/>
                <a:cs typeface="+mj-cs"/>
                <a:sym typeface="Calibri"/>
              </a:rPr>
              <a:t> Indicator is conceptually clear, has an internationally established methodology and standards are available, and data are regularly produced by countries for at least 50 per cent of countries and of the population in every region where the indicator is relevant.</a:t>
            </a:r>
            <a:r>
              <a:rPr lang="en-US" dirty="0"/>
              <a:t> </a:t>
            </a:r>
          </a:p>
          <a:p>
            <a:pPr marL="171450" indent="-171450">
              <a:buFont typeface="Arial" panose="020B0604020202020204" pitchFamily="34" charset="0"/>
              <a:buChar char="•"/>
            </a:pPr>
            <a:r>
              <a:rPr lang="en-US" sz="1200" b="0" i="0" u="none" strike="noStrike" dirty="0">
                <a:effectLst/>
                <a:latin typeface="+mj-lt"/>
                <a:ea typeface="+mj-ea"/>
                <a:cs typeface="+mj-cs"/>
                <a:sym typeface="Calibri"/>
              </a:rPr>
              <a:t>Tier 2:</a:t>
            </a:r>
            <a:r>
              <a:rPr lang="en-US" sz="1200" b="1" i="0" u="none" strike="noStrike" dirty="0">
                <a:effectLst/>
                <a:latin typeface="+mj-lt"/>
                <a:ea typeface="+mj-ea"/>
                <a:cs typeface="+mj-cs"/>
                <a:sym typeface="Calibri"/>
              </a:rPr>
              <a:t> Indicator is conceptually clear, has an internationally established methodology and standards are available, but data are not regularly produced by countries.</a:t>
            </a:r>
            <a:r>
              <a:rPr lang="en-US" dirty="0"/>
              <a:t> </a:t>
            </a:r>
          </a:p>
          <a:p>
            <a:pPr marL="171450" indent="-171450">
              <a:buFont typeface="Arial" panose="020B0604020202020204" pitchFamily="34" charset="0"/>
              <a:buChar char="•"/>
            </a:pPr>
            <a:r>
              <a:rPr lang="en-US" sz="1200" b="0" i="0" u="none" strike="noStrike" dirty="0">
                <a:effectLst/>
                <a:latin typeface="+mj-lt"/>
                <a:ea typeface="+mj-ea"/>
                <a:cs typeface="+mj-cs"/>
                <a:sym typeface="Calibri"/>
              </a:rPr>
              <a:t>Tier 3:</a:t>
            </a:r>
            <a:r>
              <a:rPr lang="en-US" sz="1200" b="1" i="0" u="none" strike="noStrike" dirty="0">
                <a:effectLst/>
                <a:latin typeface="+mj-lt"/>
                <a:ea typeface="+mj-ea"/>
                <a:cs typeface="+mj-cs"/>
                <a:sym typeface="Calibri"/>
              </a:rPr>
              <a:t> No internationally established methodology or standards are yet available for the indicator, but methodology/standards are being (or will be) developed or tested.</a:t>
            </a:r>
          </a:p>
          <a:p>
            <a:pPr marL="0" indent="0">
              <a:buFont typeface="Arial" panose="020B0604020202020204" pitchFamily="34" charset="0"/>
              <a:buNone/>
            </a:pPr>
            <a:r>
              <a:rPr lang="en-US" dirty="0"/>
              <a:t> </a:t>
            </a:r>
            <a:endParaRPr lang="en-US" baseline="0" dirty="0"/>
          </a:p>
          <a:p>
            <a:pPr marL="228600" indent="-228600">
              <a:buFont typeface="+mj-lt"/>
              <a:buAutoNum type="arabicPeriod"/>
            </a:pPr>
            <a:r>
              <a:rPr lang="en-US" dirty="0"/>
              <a:t>Tier I: </a:t>
            </a:r>
          </a:p>
          <a:p>
            <a:pPr marL="0" indent="0">
              <a:buFont typeface="+mj-lt"/>
              <a:buNone/>
            </a:pPr>
            <a:r>
              <a:rPr lang="en-US" b="1" dirty="0"/>
              <a:t>Indicator 9.c.1:</a:t>
            </a:r>
            <a:r>
              <a:rPr lang="en-US" dirty="0"/>
              <a:t> Proportion of population covered by a mobile network, by technology</a:t>
            </a:r>
          </a:p>
          <a:p>
            <a:pPr marL="0" indent="0">
              <a:buFont typeface="+mj-lt"/>
              <a:buNone/>
            </a:pPr>
            <a:r>
              <a:rPr lang="en-US" b="1" dirty="0"/>
              <a:t>Indicator 14.5.1:</a:t>
            </a:r>
            <a:r>
              <a:rPr lang="en-US" dirty="0"/>
              <a:t> Coverage of protected areas in relation to marine areas </a:t>
            </a:r>
          </a:p>
          <a:p>
            <a:pPr marL="0" indent="0">
              <a:buFont typeface="+mj-lt"/>
              <a:buNone/>
            </a:pPr>
            <a:r>
              <a:rPr lang="en-US" b="1" dirty="0"/>
              <a:t>Indicator 15.1.1:</a:t>
            </a:r>
            <a:r>
              <a:rPr lang="en-US" dirty="0"/>
              <a:t> Forest area as a proportion of total land area </a:t>
            </a:r>
          </a:p>
          <a:p>
            <a:pPr marL="0" indent="0">
              <a:buFont typeface="+mj-lt"/>
              <a:buNone/>
            </a:pPr>
            <a:r>
              <a:rPr lang="en-US" b="1" dirty="0"/>
              <a:t>Indicator 15.1.2:</a:t>
            </a:r>
            <a:r>
              <a:rPr lang="en-US" dirty="0"/>
              <a:t> Proportion of important sites for terrestrial and freshwater biodiversity that are covered by protected areas, by ecosystem type</a:t>
            </a:r>
          </a:p>
          <a:p>
            <a:pPr marL="0" marR="0" lvl="0" indent="0" defTabSz="457136" eaLnBrk="1" fontAlgn="auto" latinLnBrk="0" hangingPunct="1">
              <a:lnSpc>
                <a:spcPct val="100000"/>
              </a:lnSpc>
              <a:spcBef>
                <a:spcPts val="0"/>
              </a:spcBef>
              <a:spcAft>
                <a:spcPts val="0"/>
              </a:spcAft>
              <a:buClrTx/>
              <a:buSzTx/>
              <a:buFont typeface="+mj-lt"/>
              <a:buNone/>
              <a:tabLst/>
              <a:defRPr/>
            </a:pPr>
            <a:r>
              <a:rPr lang="en-US" b="1" dirty="0"/>
              <a:t>Indicator 15.4.1:</a:t>
            </a:r>
            <a:r>
              <a:rPr lang="en-US" dirty="0"/>
              <a:t> Coverage by protected areas of important sites for mountain biodiversity </a:t>
            </a:r>
          </a:p>
          <a:p>
            <a:pPr marL="0" indent="0">
              <a:buFont typeface="+mj-lt"/>
              <a:buNone/>
            </a:pPr>
            <a:endParaRPr lang="en-US" dirty="0"/>
          </a:p>
          <a:p>
            <a:pPr marL="0" indent="0">
              <a:buFont typeface="+mj-lt"/>
              <a:buNone/>
            </a:pPr>
            <a:endParaRPr lang="en-US" dirty="0"/>
          </a:p>
          <a:p>
            <a:pPr marL="228600" indent="-228600">
              <a:buFont typeface="+mj-lt"/>
              <a:buAutoNum type="arabicPeriod" startAt="2"/>
            </a:pPr>
            <a:r>
              <a:rPr lang="en-US" dirty="0"/>
              <a:t>Tier II:</a:t>
            </a:r>
          </a:p>
          <a:p>
            <a:pPr marL="0" indent="0">
              <a:buFont typeface="+mj-lt"/>
              <a:buNone/>
            </a:pPr>
            <a:r>
              <a:rPr lang="en-US" b="1" dirty="0"/>
              <a:t>Indicator 11.2.1:</a:t>
            </a:r>
            <a:r>
              <a:rPr lang="en-US" dirty="0"/>
              <a:t> Proportion of population that has convenient access to public transport, by sex, age and persons with disabilities </a:t>
            </a:r>
          </a:p>
          <a:p>
            <a:pPr marL="0" indent="0">
              <a:buFont typeface="+mj-lt"/>
              <a:buNone/>
            </a:pPr>
            <a:r>
              <a:rPr lang="en-US" b="1" dirty="0"/>
              <a:t>Indicator 11.3.1:</a:t>
            </a:r>
            <a:r>
              <a:rPr lang="en-US" dirty="0"/>
              <a:t> Ratio of land consumption rate to population growth rate </a:t>
            </a:r>
          </a:p>
          <a:p>
            <a:pPr marL="0" indent="0">
              <a:buFont typeface="+mj-lt"/>
              <a:buNone/>
            </a:pPr>
            <a:r>
              <a:rPr lang="en-US" b="1" dirty="0"/>
              <a:t>Indicator 6.6.1: </a:t>
            </a:r>
            <a:r>
              <a:rPr lang="en-US" dirty="0"/>
              <a:t>Change in the extent of water-related ecosystems over time</a:t>
            </a:r>
          </a:p>
          <a:p>
            <a:pPr marL="0" indent="0">
              <a:buFont typeface="+mj-lt"/>
              <a:buNone/>
            </a:pPr>
            <a:r>
              <a:rPr lang="en-US" b="1" dirty="0"/>
              <a:t>Indicator 6.3.2:</a:t>
            </a:r>
            <a:r>
              <a:rPr lang="en-US" dirty="0"/>
              <a:t> Proportion of bodies of water with good ambient water quality</a:t>
            </a:r>
          </a:p>
          <a:p>
            <a:pPr marL="0" indent="0">
              <a:buFont typeface="+mj-lt"/>
              <a:buNone/>
            </a:pPr>
            <a:endParaRPr lang="en-US" dirty="0"/>
          </a:p>
          <a:p>
            <a:pPr marL="228600" indent="-228600">
              <a:buFont typeface="+mj-lt"/>
              <a:buAutoNum type="arabicPeriod" startAt="3"/>
            </a:pPr>
            <a:r>
              <a:rPr lang="en-US" dirty="0"/>
              <a:t>Tier III:</a:t>
            </a:r>
          </a:p>
          <a:p>
            <a:pPr marL="0" indent="0">
              <a:buFont typeface="+mj-lt"/>
              <a:buNone/>
            </a:pPr>
            <a:r>
              <a:rPr lang="en-US" b="1" dirty="0"/>
              <a:t>Indicator 2.4.1:</a:t>
            </a:r>
            <a:r>
              <a:rPr lang="en-US" dirty="0"/>
              <a:t> Proportion of agricultural area under productive and sustainable agriculture</a:t>
            </a:r>
          </a:p>
          <a:p>
            <a:pPr marL="0" indent="0">
              <a:buFont typeface="+mj-lt"/>
              <a:buNone/>
            </a:pPr>
            <a:r>
              <a:rPr lang="en-US" b="1" dirty="0"/>
              <a:t>Indicator 6.5.2:</a:t>
            </a:r>
            <a:r>
              <a:rPr lang="en-US" dirty="0"/>
              <a:t> Proportion of transboundary basin area with an operational arrangement for water cooperation </a:t>
            </a:r>
          </a:p>
          <a:p>
            <a:pPr marL="0" indent="0">
              <a:buFont typeface="+mj-lt"/>
              <a:buNone/>
            </a:pPr>
            <a:r>
              <a:rPr lang="en-US" b="1" dirty="0"/>
              <a:t>Indicator 9.1.1: </a:t>
            </a:r>
            <a:r>
              <a:rPr lang="en-US" dirty="0"/>
              <a:t>Proportion of the rural population who live within 2 km of an all-season road</a:t>
            </a:r>
          </a:p>
          <a:p>
            <a:pPr marL="0" indent="0">
              <a:buFont typeface="+mj-lt"/>
              <a:buNone/>
            </a:pPr>
            <a:r>
              <a:rPr lang="en-US" b="1" dirty="0"/>
              <a:t>Indicator 11.7.1</a:t>
            </a:r>
            <a:r>
              <a:rPr lang="en-US" dirty="0"/>
              <a:t>: Average share of the built-up area of cities that is open space for public use for all, by sex, age and persons with disabilities</a:t>
            </a:r>
          </a:p>
          <a:p>
            <a:pPr marL="0" indent="0">
              <a:buFont typeface="+mj-lt"/>
              <a:buNone/>
            </a:pPr>
            <a:r>
              <a:rPr lang="en-US" b="1" dirty="0"/>
              <a:t>Indicator 14.2.1: </a:t>
            </a:r>
            <a:r>
              <a:rPr lang="en-US" dirty="0"/>
              <a:t>Proportion of national exclusive economic zones managed using ecosystem-based approaches</a:t>
            </a:r>
          </a:p>
          <a:p>
            <a:pPr marL="0" indent="0">
              <a:buFont typeface="+mj-lt"/>
              <a:buNone/>
            </a:pPr>
            <a:r>
              <a:rPr lang="en-US" b="1" dirty="0"/>
              <a:t>Indicator 15.3.1: </a:t>
            </a:r>
            <a:r>
              <a:rPr lang="en-US" dirty="0"/>
              <a:t>Proportion of land that is degraded over total land area</a:t>
            </a:r>
          </a:p>
          <a:p>
            <a:pPr marL="0" indent="0">
              <a:buFont typeface="+mj-lt"/>
              <a:buNone/>
            </a:pPr>
            <a:endParaRPr lang="en-US" dirty="0"/>
          </a:p>
          <a:p>
            <a:pPr marL="0" indent="0">
              <a:buFont typeface="+mj-lt"/>
              <a:buNone/>
            </a:pPr>
            <a:endParaRPr lang="en-US" dirty="0"/>
          </a:p>
          <a:p>
            <a:pPr marL="0" indent="0">
              <a:buFont typeface="+mj-lt"/>
              <a:buNone/>
            </a:pPr>
            <a:endParaRPr lang="en-US" dirty="0"/>
          </a:p>
        </p:txBody>
      </p:sp>
    </p:spTree>
    <p:extLst>
      <p:ext uri="{BB962C8B-B14F-4D97-AF65-F5344CB8AC3E}">
        <p14:creationId xmlns:p14="http://schemas.microsoft.com/office/powerpoint/2010/main" val="517029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6"/>
            <a:ext cx="7772400" cy="1470026"/>
          </a:xfrm>
          <a:prstGeom prst="rect">
            <a:avLst/>
          </a:prstGeom>
        </p:spPr>
        <p:txBody>
          <a:bodyPr/>
          <a:lstStyle/>
          <a:p>
            <a:r>
              <a:t>Title Text</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2" name="Shape 92"/>
          <p:cNvSpPr>
            <a:spLocks noGrp="1"/>
          </p:cNvSpPr>
          <p:nvPr>
            <p:ph type="title"/>
          </p:nvPr>
        </p:nvSpPr>
        <p:spPr>
          <a:xfrm>
            <a:off x="685800" y="2130426"/>
            <a:ext cx="7772400" cy="1470026"/>
          </a:xfrm>
          <a:prstGeom prst="rect">
            <a:avLst/>
          </a:prstGeom>
        </p:spPr>
        <p:txBody>
          <a:bodyPr/>
          <a:lstStyle/>
          <a:p>
            <a:r>
              <a:t>Title Text</a:t>
            </a:r>
          </a:p>
        </p:txBody>
      </p:sp>
      <p:sp>
        <p:nvSpPr>
          <p:cNvPr id="93" name="Shape 93"/>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10" name="Shape 110"/>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11" name="Shape 111"/>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2" name="Shape 1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t>Title Text</a:t>
            </a:r>
          </a:p>
        </p:txBody>
      </p:sp>
      <p:sp>
        <p:nvSpPr>
          <p:cNvPr id="120" name="Shape 120"/>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21" name="Shape 12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p>
            <a:r>
              <a:t>Title Text</a:t>
            </a:r>
          </a:p>
        </p:txBody>
      </p:sp>
      <p:sp>
        <p:nvSpPr>
          <p:cNvPr id="129" name="Shape 129"/>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30" name="Shape 130"/>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131" name="Shape 1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8" name="Shape 138"/>
          <p:cNvSpPr>
            <a:spLocks noGrp="1"/>
          </p:cNvSpPr>
          <p:nvPr>
            <p:ph type="title"/>
          </p:nvPr>
        </p:nvSpPr>
        <p:spPr>
          <a:prstGeom prst="rect">
            <a:avLst/>
          </a:prstGeom>
        </p:spPr>
        <p:txBody>
          <a:bodyPr/>
          <a:lstStyle/>
          <a:p>
            <a:r>
              <a:t>Title Text</a:t>
            </a:r>
          </a:p>
        </p:txBody>
      </p:sp>
      <p:sp>
        <p:nvSpPr>
          <p:cNvPr id="139" name="Shape 13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6" name="Shape 1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53" name="Shape 153"/>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154" name="Shape 154"/>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55" name="Shape 155"/>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156" name="Shape 15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63" name="Shape 163"/>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164" name="Shape 164"/>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165" name="Shape 165"/>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73" name="Shape 173"/>
          <p:cNvSpPr>
            <a:spLocks noGrp="1"/>
          </p:cNvSpPr>
          <p:nvPr>
            <p:ph type="title"/>
          </p:nvPr>
        </p:nvSpPr>
        <p:spPr>
          <a:xfrm>
            <a:off x="685800" y="2130426"/>
            <a:ext cx="7772400" cy="1470026"/>
          </a:xfrm>
          <a:prstGeom prst="rect">
            <a:avLst/>
          </a:prstGeom>
        </p:spPr>
        <p:txBody>
          <a:bodyPr/>
          <a:lstStyle/>
          <a:p>
            <a:r>
              <a:t>Title Text</a:t>
            </a:r>
          </a:p>
        </p:txBody>
      </p:sp>
      <p:sp>
        <p:nvSpPr>
          <p:cNvPr id="174" name="Shape 174"/>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75" name="Shape 1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82" name="Shape 182"/>
          <p:cNvSpPr>
            <a:spLocks noGrp="1"/>
          </p:cNvSpPr>
          <p:nvPr>
            <p:ph type="title"/>
          </p:nvPr>
        </p:nvSpPr>
        <p:spPr>
          <a:prstGeom prst="rect">
            <a:avLst/>
          </a:prstGeom>
        </p:spPr>
        <p:txBody>
          <a:bodyPr/>
          <a:lstStyle/>
          <a:p>
            <a:r>
              <a:t>Title Text</a:t>
            </a:r>
          </a:p>
        </p:txBody>
      </p:sp>
      <p:sp>
        <p:nvSpPr>
          <p:cNvPr id="183" name="Shape 183"/>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84" name="Shape 18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91" name="Shape 191"/>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92" name="Shape 192"/>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93" name="Shape 1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00" name="Shape 200"/>
          <p:cNvSpPr>
            <a:spLocks noGrp="1"/>
          </p:cNvSpPr>
          <p:nvPr>
            <p:ph type="title"/>
          </p:nvPr>
        </p:nvSpPr>
        <p:spPr>
          <a:prstGeom prst="rect">
            <a:avLst/>
          </a:prstGeom>
        </p:spPr>
        <p:txBody>
          <a:bodyPr/>
          <a:lstStyle/>
          <a:p>
            <a:r>
              <a:t>Title Text</a:t>
            </a:r>
          </a:p>
        </p:txBody>
      </p:sp>
      <p:sp>
        <p:nvSpPr>
          <p:cNvPr id="201" name="Shape 201"/>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02" name="Shape 20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Title Text</a:t>
            </a:r>
          </a:p>
        </p:txBody>
      </p:sp>
      <p:sp>
        <p:nvSpPr>
          <p:cNvPr id="210" name="Shape 210"/>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11" name="Shape 211"/>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12" name="Shape 2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19" name="Shape 219"/>
          <p:cNvSpPr>
            <a:spLocks noGrp="1"/>
          </p:cNvSpPr>
          <p:nvPr>
            <p:ph type="title"/>
          </p:nvPr>
        </p:nvSpPr>
        <p:spPr>
          <a:prstGeom prst="rect">
            <a:avLst/>
          </a:prstGeom>
        </p:spPr>
        <p:txBody>
          <a:bodyPr/>
          <a:lstStyle/>
          <a:p>
            <a:r>
              <a:t>Title Text</a:t>
            </a:r>
          </a:p>
        </p:txBody>
      </p:sp>
      <p:sp>
        <p:nvSpPr>
          <p:cNvPr id="220" name="Shape 22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27" name="Shape 2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34" name="Shape 234"/>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235" name="Shape 235"/>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236" name="Shape 236"/>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237" name="Shape 2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44" name="Shape 244"/>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245" name="Shape 245"/>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246" name="Shape 246"/>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47" name="Shape 24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72" name="Shape 272"/>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273" name="Shape 273"/>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74" name="Shape 2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81" name="Shape 281"/>
          <p:cNvSpPr>
            <a:spLocks noGrp="1"/>
          </p:cNvSpPr>
          <p:nvPr>
            <p:ph type="title"/>
          </p:nvPr>
        </p:nvSpPr>
        <p:spPr>
          <a:prstGeom prst="rect">
            <a:avLst/>
          </a:prstGeom>
        </p:spPr>
        <p:txBody>
          <a:bodyPr/>
          <a:lstStyle/>
          <a:p>
            <a:r>
              <a:t>Title Text</a:t>
            </a:r>
          </a:p>
        </p:txBody>
      </p:sp>
      <p:sp>
        <p:nvSpPr>
          <p:cNvPr id="282" name="Shape 282"/>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83" name="Shape 28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Title Text</a:t>
            </a:r>
          </a:p>
        </p:txBody>
      </p:sp>
      <p:sp>
        <p:nvSpPr>
          <p:cNvPr id="291" name="Shape 291"/>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92" name="Shape 292"/>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93" name="Shape 2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0" name="Shape 30"/>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r>
              <a:t>Title Text</a:t>
            </a:r>
          </a:p>
        </p:txBody>
      </p:sp>
      <p:sp>
        <p:nvSpPr>
          <p:cNvPr id="301" name="Shape 30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08" name="Shape 3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5" name="Shape 315"/>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16" name="Shape 316"/>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17" name="Shape 317"/>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18" name="Shape 3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25" name="Shape 325"/>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326" name="Shape 326"/>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327" name="Shape 327"/>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328" name="Shape 3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335" name="Shape 335"/>
          <p:cNvSpPr>
            <a:spLocks noGrp="1"/>
          </p:cNvSpPr>
          <p:nvPr>
            <p:ph type="title"/>
          </p:nvPr>
        </p:nvSpPr>
        <p:spPr>
          <a:xfrm>
            <a:off x="685800" y="2130426"/>
            <a:ext cx="7772400" cy="1470026"/>
          </a:xfrm>
          <a:prstGeom prst="rect">
            <a:avLst/>
          </a:prstGeom>
        </p:spPr>
        <p:txBody>
          <a:bodyPr/>
          <a:lstStyle/>
          <a:p>
            <a:r>
              <a:t>Title Text</a:t>
            </a:r>
          </a:p>
        </p:txBody>
      </p:sp>
      <p:sp>
        <p:nvSpPr>
          <p:cNvPr id="336" name="Shape 336"/>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37" name="Shape 3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344" name="Shape 344"/>
          <p:cNvSpPr>
            <a:spLocks noGrp="1"/>
          </p:cNvSpPr>
          <p:nvPr>
            <p:ph type="title"/>
          </p:nvPr>
        </p:nvSpPr>
        <p:spPr>
          <a:prstGeom prst="rect">
            <a:avLst/>
          </a:prstGeom>
        </p:spPr>
        <p:txBody>
          <a:bodyPr/>
          <a:lstStyle/>
          <a:p>
            <a:r>
              <a:t>Title Text</a:t>
            </a:r>
          </a:p>
        </p:txBody>
      </p:sp>
      <p:sp>
        <p:nvSpPr>
          <p:cNvPr id="345" name="Shape 345"/>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46" name="Shape 3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3" name="Shape 353"/>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54" name="Shape 354"/>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55" name="Shape 3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62" name="Shape 362"/>
          <p:cNvSpPr>
            <a:spLocks noGrp="1"/>
          </p:cNvSpPr>
          <p:nvPr>
            <p:ph type="title"/>
          </p:nvPr>
        </p:nvSpPr>
        <p:spPr>
          <a:prstGeom prst="rect">
            <a:avLst/>
          </a:prstGeom>
        </p:spPr>
        <p:txBody>
          <a:bodyPr/>
          <a:lstStyle/>
          <a:p>
            <a:r>
              <a:t>Title Text</a:t>
            </a:r>
          </a:p>
        </p:txBody>
      </p:sp>
      <p:sp>
        <p:nvSpPr>
          <p:cNvPr id="363" name="Shape 363"/>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364" name="Shape 36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71" name="Shape 371"/>
          <p:cNvSpPr>
            <a:spLocks noGrp="1"/>
          </p:cNvSpPr>
          <p:nvPr>
            <p:ph type="title"/>
          </p:nvPr>
        </p:nvSpPr>
        <p:spPr>
          <a:prstGeom prst="rect">
            <a:avLst/>
          </a:prstGeom>
        </p:spPr>
        <p:txBody>
          <a:bodyPr/>
          <a:lstStyle/>
          <a:p>
            <a:r>
              <a:t>Title Text</a:t>
            </a:r>
          </a:p>
        </p:txBody>
      </p:sp>
      <p:sp>
        <p:nvSpPr>
          <p:cNvPr id="372" name="Shape 372"/>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373" name="Shape 373"/>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374" name="Shape 3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81" name="Shape 381"/>
          <p:cNvSpPr>
            <a:spLocks noGrp="1"/>
          </p:cNvSpPr>
          <p:nvPr>
            <p:ph type="title"/>
          </p:nvPr>
        </p:nvSpPr>
        <p:spPr>
          <a:prstGeom prst="rect">
            <a:avLst/>
          </a:prstGeom>
        </p:spPr>
        <p:txBody>
          <a:bodyPr/>
          <a:lstStyle/>
          <a:p>
            <a:r>
              <a:t>Title Text</a:t>
            </a:r>
          </a:p>
        </p:txBody>
      </p:sp>
      <p:sp>
        <p:nvSpPr>
          <p:cNvPr id="382" name="Shape 38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361868" indent="-533325">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89" name="Shape 38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6" name="Shape 396"/>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97" name="Shape 397"/>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98" name="Shape 398"/>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99" name="Shape 39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06" name="Shape 406"/>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07" name="Shape 407"/>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08" name="Shape 408"/>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09" name="Shape 40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16" name="Shape 416"/>
          <p:cNvSpPr>
            <a:spLocks noGrp="1"/>
          </p:cNvSpPr>
          <p:nvPr>
            <p:ph type="title"/>
          </p:nvPr>
        </p:nvSpPr>
        <p:spPr>
          <a:xfrm>
            <a:off x="685800" y="2130426"/>
            <a:ext cx="7772400" cy="1470026"/>
          </a:xfrm>
          <a:prstGeom prst="rect">
            <a:avLst/>
          </a:prstGeom>
        </p:spPr>
        <p:txBody>
          <a:bodyPr/>
          <a:lstStyle/>
          <a:p>
            <a:r>
              <a:t>Title Text</a:t>
            </a:r>
          </a:p>
        </p:txBody>
      </p:sp>
      <p:sp>
        <p:nvSpPr>
          <p:cNvPr id="417" name="Shape 417"/>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18" name="Shape 4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425" name="Shape 425"/>
          <p:cNvSpPr>
            <a:spLocks noGrp="1"/>
          </p:cNvSpPr>
          <p:nvPr>
            <p:ph type="title"/>
          </p:nvPr>
        </p:nvSpPr>
        <p:spPr>
          <a:prstGeom prst="rect">
            <a:avLst/>
          </a:prstGeom>
        </p:spPr>
        <p:txBody>
          <a:bodyPr/>
          <a:lstStyle/>
          <a:p>
            <a:r>
              <a:t>Title Text</a:t>
            </a:r>
          </a:p>
        </p:txBody>
      </p:sp>
      <p:sp>
        <p:nvSpPr>
          <p:cNvPr id="426" name="Shape 426"/>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27" name="Shape 4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434" name="Shape 434"/>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435" name="Shape 435"/>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36" name="Shape 4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3" name="Shape 443"/>
          <p:cNvSpPr>
            <a:spLocks noGrp="1"/>
          </p:cNvSpPr>
          <p:nvPr>
            <p:ph type="title"/>
          </p:nvPr>
        </p:nvSpPr>
        <p:spPr>
          <a:prstGeom prst="rect">
            <a:avLst/>
          </a:prstGeom>
        </p:spPr>
        <p:txBody>
          <a:bodyPr/>
          <a:lstStyle/>
          <a:p>
            <a:r>
              <a:t>Title Text</a:t>
            </a:r>
          </a:p>
        </p:txBody>
      </p:sp>
      <p:sp>
        <p:nvSpPr>
          <p:cNvPr id="444" name="Shape 444"/>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445" name="Shape 44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52" name="Shape 452"/>
          <p:cNvSpPr>
            <a:spLocks noGrp="1"/>
          </p:cNvSpPr>
          <p:nvPr>
            <p:ph type="title"/>
          </p:nvPr>
        </p:nvSpPr>
        <p:spPr>
          <a:prstGeom prst="rect">
            <a:avLst/>
          </a:prstGeom>
        </p:spPr>
        <p:txBody>
          <a:bodyPr/>
          <a:lstStyle/>
          <a:p>
            <a:r>
              <a:t>Title Text</a:t>
            </a:r>
          </a:p>
        </p:txBody>
      </p:sp>
      <p:sp>
        <p:nvSpPr>
          <p:cNvPr id="453" name="Shape 453"/>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54" name="Shape 454"/>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455" name="Shape 4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62" name="Shape 462"/>
          <p:cNvSpPr>
            <a:spLocks noGrp="1"/>
          </p:cNvSpPr>
          <p:nvPr>
            <p:ph type="title"/>
          </p:nvPr>
        </p:nvSpPr>
        <p:spPr>
          <a:prstGeom prst="rect">
            <a:avLst/>
          </a:prstGeom>
        </p:spPr>
        <p:txBody>
          <a:bodyPr/>
          <a:lstStyle/>
          <a:p>
            <a:r>
              <a:t>Title Text</a:t>
            </a:r>
          </a:p>
        </p:txBody>
      </p:sp>
      <p:sp>
        <p:nvSpPr>
          <p:cNvPr id="463" name="Shape 46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70" name="Shape 47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Title Text</a:t>
            </a:r>
          </a:p>
        </p:txBody>
      </p:sp>
      <p:sp>
        <p:nvSpPr>
          <p:cNvPr id="48" name="Shape 48"/>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477" name="Shape 477"/>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478" name="Shape 478"/>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79" name="Shape 479"/>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480" name="Shape 4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87" name="Shape 487"/>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88" name="Shape 488"/>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89" name="Shape 489"/>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90" name="Shape 4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506" name="Shape 506"/>
          <p:cNvSpPr>
            <a:spLocks noGrp="1"/>
          </p:cNvSpPr>
          <p:nvPr>
            <p:ph type="title"/>
          </p:nvPr>
        </p:nvSpPr>
        <p:spPr>
          <a:prstGeom prst="rect">
            <a:avLst/>
          </a:prstGeom>
        </p:spPr>
        <p:txBody>
          <a:bodyPr/>
          <a:lstStyle/>
          <a:p>
            <a:r>
              <a:t>Title Text</a:t>
            </a:r>
          </a:p>
        </p:txBody>
      </p:sp>
      <p:sp>
        <p:nvSpPr>
          <p:cNvPr id="507" name="Shape 507"/>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08" name="Shape 5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515" name="Shape 515"/>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516" name="Shape 516"/>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17" name="Shape 51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24" name="Shape 524"/>
          <p:cNvSpPr>
            <a:spLocks noGrp="1"/>
          </p:cNvSpPr>
          <p:nvPr>
            <p:ph type="title"/>
          </p:nvPr>
        </p:nvSpPr>
        <p:spPr>
          <a:prstGeom prst="rect">
            <a:avLst/>
          </a:prstGeom>
        </p:spPr>
        <p:txBody>
          <a:bodyPr/>
          <a:lstStyle/>
          <a:p>
            <a:r>
              <a:t>Title Text</a:t>
            </a:r>
          </a:p>
        </p:txBody>
      </p:sp>
      <p:sp>
        <p:nvSpPr>
          <p:cNvPr id="525" name="Shape 525"/>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526" name="Shape 52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33" name="Shape 533"/>
          <p:cNvSpPr>
            <a:spLocks noGrp="1"/>
          </p:cNvSpPr>
          <p:nvPr>
            <p:ph type="title"/>
          </p:nvPr>
        </p:nvSpPr>
        <p:spPr>
          <a:prstGeom prst="rect">
            <a:avLst/>
          </a:prstGeom>
        </p:spPr>
        <p:txBody>
          <a:bodyPr/>
          <a:lstStyle/>
          <a:p>
            <a:r>
              <a:t>Title Text</a:t>
            </a:r>
          </a:p>
        </p:txBody>
      </p:sp>
      <p:sp>
        <p:nvSpPr>
          <p:cNvPr id="534" name="Shape 534"/>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35" name="Shape 535"/>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36" name="Shape 5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43" name="Shape 543"/>
          <p:cNvSpPr>
            <a:spLocks noGrp="1"/>
          </p:cNvSpPr>
          <p:nvPr>
            <p:ph type="title"/>
          </p:nvPr>
        </p:nvSpPr>
        <p:spPr>
          <a:prstGeom prst="rect">
            <a:avLst/>
          </a:prstGeom>
        </p:spPr>
        <p:txBody>
          <a:bodyPr/>
          <a:lstStyle/>
          <a:p>
            <a:r>
              <a:t>Title Text</a:t>
            </a:r>
          </a:p>
        </p:txBody>
      </p:sp>
      <p:sp>
        <p:nvSpPr>
          <p:cNvPr id="544" name="Shape 54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1" name="Shape 55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558" name="Shape 558"/>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559" name="Shape 559"/>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60" name="Shape 560"/>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561" name="Shape 56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568" name="Shape 568"/>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569" name="Shape 569"/>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570" name="Shape 570"/>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71" name="Shape 57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78" name="Shape 578"/>
          <p:cNvSpPr/>
          <p:nvPr/>
        </p:nvSpPr>
        <p:spPr>
          <a:xfrm flipV="1">
            <a:off x="357187" y="6500810"/>
            <a:ext cx="8429626" cy="4"/>
          </a:xfrm>
          <a:prstGeom prst="line">
            <a:avLst/>
          </a:prstGeom>
          <a:ln w="50800">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79" name="Shape 579"/>
          <p:cNvSpPr/>
          <p:nvPr/>
        </p:nvSpPr>
        <p:spPr>
          <a:xfrm flipV="1">
            <a:off x="357187" y="357187"/>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0" name="Shape 580"/>
          <p:cNvSpPr/>
          <p:nvPr/>
        </p:nvSpPr>
        <p:spPr>
          <a:xfrm>
            <a:off x="357187" y="3643312"/>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1" name="Shape 581"/>
          <p:cNvSpPr>
            <a:spLocks noGrp="1"/>
          </p:cNvSpPr>
          <p:nvPr>
            <p:ph type="title"/>
          </p:nvPr>
        </p:nvSpPr>
        <p:spPr>
          <a:xfrm>
            <a:off x="357187" y="2116335"/>
            <a:ext cx="8429626" cy="1428751"/>
          </a:xfrm>
          <a:prstGeom prst="rect">
            <a:avLst/>
          </a:prstGeom>
        </p:spPr>
        <p:txBody>
          <a:bodyPr lIns="35718" tIns="35718" rIns="35718" bIns="35718" anchor="b"/>
          <a:lstStyle>
            <a:lvl1pPr defTabSz="410765">
              <a:lnSpc>
                <a:spcPct val="90000"/>
              </a:lnSpc>
              <a:defRPr cap="all">
                <a:solidFill>
                  <a:srgbClr val="606060"/>
                </a:solidFill>
                <a:latin typeface="Gill Sans Light"/>
                <a:ea typeface="Gill Sans Light"/>
                <a:cs typeface="Gill Sans Light"/>
                <a:sym typeface="Gill Sans Light"/>
              </a:defRPr>
            </a:lvl1pPr>
          </a:lstStyle>
          <a:p>
            <a:r>
              <a:t>Title Text</a:t>
            </a:r>
          </a:p>
        </p:txBody>
      </p:sp>
      <p:sp>
        <p:nvSpPr>
          <p:cNvPr id="582" name="Shape 582"/>
          <p:cNvSpPr>
            <a:spLocks noGrp="1"/>
          </p:cNvSpPr>
          <p:nvPr>
            <p:ph type="body" sz="quarter" idx="1"/>
          </p:nvPr>
        </p:nvSpPr>
        <p:spPr>
          <a:xfrm>
            <a:off x="357187" y="3911203"/>
            <a:ext cx="8429626" cy="580430"/>
          </a:xfrm>
          <a:prstGeom prst="rect">
            <a:avLst/>
          </a:prstGeom>
        </p:spPr>
        <p:txBody>
          <a:bodyPr lIns="35718" tIns="35718" rIns="35718" bIns="35718"/>
          <a:lstStyle>
            <a:lvl1pPr marL="0" indent="0" defTabSz="410765">
              <a:lnSpc>
                <a:spcPct val="120000"/>
              </a:lnSpc>
              <a:spcBef>
                <a:spcPts val="0"/>
              </a:spcBef>
              <a:buSzTx/>
              <a:buFontTx/>
              <a:buNone/>
              <a:defRPr sz="1600">
                <a:solidFill>
                  <a:srgbClr val="606060"/>
                </a:solidFill>
                <a:latin typeface="Gill Sans"/>
                <a:ea typeface="Gill Sans"/>
                <a:cs typeface="Gill Sans"/>
                <a:sym typeface="Gill Sans"/>
              </a:defRPr>
            </a:lvl1pPr>
            <a:lvl2pPr marL="0" indent="228600" defTabSz="410765">
              <a:lnSpc>
                <a:spcPct val="120000"/>
              </a:lnSpc>
              <a:spcBef>
                <a:spcPts val="0"/>
              </a:spcBef>
              <a:buSzTx/>
              <a:buFontTx/>
              <a:buNone/>
              <a:defRPr sz="1600">
                <a:solidFill>
                  <a:srgbClr val="606060"/>
                </a:solidFill>
                <a:latin typeface="Gill Sans"/>
                <a:ea typeface="Gill Sans"/>
                <a:cs typeface="Gill Sans"/>
                <a:sym typeface="Gill Sans"/>
              </a:defRPr>
            </a:lvl2pPr>
            <a:lvl3pPr marL="0" indent="457200" defTabSz="410765">
              <a:lnSpc>
                <a:spcPct val="120000"/>
              </a:lnSpc>
              <a:spcBef>
                <a:spcPts val="0"/>
              </a:spcBef>
              <a:buSzTx/>
              <a:buFontTx/>
              <a:buNone/>
              <a:defRPr sz="1600">
                <a:solidFill>
                  <a:srgbClr val="606060"/>
                </a:solidFill>
                <a:latin typeface="Gill Sans"/>
                <a:ea typeface="Gill Sans"/>
                <a:cs typeface="Gill Sans"/>
                <a:sym typeface="Gill Sans"/>
              </a:defRPr>
            </a:lvl3pPr>
            <a:lvl4pPr marL="0" indent="685800" defTabSz="410765">
              <a:lnSpc>
                <a:spcPct val="120000"/>
              </a:lnSpc>
              <a:spcBef>
                <a:spcPts val="0"/>
              </a:spcBef>
              <a:buSzTx/>
              <a:buFontTx/>
              <a:buNone/>
              <a:defRPr sz="1600">
                <a:solidFill>
                  <a:srgbClr val="606060"/>
                </a:solidFill>
                <a:latin typeface="Gill Sans"/>
                <a:ea typeface="Gill Sans"/>
                <a:cs typeface="Gill Sans"/>
                <a:sym typeface="Gill Sans"/>
              </a:defRPr>
            </a:lvl4pPr>
            <a:lvl5pPr marL="0" indent="914400" defTabSz="410765">
              <a:lnSpc>
                <a:spcPct val="120000"/>
              </a:lnSpc>
              <a:spcBef>
                <a:spcPts val="0"/>
              </a:spcBef>
              <a:buSzTx/>
              <a:buFontTx/>
              <a:buNone/>
              <a:defRPr sz="1600">
                <a:solidFill>
                  <a:srgbClr val="606060"/>
                </a:solidFill>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583" name="Shape 583"/>
          <p:cNvSpPr>
            <a:spLocks noGrp="1"/>
          </p:cNvSpPr>
          <p:nvPr>
            <p:ph type="sldNum" sz="quarter" idx="2"/>
          </p:nvPr>
        </p:nvSpPr>
        <p:spPr>
          <a:xfrm>
            <a:off x="8548064" y="6161484"/>
            <a:ext cx="236538" cy="249238"/>
          </a:xfrm>
          <a:prstGeom prst="rect">
            <a:avLst/>
          </a:prstGeom>
        </p:spPr>
        <p:txBody>
          <a:bodyPr lIns="35718" tIns="35718" rIns="35718" bIns="35718" anchor="t"/>
          <a:lstStyle>
            <a:lvl1pPr algn="ctr" defTabSz="410765">
              <a:defRPr>
                <a:solidFill>
                  <a:srgbClr val="60606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transition spd="slow" advClick="0">
    <p:randomBar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90" name="Shape 590"/>
          <p:cNvSpPr>
            <a:spLocks noGrp="1"/>
          </p:cNvSpPr>
          <p:nvPr>
            <p:ph type="title"/>
          </p:nvPr>
        </p:nvSpPr>
        <p:spPr>
          <a:xfrm>
            <a:off x="685800" y="2130426"/>
            <a:ext cx="7772400" cy="1470026"/>
          </a:xfrm>
          <a:prstGeom prst="rect">
            <a:avLst/>
          </a:prstGeom>
        </p:spPr>
        <p:txBody>
          <a:bodyPr/>
          <a:lstStyle/>
          <a:p>
            <a:r>
              <a:t>Title Text</a:t>
            </a:r>
          </a:p>
        </p:txBody>
      </p:sp>
      <p:sp>
        <p:nvSpPr>
          <p:cNvPr id="591" name="Shape 591"/>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92" name="Shape 59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73" name="Shape 73"/>
          <p:cNvSpPr>
            <a:spLocks noGrp="1"/>
          </p:cNvSpPr>
          <p:nvPr>
            <p:ph type="body" idx="1"/>
          </p:nvPr>
        </p:nvSpPr>
        <p:spPr>
          <a:xfrm>
            <a:off x="3575051" y="273050"/>
            <a:ext cx="5111752" cy="585311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83" name="Shape 83"/>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84" name="Shape 84"/>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1" y="274638"/>
            <a:ext cx="8229601" cy="1143001"/>
          </a:xfrm>
          <a:prstGeom prst="rect">
            <a:avLst/>
          </a:prstGeom>
          <a:ln w="12700">
            <a:miter lim="400000"/>
          </a:ln>
          <a:extLst>
            <a:ext uri="{C572A759-6A51-4108-AA02-DFA0A04FC94B}">
              <ma14:wrappingTextBoxFlag xmlns="" xmlns:ma14="http://schemas.microsoft.com/office/mac/drawingml/2011/main" val="1"/>
            </a:ext>
          </a:extLst>
        </p:spPr>
        <p:txBody>
          <a:bodyPr lIns="45713" tIns="45713" rIns="45713" bIns="45713" anchor="ctr">
            <a:normAutofit/>
          </a:bodyPr>
          <a:lstStyle/>
          <a:p>
            <a:r>
              <a:t>Title Text</a:t>
            </a:r>
          </a:p>
        </p:txBody>
      </p:sp>
      <p:sp>
        <p:nvSpPr>
          <p:cNvPr id="3" name="Shape 3"/>
          <p:cNvSpPr>
            <a:spLocks noGrp="1"/>
          </p:cNvSpPr>
          <p:nvPr>
            <p:ph type="body" idx="1"/>
          </p:nvPr>
        </p:nvSpPr>
        <p:spPr>
          <a:xfrm>
            <a:off x="457201" y="1600202"/>
            <a:ext cx="8229601" cy="4525963"/>
          </a:xfrm>
          <a:prstGeom prst="rect">
            <a:avLst/>
          </a:prstGeom>
          <a:ln w="12700">
            <a:miter lim="400000"/>
          </a:ln>
          <a:extLst>
            <a:ext uri="{C572A759-6A51-4108-AA02-DFA0A04FC94B}">
              <ma14:wrappingTextBoxFlag xmlns="" xmlns:ma14="http://schemas.microsoft.com/office/mac/drawingml/2011/main" val="1"/>
            </a:ext>
          </a:extLst>
        </p:spPr>
        <p:txBody>
          <a:bodyPr lIns="45713" tIns="45713" rIns="45713" bIns="45713">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553200" y="6404301"/>
            <a:ext cx="273643" cy="269227"/>
          </a:xfrm>
          <a:prstGeom prst="rect">
            <a:avLst/>
          </a:prstGeom>
          <a:ln w="12700">
            <a:miter lim="400000"/>
          </a:ln>
        </p:spPr>
        <p:txBody>
          <a:bodyPr wrap="none" lIns="45713" tIns="45713" rIns="45713" bIns="45713" anchor="ctr">
            <a:spAutoFit/>
          </a:bodyPr>
          <a:lstStyle>
            <a:lvl1pPr>
              <a:defRPr sz="1200">
                <a:solidFill>
                  <a:srgbClr val="888888"/>
                </a:solidFill>
                <a:latin typeface="Roboto Regular"/>
                <a:ea typeface="Roboto Regular"/>
                <a:cs typeface="Roboto Regular"/>
                <a:sym typeface="Roboto 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8" r:id="rId27"/>
    <p:sldLayoutId id="2147483679" r:id="rId28"/>
    <p:sldLayoutId id="2147483680" r:id="rId29"/>
    <p:sldLayoutId id="2147483681" r:id="rId30"/>
    <p:sldLayoutId id="2147483682" r:id="rId31"/>
    <p:sldLayoutId id="2147483683" r:id="rId32"/>
    <p:sldLayoutId id="2147483684" r:id="rId33"/>
    <p:sldLayoutId id="2147483685" r:id="rId34"/>
    <p:sldLayoutId id="2147483686" r:id="rId35"/>
    <p:sldLayoutId id="2147483687" r:id="rId36"/>
    <p:sldLayoutId id="2147483688" r:id="rId37"/>
    <p:sldLayoutId id="2147483689" r:id="rId38"/>
    <p:sldLayoutId id="2147483690" r:id="rId39"/>
    <p:sldLayoutId id="2147483691" r:id="rId40"/>
    <p:sldLayoutId id="2147483692" r:id="rId41"/>
    <p:sldLayoutId id="2147483693" r:id="rId42"/>
    <p:sldLayoutId id="2147483694" r:id="rId43"/>
    <p:sldLayoutId id="2147483695" r:id="rId44"/>
    <p:sldLayoutId id="2147483696" r:id="rId45"/>
    <p:sldLayoutId id="2147483697" r:id="rId46"/>
    <p:sldLayoutId id="2147483698" r:id="rId47"/>
    <p:sldLayoutId id="2147483699" r:id="rId48"/>
    <p:sldLayoutId id="2147483700" r:id="rId49"/>
    <p:sldLayoutId id="2147483701" r:id="rId50"/>
    <p:sldLayoutId id="2147483702" r:id="rId51"/>
    <p:sldLayoutId id="2147483704" r:id="rId52"/>
    <p:sldLayoutId id="2147483705" r:id="rId53"/>
    <p:sldLayoutId id="2147483706" r:id="rId54"/>
    <p:sldLayoutId id="2147483707" r:id="rId55"/>
    <p:sldLayoutId id="2147483708" r:id="rId56"/>
    <p:sldLayoutId id="2147483709" r:id="rId57"/>
    <p:sldLayoutId id="2147483710" r:id="rId58"/>
    <p:sldLayoutId id="2147483711" r:id="rId59"/>
    <p:sldLayoutId id="2147483712" r:id="rId60"/>
    <p:sldLayoutId id="2147483713" r:id="rId61"/>
  </p:sldLayoutIdLst>
  <p:transition spd="slow" advClick="0">
    <p:randomBar dir="vert"/>
  </p:transition>
  <p:txStyles>
    <p:titleStyle>
      <a:lvl1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1pPr>
      <a:lvl2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2pPr>
      <a:lvl3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3pPr>
      <a:lvl4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4pPr>
      <a:lvl5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5pPr>
      <a:lvl6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6pPr>
      <a:lvl7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7pPr>
      <a:lvl8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8pPr>
      <a:lvl9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9pPr>
    </p:titleStyle>
    <p:bodyStyle>
      <a:lvl1pPr marL="342851" marR="0" indent="-342851"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1pPr>
      <a:lvl2pPr marL="783660" marR="0" indent="-326525"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2pPr>
      <a:lvl3pPr marL="1219029" marR="0" indent="-304757"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3pPr>
      <a:lvl4pPr marL="173711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4pPr>
      <a:lvl5pPr marL="2377106" marR="0" indent="-548563"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5pPr>
      <a:lvl6pPr marL="2651387"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6pPr>
      <a:lvl7pPr marL="3108523"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7pPr>
      <a:lvl8pPr marL="3565659"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8pPr>
      <a:lvl9pPr marL="402279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9pPr>
    </p:bodyStyle>
    <p:otherStyle>
      <a:lvl1pPr marL="0" marR="0" indent="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1pPr>
      <a:lvl2pPr marL="0" marR="0" indent="45713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2pPr>
      <a:lvl3pPr marL="0" marR="0" indent="914272"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3pPr>
      <a:lvl4pPr marL="0" marR="0" indent="1371407"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4pPr>
      <a:lvl5pPr marL="0" marR="0" indent="1828543"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5pPr>
      <a:lvl6pPr marL="0" marR="0" indent="2285679"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6pPr>
      <a:lvl7pPr marL="0" marR="0" indent="2742814"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7pPr>
      <a:lvl8pPr marL="0" marR="0" indent="319995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8pPr>
      <a:lvl9pPr marL="0" marR="0" indent="365708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3" Type="http://schemas.openxmlformats.org/officeDocument/2006/relationships/hyperlink" Target="https://www.esa-landcover-cci.org/?q=node/158" TargetMode="External"/><Relationship Id="rId7" Type="http://schemas.openxmlformats.org/officeDocument/2006/relationships/hyperlink" Target="http://www.fao.org/faostat/en/#data/LC/visualize" TargetMode="External"/><Relationship Id="rId2" Type="http://schemas.openxmlformats.org/officeDocument/2006/relationships/hyperlink" Target="https://www.sdg661.app/" TargetMode="External"/><Relationship Id="rId1" Type="http://schemas.openxmlformats.org/officeDocument/2006/relationships/slideLayout" Target="../slideLayouts/slideLayout2.xml"/><Relationship Id="rId6" Type="http://schemas.openxmlformats.org/officeDocument/2006/relationships/hyperlink" Target="http://land.copernicus.eu/pan-european/corine-land-cover" TargetMode="External"/><Relationship Id="rId5" Type="http://schemas.openxmlformats.org/officeDocument/2006/relationships/hyperlink" Target="https://modis-land.gsfc.nasa.gov/" TargetMode="External"/><Relationship Id="rId4" Type="http://schemas.openxmlformats.org/officeDocument/2006/relationships/hyperlink" Target="https://global-surface-water.appspot.com/"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tmp"/><Relationship Id="rId4" Type="http://schemas.openxmlformats.org/officeDocument/2006/relationships/image" Target="../media/image5.tmp"/></Relationships>
</file>

<file path=ppt/slides/_rels/slide5.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tmp"/></Relationships>
</file>

<file path=ppt/slides/_rels/slide6.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tmp"/></Relationships>
</file>

<file path=ppt/slides/_rels/slide7.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tmp"/></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601" name="Shape 601"/>
          <p:cNvSpPr>
            <a:spLocks noGrp="1"/>
          </p:cNvSpPr>
          <p:nvPr>
            <p:ph type="ctrTitle"/>
          </p:nvPr>
        </p:nvSpPr>
        <p:spPr>
          <a:xfrm>
            <a:off x="709071" y="2133600"/>
            <a:ext cx="7679264" cy="2233085"/>
          </a:xfrm>
          <a:prstGeom prst="rect">
            <a:avLst/>
          </a:prstGeom>
        </p:spPr>
        <p:txBody>
          <a:bodyPr lIns="0" tIns="0" rIns="0" bIns="0" anchor="b"/>
          <a:lstStyle/>
          <a:p>
            <a:pPr>
              <a:defRPr sz="4000">
                <a:solidFill>
                  <a:srgbClr val="FFFFFF"/>
                </a:solidFill>
              </a:defRPr>
            </a:pPr>
            <a:r>
              <a:rPr lang="en-US" dirty="0"/>
              <a:t>Land accounting, geospatial data and the </a:t>
            </a:r>
            <a:r>
              <a:rPr dirty="0"/>
              <a:t>2030 Agend</a:t>
            </a:r>
            <a:r>
              <a:rPr lang="en-US" dirty="0"/>
              <a:t>a</a:t>
            </a:r>
            <a:endParaRPr dirty="0"/>
          </a:p>
        </p:txBody>
      </p:sp>
      <p:sp>
        <p:nvSpPr>
          <p:cNvPr id="602" name="Shape 602"/>
          <p:cNvSpPr>
            <a:spLocks noGrp="1"/>
          </p:cNvSpPr>
          <p:nvPr>
            <p:ph type="subTitle" sz="quarter" idx="1"/>
          </p:nvPr>
        </p:nvSpPr>
        <p:spPr>
          <a:xfrm>
            <a:off x="728121" y="4493683"/>
            <a:ext cx="7679264" cy="1271157"/>
          </a:xfrm>
          <a:prstGeom prst="rect">
            <a:avLst/>
          </a:prstGeom>
        </p:spPr>
        <p:txBody>
          <a:bodyPr lIns="0" tIns="0" rIns="0" bIns="0"/>
          <a:lstStyle/>
          <a:p>
            <a:pPr>
              <a:spcBef>
                <a:spcPts val="400"/>
              </a:spcBef>
              <a:defRPr sz="1800" b="1">
                <a:solidFill>
                  <a:srgbClr val="FFFFFF"/>
                </a:solidFill>
              </a:defRPr>
            </a:pPr>
            <a:r>
              <a:rPr lang="en-US" dirty="0"/>
              <a:t>  </a:t>
            </a:r>
            <a:endParaRPr dirty="0"/>
          </a:p>
        </p:txBody>
      </p:sp>
      <p:sp>
        <p:nvSpPr>
          <p:cNvPr id="603" name="Shape 603"/>
          <p:cNvSpPr/>
          <p:nvPr/>
        </p:nvSpPr>
        <p:spPr>
          <a:xfrm>
            <a:off x="728121" y="4493683"/>
            <a:ext cx="7679264" cy="1"/>
          </a:xfrm>
          <a:prstGeom prst="line">
            <a:avLst/>
          </a:prstGeom>
          <a:ln w="12700">
            <a:solidFill>
              <a:srgbClr val="FFFFFF"/>
            </a:solidFill>
          </a:ln>
        </p:spPr>
        <p:txBody>
          <a:bodyPr lIns="45719" rIns="45719"/>
          <a:lstStyle/>
          <a:p>
            <a:endParaRPr dirty="0"/>
          </a:p>
        </p:txBody>
      </p:sp>
      <p:sp>
        <p:nvSpPr>
          <p:cNvPr id="604" name="Shape 604"/>
          <p:cNvSpPr/>
          <p:nvPr/>
        </p:nvSpPr>
        <p:spPr>
          <a:xfrm>
            <a:off x="728121" y="5790239"/>
            <a:ext cx="7679264" cy="1"/>
          </a:xfrm>
          <a:prstGeom prst="line">
            <a:avLst/>
          </a:prstGeom>
          <a:ln w="12700">
            <a:solidFill>
              <a:srgbClr val="FFFFFF"/>
            </a:solidFill>
          </a:ln>
        </p:spPr>
        <p:txBody>
          <a:bodyPr lIns="45719" rIns="45719"/>
          <a:lstStyle/>
          <a:p>
            <a:endParaRPr dirty="0"/>
          </a:p>
        </p:txBody>
      </p:sp>
      <p:sp>
        <p:nvSpPr>
          <p:cNvPr id="605" name="Shape 605"/>
          <p:cNvSpPr/>
          <p:nvPr/>
        </p:nvSpPr>
        <p:spPr>
          <a:xfrm>
            <a:off x="728121" y="5790239"/>
            <a:ext cx="7679264" cy="16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defTabSz="457200">
              <a:spcBef>
                <a:spcPts val="200"/>
              </a:spcBef>
              <a:defRPr sz="1100">
                <a:solidFill>
                  <a:srgbClr val="FFFFFF"/>
                </a:solidFill>
                <a:latin typeface="Roboto Regular"/>
                <a:ea typeface="Roboto Regular"/>
                <a:cs typeface="Roboto Regular"/>
                <a:sym typeface="Roboto Regular"/>
              </a:defRPr>
            </a:lvl1pPr>
          </a:lstStyle>
          <a:p>
            <a:endParaRPr dirty="0"/>
          </a:p>
        </p:txBody>
      </p:sp>
      <p:pic>
        <p:nvPicPr>
          <p:cNvPr id="606" name="image1.png" descr="UNEnvironment_Logo_English_Short_white.png"/>
          <p:cNvPicPr>
            <a:picLocks noChangeAspect="1"/>
          </p:cNvPicPr>
          <p:nvPr/>
        </p:nvPicPr>
        <p:blipFill>
          <a:blip r:embed="rId3">
            <a:extLst/>
          </a:blip>
          <a:stretch>
            <a:fillRect/>
          </a:stretch>
        </p:blipFill>
        <p:spPr>
          <a:xfrm>
            <a:off x="6258921" y="1"/>
            <a:ext cx="2495615" cy="1619656"/>
          </a:xfrm>
          <a:prstGeom prst="rect">
            <a:avLst/>
          </a:prstGeom>
          <a:ln w="12700">
            <a:miter lim="400000"/>
          </a:ln>
        </p:spPr>
      </p:pic>
    </p:spTree>
  </p:cSld>
  <p:clrMapOvr>
    <a:masterClrMapping/>
  </p:clrMapOvr>
  <p:transition spd="slow" advClick="0">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10</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analysis</a:t>
            </a:r>
            <a:endParaRPr dirty="0"/>
          </a:p>
        </p:txBody>
      </p:sp>
      <p:sp>
        <p:nvSpPr>
          <p:cNvPr id="629" name="Shape 629"/>
          <p:cNvSpPr/>
          <p:nvPr/>
        </p:nvSpPr>
        <p:spPr>
          <a:xfrm>
            <a:off x="641841" y="1447800"/>
            <a:ext cx="8007368" cy="230832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Conducting geospatial analysis is just as important as collecting geospatial data</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Geospatial data can link populations to the environment by capturing where certain conditions exist it is possible to determine who is affected </a:t>
            </a:r>
            <a:endParaRPr dirty="0"/>
          </a:p>
        </p:txBody>
      </p:sp>
    </p:spTree>
    <p:extLst>
      <p:ext uri="{BB962C8B-B14F-4D97-AF65-F5344CB8AC3E}">
        <p14:creationId xmlns:p14="http://schemas.microsoft.com/office/powerpoint/2010/main" val="56392644"/>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11</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8183032"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data sources for land accounting</a:t>
            </a:r>
            <a:endParaRPr dirty="0"/>
          </a:p>
        </p:txBody>
      </p:sp>
      <p:sp>
        <p:nvSpPr>
          <p:cNvPr id="629" name="Shape 629"/>
          <p:cNvSpPr/>
          <p:nvPr/>
        </p:nvSpPr>
        <p:spPr>
          <a:xfrm>
            <a:off x="641841" y="1447800"/>
            <a:ext cx="8007368" cy="230832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GIS based censuses and surveys</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Physical mapping of land features, ecosystems, boundaries, ownership and other information</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Earth Observation information</a:t>
            </a:r>
            <a:endParaRPr dirty="0"/>
          </a:p>
        </p:txBody>
      </p:sp>
    </p:spTree>
    <p:extLst>
      <p:ext uri="{BB962C8B-B14F-4D97-AF65-F5344CB8AC3E}">
        <p14:creationId xmlns:p14="http://schemas.microsoft.com/office/powerpoint/2010/main" val="10263981"/>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12</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dirty="0"/>
          </a:p>
        </p:txBody>
      </p:sp>
      <p:sp>
        <p:nvSpPr>
          <p:cNvPr id="626" name="Shape 626"/>
          <p:cNvSpPr/>
          <p:nvPr/>
        </p:nvSpPr>
        <p:spPr>
          <a:xfrm>
            <a:off x="728121" y="6407354"/>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267698"/>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rPr dirty="0"/>
              <a:t>© </a:t>
            </a:r>
            <a:r>
              <a:rPr b="1" dirty="0"/>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 potential – land cover</a:t>
            </a:r>
            <a:endParaRPr dirty="0"/>
          </a:p>
        </p:txBody>
      </p:sp>
      <p:sp>
        <p:nvSpPr>
          <p:cNvPr id="629" name="Shape 629"/>
          <p:cNvSpPr/>
          <p:nvPr/>
        </p:nvSpPr>
        <p:spPr>
          <a:xfrm>
            <a:off x="632316" y="1447800"/>
            <a:ext cx="8007368" cy="193898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Earth Observation can some of the challenges in terms of measuring the environment, it can provide data for countries with limited capacity and can ensure comparability across locations and time.</a:t>
            </a:r>
            <a:br>
              <a:rPr dirty="0"/>
            </a:br>
            <a:endParaRPr dirty="0"/>
          </a:p>
        </p:txBody>
      </p:sp>
      <p:sp>
        <p:nvSpPr>
          <p:cNvPr id="2" name="AutoShape 2" descr="Image result for photo of satellite nas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Image result for photo of satellite nas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Image result for photo of satellite na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7" name="Picture 9" descr="Image result for photo of satellite nas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3975" y="3048000"/>
            <a:ext cx="6496050" cy="3268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92644"/>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13</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 and land cover</a:t>
            </a:r>
            <a:endParaRPr dirty="0"/>
          </a:p>
        </p:txBody>
      </p:sp>
      <p:sp>
        <p:nvSpPr>
          <p:cNvPr id="629" name="Shape 629"/>
          <p:cNvSpPr/>
          <p:nvPr/>
        </p:nvSpPr>
        <p:spPr>
          <a:xfrm>
            <a:off x="641841" y="1605278"/>
            <a:ext cx="8007368" cy="415498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Two global land cover products: The European Space Agencies (ESA) Climate Change Initiative land cover dataset (CCI-LC) and the United States NASA Moderate resolution Analysis (MODIS) at 250m resolution.</a:t>
            </a:r>
          </a:p>
          <a:p>
            <a:pPr marL="240631" indent="-240631">
              <a:buSzPct val="100000"/>
              <a:buChar char="•"/>
              <a:defRPr sz="2400">
                <a:latin typeface="Roboto Regular"/>
                <a:ea typeface="Roboto Regular"/>
                <a:cs typeface="Roboto Regular"/>
                <a:sym typeface="Roboto Regular"/>
              </a:defRPr>
            </a:pPr>
            <a:r>
              <a:rPr lang="en-US" dirty="0"/>
              <a:t>Both are publically available. </a:t>
            </a:r>
          </a:p>
          <a:p>
            <a:pPr marL="240631" indent="-240631">
              <a:buSzPct val="100000"/>
              <a:buChar char="•"/>
              <a:defRPr sz="2400">
                <a:latin typeface="Roboto Regular"/>
                <a:ea typeface="Roboto Regular"/>
                <a:cs typeface="Roboto Regular"/>
                <a:sym typeface="Roboto Regular"/>
              </a:defRPr>
            </a:pPr>
            <a:r>
              <a:rPr lang="en-US" dirty="0"/>
              <a:t>CCI-LC is proposed for the use in monitoring SDG indicator 15.3.1. </a:t>
            </a:r>
          </a:p>
          <a:p>
            <a:pPr marL="240631" indent="-240631">
              <a:buSzPct val="100000"/>
              <a:buChar char="•"/>
              <a:defRPr sz="2400">
                <a:latin typeface="Roboto Regular"/>
                <a:ea typeface="Roboto Regular"/>
                <a:cs typeface="Roboto Regular"/>
                <a:sym typeface="Roboto Regular"/>
              </a:defRPr>
            </a:pPr>
            <a:r>
              <a:rPr lang="en-US" dirty="0"/>
              <a:t>For water bodies, UN Environment is proposing the Global Surface Water Explorer at 30m resolution (available online)</a:t>
            </a:r>
            <a:br>
              <a:rPr dirty="0"/>
            </a:br>
            <a:endParaRPr dirty="0"/>
          </a:p>
        </p:txBody>
      </p:sp>
    </p:spTree>
    <p:extLst>
      <p:ext uri="{BB962C8B-B14F-4D97-AF65-F5344CB8AC3E}">
        <p14:creationId xmlns:p14="http://schemas.microsoft.com/office/powerpoint/2010/main" val="56392644"/>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14</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a:t>
            </a:r>
            <a:endParaRPr dirty="0"/>
          </a:p>
        </p:txBody>
      </p:sp>
      <p:sp>
        <p:nvSpPr>
          <p:cNvPr id="629" name="Shape 629"/>
          <p:cNvSpPr/>
          <p:nvPr/>
        </p:nvSpPr>
        <p:spPr>
          <a:xfrm>
            <a:off x="641841" y="1605278"/>
            <a:ext cx="8007368" cy="4524311"/>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r>
              <a:rPr lang="en-US" dirty="0"/>
              <a:t>There are some resources already available:</a:t>
            </a:r>
          </a:p>
          <a:p>
            <a:pPr marL="240631" indent="-240631">
              <a:buSzPct val="100000"/>
              <a:buChar char="•"/>
              <a:defRPr sz="2400">
                <a:latin typeface="Roboto Regular"/>
                <a:ea typeface="Roboto Regular"/>
                <a:cs typeface="Roboto Regular"/>
                <a:sym typeface="Roboto Regular"/>
              </a:defRPr>
            </a:pPr>
            <a:r>
              <a:rPr lang="en-US" dirty="0"/>
              <a:t>(1) Moderate resolution, 250 m: The Climate Change Initiative Land Cover map (CCI-LC) includes maps of land cover for all countries</a:t>
            </a:r>
          </a:p>
          <a:p>
            <a:pPr marL="240631" indent="-240631">
              <a:buSzPct val="100000"/>
              <a:buChar char="•"/>
              <a:defRPr sz="2400">
                <a:latin typeface="Roboto Regular"/>
                <a:ea typeface="Roboto Regular"/>
                <a:cs typeface="Roboto Regular"/>
                <a:sym typeface="Roboto Regular"/>
              </a:defRPr>
            </a:pPr>
            <a:r>
              <a:rPr lang="en-US" dirty="0"/>
              <a:t>(2) High Resolution, Landsat, 30 m: Maps of water bodies from the Global Surface Water Explorer are publically available and UN Environment is collaborating with NASA on mapping wetlands at 30m resolution.</a:t>
            </a:r>
          </a:p>
          <a:p>
            <a:pPr marL="240631" indent="-240631">
              <a:buSzPct val="100000"/>
              <a:buChar char="•"/>
              <a:defRPr sz="2400">
                <a:latin typeface="Roboto Regular"/>
                <a:ea typeface="Roboto Regular"/>
                <a:cs typeface="Roboto Regular"/>
                <a:sym typeface="Roboto Regular"/>
              </a:defRPr>
            </a:pPr>
            <a:r>
              <a:rPr lang="en-US" dirty="0"/>
              <a:t>(3) Very High Resolution, 0.5 - 2 m: Data is available for purchase. UN Environment with NASA is planning a pilot to test the benefits of this level of resolution.</a:t>
            </a:r>
            <a:br>
              <a:rPr dirty="0"/>
            </a:br>
            <a:endParaRPr dirty="0"/>
          </a:p>
        </p:txBody>
      </p:sp>
    </p:spTree>
    <p:extLst>
      <p:ext uri="{BB962C8B-B14F-4D97-AF65-F5344CB8AC3E}">
        <p14:creationId xmlns:p14="http://schemas.microsoft.com/office/powerpoint/2010/main" val="306371634"/>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15</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 - challenges</a:t>
            </a:r>
            <a:endParaRPr dirty="0"/>
          </a:p>
        </p:txBody>
      </p:sp>
      <p:sp>
        <p:nvSpPr>
          <p:cNvPr id="629" name="Shape 629"/>
          <p:cNvSpPr/>
          <p:nvPr/>
        </p:nvSpPr>
        <p:spPr>
          <a:xfrm>
            <a:off x="641841" y="1605278"/>
            <a:ext cx="8007368" cy="341631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Global products may not have the level of detail or exact classification types which are relevant for national stakeholders.</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There is still a need for ground </a:t>
            </a:r>
            <a:r>
              <a:rPr lang="en-US" dirty="0" err="1"/>
              <a:t>truthing</a:t>
            </a:r>
            <a:r>
              <a:rPr lang="en-US" dirty="0"/>
              <a:t> of Earth Observation information.</a:t>
            </a:r>
          </a:p>
          <a:p>
            <a:pPr marL="240631" indent="-240631">
              <a:buSzPct val="100000"/>
              <a:buChar char="•"/>
              <a:defRPr sz="2400">
                <a:latin typeface="Roboto Regular"/>
                <a:ea typeface="Roboto Regular"/>
                <a:cs typeface="Roboto Regular"/>
                <a:sym typeface="Roboto Regular"/>
              </a:defRPr>
            </a:pPr>
            <a:endParaRPr lang="en-US" dirty="0"/>
          </a:p>
          <a:p>
            <a:pPr>
              <a:buSzPct val="100000"/>
              <a:defRPr sz="2400">
                <a:latin typeface="Roboto Regular"/>
                <a:ea typeface="Roboto Regular"/>
                <a:cs typeface="Roboto Regular"/>
                <a:sym typeface="Roboto Regular"/>
              </a:defRPr>
            </a:pPr>
            <a:br>
              <a:rPr dirty="0"/>
            </a:br>
            <a:endParaRPr dirty="0"/>
          </a:p>
        </p:txBody>
      </p:sp>
    </p:spTree>
    <p:extLst>
      <p:ext uri="{BB962C8B-B14F-4D97-AF65-F5344CB8AC3E}">
        <p14:creationId xmlns:p14="http://schemas.microsoft.com/office/powerpoint/2010/main" val="462795202"/>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16</a:t>
            </a:fld>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3200400" y="3033236"/>
            <a:ext cx="5058832"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Land Accounting</a:t>
            </a:r>
            <a:endParaRPr dirty="0"/>
          </a:p>
        </p:txBody>
      </p:sp>
      <p:sp>
        <p:nvSpPr>
          <p:cNvPr id="7" name="Shape 625">
            <a:extLst>
              <a:ext uri="{FF2B5EF4-FFF2-40B4-BE49-F238E27FC236}">
                <a16:creationId xmlns:a16="http://schemas.microsoft.com/office/drawing/2014/main" id="{3F91780B-B722-44C8-BFD3-CE9A80A02F24}"/>
              </a:ext>
            </a:extLst>
          </p:cNvPr>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Tree>
    <p:extLst>
      <p:ext uri="{BB962C8B-B14F-4D97-AF65-F5344CB8AC3E}">
        <p14:creationId xmlns:p14="http://schemas.microsoft.com/office/powerpoint/2010/main" val="672504039"/>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17</a:t>
            </a:fld>
            <a:endParaRPr/>
          </a:p>
        </p:txBody>
      </p:sp>
      <p:sp>
        <p:nvSpPr>
          <p:cNvPr id="625" name="Shape 625"/>
          <p:cNvSpPr/>
          <p:nvPr/>
        </p:nvSpPr>
        <p:spPr>
          <a:xfrm>
            <a:off x="647700" y="505143"/>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647700" y="0"/>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Land accounting</a:t>
            </a:r>
            <a:endParaRP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5142"/>
            <a:ext cx="9144000" cy="5815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392644"/>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018433C3-662D-4AAD-A8F2-B6674FF9EFD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666" t="21452" r="2953" b="24822"/>
          <a:stretch/>
        </p:blipFill>
        <p:spPr bwMode="auto">
          <a:xfrm>
            <a:off x="0" y="0"/>
            <a:ext cx="9144000" cy="647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hape 626">
            <a:extLst>
              <a:ext uri="{FF2B5EF4-FFF2-40B4-BE49-F238E27FC236}">
                <a16:creationId xmlns:a16="http://schemas.microsoft.com/office/drawing/2014/main" id="{C1E77106-A295-4A46-9A0B-C3498AC23587}"/>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4" name="Shape 675">
            <a:extLst>
              <a:ext uri="{FF2B5EF4-FFF2-40B4-BE49-F238E27FC236}">
                <a16:creationId xmlns:a16="http://schemas.microsoft.com/office/drawing/2014/main" id="{12C0B953-F84D-4FBD-8707-AC815F677A06}"/>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18</a:t>
            </a:fld>
            <a:endParaRPr lang="en-US" dirty="0"/>
          </a:p>
        </p:txBody>
      </p:sp>
    </p:spTree>
    <p:extLst>
      <p:ext uri="{BB962C8B-B14F-4D97-AF65-F5344CB8AC3E}">
        <p14:creationId xmlns:p14="http://schemas.microsoft.com/office/powerpoint/2010/main" val="1288132008"/>
      </p:ext>
    </p:extLst>
  </p:cSld>
  <p:clrMapOvr>
    <a:masterClrMapping/>
  </p:clrMapOvr>
  <p:transition spd="slow" advClick="0">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05745E0D-C664-493C-B2ED-514AC00A1D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1732"/>
            <a:ext cx="9144000" cy="4114800"/>
          </a:xfrm>
          <a:prstGeom prst="rect">
            <a:avLst/>
          </a:prstGeom>
        </p:spPr>
      </p:pic>
      <p:sp>
        <p:nvSpPr>
          <p:cNvPr id="6" name="Rectangle 5">
            <a:extLst>
              <a:ext uri="{FF2B5EF4-FFF2-40B4-BE49-F238E27FC236}">
                <a16:creationId xmlns:a16="http://schemas.microsoft.com/office/drawing/2014/main" id="{A7D9000D-ECDB-4485-85DD-4FDD43527938}"/>
              </a:ext>
            </a:extLst>
          </p:cNvPr>
          <p:cNvSpPr/>
          <p:nvPr/>
        </p:nvSpPr>
        <p:spPr>
          <a:xfrm>
            <a:off x="0" y="152400"/>
            <a:ext cx="4314001" cy="369332"/>
          </a:xfrm>
          <a:prstGeom prst="rect">
            <a:avLst/>
          </a:prstGeom>
        </p:spPr>
        <p:txBody>
          <a:bodyPr wrap="none">
            <a:spAutoFit/>
          </a:bodyPr>
          <a:lstStyle/>
          <a:p>
            <a:r>
              <a:rPr lang="en-US" dirty="0">
                <a:latin typeface="Times New Roman" panose="02020603050405020304" pitchFamily="18" charset="0"/>
              </a:rPr>
              <a:t>Physical Account for Land Cover (hectares) </a:t>
            </a:r>
            <a:endParaRPr lang="en-US" dirty="0"/>
          </a:p>
        </p:txBody>
      </p:sp>
      <p:sp>
        <p:nvSpPr>
          <p:cNvPr id="7" name="Rectangle 6">
            <a:extLst>
              <a:ext uri="{FF2B5EF4-FFF2-40B4-BE49-F238E27FC236}">
                <a16:creationId xmlns:a16="http://schemas.microsoft.com/office/drawing/2014/main" id="{5723EAD3-AA61-4CEA-AEDA-48532A36A07E}"/>
              </a:ext>
            </a:extLst>
          </p:cNvPr>
          <p:cNvSpPr/>
          <p:nvPr/>
        </p:nvSpPr>
        <p:spPr>
          <a:xfrm>
            <a:off x="-25400" y="4636532"/>
            <a:ext cx="3477234" cy="276999"/>
          </a:xfrm>
          <a:prstGeom prst="rect">
            <a:avLst/>
          </a:prstGeom>
        </p:spPr>
        <p:txBody>
          <a:bodyPr wrap="none">
            <a:spAutoFit/>
          </a:bodyPr>
          <a:lstStyle/>
          <a:p>
            <a:r>
              <a:rPr lang="en-US" sz="1200" i="1" dirty="0"/>
              <a:t>Source: 2016, SEEA Technical Note: Land Accounting </a:t>
            </a:r>
          </a:p>
        </p:txBody>
      </p:sp>
      <p:sp>
        <p:nvSpPr>
          <p:cNvPr id="8" name="Shape 626">
            <a:extLst>
              <a:ext uri="{FF2B5EF4-FFF2-40B4-BE49-F238E27FC236}">
                <a16:creationId xmlns:a16="http://schemas.microsoft.com/office/drawing/2014/main" id="{CE30F7A5-DCC6-4FA9-A748-F736516C53EE}"/>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9" name="Shape 675">
            <a:extLst>
              <a:ext uri="{FF2B5EF4-FFF2-40B4-BE49-F238E27FC236}">
                <a16:creationId xmlns:a16="http://schemas.microsoft.com/office/drawing/2014/main" id="{4DD65014-8C50-40CA-8202-7AFF0016BB9F}"/>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19</a:t>
            </a:fld>
            <a:endParaRPr lang="en-US" dirty="0"/>
          </a:p>
        </p:txBody>
      </p:sp>
    </p:spTree>
    <p:extLst>
      <p:ext uri="{BB962C8B-B14F-4D97-AF65-F5344CB8AC3E}">
        <p14:creationId xmlns:p14="http://schemas.microsoft.com/office/powerpoint/2010/main" val="2833597076"/>
      </p:ext>
    </p:extLst>
  </p:cSld>
  <p:clrMapOvr>
    <a:masterClrMapping/>
  </p:clrMapOvr>
  <p:transition spd="slow" advClick="0">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Shape 674"/>
          <p:cNvSpPr/>
          <p:nvPr/>
        </p:nvSpPr>
        <p:spPr>
          <a:xfrm>
            <a:off x="9256880" y="5975237"/>
            <a:ext cx="1707456"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rPr dirty="0"/>
              <a:t>Photo credit to be given </a:t>
            </a:r>
            <a:endParaRPr sz="4400" dirty="0"/>
          </a:p>
          <a:p>
            <a:pPr algn="r" defTabSz="457200">
              <a:defRPr sz="900">
                <a:solidFill>
                  <a:srgbClr val="FFFFFF"/>
                </a:solidFill>
                <a:latin typeface="Roboto Regular"/>
                <a:ea typeface="Roboto Regular"/>
                <a:cs typeface="Roboto Regular"/>
                <a:sym typeface="Roboto Regular"/>
              </a:defRPr>
            </a:pPr>
            <a:r>
              <a:rPr dirty="0"/>
              <a:t>as shown alongside </a:t>
            </a:r>
          </a:p>
          <a:p>
            <a:pPr algn="r" defTabSz="457200">
              <a:defRPr sz="900">
                <a:solidFill>
                  <a:srgbClr val="FFFFFF"/>
                </a:solidFill>
                <a:latin typeface="Roboto Regular"/>
                <a:ea typeface="Roboto Regular"/>
                <a:cs typeface="Roboto Regular"/>
                <a:sym typeface="Roboto Regular"/>
              </a:defRPr>
            </a:pPr>
            <a:r>
              <a:rPr dirty="0"/>
              <a:t>(in black or in white)</a:t>
            </a:r>
          </a:p>
        </p:txBody>
      </p:sp>
      <p:sp>
        <p:nvSpPr>
          <p:cNvPr id="675" name="Shape 675"/>
          <p:cNvSpPr>
            <a:spLocks noGrp="1"/>
          </p:cNvSpPr>
          <p:nvPr>
            <p:ph type="sldNum" sz="quarter" idx="4294967295"/>
          </p:nvPr>
        </p:nvSpPr>
        <p:spPr>
          <a:xfrm>
            <a:off x="728121" y="6477000"/>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a:t>
            </a:fld>
            <a:endParaRPr dirty="0"/>
          </a:p>
        </p:txBody>
      </p:sp>
      <p:sp>
        <p:nvSpPr>
          <p:cNvPr id="676" name="Shape 676"/>
          <p:cNvSpPr/>
          <p:nvPr/>
        </p:nvSpPr>
        <p:spPr>
          <a:xfrm>
            <a:off x="728121" y="1193800"/>
            <a:ext cx="7679264" cy="0"/>
          </a:xfrm>
          <a:prstGeom prst="line">
            <a:avLst/>
          </a:prstGeom>
          <a:ln w="12700">
            <a:solidFill>
              <a:srgbClr val="00AEEF"/>
            </a:solidFill>
          </a:ln>
        </p:spPr>
        <p:txBody>
          <a:bodyPr lIns="45719" rIns="45719"/>
          <a:lstStyle/>
          <a:p>
            <a:endParaRPr dirty="0"/>
          </a:p>
        </p:txBody>
      </p:sp>
      <p:sp>
        <p:nvSpPr>
          <p:cNvPr id="677" name="Shape 677"/>
          <p:cNvSpPr/>
          <p:nvPr/>
        </p:nvSpPr>
        <p:spPr>
          <a:xfrm>
            <a:off x="728121" y="6350001"/>
            <a:ext cx="7679264" cy="1"/>
          </a:xfrm>
          <a:prstGeom prst="line">
            <a:avLst/>
          </a:prstGeom>
          <a:ln w="12700">
            <a:solidFill>
              <a:srgbClr val="00AEEF"/>
            </a:solidFill>
          </a:ln>
        </p:spPr>
        <p:txBody>
          <a:bodyPr lIns="45719" rIns="45719"/>
          <a:lstStyle/>
          <a:p>
            <a:endParaRPr dirty="0"/>
          </a:p>
        </p:txBody>
      </p:sp>
      <p:sp>
        <p:nvSpPr>
          <p:cNvPr id="678" name="Shape 678"/>
          <p:cNvSpPr/>
          <p:nvPr/>
        </p:nvSpPr>
        <p:spPr>
          <a:xfrm>
            <a:off x="690021" y="1477486"/>
            <a:ext cx="8195708"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a:t>Learning Objectives</a:t>
            </a:r>
            <a:endParaRPr b="0" dirty="0"/>
          </a:p>
        </p:txBody>
      </p:sp>
      <p:sp>
        <p:nvSpPr>
          <p:cNvPr id="679" name="Shape 679"/>
          <p:cNvSpPr/>
          <p:nvPr/>
        </p:nvSpPr>
        <p:spPr>
          <a:xfrm>
            <a:off x="6036700" y="6089093"/>
            <a:ext cx="2370684"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r" defTabSz="457200">
              <a:defRPr sz="900">
                <a:solidFill>
                  <a:srgbClr val="FFFFFF"/>
                </a:solidFill>
                <a:latin typeface="Roboto Regular"/>
                <a:ea typeface="Roboto Regular"/>
                <a:cs typeface="Roboto Regular"/>
                <a:sym typeface="Roboto Regular"/>
              </a:defRPr>
            </a:pPr>
            <a:r>
              <a:rPr dirty="0"/>
              <a:t>© </a:t>
            </a:r>
            <a:r>
              <a:rPr b="1" dirty="0"/>
              <a:t>NABU/Holger Schulz</a:t>
            </a:r>
            <a:endParaRPr sz="4400" dirty="0"/>
          </a:p>
        </p:txBody>
      </p:sp>
      <p:sp>
        <p:nvSpPr>
          <p:cNvPr id="680" name="Shape 680"/>
          <p:cNvSpPr/>
          <p:nvPr/>
        </p:nvSpPr>
        <p:spPr>
          <a:xfrm>
            <a:off x="732368" y="469901"/>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Overview</a:t>
            </a:r>
            <a:endParaRPr dirty="0"/>
          </a:p>
        </p:txBody>
      </p:sp>
      <p:sp>
        <p:nvSpPr>
          <p:cNvPr id="681" name="Shape 681"/>
          <p:cNvSpPr/>
          <p:nvPr/>
        </p:nvSpPr>
        <p:spPr>
          <a:xfrm>
            <a:off x="1104900" y="1727920"/>
            <a:ext cx="7092228" cy="443198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a:t>Be able to identify the link between statistics and geospatial data</a:t>
            </a:r>
          </a:p>
          <a:p>
            <a:pPr marL="240631" indent="-240631" defTabSz="457200">
              <a:buSzPct val="100000"/>
              <a:buChar char="•"/>
              <a:defRPr sz="2400" b="1">
                <a:latin typeface="Roboto Regular"/>
                <a:ea typeface="Roboto Regular"/>
                <a:cs typeface="Roboto Regular"/>
                <a:sym typeface="Roboto Regular"/>
              </a:defRPr>
            </a:pPr>
            <a:r>
              <a:rPr lang="en-US" dirty="0"/>
              <a:t>Understand the role of geospatial information and potential geospatial data sources for monitoring the 2030 Agenda</a:t>
            </a:r>
          </a:p>
          <a:p>
            <a:pPr marL="240631" indent="-240631" defTabSz="457200">
              <a:buSzPct val="100000"/>
              <a:buChar char="•"/>
              <a:defRPr sz="2400" b="1">
                <a:latin typeface="Roboto Regular"/>
                <a:ea typeface="Roboto Regular"/>
                <a:cs typeface="Roboto Regular"/>
                <a:sym typeface="Roboto Regular"/>
              </a:defRPr>
            </a:pPr>
            <a:r>
              <a:rPr lang="en-US" dirty="0"/>
              <a:t>Understand how land accounting can be used as a tool for turning geospatial data into information</a:t>
            </a:r>
          </a:p>
          <a:p>
            <a:pPr marL="240631" indent="-240631" defTabSz="457200">
              <a:buSzPct val="100000"/>
              <a:buChar char="•"/>
              <a:defRPr sz="2400" b="1">
                <a:latin typeface="Roboto Regular"/>
                <a:ea typeface="Roboto Regular"/>
                <a:cs typeface="Roboto Regular"/>
                <a:sym typeface="Roboto Regular"/>
              </a:defRPr>
            </a:pPr>
            <a:r>
              <a:rPr lang="en-US" dirty="0"/>
              <a:t>Be aware of the potential for using Earth Observation as an opportunity for improving land accounts</a:t>
            </a:r>
          </a:p>
          <a:p>
            <a:pPr marL="240631" indent="-240631" defTabSz="457200">
              <a:buSzPct val="100000"/>
              <a:buChar char="•"/>
              <a:defRPr sz="2400" b="1">
                <a:latin typeface="Roboto Regular"/>
                <a:ea typeface="Roboto Regular"/>
                <a:cs typeface="Roboto Regular"/>
                <a:sym typeface="Roboto Regular"/>
              </a:defRPr>
            </a:pPr>
            <a:endParaRPr dirty="0"/>
          </a:p>
        </p:txBody>
      </p:sp>
    </p:spTree>
    <p:extLst>
      <p:ext uri="{BB962C8B-B14F-4D97-AF65-F5344CB8AC3E}">
        <p14:creationId xmlns:p14="http://schemas.microsoft.com/office/powerpoint/2010/main" val="4078452012"/>
      </p:ext>
    </p:extLst>
  </p:cSld>
  <p:clrMapOvr>
    <a:masterClrMapping/>
  </p:clrMapOvr>
  <p:transition spd="slow" advClick="0">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20</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Turning a map into an account</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12" name="Shape 629"/>
          <p:cNvSpPr/>
          <p:nvPr/>
        </p:nvSpPr>
        <p:spPr>
          <a:xfrm>
            <a:off x="641841" y="1447800"/>
            <a:ext cx="8007368" cy="120032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A map is a collection of pixels (which can be counted)</a:t>
            </a:r>
          </a:p>
          <a:p>
            <a:pPr marL="240631" indent="-240631">
              <a:buSzPct val="100000"/>
              <a:buChar char="•"/>
              <a:defRPr sz="2400">
                <a:latin typeface="Roboto Regular"/>
                <a:ea typeface="Roboto Regular"/>
                <a:cs typeface="Roboto Regular"/>
                <a:sym typeface="Roboto Regular"/>
              </a:defRPr>
            </a:pPr>
            <a:r>
              <a:rPr lang="en-US" dirty="0"/>
              <a:t>In the below, red is artificial surfaces, so what percentage of the map is covered by urban areas?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278" y="3130422"/>
            <a:ext cx="3660756" cy="2949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481653" y="5254497"/>
            <a:ext cx="228600" cy="228600"/>
          </a:xfrm>
          <a:prstGeom prst="rect">
            <a:avLst/>
          </a:prstGeom>
          <a:noFill/>
          <a:ln w="254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cxnSp>
        <p:nvCxnSpPr>
          <p:cNvPr id="6" name="Straight Arrow Connector 5"/>
          <p:cNvCxnSpPr>
            <a:cxnSpLocks/>
            <a:stCxn id="3075" idx="1"/>
          </p:cNvCxnSpPr>
          <p:nvPr/>
        </p:nvCxnSpPr>
        <p:spPr>
          <a:xfrm flipH="1">
            <a:off x="1700728" y="4595469"/>
            <a:ext cx="3271322" cy="668553"/>
          </a:xfrm>
          <a:prstGeom prst="straightConnector1">
            <a:avLst/>
          </a:prstGeom>
          <a:noFill/>
          <a:ln w="254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2050" y="3101847"/>
            <a:ext cx="3889939" cy="2987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259501"/>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186515-80B3-4B26-A72B-7400534EC8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53" y="1142294"/>
            <a:ext cx="8991600" cy="4953706"/>
          </a:xfrm>
          <a:prstGeom prst="rect">
            <a:avLst/>
          </a:prstGeom>
        </p:spPr>
      </p:pic>
      <p:sp>
        <p:nvSpPr>
          <p:cNvPr id="4" name="TextBox 3">
            <a:extLst>
              <a:ext uri="{FF2B5EF4-FFF2-40B4-BE49-F238E27FC236}">
                <a16:creationId xmlns:a16="http://schemas.microsoft.com/office/drawing/2014/main" id="{F310E90B-3B1D-48E3-BFD6-A028E1F0AAF1}"/>
              </a:ext>
            </a:extLst>
          </p:cNvPr>
          <p:cNvSpPr txBox="1"/>
          <p:nvPr/>
        </p:nvSpPr>
        <p:spPr>
          <a:xfrm>
            <a:off x="76200" y="6084055"/>
            <a:ext cx="5334000"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050" i="1" dirty="0"/>
              <a:t>Source:  https://geogra.uah.es/patxi/gisweb/GISModule/GIST_Vector.htm</a:t>
            </a:r>
            <a:endParaRPr kumimoji="0" lang="en-US" sz="1050" b="0" i="1" u="none" strike="noStrike" cap="none" spc="0" normalizeH="0" baseline="0" dirty="0">
              <a:ln>
                <a:noFill/>
              </a:ln>
              <a:solidFill>
                <a:srgbClr val="000000"/>
              </a:solidFill>
              <a:effectLst/>
              <a:uFillTx/>
              <a:latin typeface="+mj-lt"/>
              <a:ea typeface="+mj-ea"/>
              <a:cs typeface="+mj-cs"/>
              <a:sym typeface="Calibri"/>
            </a:endParaRPr>
          </a:p>
        </p:txBody>
      </p:sp>
      <p:sp>
        <p:nvSpPr>
          <p:cNvPr id="5" name="Shape 626">
            <a:extLst>
              <a:ext uri="{FF2B5EF4-FFF2-40B4-BE49-F238E27FC236}">
                <a16:creationId xmlns:a16="http://schemas.microsoft.com/office/drawing/2014/main" id="{3FA86F24-8B84-43FC-ABF8-5241B9BA1B0D}"/>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 name="Shape 625">
            <a:extLst>
              <a:ext uri="{FF2B5EF4-FFF2-40B4-BE49-F238E27FC236}">
                <a16:creationId xmlns:a16="http://schemas.microsoft.com/office/drawing/2014/main" id="{7B05D2A1-F5D9-46D1-AEFF-F29E7030C746}"/>
              </a:ext>
            </a:extLst>
          </p:cNvPr>
          <p:cNvSpPr/>
          <p:nvPr/>
        </p:nvSpPr>
        <p:spPr>
          <a:xfrm>
            <a:off x="728121" y="852910"/>
            <a:ext cx="7679264" cy="0"/>
          </a:xfrm>
          <a:prstGeom prst="line">
            <a:avLst/>
          </a:prstGeom>
          <a:ln w="12700">
            <a:solidFill>
              <a:srgbClr val="00AEEF"/>
            </a:solidFill>
          </a:ln>
        </p:spPr>
        <p:txBody>
          <a:bodyPr lIns="45718" tIns="45718" rIns="45718" bIns="45718"/>
          <a:lstStyle/>
          <a:p>
            <a:endParaRPr/>
          </a:p>
        </p:txBody>
      </p:sp>
      <p:sp>
        <p:nvSpPr>
          <p:cNvPr id="7" name="Shape 628">
            <a:extLst>
              <a:ext uri="{FF2B5EF4-FFF2-40B4-BE49-F238E27FC236}">
                <a16:creationId xmlns:a16="http://schemas.microsoft.com/office/drawing/2014/main" id="{1B3E8135-ED0A-438E-866B-FB3CF277AD99}"/>
              </a:ext>
            </a:extLst>
          </p:cNvPr>
          <p:cNvSpPr/>
          <p:nvPr/>
        </p:nvSpPr>
        <p:spPr>
          <a:xfrm>
            <a:off x="609600" y="329005"/>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Turning a map into an account</a:t>
            </a:r>
            <a:endParaRPr dirty="0"/>
          </a:p>
        </p:txBody>
      </p:sp>
      <p:sp>
        <p:nvSpPr>
          <p:cNvPr id="8" name="Shape 675">
            <a:extLst>
              <a:ext uri="{FF2B5EF4-FFF2-40B4-BE49-F238E27FC236}">
                <a16:creationId xmlns:a16="http://schemas.microsoft.com/office/drawing/2014/main" id="{BB25EA23-2A0B-4627-A820-6DBF717E5DD3}"/>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21</a:t>
            </a:fld>
            <a:endParaRPr lang="en-US" dirty="0"/>
          </a:p>
        </p:txBody>
      </p:sp>
    </p:spTree>
    <p:extLst>
      <p:ext uri="{BB962C8B-B14F-4D97-AF65-F5344CB8AC3E}">
        <p14:creationId xmlns:p14="http://schemas.microsoft.com/office/powerpoint/2010/main" val="4264429623"/>
      </p:ext>
    </p:extLst>
  </p:cSld>
  <p:clrMapOvr>
    <a:masterClrMapping/>
  </p:clrMapOvr>
  <p:transition spd="slow" advClick="0">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22</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Turning a map into an account</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8" y="1333500"/>
            <a:ext cx="8201025"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7949470"/>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23</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Land cover from CCI-LC: Example (6.6.1)</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2" name="TextBox 1"/>
          <p:cNvSpPr txBox="1"/>
          <p:nvPr/>
        </p:nvSpPr>
        <p:spPr>
          <a:xfrm>
            <a:off x="595302" y="5823528"/>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lang="en-US" sz="1400" i="1" dirty="0"/>
              <a:t>Note: For illustrative purposes only. </a:t>
            </a:r>
            <a:endParaRPr kumimoji="0" lang="en-US" sz="1400" b="0" i="1" u="none" strike="noStrike" cap="none" spc="0" normalizeH="0" baseline="0" dirty="0">
              <a:ln>
                <a:noFill/>
              </a:ln>
              <a:solidFill>
                <a:srgbClr val="000000"/>
              </a:solidFill>
              <a:effectLst/>
              <a:uFillTx/>
              <a:sym typeface="Calibri"/>
            </a:endParaRPr>
          </a:p>
        </p:txBody>
      </p:sp>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523115" y="4870566"/>
            <a:ext cx="8230360" cy="1009333"/>
          </a:xfrm>
          <a:prstGeom prst="rect">
            <a:avLst/>
          </a:prstGeom>
          <a:noFill/>
          <a:ln>
            <a:noFill/>
          </a:ln>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753" y="1827782"/>
            <a:ext cx="4236531" cy="279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453" y="1835805"/>
            <a:ext cx="4357300" cy="2928750"/>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1019175" y="1526231"/>
            <a:ext cx="914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2000</a:t>
            </a:r>
          </a:p>
        </p:txBody>
      </p:sp>
      <p:sp>
        <p:nvSpPr>
          <p:cNvPr id="15" name="TextBox 14"/>
          <p:cNvSpPr txBox="1"/>
          <p:nvPr/>
        </p:nvSpPr>
        <p:spPr>
          <a:xfrm>
            <a:off x="5486400" y="1611870"/>
            <a:ext cx="914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2015</a:t>
            </a:r>
          </a:p>
        </p:txBody>
      </p:sp>
      <p:cxnSp>
        <p:nvCxnSpPr>
          <p:cNvPr id="5" name="Straight Arrow Connector 4"/>
          <p:cNvCxnSpPr/>
          <p:nvPr/>
        </p:nvCxnSpPr>
        <p:spPr>
          <a:xfrm flipV="1">
            <a:off x="210453" y="4619163"/>
            <a:ext cx="353616" cy="251403"/>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9" name="Straight Arrow Connector 18"/>
          <p:cNvCxnSpPr/>
          <p:nvPr/>
        </p:nvCxnSpPr>
        <p:spPr>
          <a:xfrm flipV="1">
            <a:off x="4637535" y="4475825"/>
            <a:ext cx="353616" cy="251403"/>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28076871"/>
      </p:ext>
    </p:extLst>
  </p:cSld>
  <p:clrMapOvr>
    <a:masterClrMapping/>
  </p:clrMapOvr>
  <p:transition spd="slow">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24</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28121" y="304800"/>
            <a:ext cx="7679264" cy="984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The data from the previous slide can be tabulated into statistics</a:t>
            </a:r>
            <a:endParaRPr dirty="0"/>
          </a:p>
        </p:txBody>
      </p:sp>
      <p:sp>
        <p:nvSpPr>
          <p:cNvPr id="2" name="TextBox 1"/>
          <p:cNvSpPr txBox="1"/>
          <p:nvPr/>
        </p:nvSpPr>
        <p:spPr>
          <a:xfrm>
            <a:off x="633820" y="6105910"/>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lang="en-US" sz="1400" i="1" dirty="0"/>
              <a:t>Note: For illustrative purposes only. </a:t>
            </a:r>
            <a:endParaRPr kumimoji="0" lang="en-US" sz="1400" b="0" i="1" u="none" strike="noStrike" cap="none" spc="0" normalizeH="0" baseline="0" dirty="0">
              <a:ln>
                <a:noFill/>
              </a:ln>
              <a:solidFill>
                <a:srgbClr val="000000"/>
              </a:solidFill>
              <a:effectLst/>
              <a:uFillTx/>
              <a:sym typeface="Calibri"/>
            </a:endParaRPr>
          </a:p>
        </p:txBody>
      </p:sp>
      <p:sp>
        <p:nvSpPr>
          <p:cNvPr id="11" name="Shape 629"/>
          <p:cNvSpPr/>
          <p:nvPr/>
        </p:nvSpPr>
        <p:spPr>
          <a:xfrm>
            <a:off x="641841" y="1289685"/>
            <a:ext cx="8007368" cy="120032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Tabulate Area in </a:t>
            </a:r>
            <a:r>
              <a:rPr lang="en-US" dirty="0" err="1"/>
              <a:t>ArcMaps</a:t>
            </a:r>
            <a:r>
              <a:rPr lang="en-US" dirty="0"/>
              <a:t> (Spatial Analysis toolbox) was used to calculate the percentage for each type of land cover and then this was multiplied by the area.</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490011"/>
            <a:ext cx="9144000" cy="36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745292"/>
      </p:ext>
    </p:extLst>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25</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645586" y="505301"/>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Example continued</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2" name="TextBox 1"/>
          <p:cNvSpPr txBox="1"/>
          <p:nvPr/>
        </p:nvSpPr>
        <p:spPr>
          <a:xfrm>
            <a:off x="564069" y="6103548"/>
            <a:ext cx="7741731"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lang="en-US" sz="1050" i="1" dirty="0"/>
              <a:t>Note: for illustrative purposes only. </a:t>
            </a:r>
            <a:endParaRPr kumimoji="0" lang="en-US" sz="1050" b="0" i="1" u="none" strike="noStrike" cap="none" spc="0" normalizeH="0" baseline="0" dirty="0">
              <a:ln>
                <a:noFill/>
              </a:ln>
              <a:solidFill>
                <a:srgbClr val="000000"/>
              </a:solidFill>
              <a:effectLst/>
              <a:uFillTx/>
              <a:sym typeface="Calibri"/>
            </a:endParaRPr>
          </a:p>
        </p:txBody>
      </p:sp>
      <p:sp>
        <p:nvSpPr>
          <p:cNvPr id="11" name="Shape 629"/>
          <p:cNvSpPr/>
          <p:nvPr/>
        </p:nvSpPr>
        <p:spPr>
          <a:xfrm>
            <a:off x="519966" y="1141947"/>
            <a:ext cx="8467725" cy="83099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This is the result of the </a:t>
            </a:r>
            <a:r>
              <a:rPr lang="en-US" dirty="0" err="1"/>
              <a:t>ArcMaps</a:t>
            </a:r>
            <a:r>
              <a:rPr lang="en-US" dirty="0"/>
              <a:t> Tabulate Areas in percentage of area (with totals added)</a:t>
            </a:r>
          </a:p>
        </p:txBody>
      </p:sp>
      <p:sp>
        <p:nvSpPr>
          <p:cNvPr id="13" name="Shape 629"/>
          <p:cNvSpPr/>
          <p:nvPr/>
        </p:nvSpPr>
        <p:spPr>
          <a:xfrm>
            <a:off x="329616" y="4660849"/>
            <a:ext cx="8658076" cy="1569656"/>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How much land was water bodies in 2015 versus 2000 (in percent)?</a:t>
            </a:r>
          </a:p>
          <a:p>
            <a:pPr marL="240631" indent="-240631">
              <a:buSzPct val="100000"/>
              <a:buChar char="•"/>
              <a:defRPr sz="2400">
                <a:latin typeface="Roboto Regular"/>
                <a:ea typeface="Roboto Regular"/>
                <a:cs typeface="Roboto Regular"/>
                <a:sym typeface="Roboto Regular"/>
              </a:defRPr>
            </a:pPr>
            <a:r>
              <a:rPr lang="en-US" dirty="0"/>
              <a:t>Based on this table what land class did most water bodies become between 2000 and 2015?</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1972940"/>
            <a:ext cx="8467725" cy="2687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7581665"/>
      </p:ext>
    </p:extLst>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26</a:t>
            </a:fld>
            <a:endParaRPr/>
          </a:p>
        </p:txBody>
      </p:sp>
      <p:sp>
        <p:nvSpPr>
          <p:cNvPr id="625" name="Shape 625"/>
          <p:cNvSpPr/>
          <p:nvPr/>
        </p:nvSpPr>
        <p:spPr>
          <a:xfrm>
            <a:off x="728121" y="1085009"/>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Example of where to find data</a:t>
            </a:r>
            <a:endParaRPr dirty="0"/>
          </a:p>
        </p:txBody>
      </p:sp>
      <p:sp>
        <p:nvSpPr>
          <p:cNvPr id="3" name="TextBox 2">
            <a:extLst>
              <a:ext uri="{FF2B5EF4-FFF2-40B4-BE49-F238E27FC236}">
                <a16:creationId xmlns:a16="http://schemas.microsoft.com/office/drawing/2014/main" id="{4CE844AA-2C37-45CB-A9FE-E1A55270A2E7}"/>
              </a:ext>
            </a:extLst>
          </p:cNvPr>
          <p:cNvSpPr txBox="1"/>
          <p:nvPr/>
        </p:nvSpPr>
        <p:spPr>
          <a:xfrm>
            <a:off x="728121" y="6137881"/>
            <a:ext cx="6096000"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050" i="1" dirty="0"/>
              <a:t>Source: http://www.fao.org/faostat/en/#data/LC/visualize</a:t>
            </a:r>
            <a:endParaRPr kumimoji="0" lang="en-US" sz="1050" b="0" i="1" u="none" strike="noStrike" cap="none" spc="0" normalizeH="0" baseline="0" dirty="0">
              <a:ln>
                <a:noFill/>
              </a:ln>
              <a:solidFill>
                <a:srgbClr val="000000"/>
              </a:solidFill>
              <a:effectLst/>
              <a:uFillTx/>
              <a:latin typeface="+mj-lt"/>
              <a:ea typeface="+mj-ea"/>
              <a:cs typeface="+mj-cs"/>
              <a:sym typeface="Calibri"/>
            </a:endParaRPr>
          </a:p>
        </p:txBody>
      </p:sp>
      <p:pic>
        <p:nvPicPr>
          <p:cNvPr id="5" name="Picture 4" descr="A screenshot of a cell phone&#10;&#10;Description automatically generated">
            <a:extLst>
              <a:ext uri="{FF2B5EF4-FFF2-40B4-BE49-F238E27FC236}">
                <a16:creationId xmlns:a16="http://schemas.microsoft.com/office/drawing/2014/main" id="{67E79B49-89CE-4B2B-BB9F-7B10501445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411" y="1114778"/>
            <a:ext cx="8066683" cy="5023097"/>
          </a:xfrm>
          <a:prstGeom prst="rect">
            <a:avLst/>
          </a:prstGeom>
        </p:spPr>
      </p:pic>
    </p:spTree>
    <p:extLst>
      <p:ext uri="{BB962C8B-B14F-4D97-AF65-F5344CB8AC3E}">
        <p14:creationId xmlns:p14="http://schemas.microsoft.com/office/powerpoint/2010/main" val="2231881828"/>
      </p:ext>
    </p:extLst>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27</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Data for Malawi </a:t>
            </a:r>
            <a:endParaRPr dirty="0"/>
          </a:p>
        </p:txBody>
      </p:sp>
      <p:pic>
        <p:nvPicPr>
          <p:cNvPr id="5" name="Picture 4" descr="A screenshot of a social media post&#10;&#10;Description automatically generated">
            <a:extLst>
              <a:ext uri="{FF2B5EF4-FFF2-40B4-BE49-F238E27FC236}">
                <a16:creationId xmlns:a16="http://schemas.microsoft.com/office/drawing/2014/main" id="{EADBF149-0AFA-495B-8274-3E0ACB0CA5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389" y="1218358"/>
            <a:ext cx="8221222" cy="5131641"/>
          </a:xfrm>
          <a:prstGeom prst="rect">
            <a:avLst/>
          </a:prstGeom>
        </p:spPr>
      </p:pic>
      <p:sp>
        <p:nvSpPr>
          <p:cNvPr id="11" name="TextBox 10">
            <a:extLst>
              <a:ext uri="{FF2B5EF4-FFF2-40B4-BE49-F238E27FC236}">
                <a16:creationId xmlns:a16="http://schemas.microsoft.com/office/drawing/2014/main" id="{C1C3EE00-91A1-4245-AF69-7E18EE74AFF9}"/>
              </a:ext>
            </a:extLst>
          </p:cNvPr>
          <p:cNvSpPr txBox="1"/>
          <p:nvPr/>
        </p:nvSpPr>
        <p:spPr>
          <a:xfrm>
            <a:off x="728121" y="6137881"/>
            <a:ext cx="6096000"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050" i="1" dirty="0"/>
              <a:t>Source: http://www.fao.org/faostat/en/#data/LC/visualize</a:t>
            </a:r>
            <a:endParaRPr kumimoji="0" lang="en-US" sz="1050" b="0" i="1"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544078643"/>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0A52CB-33AE-4FFA-AC5A-7FF96565547B}"/>
              </a:ext>
            </a:extLst>
          </p:cNvPr>
          <p:cNvSpPr txBox="1"/>
          <p:nvPr/>
        </p:nvSpPr>
        <p:spPr>
          <a:xfrm>
            <a:off x="728121" y="6137881"/>
            <a:ext cx="6096000"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050" i="1" dirty="0"/>
              <a:t>Source: http://www.fao.org/faostat/en/#data/LC/visualize</a:t>
            </a:r>
            <a:endParaRPr kumimoji="0" lang="en-US" sz="1050" b="0" i="1" u="none" strike="noStrike" cap="none" spc="0" normalizeH="0" baseline="0" dirty="0">
              <a:ln>
                <a:noFill/>
              </a:ln>
              <a:solidFill>
                <a:srgbClr val="000000"/>
              </a:solidFill>
              <a:effectLst/>
              <a:uFillTx/>
              <a:latin typeface="+mj-lt"/>
              <a:ea typeface="+mj-ea"/>
              <a:cs typeface="+mj-cs"/>
              <a:sym typeface="Calibri"/>
            </a:endParaRPr>
          </a:p>
        </p:txBody>
      </p:sp>
      <p:sp>
        <p:nvSpPr>
          <p:cNvPr id="3" name="Shape 626">
            <a:extLst>
              <a:ext uri="{FF2B5EF4-FFF2-40B4-BE49-F238E27FC236}">
                <a16:creationId xmlns:a16="http://schemas.microsoft.com/office/drawing/2014/main" id="{64C22191-6D00-4331-9B8D-D64D7BB5EAEB}"/>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pic>
        <p:nvPicPr>
          <p:cNvPr id="5" name="Picture 4" descr="A screenshot of a cell phone&#10;&#10;Description automatically generated">
            <a:extLst>
              <a:ext uri="{FF2B5EF4-FFF2-40B4-BE49-F238E27FC236}">
                <a16:creationId xmlns:a16="http://schemas.microsoft.com/office/drawing/2014/main" id="{D78800B0-75F7-4DE9-8AB5-46C93259C0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37880"/>
          </a:xfrm>
          <a:prstGeom prst="rect">
            <a:avLst/>
          </a:prstGeom>
        </p:spPr>
      </p:pic>
      <p:sp>
        <p:nvSpPr>
          <p:cNvPr id="6" name="Shape 675">
            <a:extLst>
              <a:ext uri="{FF2B5EF4-FFF2-40B4-BE49-F238E27FC236}">
                <a16:creationId xmlns:a16="http://schemas.microsoft.com/office/drawing/2014/main" id="{993B2449-8226-4C1A-B536-5E6DFBB0EA0D}"/>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28</a:t>
            </a:fld>
            <a:endParaRPr lang="en-US" dirty="0"/>
          </a:p>
        </p:txBody>
      </p:sp>
    </p:spTree>
    <p:extLst>
      <p:ext uri="{BB962C8B-B14F-4D97-AF65-F5344CB8AC3E}">
        <p14:creationId xmlns:p14="http://schemas.microsoft.com/office/powerpoint/2010/main" val="127182983"/>
      </p:ext>
    </p:extLst>
  </p:cSld>
  <p:clrMapOvr>
    <a:masterClrMapping/>
  </p:clrMapOvr>
  <p:transition spd="slow" advClick="0">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29</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A few conclusions</a:t>
            </a:r>
            <a:endParaRPr dirty="0"/>
          </a:p>
        </p:txBody>
      </p:sp>
      <p:sp>
        <p:nvSpPr>
          <p:cNvPr id="629" name="Shape 629"/>
          <p:cNvSpPr/>
          <p:nvPr/>
        </p:nvSpPr>
        <p:spPr>
          <a:xfrm>
            <a:off x="564069" y="1353392"/>
            <a:ext cx="8007368" cy="489364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High potential for using Earth Observation to produce an initial land cover map and land account.</a:t>
            </a:r>
          </a:p>
          <a:p>
            <a:pPr marL="240631" indent="-240631">
              <a:buSzPct val="100000"/>
              <a:buChar char="•"/>
              <a:defRPr sz="2400">
                <a:latin typeface="Roboto Regular"/>
                <a:ea typeface="Roboto Regular"/>
                <a:cs typeface="Roboto Regular"/>
                <a:sym typeface="Roboto Regular"/>
              </a:defRPr>
            </a:pPr>
            <a:r>
              <a:rPr lang="en-US" dirty="0"/>
              <a:t>There is still a need for ground </a:t>
            </a:r>
            <a:r>
              <a:rPr lang="en-US" dirty="0" err="1"/>
              <a:t>truthing</a:t>
            </a:r>
            <a:r>
              <a:rPr lang="en-US" dirty="0"/>
              <a:t> of information, particularly for the information to be useful for national policy making.</a:t>
            </a:r>
          </a:p>
          <a:p>
            <a:pPr marL="240631" indent="-240631">
              <a:buSzPct val="100000"/>
              <a:buChar char="•"/>
              <a:defRPr sz="2400">
                <a:latin typeface="Roboto Regular"/>
                <a:ea typeface="Roboto Regular"/>
                <a:cs typeface="Roboto Regular"/>
                <a:sym typeface="Roboto Regular"/>
              </a:defRPr>
            </a:pPr>
            <a:r>
              <a:rPr lang="en-US" dirty="0"/>
              <a:t>Greater resolution would be useful to catch smaller changes and to ensure that small water bodies and small ecosystems are captured. (A 30m CCI-LC should be public within the next year or so. Higher resolution data is available to purchase, but then there would be a need to convert images to land cover maps through direct analysis of satellite images.)</a:t>
            </a:r>
            <a:br>
              <a:rPr dirty="0"/>
            </a:br>
            <a:endParaRPr dirty="0"/>
          </a:p>
        </p:txBody>
      </p:sp>
    </p:spTree>
    <p:extLst>
      <p:ext uri="{BB962C8B-B14F-4D97-AF65-F5344CB8AC3E}">
        <p14:creationId xmlns:p14="http://schemas.microsoft.com/office/powerpoint/2010/main" val="1781459040"/>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0019579-B9E9-436C-9835-151914D4EF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5616"/>
          <a:stretch/>
        </p:blipFill>
        <p:spPr bwMode="auto">
          <a:xfrm>
            <a:off x="-38100" y="479307"/>
            <a:ext cx="9182100" cy="5769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a:extLst>
              <a:ext uri="{FF2B5EF4-FFF2-40B4-BE49-F238E27FC236}">
                <a16:creationId xmlns:a16="http://schemas.microsoft.com/office/drawing/2014/main" id="{7754FEC7-98E8-461A-853E-7DF8905BC96E}"/>
              </a:ext>
            </a:extLst>
          </p:cNvPr>
          <p:cNvSpPr txBox="1"/>
          <p:nvPr/>
        </p:nvSpPr>
        <p:spPr>
          <a:xfrm>
            <a:off x="533400" y="4579570"/>
            <a:ext cx="3627660" cy="677108"/>
          </a:xfrm>
          <a:prstGeom prst="rect">
            <a:avLst/>
          </a:prstGeom>
          <a:solidFill>
            <a:srgbClr val="193B65"/>
          </a:solidFill>
        </p:spPr>
        <p:txBody>
          <a:bodyPr wrap="none" rtlCol="0">
            <a:spAutoFit/>
          </a:bodyPr>
          <a:lstStyle/>
          <a:p>
            <a:r>
              <a:rPr lang="en-US" sz="1900" b="1" dirty="0">
                <a:solidFill>
                  <a:schemeClr val="bg1"/>
                </a:solidFill>
              </a:rPr>
              <a:t>FORMER SECRETARY GENERAL OF </a:t>
            </a:r>
          </a:p>
          <a:p>
            <a:r>
              <a:rPr lang="en-US" sz="1900" b="1" dirty="0">
                <a:solidFill>
                  <a:schemeClr val="bg1"/>
                </a:solidFill>
              </a:rPr>
              <a:t>THE UNITED NATIONS</a:t>
            </a:r>
          </a:p>
        </p:txBody>
      </p:sp>
      <p:sp>
        <p:nvSpPr>
          <p:cNvPr id="4" name="TextBox 3">
            <a:extLst>
              <a:ext uri="{FF2B5EF4-FFF2-40B4-BE49-F238E27FC236}">
                <a16:creationId xmlns:a16="http://schemas.microsoft.com/office/drawing/2014/main" id="{F9902D60-2F07-47C2-9664-E9C3B84318BD}"/>
              </a:ext>
            </a:extLst>
          </p:cNvPr>
          <p:cNvSpPr txBox="1"/>
          <p:nvPr/>
        </p:nvSpPr>
        <p:spPr>
          <a:xfrm>
            <a:off x="-38100" y="479307"/>
            <a:ext cx="4381500" cy="3785650"/>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400" dirty="0">
                <a:solidFill>
                  <a:schemeClr val="bg1"/>
                </a:solidFill>
                <a:latin typeface="Roboto Regular"/>
              </a:rPr>
              <a:t>Saving our planet, lifting people out of poverty, advancing economic growth... these are one and the same fight. We must connect the dots between </a:t>
            </a:r>
            <a:r>
              <a:rPr lang="en-US" sz="2400" b="1" u="sng" dirty="0">
                <a:solidFill>
                  <a:schemeClr val="bg1"/>
                </a:solidFill>
                <a:latin typeface="Roboto Regular"/>
              </a:rPr>
              <a:t>climate change</a:t>
            </a:r>
            <a:r>
              <a:rPr lang="en-US" sz="2400" dirty="0">
                <a:solidFill>
                  <a:schemeClr val="bg1"/>
                </a:solidFill>
                <a:latin typeface="Roboto Regular"/>
              </a:rPr>
              <a:t>,</a:t>
            </a:r>
            <a:r>
              <a:rPr lang="en-US" sz="2400" dirty="0">
                <a:solidFill>
                  <a:schemeClr val="bg1"/>
                </a:solidFill>
              </a:rPr>
              <a:t> </a:t>
            </a:r>
            <a:r>
              <a:rPr lang="en-US" sz="2400" b="1" u="sng" dirty="0">
                <a:solidFill>
                  <a:schemeClr val="bg1"/>
                </a:solidFill>
              </a:rPr>
              <a:t>water scarcity</a:t>
            </a:r>
            <a:r>
              <a:rPr lang="en-US" sz="2400" dirty="0">
                <a:solidFill>
                  <a:schemeClr val="bg1"/>
                </a:solidFill>
              </a:rPr>
              <a:t>, </a:t>
            </a:r>
            <a:r>
              <a:rPr lang="en-US" sz="2400" b="1" u="sng" dirty="0">
                <a:solidFill>
                  <a:schemeClr val="bg1"/>
                </a:solidFill>
              </a:rPr>
              <a:t>energy shortages</a:t>
            </a:r>
            <a:r>
              <a:rPr lang="en-US" sz="2400" dirty="0">
                <a:solidFill>
                  <a:schemeClr val="bg1"/>
                </a:solidFill>
              </a:rPr>
              <a:t>, </a:t>
            </a:r>
            <a:r>
              <a:rPr lang="en-US" sz="2400" b="1" u="sng" dirty="0">
                <a:solidFill>
                  <a:schemeClr val="bg1"/>
                </a:solidFill>
              </a:rPr>
              <a:t>global health</a:t>
            </a:r>
            <a:r>
              <a:rPr lang="en-US" sz="2400" dirty="0">
                <a:solidFill>
                  <a:schemeClr val="bg1"/>
                </a:solidFill>
              </a:rPr>
              <a:t>, </a:t>
            </a:r>
            <a:r>
              <a:rPr lang="en-US" sz="2400" b="1" u="sng" dirty="0">
                <a:solidFill>
                  <a:schemeClr val="bg1"/>
                </a:solidFill>
              </a:rPr>
              <a:t>food security </a:t>
            </a:r>
            <a:r>
              <a:rPr lang="en-US" sz="2400" dirty="0">
                <a:solidFill>
                  <a:schemeClr val="bg1"/>
                </a:solidFill>
              </a:rPr>
              <a:t>and </a:t>
            </a:r>
            <a:r>
              <a:rPr lang="en-US" sz="2400" b="1" u="sng" dirty="0">
                <a:solidFill>
                  <a:schemeClr val="bg1"/>
                </a:solidFill>
              </a:rPr>
              <a:t>women's empowerment</a:t>
            </a:r>
            <a:r>
              <a:rPr lang="en-US" sz="2400" dirty="0">
                <a:solidFill>
                  <a:schemeClr val="bg1"/>
                </a:solidFill>
              </a:rPr>
              <a:t>. Solutions to one problem must be solutions for all. </a:t>
            </a:r>
          </a:p>
        </p:txBody>
      </p:sp>
      <p:sp>
        <p:nvSpPr>
          <p:cNvPr id="5" name="Shape 677">
            <a:extLst>
              <a:ext uri="{FF2B5EF4-FFF2-40B4-BE49-F238E27FC236}">
                <a16:creationId xmlns:a16="http://schemas.microsoft.com/office/drawing/2014/main" id="{3CD35D13-39BE-471F-BBE1-908E287892A7}"/>
              </a:ext>
            </a:extLst>
          </p:cNvPr>
          <p:cNvSpPr/>
          <p:nvPr/>
        </p:nvSpPr>
        <p:spPr>
          <a:xfrm>
            <a:off x="728121" y="6350001"/>
            <a:ext cx="7679264" cy="1"/>
          </a:xfrm>
          <a:prstGeom prst="line">
            <a:avLst/>
          </a:prstGeom>
          <a:ln w="12700">
            <a:solidFill>
              <a:srgbClr val="00AEEF"/>
            </a:solidFill>
          </a:ln>
        </p:spPr>
        <p:txBody>
          <a:bodyPr lIns="45719" rIns="45719"/>
          <a:lstStyle/>
          <a:p>
            <a:endParaRPr dirty="0"/>
          </a:p>
        </p:txBody>
      </p:sp>
      <p:sp>
        <p:nvSpPr>
          <p:cNvPr id="6" name="Shape 676">
            <a:extLst>
              <a:ext uri="{FF2B5EF4-FFF2-40B4-BE49-F238E27FC236}">
                <a16:creationId xmlns:a16="http://schemas.microsoft.com/office/drawing/2014/main" id="{E56349F1-8B35-463D-8043-68B8B53D13E1}"/>
              </a:ext>
            </a:extLst>
          </p:cNvPr>
          <p:cNvSpPr/>
          <p:nvPr/>
        </p:nvSpPr>
        <p:spPr>
          <a:xfrm>
            <a:off x="838200" y="304800"/>
            <a:ext cx="7679264" cy="0"/>
          </a:xfrm>
          <a:prstGeom prst="line">
            <a:avLst/>
          </a:prstGeom>
          <a:ln w="12700">
            <a:solidFill>
              <a:srgbClr val="00AEEF"/>
            </a:solidFill>
          </a:ln>
        </p:spPr>
        <p:txBody>
          <a:bodyPr lIns="45719" rIns="45719"/>
          <a:lstStyle/>
          <a:p>
            <a:endParaRPr dirty="0"/>
          </a:p>
        </p:txBody>
      </p:sp>
      <p:sp>
        <p:nvSpPr>
          <p:cNvPr id="7" name="Shape 675">
            <a:extLst>
              <a:ext uri="{FF2B5EF4-FFF2-40B4-BE49-F238E27FC236}">
                <a16:creationId xmlns:a16="http://schemas.microsoft.com/office/drawing/2014/main" id="{6BFBE1CA-1556-4A89-8157-393D06A73C82}"/>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3</a:t>
            </a:fld>
            <a:endParaRPr lang="en-US" dirty="0"/>
          </a:p>
        </p:txBody>
      </p:sp>
    </p:spTree>
    <p:extLst>
      <p:ext uri="{BB962C8B-B14F-4D97-AF65-F5344CB8AC3E}">
        <p14:creationId xmlns:p14="http://schemas.microsoft.com/office/powerpoint/2010/main" val="3332856355"/>
      </p:ext>
    </p:extLst>
  </p:cSld>
  <p:clrMapOvr>
    <a:masterClrMapping/>
  </p:clrMapOvr>
  <p:transition spd="slow" advClick="0">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30</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Demo links</a:t>
            </a:r>
            <a:endParaRPr dirty="0"/>
          </a:p>
        </p:txBody>
      </p:sp>
      <p:sp>
        <p:nvSpPr>
          <p:cNvPr id="629" name="Shape 629"/>
          <p:cNvSpPr/>
          <p:nvPr/>
        </p:nvSpPr>
        <p:spPr>
          <a:xfrm>
            <a:off x="641841" y="1605278"/>
            <a:ext cx="8007368" cy="489364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sz="2400" dirty="0">
                <a:sym typeface="Roboto Regular"/>
              </a:rPr>
              <a:t>SDG Indicator 6.6.1 Change in the extent of water-related ecosystems over time: </a:t>
            </a:r>
            <a:r>
              <a:rPr lang="en-US" sz="2400" u="sng" dirty="0">
                <a:sym typeface="Roboto Regular"/>
                <a:hlinkClick r:id="rId2"/>
              </a:rPr>
              <a:t>https://www.sdg661.app/</a:t>
            </a:r>
            <a:r>
              <a:rPr lang="en-US" sz="2400" dirty="0">
                <a:sym typeface="Roboto Regular"/>
              </a:rPr>
              <a:t> . </a:t>
            </a:r>
          </a:p>
          <a:p>
            <a:pPr marL="240631" indent="-240631">
              <a:buSzPct val="100000"/>
              <a:buChar char="•"/>
              <a:defRPr sz="2400">
                <a:latin typeface="Roboto Regular"/>
                <a:ea typeface="Roboto Regular"/>
                <a:cs typeface="Roboto Regular"/>
                <a:sym typeface="Roboto Regular"/>
              </a:defRPr>
            </a:pPr>
            <a:r>
              <a:rPr lang="en-US" dirty="0"/>
              <a:t>CCI-LC: </a:t>
            </a:r>
            <a:r>
              <a:rPr lang="en-US" dirty="0">
                <a:hlinkClick r:id="rId3"/>
              </a:rPr>
              <a:t>https://www.esa-landcover-cci.org/?q=node/158</a:t>
            </a:r>
            <a:r>
              <a:rPr lang="en-US" dirty="0"/>
              <a:t> </a:t>
            </a:r>
          </a:p>
          <a:p>
            <a:pPr marL="240631" indent="-240631">
              <a:buSzPct val="100000"/>
              <a:buChar char="•"/>
              <a:defRPr sz="2400">
                <a:latin typeface="Roboto Regular"/>
                <a:ea typeface="Roboto Regular"/>
                <a:cs typeface="Roboto Regular"/>
                <a:sym typeface="Roboto Regular"/>
              </a:defRPr>
            </a:pPr>
            <a:r>
              <a:rPr lang="en-US" dirty="0"/>
              <a:t>Global Surface Water Explorer: </a:t>
            </a:r>
            <a:r>
              <a:rPr lang="en-US" dirty="0">
                <a:hlinkClick r:id="rId4"/>
              </a:rPr>
              <a:t>https://global-surface-water.appspot.com/</a:t>
            </a:r>
            <a:r>
              <a:rPr lang="en-US" dirty="0"/>
              <a:t> </a:t>
            </a:r>
          </a:p>
          <a:p>
            <a:pPr marL="240631" indent="-240631">
              <a:buSzPct val="100000"/>
              <a:buChar char="•"/>
              <a:defRPr sz="2400">
                <a:latin typeface="Roboto Regular"/>
                <a:ea typeface="Roboto Regular"/>
                <a:cs typeface="Roboto Regular"/>
                <a:sym typeface="Roboto Regular"/>
              </a:defRPr>
            </a:pPr>
            <a:r>
              <a:rPr lang="en-US" dirty="0"/>
              <a:t> MODIS Land Cover (from </a:t>
            </a:r>
            <a:r>
              <a:rPr lang="en-US" dirty="0">
                <a:hlinkClick r:id="rId5"/>
              </a:rPr>
              <a:t>https://modis-land.gsfc.nasa.gov</a:t>
            </a:r>
            <a:r>
              <a:rPr lang="en-US" dirty="0"/>
              <a:t>) </a:t>
            </a:r>
          </a:p>
          <a:p>
            <a:pPr marL="240631" indent="-240631">
              <a:buSzPct val="100000"/>
              <a:buChar char="•"/>
              <a:defRPr sz="2400">
                <a:latin typeface="Roboto Regular"/>
                <a:ea typeface="Roboto Regular"/>
                <a:cs typeface="Roboto Regular"/>
                <a:sym typeface="Roboto Regular"/>
              </a:defRPr>
            </a:pPr>
            <a:r>
              <a:rPr lang="en-US" dirty="0"/>
              <a:t>European Environment Agency CORINE Land Cover example (from </a:t>
            </a:r>
            <a:r>
              <a:rPr lang="en-US" dirty="0">
                <a:hlinkClick r:id="rId6"/>
              </a:rPr>
              <a:t>http://land.copernicus.eu/pan-european/corine-land-cover</a:t>
            </a:r>
            <a:r>
              <a:rPr lang="en-US" dirty="0"/>
              <a:t>)</a:t>
            </a:r>
          </a:p>
          <a:p>
            <a:pPr marL="240631" indent="-240631">
              <a:buSzPct val="100000"/>
              <a:buChar char="•"/>
              <a:defRPr sz="2400">
                <a:latin typeface="Roboto Regular"/>
                <a:ea typeface="Roboto Regular"/>
                <a:cs typeface="Roboto Regular"/>
                <a:sym typeface="Roboto Regular"/>
              </a:defRPr>
            </a:pPr>
            <a:r>
              <a:rPr lang="en-US" dirty="0" err="1"/>
              <a:t>FAOSTAT:</a:t>
            </a:r>
            <a:r>
              <a:rPr lang="en-US" dirty="0" err="1">
                <a:hlinkClick r:id="rId7"/>
              </a:rPr>
              <a:t>http</a:t>
            </a:r>
            <a:r>
              <a:rPr lang="en-US" dirty="0">
                <a:hlinkClick r:id="rId7"/>
              </a:rPr>
              <a:t>://www.fao.org/faostat/en/#data/LC/visualize</a:t>
            </a:r>
            <a:r>
              <a:rPr lang="en-US" dirty="0"/>
              <a:t> </a:t>
            </a:r>
            <a:br>
              <a:rPr dirty="0"/>
            </a:br>
            <a:endParaRPr dirty="0"/>
          </a:p>
        </p:txBody>
      </p:sp>
    </p:spTree>
    <p:extLst>
      <p:ext uri="{BB962C8B-B14F-4D97-AF65-F5344CB8AC3E}">
        <p14:creationId xmlns:p14="http://schemas.microsoft.com/office/powerpoint/2010/main" val="1852827559"/>
      </p:ext>
    </p:extLst>
  </p:cSld>
  <p:clrMapOvr>
    <a:masterClrMapping/>
  </p:clrMapOvr>
  <p:transition spd="slow">
    <p:push/>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752" name="Shape 752"/>
          <p:cNvSpPr>
            <a:spLocks noGrp="1"/>
          </p:cNvSpPr>
          <p:nvPr>
            <p:ph type="ctrTitle"/>
          </p:nvPr>
        </p:nvSpPr>
        <p:spPr>
          <a:xfrm>
            <a:off x="728121" y="3649131"/>
            <a:ext cx="4995350" cy="844552"/>
          </a:xfrm>
          <a:prstGeom prst="rect">
            <a:avLst/>
          </a:prstGeom>
        </p:spPr>
        <p:txBody>
          <a:bodyPr lIns="0" tIns="0" rIns="0" bIns="0" anchor="b"/>
          <a:lstStyle>
            <a:lvl1pPr>
              <a:defRPr sz="3600">
                <a:solidFill>
                  <a:srgbClr val="FFFFFF"/>
                </a:solidFill>
              </a:defRPr>
            </a:lvl1pPr>
          </a:lstStyle>
          <a:p>
            <a:r>
              <a:t>Thank you</a:t>
            </a:r>
          </a:p>
        </p:txBody>
      </p:sp>
      <p:sp>
        <p:nvSpPr>
          <p:cNvPr id="753" name="Shape 753"/>
          <p:cNvSpPr/>
          <p:nvPr/>
        </p:nvSpPr>
        <p:spPr>
          <a:xfrm>
            <a:off x="728121" y="4493683"/>
            <a:ext cx="7679264" cy="1"/>
          </a:xfrm>
          <a:prstGeom prst="line">
            <a:avLst/>
          </a:prstGeom>
          <a:ln w="12700">
            <a:solidFill>
              <a:srgbClr val="FFFFFF"/>
            </a:solidFill>
          </a:ln>
        </p:spPr>
        <p:txBody>
          <a:bodyPr lIns="45719" rIns="45719"/>
          <a:lstStyle/>
          <a:p>
            <a:endParaRPr/>
          </a:p>
        </p:txBody>
      </p:sp>
      <p:pic>
        <p:nvPicPr>
          <p:cNvPr id="754" name="image1.png" descr="UNEnvironment_Logo_English_Short_white.png"/>
          <p:cNvPicPr>
            <a:picLocks noChangeAspect="1"/>
          </p:cNvPicPr>
          <p:nvPr/>
        </p:nvPicPr>
        <p:blipFill>
          <a:blip r:embed="rId2">
            <a:extLst/>
          </a:blip>
          <a:stretch>
            <a:fillRect/>
          </a:stretch>
        </p:blipFill>
        <p:spPr>
          <a:xfrm>
            <a:off x="6225054" y="2874028"/>
            <a:ext cx="2495616" cy="1619657"/>
          </a:xfrm>
          <a:prstGeom prst="rect">
            <a:avLst/>
          </a:prstGeom>
          <a:ln w="12700">
            <a:miter lim="400000"/>
          </a:ln>
        </p:spPr>
      </p:pic>
      <p:sp>
        <p:nvSpPr>
          <p:cNvPr id="755" name="Shape 755"/>
          <p:cNvSpPr>
            <a:spLocks noGrp="1"/>
          </p:cNvSpPr>
          <p:nvPr>
            <p:ph type="subTitle" sz="quarter" idx="1"/>
          </p:nvPr>
        </p:nvSpPr>
        <p:spPr>
          <a:xfrm>
            <a:off x="5156201" y="4493683"/>
            <a:ext cx="3251185" cy="1296557"/>
          </a:xfrm>
          <a:prstGeom prst="rect">
            <a:avLst/>
          </a:prstGeom>
        </p:spPr>
        <p:txBody>
          <a:bodyPr lIns="0" tIns="0" rIns="0" bIns="0"/>
          <a:lstStyle/>
          <a:p>
            <a:pPr algn="r">
              <a:spcBef>
                <a:spcPts val="200"/>
              </a:spcBef>
              <a:defRPr sz="900">
                <a:solidFill>
                  <a:srgbClr val="FFFFFF"/>
                </a:solidFill>
              </a:defRPr>
            </a:pPr>
            <a:r>
              <a:rPr lang="en-US" dirty="0"/>
              <a:t>Diana Ngina</a:t>
            </a:r>
            <a:r>
              <a:rPr dirty="0"/>
              <a:t>)</a:t>
            </a:r>
            <a:endParaRPr lang="en-US" dirty="0"/>
          </a:p>
          <a:p>
            <a:pPr algn="r">
              <a:spcBef>
                <a:spcPts val="200"/>
              </a:spcBef>
              <a:defRPr sz="900">
                <a:solidFill>
                  <a:srgbClr val="FFFFFF"/>
                </a:solidFill>
              </a:defRPr>
            </a:pPr>
            <a:r>
              <a:rPr lang="en-US" dirty="0"/>
              <a:t>SDG data and Environment Statistics</a:t>
            </a:r>
            <a:endParaRPr dirty="0"/>
          </a:p>
          <a:p>
            <a:pPr algn="r">
              <a:spcBef>
                <a:spcPts val="200"/>
              </a:spcBef>
              <a:defRPr sz="900">
                <a:solidFill>
                  <a:srgbClr val="FFFFFF"/>
                </a:solidFill>
              </a:defRPr>
            </a:pPr>
            <a:endParaRPr dirty="0"/>
          </a:p>
        </p:txBody>
      </p:sp>
      <p:sp>
        <p:nvSpPr>
          <p:cNvPr id="756" name="Shape 756"/>
          <p:cNvSpPr/>
          <p:nvPr/>
        </p:nvSpPr>
        <p:spPr>
          <a:xfrm>
            <a:off x="728121" y="5790239"/>
            <a:ext cx="7679264" cy="1"/>
          </a:xfrm>
          <a:prstGeom prst="line">
            <a:avLst/>
          </a:prstGeom>
          <a:ln w="12700">
            <a:solidFill>
              <a:srgbClr val="FFFFFF"/>
            </a:solidFill>
          </a:ln>
        </p:spPr>
        <p:txBody>
          <a:bodyPr lIns="45719" rIns="45719"/>
          <a:lstStyle/>
          <a:p>
            <a:endParaRPr/>
          </a:p>
        </p:txBody>
      </p:sp>
      <p:sp>
        <p:nvSpPr>
          <p:cNvPr id="757" name="Shape 757"/>
          <p:cNvSpPr/>
          <p:nvPr/>
        </p:nvSpPr>
        <p:spPr>
          <a:xfrm>
            <a:off x="5156201" y="5790239"/>
            <a:ext cx="3251185"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fontScale="85000" lnSpcReduction="10000"/>
          </a:bodyPr>
          <a:lstStyle>
            <a:lvl1pPr algn="r" defTabSz="457200">
              <a:spcBef>
                <a:spcPts val="300"/>
              </a:spcBef>
              <a:defRPr sz="1600">
                <a:solidFill>
                  <a:srgbClr val="FFFFFF"/>
                </a:solidFill>
                <a:latin typeface="Roboto Regular"/>
                <a:ea typeface="Roboto Regular"/>
                <a:cs typeface="Roboto Regular"/>
                <a:sym typeface="Roboto Regular"/>
              </a:defRPr>
            </a:lvl1pPr>
          </a:lstStyle>
          <a:p>
            <a:r>
              <a:rPr dirty="0"/>
              <a:t>www.</a:t>
            </a:r>
            <a:r>
              <a:rPr lang="en-US" dirty="0"/>
              <a:t>environmentlive.unep</a:t>
            </a:r>
            <a:r>
              <a:rPr dirty="0"/>
              <a:t>.org</a:t>
            </a:r>
            <a:r>
              <a:rPr lang="en-US" dirty="0"/>
              <a:t>/statistics</a:t>
            </a:r>
            <a:endParaRPr dirty="0"/>
          </a:p>
        </p:txBody>
      </p:sp>
    </p:spTree>
  </p:cSld>
  <p:clrMapOvr>
    <a:masterClrMapping/>
  </p:clrMapOvr>
  <p:transition spd="slow" advClick="0">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4" name="TextBox 5"/>
          <p:cNvSpPr txBox="1">
            <a:spLocks noChangeArrowheads="1"/>
          </p:cNvSpPr>
          <p:nvPr/>
        </p:nvSpPr>
        <p:spPr bwMode="auto">
          <a:xfrm>
            <a:off x="307181" y="641518"/>
            <a:ext cx="31672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Map</a:t>
            </a:r>
          </a:p>
        </p:txBody>
      </p:sp>
      <p:sp>
        <p:nvSpPr>
          <p:cNvPr id="2" name="Right Arrow 1"/>
          <p:cNvSpPr/>
          <p:nvPr/>
        </p:nvSpPr>
        <p:spPr>
          <a:xfrm>
            <a:off x="3886200" y="2926665"/>
            <a:ext cx="952500" cy="214707"/>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j-lt"/>
              <a:ea typeface="+mj-ea"/>
              <a:cs typeface="+mj-cs"/>
              <a:sym typeface="Calibri"/>
            </a:endParaRPr>
          </a:p>
        </p:txBody>
      </p:sp>
      <p:sp>
        <p:nvSpPr>
          <p:cNvPr id="8" name="TextBox 5"/>
          <p:cNvSpPr txBox="1">
            <a:spLocks noChangeArrowheads="1"/>
          </p:cNvSpPr>
          <p:nvPr/>
        </p:nvSpPr>
        <p:spPr bwMode="auto">
          <a:xfrm>
            <a:off x="6285225" y="826184"/>
            <a:ext cx="14570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Generated statistics</a:t>
            </a:r>
          </a:p>
        </p:txBody>
      </p:sp>
      <p:sp>
        <p:nvSpPr>
          <p:cNvPr id="4" name="Rectangle 3"/>
          <p:cNvSpPr/>
          <p:nvPr/>
        </p:nvSpPr>
        <p:spPr>
          <a:xfrm>
            <a:off x="4272079" y="4968141"/>
            <a:ext cx="4572000" cy="1200329"/>
          </a:xfrm>
          <a:prstGeom prst="rect">
            <a:avLst/>
          </a:prstGeom>
        </p:spPr>
        <p:txBody>
          <a:bodyPr>
            <a:spAutoFit/>
          </a:bodyPr>
          <a:lstStyle/>
          <a:p>
            <a:pPr algn="ctr" eaLnBrk="1" hangingPunct="1"/>
            <a:r>
              <a:rPr lang="en-US" altLang="x-none" b="1" dirty="0">
                <a:solidFill>
                  <a:srgbClr val="0F3277"/>
                </a:solidFill>
              </a:rPr>
              <a:t>In Malawi, there was a flood in the year 2012. Level of seasonal water surface area fluctuates depending on the amount of rains received annually.  </a:t>
            </a:r>
          </a:p>
        </p:txBody>
      </p:sp>
      <p:sp>
        <p:nvSpPr>
          <p:cNvPr id="12" name="Shape 628"/>
          <p:cNvSpPr/>
          <p:nvPr/>
        </p:nvSpPr>
        <p:spPr>
          <a:xfrm>
            <a:off x="703793" y="1669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data: raster file</a:t>
            </a:r>
            <a:endParaRPr dirty="0"/>
          </a:p>
        </p:txBody>
      </p:sp>
      <p:pic>
        <p:nvPicPr>
          <p:cNvPr id="5" name="Picture 4" descr="A close up of a map&#10;&#10;Description automatically generated">
            <a:extLst>
              <a:ext uri="{FF2B5EF4-FFF2-40B4-BE49-F238E27FC236}">
                <a16:creationId xmlns:a16="http://schemas.microsoft.com/office/drawing/2014/main" id="{0CAAAF52-034A-4EF2-B715-EB61AACDE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010850"/>
            <a:ext cx="3844729" cy="5157620"/>
          </a:xfrm>
          <a:prstGeom prst="rect">
            <a:avLst/>
          </a:prstGeom>
        </p:spPr>
      </p:pic>
      <p:pic>
        <p:nvPicPr>
          <p:cNvPr id="11" name="Picture 10" descr="A screenshot of a cell phone&#10;&#10;Description automatically generated">
            <a:extLst>
              <a:ext uri="{FF2B5EF4-FFF2-40B4-BE49-F238E27FC236}">
                <a16:creationId xmlns:a16="http://schemas.microsoft.com/office/drawing/2014/main" id="{4C03DF9F-F9DC-4C6D-8B1A-044B9D88DE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4525481"/>
            <a:ext cx="1757310" cy="1659228"/>
          </a:xfrm>
          <a:prstGeom prst="rect">
            <a:avLst/>
          </a:prstGeom>
        </p:spPr>
      </p:pic>
      <p:pic>
        <p:nvPicPr>
          <p:cNvPr id="14" name="Picture 13" descr="A screenshot of a cell phone&#10;&#10;Description automatically generated">
            <a:extLst>
              <a:ext uri="{FF2B5EF4-FFF2-40B4-BE49-F238E27FC236}">
                <a16:creationId xmlns:a16="http://schemas.microsoft.com/office/drawing/2014/main" id="{23F4CF88-39FD-40FE-8C1A-2374FD667946}"/>
              </a:ext>
            </a:extLst>
          </p:cNvPr>
          <p:cNvPicPr>
            <a:picLocks noChangeAspect="1"/>
          </p:cNvPicPr>
          <p:nvPr/>
        </p:nvPicPr>
        <p:blipFill rotWithShape="1">
          <a:blip r:embed="rId5">
            <a:extLst>
              <a:ext uri="{28A0092B-C50C-407E-A947-70E740481C1C}">
                <a14:useLocalDpi xmlns:a14="http://schemas.microsoft.com/office/drawing/2010/main" val="0"/>
              </a:ext>
            </a:extLst>
          </a:blip>
          <a:srcRect l="3280" t="7649"/>
          <a:stretch/>
        </p:blipFill>
        <p:spPr>
          <a:xfrm>
            <a:off x="4870866" y="1582860"/>
            <a:ext cx="4263827" cy="3117024"/>
          </a:xfrm>
          <a:prstGeom prst="rect">
            <a:avLst/>
          </a:prstGeom>
        </p:spPr>
      </p:pic>
      <p:sp>
        <p:nvSpPr>
          <p:cNvPr id="7" name="TextBox 5"/>
          <p:cNvSpPr txBox="1">
            <a:spLocks noChangeArrowheads="1"/>
          </p:cNvSpPr>
          <p:nvPr/>
        </p:nvSpPr>
        <p:spPr bwMode="auto">
          <a:xfrm>
            <a:off x="3754357" y="2179995"/>
            <a:ext cx="14570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Tabulation of area </a:t>
            </a:r>
          </a:p>
        </p:txBody>
      </p:sp>
      <p:sp>
        <p:nvSpPr>
          <p:cNvPr id="17" name="Shape 626">
            <a:extLst>
              <a:ext uri="{FF2B5EF4-FFF2-40B4-BE49-F238E27FC236}">
                <a16:creationId xmlns:a16="http://schemas.microsoft.com/office/drawing/2014/main" id="{7880BC26-18A4-4EE1-898C-28C3CB39A035}"/>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13" name="Shape 676">
            <a:extLst>
              <a:ext uri="{FF2B5EF4-FFF2-40B4-BE49-F238E27FC236}">
                <a16:creationId xmlns:a16="http://schemas.microsoft.com/office/drawing/2014/main" id="{2FB551DE-4290-4582-AF01-174084FDD175}"/>
              </a:ext>
            </a:extLst>
          </p:cNvPr>
          <p:cNvSpPr/>
          <p:nvPr/>
        </p:nvSpPr>
        <p:spPr>
          <a:xfrm>
            <a:off x="775013" y="659614"/>
            <a:ext cx="7679264" cy="0"/>
          </a:xfrm>
          <a:prstGeom prst="line">
            <a:avLst/>
          </a:prstGeom>
          <a:ln w="12700">
            <a:solidFill>
              <a:srgbClr val="00AEEF"/>
            </a:solidFill>
          </a:ln>
        </p:spPr>
        <p:txBody>
          <a:bodyPr lIns="45719" rIns="45719"/>
          <a:lstStyle/>
          <a:p>
            <a:endParaRPr dirty="0"/>
          </a:p>
        </p:txBody>
      </p:sp>
      <p:sp>
        <p:nvSpPr>
          <p:cNvPr id="15" name="Shape 675">
            <a:extLst>
              <a:ext uri="{FF2B5EF4-FFF2-40B4-BE49-F238E27FC236}">
                <a16:creationId xmlns:a16="http://schemas.microsoft.com/office/drawing/2014/main" id="{EF3A5F63-43AA-4995-BF5C-177E938846A1}"/>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4</a:t>
            </a:fld>
            <a:endParaRPr lang="en-US" dirty="0"/>
          </a:p>
        </p:txBody>
      </p:sp>
    </p:spTree>
    <p:extLst>
      <p:ext uri="{BB962C8B-B14F-4D97-AF65-F5344CB8AC3E}">
        <p14:creationId xmlns:p14="http://schemas.microsoft.com/office/powerpoint/2010/main" val="383969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182102D-AB5B-4602-9FC7-C0BE6B0ED0C1}"/>
              </a:ext>
            </a:extLst>
          </p:cNvPr>
          <p:cNvSpPr txBox="1">
            <a:spLocks/>
          </p:cNvSpPr>
          <p:nvPr/>
        </p:nvSpPr>
        <p:spPr>
          <a:xfrm>
            <a:off x="0" y="6088311"/>
            <a:ext cx="2701391" cy="419883"/>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1100" i="1" dirty="0">
                <a:latin typeface="Roboto" panose="02000000000000000000" pitchFamily="2" charset="0"/>
                <a:ea typeface="Roboto" panose="02000000000000000000" pitchFamily="2" charset="0"/>
                <a:cs typeface="Roboto" panose="02000000000000000000" pitchFamily="2" charset="0"/>
              </a:rPr>
              <a:t>Source: </a:t>
            </a:r>
            <a:r>
              <a:rPr lang="en-US" sz="1100" dirty="0">
                <a:latin typeface="Roboto" panose="02000000000000000000" pitchFamily="2" charset="0"/>
                <a:ea typeface="Roboto" panose="02000000000000000000" pitchFamily="2" charset="0"/>
                <a:cs typeface="Roboto" panose="02000000000000000000" pitchFamily="2" charset="0"/>
              </a:rPr>
              <a:t>www.sdg661.app</a:t>
            </a:r>
          </a:p>
          <a:p>
            <a:pPr marL="342900" indent="-342900">
              <a:buFont typeface="Arial" panose="020B0604020202020204" pitchFamily="34" charset="0"/>
              <a:buChar char="•"/>
            </a:pPr>
            <a:endParaRPr lang="en-US" sz="1100" dirty="0">
              <a:latin typeface="Roboto" panose="02000000000000000000" pitchFamily="2" charset="0"/>
              <a:ea typeface="Roboto" panose="02000000000000000000" pitchFamily="2" charset="0"/>
              <a:cs typeface="Roboto" panose="02000000000000000000" pitchFamily="2" charset="0"/>
            </a:endParaRPr>
          </a:p>
          <a:p>
            <a:endParaRPr lang="en-US" sz="1100" dirty="0">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endParaRPr lang="en-US" sz="1100" dirty="0"/>
          </a:p>
          <a:p>
            <a:endParaRPr lang="en-US" sz="1100" b="1" dirty="0"/>
          </a:p>
        </p:txBody>
      </p:sp>
      <p:pic>
        <p:nvPicPr>
          <p:cNvPr id="6" name="Picture 5" descr="A close up of a map&#10;&#10;Description automatically generated">
            <a:extLst>
              <a:ext uri="{FF2B5EF4-FFF2-40B4-BE49-F238E27FC236}">
                <a16:creationId xmlns:a16="http://schemas.microsoft.com/office/drawing/2014/main" id="{D8F38813-6D02-47BC-822B-FC3E89CBE3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 y="-19050"/>
            <a:ext cx="9153525" cy="6191353"/>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700B68DA-59C4-41AD-A334-C5AB7844FD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09847"/>
            <a:ext cx="1414308" cy="2162456"/>
          </a:xfrm>
          <a:prstGeom prst="rect">
            <a:avLst/>
          </a:prstGeom>
        </p:spPr>
      </p:pic>
      <p:sp>
        <p:nvSpPr>
          <p:cNvPr id="9" name="Shape 626">
            <a:extLst>
              <a:ext uri="{FF2B5EF4-FFF2-40B4-BE49-F238E27FC236}">
                <a16:creationId xmlns:a16="http://schemas.microsoft.com/office/drawing/2014/main" id="{8DA3BA02-DA49-4EF2-BA5A-F2299C1455D0}"/>
              </a:ext>
            </a:extLst>
          </p:cNvPr>
          <p:cNvSpPr/>
          <p:nvPr/>
        </p:nvSpPr>
        <p:spPr>
          <a:xfrm>
            <a:off x="727605" y="6471093"/>
            <a:ext cx="7679264" cy="1"/>
          </a:xfrm>
          <a:prstGeom prst="line">
            <a:avLst/>
          </a:prstGeom>
          <a:ln w="12700">
            <a:solidFill>
              <a:srgbClr val="00AEEF"/>
            </a:solidFill>
          </a:ln>
        </p:spPr>
        <p:txBody>
          <a:bodyPr lIns="45718" tIns="45718" rIns="45718" bIns="45718"/>
          <a:lstStyle/>
          <a:p>
            <a:endParaRPr/>
          </a:p>
        </p:txBody>
      </p:sp>
      <p:sp>
        <p:nvSpPr>
          <p:cNvPr id="7" name="Shape 675">
            <a:extLst>
              <a:ext uri="{FF2B5EF4-FFF2-40B4-BE49-F238E27FC236}">
                <a16:creationId xmlns:a16="http://schemas.microsoft.com/office/drawing/2014/main" id="{BFFF2436-832C-422D-BD73-9C0906941658}"/>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5</a:t>
            </a:fld>
            <a:endParaRPr lang="en-US" dirty="0"/>
          </a:p>
        </p:txBody>
      </p:sp>
    </p:spTree>
    <p:extLst>
      <p:ext uri="{BB962C8B-B14F-4D97-AF65-F5344CB8AC3E}">
        <p14:creationId xmlns:p14="http://schemas.microsoft.com/office/powerpoint/2010/main" val="1417069106"/>
      </p:ext>
    </p:extLst>
  </p:cSld>
  <p:clrMapOvr>
    <a:masterClrMapping/>
  </p:clrMapOvr>
  <p:transition spd="slow" advClick="0">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10CFD1F2-AB21-47C3-8BFC-31EF69A00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72200"/>
          </a:xfrm>
          <a:prstGeom prst="rect">
            <a:avLst/>
          </a:prstGeom>
        </p:spPr>
      </p:pic>
      <p:sp>
        <p:nvSpPr>
          <p:cNvPr id="4" name="Title 1">
            <a:extLst>
              <a:ext uri="{FF2B5EF4-FFF2-40B4-BE49-F238E27FC236}">
                <a16:creationId xmlns:a16="http://schemas.microsoft.com/office/drawing/2014/main" id="{EBBF4A35-CB8C-4DB7-8286-2B5498B60705}"/>
              </a:ext>
            </a:extLst>
          </p:cNvPr>
          <p:cNvSpPr txBox="1">
            <a:spLocks/>
          </p:cNvSpPr>
          <p:nvPr/>
        </p:nvSpPr>
        <p:spPr>
          <a:xfrm>
            <a:off x="0" y="6013008"/>
            <a:ext cx="2701391" cy="419883"/>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1100" i="1" dirty="0">
                <a:latin typeface="Roboto" panose="02000000000000000000" pitchFamily="2" charset="0"/>
                <a:ea typeface="Roboto" panose="02000000000000000000" pitchFamily="2" charset="0"/>
                <a:cs typeface="Roboto" panose="02000000000000000000" pitchFamily="2" charset="0"/>
              </a:rPr>
              <a:t>Source: </a:t>
            </a:r>
            <a:r>
              <a:rPr lang="en-US" sz="1100" dirty="0">
                <a:latin typeface="Roboto" panose="02000000000000000000" pitchFamily="2" charset="0"/>
                <a:ea typeface="Roboto" panose="02000000000000000000" pitchFamily="2" charset="0"/>
                <a:cs typeface="Roboto" panose="02000000000000000000" pitchFamily="2" charset="0"/>
              </a:rPr>
              <a:t>www.sdg661.app</a:t>
            </a:r>
          </a:p>
          <a:p>
            <a:pPr marL="342900" indent="-342900">
              <a:buFont typeface="Arial" panose="020B0604020202020204" pitchFamily="34" charset="0"/>
              <a:buChar char="•"/>
            </a:pPr>
            <a:endParaRPr lang="en-US" sz="1200" dirty="0">
              <a:latin typeface="Roboto" panose="02000000000000000000" pitchFamily="2" charset="0"/>
              <a:ea typeface="Roboto" panose="02000000000000000000" pitchFamily="2" charset="0"/>
              <a:cs typeface="Roboto" panose="02000000000000000000" pitchFamily="2" charset="0"/>
            </a:endParaRPr>
          </a:p>
          <a:p>
            <a:endParaRPr lang="en-US" sz="1200" dirty="0">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endParaRPr lang="en-US" sz="1200" dirty="0"/>
          </a:p>
          <a:p>
            <a:endParaRPr lang="en-US" sz="1200" b="1" dirty="0"/>
          </a:p>
        </p:txBody>
      </p:sp>
      <p:pic>
        <p:nvPicPr>
          <p:cNvPr id="5" name="Picture 4" descr="A screenshot of a cell phone&#10;&#10;Description automatically generated">
            <a:extLst>
              <a:ext uri="{FF2B5EF4-FFF2-40B4-BE49-F238E27FC236}">
                <a16:creationId xmlns:a16="http://schemas.microsoft.com/office/drawing/2014/main" id="{DDD335A5-C659-4FB7-86C2-D59571D0AD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09847"/>
            <a:ext cx="1414308" cy="2162456"/>
          </a:xfrm>
          <a:prstGeom prst="rect">
            <a:avLst/>
          </a:prstGeom>
        </p:spPr>
      </p:pic>
      <p:sp>
        <p:nvSpPr>
          <p:cNvPr id="6" name="Shape 626">
            <a:extLst>
              <a:ext uri="{FF2B5EF4-FFF2-40B4-BE49-F238E27FC236}">
                <a16:creationId xmlns:a16="http://schemas.microsoft.com/office/drawing/2014/main" id="{05CC73A4-E8F8-406B-8C6F-BF0E2D32280F}"/>
              </a:ext>
            </a:extLst>
          </p:cNvPr>
          <p:cNvSpPr/>
          <p:nvPr/>
        </p:nvSpPr>
        <p:spPr>
          <a:xfrm>
            <a:off x="732368" y="6423483"/>
            <a:ext cx="7679264" cy="1"/>
          </a:xfrm>
          <a:prstGeom prst="line">
            <a:avLst/>
          </a:prstGeom>
          <a:ln w="12700">
            <a:solidFill>
              <a:srgbClr val="00AEEF"/>
            </a:solidFill>
          </a:ln>
        </p:spPr>
        <p:txBody>
          <a:bodyPr lIns="45718" tIns="45718" rIns="45718" bIns="45718"/>
          <a:lstStyle/>
          <a:p>
            <a:endParaRPr dirty="0"/>
          </a:p>
        </p:txBody>
      </p:sp>
      <p:sp>
        <p:nvSpPr>
          <p:cNvPr id="7" name="Shape 675">
            <a:extLst>
              <a:ext uri="{FF2B5EF4-FFF2-40B4-BE49-F238E27FC236}">
                <a16:creationId xmlns:a16="http://schemas.microsoft.com/office/drawing/2014/main" id="{CC1FF1D9-13D0-4674-9C85-0086E80F6760}"/>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6</a:t>
            </a:fld>
            <a:endParaRPr lang="en-US" dirty="0"/>
          </a:p>
        </p:txBody>
      </p:sp>
    </p:spTree>
    <p:extLst>
      <p:ext uri="{BB962C8B-B14F-4D97-AF65-F5344CB8AC3E}">
        <p14:creationId xmlns:p14="http://schemas.microsoft.com/office/powerpoint/2010/main" val="633170256"/>
      </p:ext>
    </p:extLst>
  </p:cSld>
  <p:clrMapOvr>
    <a:masterClrMapping/>
  </p:clrMapOvr>
  <p:transition spd="slow" advClick="0">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97D56C49-A568-4DCA-A15C-74E02BCD09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87" y="1142702"/>
            <a:ext cx="7186613" cy="4953296"/>
          </a:xfrm>
          <a:prstGeom prst="rect">
            <a:avLst/>
          </a:prstGeom>
        </p:spPr>
      </p:pic>
      <p:sp>
        <p:nvSpPr>
          <p:cNvPr id="4" name="Title 1">
            <a:extLst>
              <a:ext uri="{FF2B5EF4-FFF2-40B4-BE49-F238E27FC236}">
                <a16:creationId xmlns:a16="http://schemas.microsoft.com/office/drawing/2014/main" id="{67ADBCAA-5548-4C40-B021-B9B938146133}"/>
              </a:ext>
            </a:extLst>
          </p:cNvPr>
          <p:cNvSpPr txBox="1">
            <a:spLocks/>
          </p:cNvSpPr>
          <p:nvPr/>
        </p:nvSpPr>
        <p:spPr>
          <a:xfrm>
            <a:off x="0" y="5930118"/>
            <a:ext cx="2701391" cy="419883"/>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1100" i="1" dirty="0">
                <a:latin typeface="Roboto" panose="02000000000000000000" pitchFamily="2" charset="0"/>
                <a:ea typeface="Roboto" panose="02000000000000000000" pitchFamily="2" charset="0"/>
                <a:cs typeface="Roboto" panose="02000000000000000000" pitchFamily="2" charset="0"/>
              </a:rPr>
              <a:t>Source: </a:t>
            </a:r>
            <a:r>
              <a:rPr lang="en-US" sz="1100" dirty="0">
                <a:latin typeface="Roboto" panose="02000000000000000000" pitchFamily="2" charset="0"/>
                <a:ea typeface="Roboto" panose="02000000000000000000" pitchFamily="2" charset="0"/>
                <a:cs typeface="Roboto" panose="02000000000000000000" pitchFamily="2" charset="0"/>
              </a:rPr>
              <a:t>www.sdg661.app</a:t>
            </a:r>
          </a:p>
          <a:p>
            <a:pPr marL="342900" indent="-342900">
              <a:buFont typeface="Arial" panose="020B0604020202020204" pitchFamily="34" charset="0"/>
              <a:buChar char="•"/>
            </a:pPr>
            <a:endParaRPr lang="en-US" sz="1100" dirty="0">
              <a:latin typeface="Roboto" panose="02000000000000000000" pitchFamily="2" charset="0"/>
              <a:ea typeface="Roboto" panose="02000000000000000000" pitchFamily="2" charset="0"/>
              <a:cs typeface="Roboto" panose="02000000000000000000" pitchFamily="2" charset="0"/>
            </a:endParaRPr>
          </a:p>
          <a:p>
            <a:endParaRPr lang="en-US" sz="1100" dirty="0">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endParaRPr lang="en-US" sz="1100" dirty="0"/>
          </a:p>
          <a:p>
            <a:endParaRPr lang="en-US" sz="1100" b="1" dirty="0"/>
          </a:p>
        </p:txBody>
      </p:sp>
      <p:pic>
        <p:nvPicPr>
          <p:cNvPr id="6" name="Picture 5" descr="A picture containing indoor, tree&#10;&#10;Description automatically generated">
            <a:extLst>
              <a:ext uri="{FF2B5EF4-FFF2-40B4-BE49-F238E27FC236}">
                <a16:creationId xmlns:a16="http://schemas.microsoft.com/office/drawing/2014/main" id="{45DD9404-27F8-4A1A-A7C6-C564F0C353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1306" y="0"/>
            <a:ext cx="2142696" cy="1999849"/>
          </a:xfrm>
          <a:prstGeom prst="rect">
            <a:avLst/>
          </a:prstGeom>
        </p:spPr>
      </p:pic>
      <p:cxnSp>
        <p:nvCxnSpPr>
          <p:cNvPr id="8" name="Straight Arrow Connector 7">
            <a:extLst>
              <a:ext uri="{FF2B5EF4-FFF2-40B4-BE49-F238E27FC236}">
                <a16:creationId xmlns:a16="http://schemas.microsoft.com/office/drawing/2014/main" id="{9AEC5B85-2DF0-4462-A5ED-02856BF012F2}"/>
              </a:ext>
            </a:extLst>
          </p:cNvPr>
          <p:cNvCxnSpPr>
            <a:cxnSpLocks/>
          </p:cNvCxnSpPr>
          <p:nvPr/>
        </p:nvCxnSpPr>
        <p:spPr>
          <a:xfrm flipV="1">
            <a:off x="6677026" y="1707751"/>
            <a:ext cx="990600" cy="8382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Shape 626">
            <a:extLst>
              <a:ext uri="{FF2B5EF4-FFF2-40B4-BE49-F238E27FC236}">
                <a16:creationId xmlns:a16="http://schemas.microsoft.com/office/drawing/2014/main" id="{00B64920-DA55-492E-B930-364603AD0367}"/>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7" name="Shape 675">
            <a:extLst>
              <a:ext uri="{FF2B5EF4-FFF2-40B4-BE49-F238E27FC236}">
                <a16:creationId xmlns:a16="http://schemas.microsoft.com/office/drawing/2014/main" id="{B6AEF6DA-92B6-4CE5-98E2-CABD25C3F126}"/>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7</a:t>
            </a:fld>
            <a:endParaRPr lang="en-US" dirty="0"/>
          </a:p>
        </p:txBody>
      </p:sp>
      <p:sp>
        <p:nvSpPr>
          <p:cNvPr id="2" name="Rectangle 1">
            <a:extLst>
              <a:ext uri="{FF2B5EF4-FFF2-40B4-BE49-F238E27FC236}">
                <a16:creationId xmlns:a16="http://schemas.microsoft.com/office/drawing/2014/main" id="{680CC347-037B-4945-B893-3A0A3A8FE399}"/>
              </a:ext>
            </a:extLst>
          </p:cNvPr>
          <p:cNvSpPr/>
          <p:nvPr/>
        </p:nvSpPr>
        <p:spPr>
          <a:xfrm>
            <a:off x="192196" y="685800"/>
            <a:ext cx="4198586" cy="461665"/>
          </a:xfrm>
          <a:prstGeom prst="rect">
            <a:avLst/>
          </a:prstGeom>
        </p:spPr>
        <p:txBody>
          <a:bodyPr wrap="none">
            <a:spAutoFit/>
          </a:bodyPr>
          <a:lstStyle/>
          <a:p>
            <a:pPr algn="ctr" eaLnBrk="1" hangingPunct="1"/>
            <a:r>
              <a:rPr lang="en-US" altLang="x-none" sz="2400" b="1" dirty="0">
                <a:solidFill>
                  <a:srgbClr val="0F3277"/>
                </a:solidFill>
              </a:rPr>
              <a:t>Map used to generate statistics</a:t>
            </a:r>
          </a:p>
        </p:txBody>
      </p:sp>
    </p:spTree>
    <p:extLst>
      <p:ext uri="{BB962C8B-B14F-4D97-AF65-F5344CB8AC3E}">
        <p14:creationId xmlns:p14="http://schemas.microsoft.com/office/powerpoint/2010/main" val="1881385509"/>
      </p:ext>
    </p:extLst>
  </p:cSld>
  <p:clrMapOvr>
    <a:masterClrMapping/>
  </p:clrMapOvr>
  <p:transition spd="slow" advClick="0">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4" name="TextBox 5"/>
          <p:cNvSpPr txBox="1">
            <a:spLocks noChangeArrowheads="1"/>
          </p:cNvSpPr>
          <p:nvPr/>
        </p:nvSpPr>
        <p:spPr bwMode="auto">
          <a:xfrm>
            <a:off x="5583914" y="1258669"/>
            <a:ext cx="31672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Point based map of air quality monitoring</a:t>
            </a:r>
          </a:p>
        </p:txBody>
      </p:sp>
      <p:sp>
        <p:nvSpPr>
          <p:cNvPr id="2" name="Right Arrow 1"/>
          <p:cNvSpPr/>
          <p:nvPr/>
        </p:nvSpPr>
        <p:spPr>
          <a:xfrm>
            <a:off x="3657717" y="2895600"/>
            <a:ext cx="1076092" cy="304800"/>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7" name="TextBox 5"/>
          <p:cNvSpPr txBox="1">
            <a:spLocks noChangeArrowheads="1"/>
          </p:cNvSpPr>
          <p:nvPr/>
        </p:nvSpPr>
        <p:spPr bwMode="auto">
          <a:xfrm>
            <a:off x="3200401" y="1472515"/>
            <a:ext cx="199072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Statistical data with GIS coordinates added to a map</a:t>
            </a:r>
          </a:p>
        </p:txBody>
      </p:sp>
      <p:sp>
        <p:nvSpPr>
          <p:cNvPr id="8" name="TextBox 5"/>
          <p:cNvSpPr txBox="1">
            <a:spLocks noChangeArrowheads="1"/>
          </p:cNvSpPr>
          <p:nvPr/>
        </p:nvSpPr>
        <p:spPr bwMode="auto">
          <a:xfrm>
            <a:off x="1219200" y="1258669"/>
            <a:ext cx="14570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Data from monitoring stations </a:t>
            </a:r>
          </a:p>
        </p:txBody>
      </p:sp>
      <p:sp>
        <p:nvSpPr>
          <p:cNvPr id="9" name="Shape 628"/>
          <p:cNvSpPr/>
          <p:nvPr/>
        </p:nvSpPr>
        <p:spPr>
          <a:xfrm>
            <a:off x="703793" y="1669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data: point based</a:t>
            </a:r>
            <a:endParaRP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072679"/>
            <a:ext cx="27908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3124200" y="3429000"/>
            <a:ext cx="4876800" cy="0"/>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025" y="2154415"/>
            <a:ext cx="2543175" cy="341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Shape 626">
            <a:extLst>
              <a:ext uri="{FF2B5EF4-FFF2-40B4-BE49-F238E27FC236}">
                <a16:creationId xmlns:a16="http://schemas.microsoft.com/office/drawing/2014/main" id="{39D94119-8635-47AE-AFFF-AAB55C279E22}"/>
              </a:ext>
            </a:extLst>
          </p:cNvPr>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11" name="Shape 675">
            <a:extLst>
              <a:ext uri="{FF2B5EF4-FFF2-40B4-BE49-F238E27FC236}">
                <a16:creationId xmlns:a16="http://schemas.microsoft.com/office/drawing/2014/main" id="{4A08DD62-F259-4B92-AEBC-5EFE50018830}"/>
              </a:ext>
            </a:extLst>
          </p:cNvPr>
          <p:cNvSpPr txBox="1">
            <a:spLocks/>
          </p:cNvSpPr>
          <p:nvPr/>
        </p:nvSpPr>
        <p:spPr>
          <a:xfrm>
            <a:off x="728121" y="6477000"/>
            <a:ext cx="127001"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200"/>
              </a:spcBef>
              <a:spcAft>
                <a:spcPts val="0"/>
              </a:spcAft>
              <a:buClrTx/>
              <a:buSzTx/>
              <a:buFontTx/>
              <a:buNone/>
              <a:tabLst/>
              <a:defRPr kumimoji="0" sz="900" b="0" i="0" u="none" strike="noStrike" cap="none" spc="0" normalizeH="0" baseline="0">
                <a:ln>
                  <a:noFill/>
                </a:ln>
                <a:solidFill>
                  <a:srgbClr val="A6A6A6"/>
                </a:solidFill>
                <a:effectLst/>
                <a:uFillTx/>
                <a:latin typeface="Roboto Regular"/>
                <a:ea typeface="Roboto Regular"/>
                <a:cs typeface="Roboto Regular"/>
                <a:sym typeface="Roboto Regular"/>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mtClean="0"/>
              <a:pPr/>
              <a:t>8</a:t>
            </a:fld>
            <a:endParaRPr lang="en-US" dirty="0"/>
          </a:p>
        </p:txBody>
      </p:sp>
    </p:spTree>
    <p:extLst>
      <p:ext uri="{BB962C8B-B14F-4D97-AF65-F5344CB8AC3E}">
        <p14:creationId xmlns:p14="http://schemas.microsoft.com/office/powerpoint/2010/main" val="654156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9</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relevant SDGs </a:t>
            </a:r>
            <a:endParaRPr dirty="0"/>
          </a:p>
        </p:txBody>
      </p:sp>
      <p:sp>
        <p:nvSpPr>
          <p:cNvPr id="629" name="Shape 629"/>
          <p:cNvSpPr/>
          <p:nvPr/>
        </p:nvSpPr>
        <p:spPr>
          <a:xfrm>
            <a:off x="641841" y="1371600"/>
            <a:ext cx="8007368" cy="4524311"/>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The UN Group on Geospatial Information Management reviewed the SDGs from a geospatial lens and found:</a:t>
            </a:r>
          </a:p>
          <a:p>
            <a:pPr marL="240631" indent="-240631">
              <a:buSzPct val="100000"/>
              <a:buChar char="•"/>
              <a:defRPr sz="2400">
                <a:latin typeface="Roboto Regular"/>
                <a:ea typeface="Roboto Regular"/>
                <a:cs typeface="Roboto Regular"/>
                <a:sym typeface="Roboto Regular"/>
              </a:defRPr>
            </a:pPr>
            <a:r>
              <a:rPr lang="en-US" sz="2400" dirty="0">
                <a:sym typeface="Roboto Regular"/>
              </a:rPr>
              <a:t>15 indicators where geospatial information together with statistical data can be used to produce the indicator:</a:t>
            </a:r>
          </a:p>
          <a:p>
            <a:pPr lvl="1" indent="0">
              <a:buSzPct val="100000"/>
              <a:defRPr sz="2400">
                <a:latin typeface="Roboto Regular"/>
                <a:ea typeface="Roboto Regular"/>
                <a:cs typeface="Roboto Regular"/>
                <a:sym typeface="Roboto Regular"/>
              </a:defRPr>
            </a:pPr>
            <a:r>
              <a:rPr lang="en-US" sz="2400" dirty="0">
                <a:sym typeface="Roboto Regular"/>
              </a:rPr>
              <a:t>		□ Tier I: </a:t>
            </a:r>
            <a:r>
              <a:rPr lang="en-US" sz="2400" b="1" dirty="0">
                <a:sym typeface="Roboto Regular"/>
              </a:rPr>
              <a:t>14.5.1</a:t>
            </a:r>
            <a:r>
              <a:rPr lang="en-US" sz="2400" dirty="0">
                <a:sym typeface="Roboto Regular"/>
              </a:rPr>
              <a:t>  15.1.1  </a:t>
            </a:r>
            <a:r>
              <a:rPr lang="en-US" sz="2400" b="1" dirty="0">
                <a:sym typeface="Roboto Regular"/>
              </a:rPr>
              <a:t>15.1.2</a:t>
            </a:r>
            <a:r>
              <a:rPr lang="en-US" sz="2400" dirty="0">
                <a:sym typeface="Roboto Regular"/>
              </a:rPr>
              <a:t>  </a:t>
            </a:r>
            <a:r>
              <a:rPr lang="en-US" sz="2400" b="1" dirty="0">
                <a:sym typeface="Roboto Regular"/>
              </a:rPr>
              <a:t>15.4.1</a:t>
            </a:r>
            <a:endParaRPr lang="en-US" sz="2400" dirty="0">
              <a:sym typeface="Roboto Regular"/>
            </a:endParaRPr>
          </a:p>
          <a:p>
            <a:pPr lvl="1" indent="0">
              <a:buSzPct val="100000"/>
              <a:defRPr sz="2400">
                <a:latin typeface="Roboto Regular"/>
                <a:ea typeface="Roboto Regular"/>
                <a:cs typeface="Roboto Regular"/>
                <a:sym typeface="Roboto Regular"/>
              </a:defRPr>
            </a:pPr>
            <a:r>
              <a:rPr lang="en-US" sz="2400" dirty="0">
                <a:sym typeface="Roboto Regular"/>
              </a:rPr>
              <a:t>		□ Tier II: 9.c.1  11.2.1  11.3.1  </a:t>
            </a:r>
            <a:r>
              <a:rPr lang="en-US" sz="2400" b="1" dirty="0">
                <a:sym typeface="Roboto Regular"/>
              </a:rPr>
              <a:t>6.3.2</a:t>
            </a:r>
            <a:r>
              <a:rPr lang="en-US" sz="2400" dirty="0">
                <a:sym typeface="Roboto Regular"/>
              </a:rPr>
              <a:t>   </a:t>
            </a:r>
            <a:r>
              <a:rPr lang="en-US" sz="2400" b="1" dirty="0">
                <a:sym typeface="Roboto Regular"/>
              </a:rPr>
              <a:t>6.6.1  15.3.1</a:t>
            </a:r>
          </a:p>
          <a:p>
            <a:pPr lvl="1" indent="0">
              <a:buSzPct val="100000"/>
              <a:defRPr sz="2400">
                <a:latin typeface="Roboto Regular"/>
                <a:ea typeface="Roboto Regular"/>
                <a:cs typeface="Roboto Regular"/>
                <a:sym typeface="Roboto Regular"/>
              </a:defRPr>
            </a:pPr>
            <a:r>
              <a:rPr lang="en-US" sz="2400" dirty="0">
                <a:sym typeface="Roboto Regular"/>
              </a:rPr>
              <a:t>		□ Tier III: 2.4.1  6.5.2  9.1.1   11.7.1   </a:t>
            </a:r>
            <a:r>
              <a:rPr lang="en-US" sz="2400" b="1" dirty="0">
                <a:sym typeface="Roboto Regular"/>
              </a:rPr>
              <a:t>14.2.1</a:t>
            </a:r>
            <a:endParaRPr lang="en-US" sz="2400" dirty="0">
              <a:sym typeface="Roboto Regular"/>
            </a:endParaRPr>
          </a:p>
          <a:p>
            <a:pPr marL="342900" lvl="1" indent="-342900">
              <a:buSzPct val="100000"/>
              <a:buFont typeface="Arial" panose="020B0604020202020204" pitchFamily="34" charset="0"/>
              <a:buChar char="•"/>
              <a:defRPr sz="2400">
                <a:latin typeface="Roboto Regular"/>
                <a:ea typeface="Roboto Regular"/>
                <a:cs typeface="Roboto Regular"/>
                <a:sym typeface="Roboto Regular"/>
              </a:defRPr>
            </a:pPr>
            <a:r>
              <a:rPr lang="en-US" sz="2400" dirty="0">
                <a:sym typeface="Roboto Regular"/>
              </a:rPr>
              <a:t>9 indicators where geospatial information can significantly support the production of indicator: </a:t>
            </a:r>
          </a:p>
          <a:p>
            <a:pPr lvl="1" indent="0">
              <a:buSzPct val="100000"/>
              <a:defRPr sz="2400">
                <a:latin typeface="Roboto Regular"/>
                <a:ea typeface="Roboto Regular"/>
                <a:cs typeface="Roboto Regular"/>
                <a:sym typeface="Roboto Regular"/>
              </a:defRPr>
            </a:pPr>
            <a:r>
              <a:rPr lang="en-US" sz="2400" dirty="0">
                <a:sym typeface="Roboto Regular"/>
              </a:rPr>
              <a:t>		□ Tier I: 1.1.1   4.5.1 15.4.2</a:t>
            </a:r>
          </a:p>
          <a:p>
            <a:pPr lvl="1" indent="0">
              <a:buSzPct val="100000"/>
              <a:defRPr sz="2400">
                <a:latin typeface="Roboto Regular"/>
                <a:ea typeface="Roboto Regular"/>
                <a:cs typeface="Roboto Regular"/>
                <a:sym typeface="Roboto Regular"/>
              </a:defRPr>
            </a:pPr>
            <a:r>
              <a:rPr lang="en-US" sz="2400" dirty="0">
                <a:sym typeface="Roboto Regular"/>
              </a:rPr>
              <a:t>		□ Tier II: 5.2.2   5.4.1</a:t>
            </a:r>
          </a:p>
          <a:p>
            <a:pPr lvl="1" indent="0">
              <a:buSzPct val="100000"/>
              <a:defRPr sz="2400">
                <a:latin typeface="Roboto Regular"/>
                <a:ea typeface="Roboto Regular"/>
                <a:cs typeface="Roboto Regular"/>
                <a:sym typeface="Roboto Regular"/>
              </a:defRPr>
            </a:pPr>
            <a:r>
              <a:rPr lang="en-US" sz="2400" dirty="0">
                <a:sym typeface="Roboto Regular"/>
              </a:rPr>
              <a:t>		□ Tier III: 1.4.2   5.a.1   5.a.2   11.7.2</a:t>
            </a:r>
            <a:endParaRPr dirty="0"/>
          </a:p>
        </p:txBody>
      </p:sp>
    </p:spTree>
    <p:extLst>
      <p:ext uri="{BB962C8B-B14F-4D97-AF65-F5344CB8AC3E}">
        <p14:creationId xmlns:p14="http://schemas.microsoft.com/office/powerpoint/2010/main" val="2316903517"/>
      </p:ext>
    </p:extLst>
  </p:cSld>
  <p:clrMapOvr>
    <a:masterClrMapping/>
  </p:clrMapOvr>
  <p:transition spd="slow">
    <p:push/>
  </p:transition>
</p:sld>
</file>

<file path=ppt/theme/theme1.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4199</TotalTime>
  <Words>3311</Words>
  <Application>Microsoft Office PowerPoint</Application>
  <PresentationFormat>On-screen Show (4:3)</PresentationFormat>
  <Paragraphs>300</Paragraphs>
  <Slides>31</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Arial</vt:lpstr>
      <vt:lpstr>Calibri</vt:lpstr>
      <vt:lpstr>Gill Sans</vt:lpstr>
      <vt:lpstr>Gill Sans Light</vt:lpstr>
      <vt:lpstr>Helvetica</vt:lpstr>
      <vt:lpstr>Roboto</vt:lpstr>
      <vt:lpstr>Roboto Regular</vt:lpstr>
      <vt:lpstr>Times New Roman</vt:lpstr>
      <vt:lpstr>Wingdings</vt:lpstr>
      <vt:lpstr>UNEnvironment_PPT_English_ver2</vt:lpstr>
      <vt:lpstr>Land accounting, geospatial data and the 2030 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will the 2030 Agenda  be monitored?</dc:title>
  <dc:creator>Jillian Campbell</dc:creator>
  <cp:lastModifiedBy>Diana Ngina - Affiliate</cp:lastModifiedBy>
  <cp:revision>121</cp:revision>
  <dcterms:modified xsi:type="dcterms:W3CDTF">2019-03-26T08:52:35Z</dcterms:modified>
</cp:coreProperties>
</file>