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rts/chart1.xml" ContentType="application/vnd.openxmlformats-officedocument.drawingml.chart+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044" r:id="rId1"/>
  </p:sldMasterIdLst>
  <p:notesMasterIdLst>
    <p:notesMasterId r:id="rId47"/>
  </p:notesMasterIdLst>
  <p:handoutMasterIdLst>
    <p:handoutMasterId r:id="rId48"/>
  </p:handoutMasterIdLst>
  <p:sldIdLst>
    <p:sldId id="427" r:id="rId2"/>
    <p:sldId id="312" r:id="rId3"/>
    <p:sldId id="313" r:id="rId4"/>
    <p:sldId id="364" r:id="rId5"/>
    <p:sldId id="420" r:id="rId6"/>
    <p:sldId id="383" r:id="rId7"/>
    <p:sldId id="421" r:id="rId8"/>
    <p:sldId id="387" r:id="rId9"/>
    <p:sldId id="388" r:id="rId10"/>
    <p:sldId id="389" r:id="rId11"/>
    <p:sldId id="390" r:id="rId12"/>
    <p:sldId id="323" r:id="rId13"/>
    <p:sldId id="324" r:id="rId14"/>
    <p:sldId id="325" r:id="rId15"/>
    <p:sldId id="326" r:id="rId16"/>
    <p:sldId id="422" r:id="rId17"/>
    <p:sldId id="423" r:id="rId18"/>
    <p:sldId id="424" r:id="rId19"/>
    <p:sldId id="425" r:id="rId20"/>
    <p:sldId id="391" r:id="rId21"/>
    <p:sldId id="332" r:id="rId22"/>
    <p:sldId id="392" r:id="rId23"/>
    <p:sldId id="334" r:id="rId24"/>
    <p:sldId id="393" r:id="rId25"/>
    <p:sldId id="394" r:id="rId26"/>
    <p:sldId id="395" r:id="rId27"/>
    <p:sldId id="396" r:id="rId28"/>
    <p:sldId id="397" r:id="rId29"/>
    <p:sldId id="398" r:id="rId30"/>
    <p:sldId id="399" r:id="rId31"/>
    <p:sldId id="400" r:id="rId32"/>
    <p:sldId id="401" r:id="rId33"/>
    <p:sldId id="402" r:id="rId34"/>
    <p:sldId id="403" r:id="rId35"/>
    <p:sldId id="404" r:id="rId36"/>
    <p:sldId id="405" r:id="rId37"/>
    <p:sldId id="406" r:id="rId38"/>
    <p:sldId id="407" r:id="rId39"/>
    <p:sldId id="408" r:id="rId40"/>
    <p:sldId id="409" r:id="rId41"/>
    <p:sldId id="410" r:id="rId42"/>
    <p:sldId id="411" r:id="rId43"/>
    <p:sldId id="412" r:id="rId44"/>
    <p:sldId id="415" r:id="rId45"/>
    <p:sldId id="426" r:id="rId46"/>
  </p:sldIdLst>
  <p:sldSz cx="9144000" cy="6858000" type="screen4x3"/>
  <p:notesSz cx="9928225" cy="6797675"/>
  <p:defaultTextStyle>
    <a:defPPr>
      <a:defRPr lang="en-US"/>
    </a:defPPr>
    <a:lvl1pPr algn="l" rtl="0" fontAlgn="base">
      <a:spcBef>
        <a:spcPct val="0"/>
      </a:spcBef>
      <a:spcAft>
        <a:spcPct val="0"/>
      </a:spcAft>
      <a:defRPr b="1" kern="1200">
        <a:solidFill>
          <a:schemeClr val="tx1"/>
        </a:solidFill>
        <a:latin typeface="Arial" charset="0"/>
        <a:ea typeface="+mn-ea"/>
        <a:cs typeface="Arial" charset="0"/>
      </a:defRPr>
    </a:lvl1pPr>
    <a:lvl2pPr marL="457200" algn="l" rtl="0" fontAlgn="base">
      <a:spcBef>
        <a:spcPct val="0"/>
      </a:spcBef>
      <a:spcAft>
        <a:spcPct val="0"/>
      </a:spcAft>
      <a:defRPr b="1" kern="1200">
        <a:solidFill>
          <a:schemeClr val="tx1"/>
        </a:solidFill>
        <a:latin typeface="Arial" charset="0"/>
        <a:ea typeface="+mn-ea"/>
        <a:cs typeface="Arial" charset="0"/>
      </a:defRPr>
    </a:lvl2pPr>
    <a:lvl3pPr marL="914400" algn="l" rtl="0" fontAlgn="base">
      <a:spcBef>
        <a:spcPct val="0"/>
      </a:spcBef>
      <a:spcAft>
        <a:spcPct val="0"/>
      </a:spcAft>
      <a:defRPr b="1" kern="1200">
        <a:solidFill>
          <a:schemeClr val="tx1"/>
        </a:solidFill>
        <a:latin typeface="Arial" charset="0"/>
        <a:ea typeface="+mn-ea"/>
        <a:cs typeface="Arial" charset="0"/>
      </a:defRPr>
    </a:lvl3pPr>
    <a:lvl4pPr marL="1371600" algn="l" rtl="0" fontAlgn="base">
      <a:spcBef>
        <a:spcPct val="0"/>
      </a:spcBef>
      <a:spcAft>
        <a:spcPct val="0"/>
      </a:spcAft>
      <a:defRPr b="1" kern="1200">
        <a:solidFill>
          <a:schemeClr val="tx1"/>
        </a:solidFill>
        <a:latin typeface="Arial" charset="0"/>
        <a:ea typeface="+mn-ea"/>
        <a:cs typeface="Arial" charset="0"/>
      </a:defRPr>
    </a:lvl4pPr>
    <a:lvl5pPr marL="1828800" algn="l" rtl="0" fontAlgn="base">
      <a:spcBef>
        <a:spcPct val="0"/>
      </a:spcBef>
      <a:spcAft>
        <a:spcPct val="0"/>
      </a:spcAft>
      <a:defRPr b="1" kern="1200">
        <a:solidFill>
          <a:schemeClr val="tx1"/>
        </a:solidFill>
        <a:latin typeface="Arial" charset="0"/>
        <a:ea typeface="+mn-ea"/>
        <a:cs typeface="Arial" charset="0"/>
      </a:defRPr>
    </a:lvl5pPr>
    <a:lvl6pPr marL="2286000" algn="l" defTabSz="914400" rtl="0" eaLnBrk="1" latinLnBrk="0" hangingPunct="1">
      <a:defRPr b="1" kern="1200">
        <a:solidFill>
          <a:schemeClr val="tx1"/>
        </a:solidFill>
        <a:latin typeface="Arial" charset="0"/>
        <a:ea typeface="+mn-ea"/>
        <a:cs typeface="Arial" charset="0"/>
      </a:defRPr>
    </a:lvl6pPr>
    <a:lvl7pPr marL="2743200" algn="l" defTabSz="914400" rtl="0" eaLnBrk="1" latinLnBrk="0" hangingPunct="1">
      <a:defRPr b="1" kern="1200">
        <a:solidFill>
          <a:schemeClr val="tx1"/>
        </a:solidFill>
        <a:latin typeface="Arial" charset="0"/>
        <a:ea typeface="+mn-ea"/>
        <a:cs typeface="Arial" charset="0"/>
      </a:defRPr>
    </a:lvl7pPr>
    <a:lvl8pPr marL="3200400" algn="l" defTabSz="914400" rtl="0" eaLnBrk="1" latinLnBrk="0" hangingPunct="1">
      <a:defRPr b="1" kern="1200">
        <a:solidFill>
          <a:schemeClr val="tx1"/>
        </a:solidFill>
        <a:latin typeface="Arial" charset="0"/>
        <a:ea typeface="+mn-ea"/>
        <a:cs typeface="Arial" charset="0"/>
      </a:defRPr>
    </a:lvl8pPr>
    <a:lvl9pPr marL="3657600" algn="l" defTabSz="914400" rtl="0" eaLnBrk="1" latinLnBrk="0" hangingPunct="1">
      <a:defRPr b="1"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00CCFF"/>
    <a:srgbClr val="0033CC"/>
    <a:srgbClr val="CC3300"/>
    <a:srgbClr val="FFCC00"/>
    <a:srgbClr val="CC6600"/>
    <a:srgbClr val="FF9900"/>
    <a:srgbClr val="FF9933"/>
    <a:srgbClr val="EE002D"/>
    <a:srgbClr val="F6002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78" autoAdjust="0"/>
    <p:restoredTop sz="85874" autoAdjust="0"/>
  </p:normalViewPr>
  <p:slideViewPr>
    <p:cSldViewPr>
      <p:cViewPr varScale="1">
        <p:scale>
          <a:sx n="62" d="100"/>
          <a:sy n="62" d="100"/>
        </p:scale>
        <p:origin x="876"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72" b="1" i="0" u="none" strike="noStrike" baseline="0">
                <a:solidFill>
                  <a:srgbClr val="000000"/>
                </a:solidFill>
                <a:latin typeface="Arial"/>
                <a:ea typeface="Arial"/>
                <a:cs typeface="Arial"/>
              </a:defRPr>
            </a:pPr>
            <a:r>
              <a:rPr lang="en-US"/>
              <a:t>Water consumption
Percentage change 2000-01 to 2004-05</a:t>
            </a:r>
          </a:p>
        </c:rich>
      </c:tx>
      <c:layout>
        <c:manualLayout>
          <c:xMode val="edge"/>
          <c:yMode val="edge"/>
          <c:x val="0.17429193899782136"/>
          <c:y val="2.1186440677966101E-2"/>
        </c:manualLayout>
      </c:layout>
      <c:overlay val="0"/>
      <c:spPr>
        <a:noFill/>
        <a:ln w="23169">
          <a:noFill/>
        </a:ln>
      </c:spPr>
    </c:title>
    <c:autoTitleDeleted val="0"/>
    <c:plotArea>
      <c:layout>
        <c:manualLayout>
          <c:layoutTarget val="inner"/>
          <c:xMode val="edge"/>
          <c:yMode val="edge"/>
          <c:x val="6.6120415759263848E-2"/>
          <c:y val="0.25303009015199546"/>
          <c:w val="0.87799564270152508"/>
          <c:h val="0.71198273388769695"/>
        </c:manualLayout>
      </c:layout>
      <c:barChart>
        <c:barDir val="bar"/>
        <c:grouping val="clustered"/>
        <c:varyColors val="0"/>
        <c:ser>
          <c:idx val="0"/>
          <c:order val="0"/>
          <c:tx>
            <c:strRef>
              <c:f>Sheet1!$B$12</c:f>
              <c:strCache>
                <c:ptCount val="1"/>
                <c:pt idx="0">
                  <c:v>% change</c:v>
                </c:pt>
              </c:strCache>
            </c:strRef>
          </c:tx>
          <c:spPr>
            <a:solidFill>
              <a:srgbClr val="9999FF"/>
            </a:solidFill>
            <a:ln w="11585">
              <a:solidFill>
                <a:srgbClr val="000000"/>
              </a:solidFill>
              <a:prstDash val="solid"/>
            </a:ln>
          </c:spPr>
          <c:invertIfNegative val="0"/>
          <c:cat>
            <c:strRef>
              <c:f>Sheet1!$A$13:$A$19</c:f>
              <c:strCache>
                <c:ptCount val="7"/>
                <c:pt idx="0">
                  <c:v>Agriculture</c:v>
                </c:pt>
                <c:pt idx="1">
                  <c:v>Mining</c:v>
                </c:pt>
                <c:pt idx="2">
                  <c:v>Manufacturing</c:v>
                </c:pt>
                <c:pt idx="3">
                  <c:v>Electricity</c:v>
                </c:pt>
                <c:pt idx="4">
                  <c:v>Water supply</c:v>
                </c:pt>
                <c:pt idx="5">
                  <c:v>Other industry</c:v>
                </c:pt>
                <c:pt idx="6">
                  <c:v>Household</c:v>
                </c:pt>
              </c:strCache>
            </c:strRef>
          </c:cat>
          <c:val>
            <c:numRef>
              <c:f>Sheet1!$B$13:$B$19</c:f>
              <c:numCache>
                <c:formatCode>0%</c:formatCode>
                <c:ptCount val="7"/>
                <c:pt idx="0">
                  <c:v>-0.18659999999999999</c:v>
                </c:pt>
                <c:pt idx="1">
                  <c:v>0.29060000000000002</c:v>
                </c:pt>
                <c:pt idx="2">
                  <c:v>7.4800000000000005E-2</c:v>
                </c:pt>
                <c:pt idx="3">
                  <c:v>-0.14899999999999999</c:v>
                </c:pt>
                <c:pt idx="4">
                  <c:v>-3.78E-2</c:v>
                </c:pt>
                <c:pt idx="5">
                  <c:v>-3.8100000000000002E-2</c:v>
                </c:pt>
                <c:pt idx="6">
                  <c:v>-7.46E-2</c:v>
                </c:pt>
              </c:numCache>
            </c:numRef>
          </c:val>
          <c:extLst>
            <c:ext xmlns:c16="http://schemas.microsoft.com/office/drawing/2014/chart" uri="{C3380CC4-5D6E-409C-BE32-E72D297353CC}">
              <c16:uniqueId val="{00000000-6C09-4161-9BC7-195B3A7A6D3B}"/>
            </c:ext>
          </c:extLst>
        </c:ser>
        <c:dLbls>
          <c:showLegendKey val="0"/>
          <c:showVal val="0"/>
          <c:showCatName val="0"/>
          <c:showSerName val="0"/>
          <c:showPercent val="0"/>
          <c:showBubbleSize val="0"/>
        </c:dLbls>
        <c:gapWidth val="150"/>
        <c:axId val="162814976"/>
        <c:axId val="180884224"/>
      </c:barChart>
      <c:catAx>
        <c:axId val="162814976"/>
        <c:scaling>
          <c:orientation val="minMax"/>
        </c:scaling>
        <c:delete val="0"/>
        <c:axPos val="l"/>
        <c:numFmt formatCode="General" sourceLinked="1"/>
        <c:majorTickMark val="out"/>
        <c:minorTickMark val="none"/>
        <c:tickLblPos val="nextTo"/>
        <c:spPr>
          <a:ln w="2896">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180884224"/>
        <c:crosses val="autoZero"/>
        <c:auto val="1"/>
        <c:lblAlgn val="ctr"/>
        <c:lblOffset val="100"/>
        <c:tickMarkSkip val="1"/>
        <c:noMultiLvlLbl val="0"/>
      </c:catAx>
      <c:valAx>
        <c:axId val="180884224"/>
        <c:scaling>
          <c:orientation val="minMax"/>
        </c:scaling>
        <c:delete val="0"/>
        <c:axPos val="t"/>
        <c:majorGridlines>
          <c:spPr>
            <a:ln w="2896">
              <a:solidFill>
                <a:srgbClr val="000000"/>
              </a:solidFill>
              <a:prstDash val="solid"/>
            </a:ln>
          </c:spPr>
        </c:majorGridlines>
        <c:numFmt formatCode="0%" sourceLinked="1"/>
        <c:majorTickMark val="out"/>
        <c:minorTickMark val="none"/>
        <c:tickLblPos val="nextTo"/>
        <c:spPr>
          <a:ln w="2896">
            <a:solidFill>
              <a:srgbClr val="000000"/>
            </a:solidFill>
            <a:prstDash val="solid"/>
          </a:ln>
        </c:spPr>
        <c:txPr>
          <a:bodyPr rot="0" vert="horz"/>
          <a:lstStyle/>
          <a:p>
            <a:pPr>
              <a:defRPr sz="912" b="0" i="0" u="none" strike="noStrike" baseline="0">
                <a:solidFill>
                  <a:srgbClr val="000000"/>
                </a:solidFill>
                <a:latin typeface="Arial"/>
                <a:ea typeface="Arial"/>
                <a:cs typeface="Arial"/>
              </a:defRPr>
            </a:pPr>
            <a:endParaRPr lang="en-US"/>
          </a:p>
        </c:txPr>
        <c:crossAx val="162814976"/>
        <c:crosses val="max"/>
        <c:crossBetween val="between"/>
      </c:valAx>
      <c:spPr>
        <a:noFill/>
        <a:ln w="23169">
          <a:noFill/>
        </a:ln>
      </c:spPr>
    </c:plotArea>
    <c:plotVisOnly val="1"/>
    <c:dispBlanksAs val="gap"/>
    <c:showDLblsOverMax val="0"/>
  </c:chart>
  <c:spPr>
    <a:solidFill>
      <a:srgbClr val="FFFFFF"/>
    </a:solidFill>
    <a:ln w="2896">
      <a:solidFill>
        <a:srgbClr val="000000"/>
      </a:solidFill>
      <a:prstDash val="solid"/>
    </a:ln>
  </c:spPr>
  <c:txPr>
    <a:bodyPr/>
    <a:lstStyle/>
    <a:p>
      <a:pPr>
        <a:defRPr sz="889" b="0" i="0" u="none" strike="noStrike" baseline="0">
          <a:solidFill>
            <a:srgbClr val="000000"/>
          </a:solidFill>
          <a:latin typeface="Arial"/>
          <a:ea typeface="Arial"/>
          <a:cs typeface="Arial"/>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4021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622594" y="0"/>
            <a:ext cx="4303313" cy="340210"/>
          </a:xfrm>
          <a:prstGeom prst="rect">
            <a:avLst/>
          </a:prstGeom>
        </p:spPr>
        <p:txBody>
          <a:bodyPr vert="horz" lIns="91440" tIns="45720" rIns="91440" bIns="45720" rtlCol="0"/>
          <a:lstStyle>
            <a:lvl1pPr algn="r">
              <a:defRPr sz="1200"/>
            </a:lvl1pPr>
          </a:lstStyle>
          <a:p>
            <a:fld id="{7AE72B81-0CA3-4549-8D8F-5A3681CEEA62}" type="datetimeFigureOut">
              <a:rPr lang="en-US" smtClean="0"/>
              <a:pPr/>
              <a:t>29/03/2018</a:t>
            </a:fld>
            <a:endParaRPr lang="en-US"/>
          </a:p>
        </p:txBody>
      </p:sp>
      <p:sp>
        <p:nvSpPr>
          <p:cNvPr id="4" name="Footer Placeholder 3"/>
          <p:cNvSpPr>
            <a:spLocks noGrp="1"/>
          </p:cNvSpPr>
          <p:nvPr>
            <p:ph type="ftr" sz="quarter" idx="2"/>
          </p:nvPr>
        </p:nvSpPr>
        <p:spPr>
          <a:xfrm>
            <a:off x="0" y="6456378"/>
            <a:ext cx="4303313" cy="34021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622594" y="6456378"/>
            <a:ext cx="4303313" cy="340210"/>
          </a:xfrm>
          <a:prstGeom prst="rect">
            <a:avLst/>
          </a:prstGeom>
        </p:spPr>
        <p:txBody>
          <a:bodyPr vert="horz" lIns="91440" tIns="45720" rIns="91440" bIns="45720" rtlCol="0" anchor="b"/>
          <a:lstStyle>
            <a:lvl1pPr algn="r">
              <a:defRPr sz="1200"/>
            </a:lvl1pPr>
          </a:lstStyle>
          <a:p>
            <a:fld id="{D2E3B281-60F1-4074-8356-332EC12730D9}" type="slidenum">
              <a:rPr lang="en-US" smtClean="0"/>
              <a:pPr/>
              <a:t>‹#›</a:t>
            </a:fld>
            <a:endParaRPr lang="en-US"/>
          </a:p>
        </p:txBody>
      </p:sp>
    </p:spTree>
    <p:extLst>
      <p:ext uri="{BB962C8B-B14F-4D97-AF65-F5344CB8AC3E}">
        <p14:creationId xmlns:p14="http://schemas.microsoft.com/office/powerpoint/2010/main" val="31617777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2" y="0"/>
            <a:ext cx="4302231" cy="3398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atin typeface="Arial" charset="0"/>
                <a:cs typeface="Arial" charset="0"/>
              </a:defRPr>
            </a:lvl1pPr>
          </a:lstStyle>
          <a:p>
            <a:pPr>
              <a:defRPr/>
            </a:pPr>
            <a:endParaRPr lang="en-US"/>
          </a:p>
        </p:txBody>
      </p:sp>
      <p:sp>
        <p:nvSpPr>
          <p:cNvPr id="6147" name="Rectangle 3"/>
          <p:cNvSpPr>
            <a:spLocks noGrp="1" noChangeArrowheads="1"/>
          </p:cNvSpPr>
          <p:nvPr>
            <p:ph type="dt" idx="1"/>
          </p:nvPr>
        </p:nvSpPr>
        <p:spPr bwMode="auto">
          <a:xfrm>
            <a:off x="5623699" y="0"/>
            <a:ext cx="4302231" cy="3398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atin typeface="Arial" charset="0"/>
                <a:cs typeface="Arial" charset="0"/>
              </a:defRPr>
            </a:lvl1pPr>
          </a:lstStyle>
          <a:p>
            <a:pPr>
              <a:defRPr/>
            </a:pPr>
            <a:endParaRPr lang="en-US"/>
          </a:p>
        </p:txBody>
      </p:sp>
      <p:sp>
        <p:nvSpPr>
          <p:cNvPr id="18436" name="Rectangle 4"/>
          <p:cNvSpPr>
            <a:spLocks noGrp="1" noRot="1" noChangeAspect="1" noChangeArrowheads="1" noTextEdit="1"/>
          </p:cNvSpPr>
          <p:nvPr>
            <p:ph type="sldImg" idx="2"/>
          </p:nvPr>
        </p:nvSpPr>
        <p:spPr bwMode="auto">
          <a:xfrm>
            <a:off x="3263900" y="509588"/>
            <a:ext cx="3400425" cy="2549525"/>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992823" y="3228896"/>
            <a:ext cx="7942580" cy="305895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2" y="6456612"/>
            <a:ext cx="4302231" cy="33988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atin typeface="Arial" charset="0"/>
                <a:cs typeface="Arial" charset="0"/>
              </a:defRPr>
            </a:lvl1pPr>
          </a:lstStyle>
          <a:p>
            <a:pPr>
              <a:defRPr/>
            </a:pPr>
            <a:endParaRPr lang="en-US"/>
          </a:p>
        </p:txBody>
      </p:sp>
      <p:sp>
        <p:nvSpPr>
          <p:cNvPr id="6151" name="Rectangle 7"/>
          <p:cNvSpPr>
            <a:spLocks noGrp="1" noChangeArrowheads="1"/>
          </p:cNvSpPr>
          <p:nvPr>
            <p:ph type="sldNum" sz="quarter" idx="5"/>
          </p:nvPr>
        </p:nvSpPr>
        <p:spPr bwMode="auto">
          <a:xfrm>
            <a:off x="5623699" y="6456612"/>
            <a:ext cx="4302231" cy="33988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atin typeface="Arial" charset="0"/>
                <a:cs typeface="Arial" charset="0"/>
              </a:defRPr>
            </a:lvl1pPr>
          </a:lstStyle>
          <a:p>
            <a:pPr>
              <a:defRPr/>
            </a:pPr>
            <a:fld id="{C98F3514-51EA-4621-B0D2-BB3928FFD3DE}" type="slidenum">
              <a:rPr lang="en-US"/>
              <a:pPr>
                <a:defRPr/>
              </a:pPr>
              <a:t>‹#›</a:t>
            </a:fld>
            <a:endParaRPr lang="en-US"/>
          </a:p>
        </p:txBody>
      </p:sp>
    </p:spTree>
    <p:extLst>
      <p:ext uri="{BB962C8B-B14F-4D97-AF65-F5344CB8AC3E}">
        <p14:creationId xmlns:p14="http://schemas.microsoft.com/office/powerpoint/2010/main" val="21210799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This will be a combination presentation,</a:t>
            </a:r>
            <a:r>
              <a:rPr lang="en-CA" baseline="0" dirty="0"/>
              <a:t> group exercise and discussion. The entire process will take about 90 minutes.</a:t>
            </a:r>
          </a:p>
          <a:p>
            <a:pPr eaLnBrk="1" hangingPunct="1"/>
            <a:endParaRPr lang="en-US" altLang="en-US" dirty="0"/>
          </a:p>
          <a:p>
            <a:pPr eaLnBrk="1" hangingPunct="1"/>
            <a:r>
              <a:rPr lang="en-US" altLang="en-US" dirty="0"/>
              <a:t>Before we start, I’d like to emphasize that I recognize</a:t>
            </a:r>
            <a:r>
              <a:rPr lang="en-US" altLang="en-US" baseline="0" dirty="0"/>
              <a:t> that some of you will be more expert than I in some of the topics we will discuss.</a:t>
            </a:r>
          </a:p>
          <a:p>
            <a:pPr eaLnBrk="1" hangingPunct="1"/>
            <a:endParaRPr lang="en-US" altLang="en-US" baseline="0" dirty="0"/>
          </a:p>
          <a:p>
            <a:pPr eaLnBrk="1" hangingPunct="1"/>
            <a:r>
              <a:rPr lang="en-US" altLang="en-US" baseline="0" dirty="0"/>
              <a:t>One objective, is to bring everyone to the same level of understanding of this topic. This requires a simplification of the principles and concepts.</a:t>
            </a:r>
          </a:p>
          <a:p>
            <a:pPr eaLnBrk="1" hangingPunct="1"/>
            <a:endParaRPr lang="en-US" altLang="en-US" baseline="0" dirty="0"/>
          </a:p>
          <a:p>
            <a:pPr eaLnBrk="1" hangingPunct="1"/>
            <a:r>
              <a:rPr lang="en-US" altLang="en-US" baseline="0" dirty="0"/>
              <a:t>The training unit is still being developed and I look forward to your input to improve it.</a:t>
            </a:r>
          </a:p>
        </p:txBody>
      </p:sp>
      <p:sp>
        <p:nvSpPr>
          <p:cNvPr id="4" name="Slide Number Placeholder 3"/>
          <p:cNvSpPr>
            <a:spLocks noGrp="1"/>
          </p:cNvSpPr>
          <p:nvPr>
            <p:ph type="sldNum" sz="quarter" idx="10"/>
          </p:nvPr>
        </p:nvSpPr>
        <p:spPr/>
        <p:txBody>
          <a:bodyPr/>
          <a:lstStyle/>
          <a:p>
            <a:fld id="{45040C50-B555-46ED-9005-45C5F97D1AFC}" type="slidenum">
              <a:rPr lang="en-US" smtClean="0"/>
              <a:pPr/>
              <a:t>2</a:t>
            </a:fld>
            <a:endParaRPr lang="en-US" dirty="0"/>
          </a:p>
        </p:txBody>
      </p:sp>
    </p:spTree>
    <p:extLst>
      <p:ext uri="{BB962C8B-B14F-4D97-AF65-F5344CB8AC3E}">
        <p14:creationId xmlns:p14="http://schemas.microsoft.com/office/powerpoint/2010/main" val="39260113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spcBef>
                <a:spcPts val="0"/>
              </a:spcBef>
            </a:pPr>
            <a:r>
              <a:rPr lang="en-CA" sz="800" kern="1200" dirty="0">
                <a:solidFill>
                  <a:schemeClr val="tx1"/>
                </a:solidFill>
                <a:effectLst/>
                <a:latin typeface="Arial" charset="0"/>
                <a:ea typeface="+mn-ea"/>
              </a:rPr>
              <a:t>Ecosystem accounting is relevant to all 4 areas of water policy. For example:</a:t>
            </a:r>
          </a:p>
          <a:p>
            <a:pPr lvl="0">
              <a:spcBef>
                <a:spcPts val="0"/>
              </a:spcBef>
            </a:pPr>
            <a:endParaRPr lang="en-US" sz="800" kern="1200" dirty="0">
              <a:solidFill>
                <a:schemeClr val="tx1"/>
              </a:solidFill>
              <a:effectLst/>
              <a:latin typeface="Arial" charset="0"/>
              <a:ea typeface="+mn-ea"/>
            </a:endParaRPr>
          </a:p>
          <a:p>
            <a:pPr lvl="0">
              <a:spcBef>
                <a:spcPts val="0"/>
              </a:spcBef>
            </a:pPr>
            <a:r>
              <a:rPr lang="en-CA" sz="800" kern="1200" dirty="0">
                <a:solidFill>
                  <a:schemeClr val="tx1"/>
                </a:solidFill>
                <a:effectLst/>
                <a:latin typeface="Arial" charset="0"/>
                <a:ea typeface="+mn-ea"/>
              </a:rPr>
              <a:t>I. For the provision of drinking water and sanitation services to households, the water accounts provide information on the amount of water supplied to households as well as the amount of wastewater generated and either collected by sewerage systems or discharged directly to the environment. Combined with economic information from the water supply industry, water accounts can show the cost of production of water. This could also be extended through modelling to estimate the cost of supply water and sewerage services to a greater proportion of the population. Combined with information from relevant ecosystem accounts, information can be provided on the extent and condition of water-related ecosystems as well as the subsequent quality of ecosystem services provided by them that are related drinking water, sanitation (e.g. water filtration/purification), water availability and disaster risk reduction. </a:t>
            </a:r>
            <a:endParaRPr lang="en-US" sz="800" kern="1200" dirty="0">
              <a:solidFill>
                <a:schemeClr val="tx1"/>
              </a:solidFill>
              <a:effectLst/>
              <a:latin typeface="Arial" charset="0"/>
              <a:ea typeface="+mn-ea"/>
            </a:endParaRPr>
          </a:p>
          <a:p>
            <a:pPr lvl="0">
              <a:spcBef>
                <a:spcPts val="0"/>
              </a:spcBef>
            </a:pPr>
            <a:endParaRPr lang="en-CA" sz="800" kern="1200" dirty="0">
              <a:solidFill>
                <a:schemeClr val="tx1"/>
              </a:solidFill>
              <a:effectLst/>
              <a:latin typeface="Arial" charset="0"/>
              <a:ea typeface="+mn-ea"/>
            </a:endParaRPr>
          </a:p>
          <a:p>
            <a:pPr lvl="0">
              <a:spcBef>
                <a:spcPts val="0"/>
              </a:spcBef>
            </a:pPr>
            <a:r>
              <a:rPr lang="en-CA" sz="800" kern="1200" dirty="0">
                <a:solidFill>
                  <a:schemeClr val="tx1"/>
                </a:solidFill>
                <a:effectLst/>
                <a:latin typeface="Arial" charset="0"/>
                <a:ea typeface="+mn-ea"/>
              </a:rPr>
              <a:t>II. For managing water supply and demand the water accounts include information on the total water available and how much is being extracted and used in the economy and by what parts of the economy (e.g. in agriculture, manufacturing and for drinking water). Information on the price of water and the physical use of water can be matched and combined with measures of economic performance to provide indicators of physical water-use intensity and economic productivity and efficiency. Such information can help to inform decisions about investment in water supply infrastructure as well assessing alternative water pricing regimes. In areas with marked temporal fluctuations, this can be combined with information from relevant ecosystem accounts on water regulation (including retention) as an ecosystem service. Also related to III where ecosystems providing a water</a:t>
            </a:r>
            <a:r>
              <a:rPr lang="en-CA" sz="800" kern="1200" baseline="0" dirty="0">
                <a:solidFill>
                  <a:schemeClr val="tx1"/>
                </a:solidFill>
                <a:effectLst/>
                <a:latin typeface="Arial" charset="0"/>
                <a:ea typeface="+mn-ea"/>
              </a:rPr>
              <a:t> filtration service are important.</a:t>
            </a:r>
            <a:endParaRPr lang="en-US" sz="800" kern="1200" dirty="0">
              <a:solidFill>
                <a:schemeClr val="tx1"/>
              </a:solidFill>
              <a:effectLst/>
              <a:latin typeface="Arial" charset="0"/>
              <a:ea typeface="+mn-ea"/>
            </a:endParaRPr>
          </a:p>
          <a:p>
            <a:pPr lvl="0">
              <a:spcBef>
                <a:spcPts val="0"/>
              </a:spcBef>
            </a:pPr>
            <a:endParaRPr lang="en-CA" sz="800" kern="1200" dirty="0">
              <a:solidFill>
                <a:schemeClr val="tx1"/>
              </a:solidFill>
              <a:effectLst/>
              <a:latin typeface="Arial" charset="0"/>
              <a:ea typeface="+mn-ea"/>
            </a:endParaRPr>
          </a:p>
          <a:p>
            <a:pPr lvl="0">
              <a:spcBef>
                <a:spcPts val="0"/>
              </a:spcBef>
            </a:pPr>
            <a:r>
              <a:rPr lang="en-CA" sz="800" kern="1200" dirty="0">
                <a:solidFill>
                  <a:schemeClr val="tx1"/>
                </a:solidFill>
                <a:effectLst/>
                <a:latin typeface="Arial" charset="0"/>
                <a:ea typeface="+mn-ea"/>
              </a:rPr>
              <a:t>III. For improving the condition and services provided by water-related ecosystems, the accounts and in particular the ecosystem accounts, provide much of the biophysical information necessary for tracking changes in extent and condition of water-related ecosystems, as well as for measuring the ecosystem services provided (e.g. water filtration, regulation  or retention – see above). The accounts can be used to identify water-related ecosystems declining in quality, the economic and other uses dependant on them and hence allow for the targeting of investment in remediation to achieve the greatest overall benefit.  This can include policy tools such as ecosystem conservation and restoration, the payments for ecosystem services or the application of the polluter pays principle. </a:t>
            </a:r>
            <a:endParaRPr lang="en-US" sz="800" kern="1200" dirty="0">
              <a:solidFill>
                <a:schemeClr val="tx1"/>
              </a:solidFill>
              <a:effectLst/>
              <a:latin typeface="Arial" charset="0"/>
              <a:ea typeface="+mn-ea"/>
            </a:endParaRPr>
          </a:p>
          <a:p>
            <a:pPr lvl="0">
              <a:spcBef>
                <a:spcPts val="0"/>
              </a:spcBef>
            </a:pPr>
            <a:endParaRPr lang="en-CA" sz="800" kern="1200" dirty="0">
              <a:solidFill>
                <a:schemeClr val="tx1"/>
              </a:solidFill>
              <a:effectLst/>
              <a:latin typeface="Arial" charset="0"/>
              <a:ea typeface="+mn-ea"/>
            </a:endParaRPr>
          </a:p>
          <a:p>
            <a:pPr lvl="0">
              <a:spcBef>
                <a:spcPts val="0"/>
              </a:spcBef>
            </a:pPr>
            <a:r>
              <a:rPr lang="en-CA" sz="800" kern="1200" dirty="0">
                <a:solidFill>
                  <a:schemeClr val="tx1"/>
                </a:solidFill>
                <a:effectLst/>
                <a:latin typeface="Arial" charset="0"/>
                <a:ea typeface="+mn-ea"/>
              </a:rPr>
              <a:t>IV. For adapting to extreme events, the water and ecosystem accounts can show the impacts on economic production, mortality and asset losses of droughts and floods, while a broader set of ecosystem accounts can show the benefits from the services of flood protection, drought mitigation and water flow regulation. Further changes in the condition and services provided by water-related ecosystems can be linked to extreme events and climate change over the longer term. </a:t>
            </a:r>
            <a:endParaRPr lang="en-US" sz="800" kern="1200" dirty="0">
              <a:solidFill>
                <a:schemeClr val="tx1"/>
              </a:solidFill>
              <a:effectLst/>
              <a:latin typeface="Arial" charset="0"/>
              <a:ea typeface="+mn-ea"/>
            </a:endParaRPr>
          </a:p>
          <a:p>
            <a:pPr>
              <a:spcBef>
                <a:spcPts val="0"/>
              </a:spcBef>
            </a:pPr>
            <a:endParaRPr lang="en-US" sz="800" dirty="0"/>
          </a:p>
        </p:txBody>
      </p:sp>
      <p:sp>
        <p:nvSpPr>
          <p:cNvPr id="4" name="Slide Number Placeholder 3"/>
          <p:cNvSpPr>
            <a:spLocks noGrp="1"/>
          </p:cNvSpPr>
          <p:nvPr>
            <p:ph type="sldNum" sz="quarter" idx="10"/>
          </p:nvPr>
        </p:nvSpPr>
        <p:spPr/>
        <p:txBody>
          <a:bodyPr/>
          <a:lstStyle/>
          <a:p>
            <a:pPr>
              <a:defRPr/>
            </a:pPr>
            <a:fld id="{7CFC6CB1-0B35-4358-9F14-4538E292EE44}" type="slidenum">
              <a:rPr lang="nl-NL" altLang="en-US" smtClean="0"/>
              <a:pPr>
                <a:defRPr/>
              </a:pPr>
              <a:t>13</a:t>
            </a:fld>
            <a:endParaRPr lang="nl-NL" altLang="en-US"/>
          </a:p>
        </p:txBody>
      </p:sp>
    </p:spTree>
    <p:extLst>
      <p:ext uri="{BB962C8B-B14F-4D97-AF65-F5344CB8AC3E}">
        <p14:creationId xmlns:p14="http://schemas.microsoft.com/office/powerpoint/2010/main" val="20752916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In preparation for the group</a:t>
            </a:r>
            <a:r>
              <a:rPr lang="en-CA" baseline="0" dirty="0"/>
              <a:t> exercise, we will introduce the concepts of the Hydrological cycle, Water stocks, supply, abstraction and use.</a:t>
            </a:r>
            <a:endParaRPr lang="en-CA" dirty="0"/>
          </a:p>
        </p:txBody>
      </p:sp>
      <p:sp>
        <p:nvSpPr>
          <p:cNvPr id="4" name="Slide Number Placeholder 3"/>
          <p:cNvSpPr>
            <a:spLocks noGrp="1"/>
          </p:cNvSpPr>
          <p:nvPr>
            <p:ph type="sldNum" sz="quarter" idx="10"/>
          </p:nvPr>
        </p:nvSpPr>
        <p:spPr/>
        <p:txBody>
          <a:bodyPr/>
          <a:lstStyle/>
          <a:p>
            <a:fld id="{45040C50-B555-46ED-9005-45C5F97D1AFC}" type="slidenum">
              <a:rPr lang="en-US" smtClean="0"/>
              <a:pPr/>
              <a:t>14</a:t>
            </a:fld>
            <a:endParaRPr lang="en-US" dirty="0"/>
          </a:p>
        </p:txBody>
      </p:sp>
    </p:spTree>
    <p:extLst>
      <p:ext uri="{BB962C8B-B14F-4D97-AF65-F5344CB8AC3E}">
        <p14:creationId xmlns:p14="http://schemas.microsoft.com/office/powerpoint/2010/main" val="24470603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Water evaporates</a:t>
            </a:r>
            <a:r>
              <a:rPr lang="en-CA" baseline="0" dirty="0"/>
              <a:t> from the surface of the land, oceans and freshwater.</a:t>
            </a:r>
          </a:p>
          <a:p>
            <a:endParaRPr lang="en-CA" baseline="0" dirty="0"/>
          </a:p>
          <a:p>
            <a:r>
              <a:rPr lang="en-CA" baseline="0" dirty="0"/>
              <a:t>It transpires from plants.</a:t>
            </a:r>
          </a:p>
          <a:p>
            <a:endParaRPr lang="en-CA" baseline="0" dirty="0"/>
          </a:p>
          <a:p>
            <a:r>
              <a:rPr lang="en-CA" baseline="0" dirty="0"/>
              <a:t>It comes back down as precipitation.</a:t>
            </a:r>
          </a:p>
          <a:p>
            <a:endParaRPr lang="en-CA" baseline="0" dirty="0"/>
          </a:p>
          <a:p>
            <a:r>
              <a:rPr lang="en-CA" baseline="0" dirty="0"/>
              <a:t>It also flows downstream from the hills to the ocean.</a:t>
            </a:r>
          </a:p>
          <a:p>
            <a:endParaRPr lang="en-CA" baseline="0" dirty="0"/>
          </a:p>
          <a:p>
            <a:r>
              <a:rPr lang="en-CA" baseline="0" dirty="0"/>
              <a:t>Underground there is also evaporation and infiltration to groundwater.</a:t>
            </a:r>
          </a:p>
          <a:p>
            <a:endParaRPr lang="en-CA" baseline="0" dirty="0"/>
          </a:p>
          <a:p>
            <a:r>
              <a:rPr lang="en-CA" baseline="0" dirty="0"/>
              <a:t>People usually abstract (take) water from freshwater surfaces or groundwater. They may also capture rainwater.</a:t>
            </a:r>
          </a:p>
          <a:p>
            <a:endParaRPr lang="en-CA" baseline="0" dirty="0"/>
          </a:p>
          <a:p>
            <a:endParaRPr lang="en-CA" dirty="0"/>
          </a:p>
        </p:txBody>
      </p:sp>
      <p:sp>
        <p:nvSpPr>
          <p:cNvPr id="4" name="Slide Number Placeholder 3"/>
          <p:cNvSpPr>
            <a:spLocks noGrp="1"/>
          </p:cNvSpPr>
          <p:nvPr>
            <p:ph type="sldNum" sz="quarter" idx="10"/>
          </p:nvPr>
        </p:nvSpPr>
        <p:spPr/>
        <p:txBody>
          <a:bodyPr/>
          <a:lstStyle/>
          <a:p>
            <a:pPr>
              <a:defRPr/>
            </a:pPr>
            <a:fld id="{7CFC6CB1-0B35-4358-9F14-4538E292EE44}" type="slidenum">
              <a:rPr lang="nl-NL" altLang="en-US" smtClean="0"/>
              <a:pPr>
                <a:defRPr/>
              </a:pPr>
              <a:t>15</a:t>
            </a:fld>
            <a:endParaRPr lang="nl-NL" altLang="en-US"/>
          </a:p>
        </p:txBody>
      </p:sp>
    </p:spTree>
    <p:extLst>
      <p:ext uri="{BB962C8B-B14F-4D97-AF65-F5344CB8AC3E}">
        <p14:creationId xmlns:p14="http://schemas.microsoft.com/office/powerpoint/2010/main" val="15134086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We can codify all the flows of water in a stock and flow diagram…This shows the amounts in million m</a:t>
            </a:r>
            <a:r>
              <a:rPr lang="en-AU" baseline="30000" dirty="0"/>
              <a:t>3</a:t>
            </a:r>
            <a:r>
              <a:rPr lang="en-AU" dirty="0"/>
              <a:t> being transferred from one sphere to another. The direction of the arrows show the direction of the flow.</a:t>
            </a:r>
          </a:p>
          <a:p>
            <a:endParaRPr lang="en-AU" dirty="0"/>
          </a:p>
          <a:p>
            <a:r>
              <a:rPr lang="en-AU" dirty="0"/>
              <a:t>The red</a:t>
            </a:r>
            <a:r>
              <a:rPr lang="en-AU" baseline="0" dirty="0"/>
              <a:t> arrows represent losses and the blue arrows represent additions and transfers.</a:t>
            </a:r>
            <a:endParaRPr lang="en-AU" dirty="0"/>
          </a:p>
          <a:p>
            <a:endParaRPr lang="en-AU" dirty="0"/>
          </a:p>
          <a:p>
            <a:r>
              <a:rPr lang="en-AU" dirty="0"/>
              <a:t>For example, the economy draws 50 Mm</a:t>
            </a:r>
            <a:r>
              <a:rPr lang="en-AU" baseline="30000" dirty="0"/>
              <a:t>3</a:t>
            </a:r>
            <a:r>
              <a:rPr lang="en-AU" dirty="0"/>
              <a:t> from Soil</a:t>
            </a:r>
            <a:r>
              <a:rPr lang="en-AU" baseline="0" dirty="0"/>
              <a:t> water (usually via crops).  And discharges 56 Mm3 to Groundwater (perhaps by </a:t>
            </a:r>
            <a:endParaRPr lang="en-AU" dirty="0"/>
          </a:p>
          <a:p>
            <a:endParaRPr lang="en-AU" dirty="0"/>
          </a:p>
          <a:p>
            <a:r>
              <a:rPr lang="en-AU" dirty="0"/>
              <a:t>T1 = Time 1 for opening stocks. E.g. 1 January</a:t>
            </a:r>
          </a:p>
          <a:p>
            <a:r>
              <a:rPr lang="en-AU" dirty="0"/>
              <a:t>Flows are Time 1 to Time 2 (T1 to T2). E.g. 1 January to 31 December</a:t>
            </a:r>
          </a:p>
          <a:p>
            <a:endParaRPr lang="en-AU" dirty="0"/>
          </a:p>
          <a:p>
            <a:r>
              <a:rPr lang="en-AU" dirty="0"/>
              <a:t>Using this information, we can calculate the stock for T2</a:t>
            </a:r>
          </a:p>
          <a:p>
            <a:endParaRPr lang="en-AU" dirty="0"/>
          </a:p>
          <a:p>
            <a:r>
              <a:rPr lang="en-AU" dirty="0"/>
              <a:t>This</a:t>
            </a:r>
            <a:r>
              <a:rPr lang="en-AU" baseline="0" dirty="0"/>
              <a:t> diagram, in turn can be used to create the Water Asset Account for stocks and flows.</a:t>
            </a:r>
            <a:endParaRPr lang="en-US" dirty="0"/>
          </a:p>
        </p:txBody>
      </p:sp>
      <p:sp>
        <p:nvSpPr>
          <p:cNvPr id="4" name="Slide Number Placeholder 3"/>
          <p:cNvSpPr>
            <a:spLocks noGrp="1"/>
          </p:cNvSpPr>
          <p:nvPr>
            <p:ph type="sldNum" sz="quarter" idx="10"/>
          </p:nvPr>
        </p:nvSpPr>
        <p:spPr/>
        <p:txBody>
          <a:bodyPr/>
          <a:lstStyle/>
          <a:p>
            <a:pPr>
              <a:defRPr/>
            </a:pPr>
            <a:fld id="{7CFC6CB1-0B35-4358-9F14-4538E292EE44}" type="slidenum">
              <a:rPr lang="nl-NL" altLang="en-US" smtClean="0"/>
              <a:pPr>
                <a:defRPr/>
              </a:pPr>
              <a:t>16</a:t>
            </a:fld>
            <a:endParaRPr lang="nl-NL" altLang="en-US"/>
          </a:p>
        </p:txBody>
      </p:sp>
    </p:spTree>
    <p:extLst>
      <p:ext uri="{BB962C8B-B14F-4D97-AF65-F5344CB8AC3E}">
        <p14:creationId xmlns:p14="http://schemas.microsoft.com/office/powerpoint/2010/main" val="31044268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We can see the returns to</a:t>
            </a:r>
            <a:r>
              <a:rPr lang="en-CA" baseline="0" dirty="0"/>
              <a:t> Groundwater from the Economy (56).</a:t>
            </a:r>
          </a:p>
          <a:p>
            <a:endParaRPr lang="en-CA" baseline="0" dirty="0"/>
          </a:p>
          <a:p>
            <a:r>
              <a:rPr lang="en-CA" baseline="0" dirty="0"/>
              <a:t>And the abstraction of soil water by the Economy (50). Soil water is the moisture contained in the soil.</a:t>
            </a:r>
          </a:p>
          <a:p>
            <a:endParaRPr lang="en-CA" dirty="0"/>
          </a:p>
          <a:p>
            <a:r>
              <a:rPr lang="en-CA" dirty="0"/>
              <a:t>The shaded areas are items for which there is no flow. For example, Precipitation does not go directly to groundwater. It has to become soil water first.</a:t>
            </a:r>
          </a:p>
        </p:txBody>
      </p:sp>
      <p:sp>
        <p:nvSpPr>
          <p:cNvPr id="4" name="Slide Number Placeholder 3"/>
          <p:cNvSpPr>
            <a:spLocks noGrp="1"/>
          </p:cNvSpPr>
          <p:nvPr>
            <p:ph type="sldNum" sz="quarter" idx="10"/>
          </p:nvPr>
        </p:nvSpPr>
        <p:spPr/>
        <p:txBody>
          <a:bodyPr/>
          <a:lstStyle/>
          <a:p>
            <a:fld id="{45040C50-B555-46ED-9005-45C5F97D1AFC}" type="slidenum">
              <a:rPr lang="en-US" smtClean="0"/>
              <a:pPr/>
              <a:t>17</a:t>
            </a:fld>
            <a:endParaRPr lang="en-US" dirty="0"/>
          </a:p>
        </p:txBody>
      </p:sp>
    </p:spTree>
    <p:extLst>
      <p:ext uri="{BB962C8B-B14F-4D97-AF65-F5344CB8AC3E}">
        <p14:creationId xmlns:p14="http://schemas.microsoft.com/office/powerpoint/2010/main" val="7719160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Similarly, we can take a Water Use Diagram to create a Physical Water Use Table. For example, Agriculture abstracts 20,000 Mm</a:t>
            </a:r>
            <a:r>
              <a:rPr lang="en-AU" baseline="30000" dirty="0"/>
              <a:t>3</a:t>
            </a:r>
            <a:r>
              <a:rPr lang="en-AU" dirty="0"/>
              <a:t> from Soil Water and</a:t>
            </a:r>
            <a:r>
              <a:rPr lang="en-AU" baseline="0" dirty="0"/>
              <a:t> Electricity abstracts 2,000 Mm</a:t>
            </a:r>
            <a:r>
              <a:rPr lang="en-AU" baseline="30000" dirty="0"/>
              <a:t>3</a:t>
            </a:r>
            <a:r>
              <a:rPr lang="en-AU" baseline="0" dirty="0"/>
              <a:t> from Artificial Reservoirs.</a:t>
            </a:r>
            <a:endParaRPr lang="en-AU" dirty="0"/>
          </a:p>
          <a:p>
            <a:r>
              <a:rPr lang="en-AU" dirty="0"/>
              <a:t>The Water Supply industry takes water from Artificial Reservoirs and distributes it to users.</a:t>
            </a:r>
          </a:p>
          <a:p>
            <a:r>
              <a:rPr lang="en-AU" dirty="0"/>
              <a:t>All flows shown are included in the SEEA Water PSUT (Physical Supply and Use Table).</a:t>
            </a:r>
          </a:p>
          <a:p>
            <a:r>
              <a:rPr lang="en-AU" dirty="0"/>
              <a:t>This is a simple example. Actual Water Use Diagrams are much more complete.</a:t>
            </a:r>
            <a:endParaRPr lang="en-AU" baseline="0" dirty="0"/>
          </a:p>
        </p:txBody>
      </p:sp>
      <p:sp>
        <p:nvSpPr>
          <p:cNvPr id="4" name="Slide Number Placeholder 3"/>
          <p:cNvSpPr>
            <a:spLocks noGrp="1"/>
          </p:cNvSpPr>
          <p:nvPr>
            <p:ph type="sldNum" sz="quarter" idx="10"/>
          </p:nvPr>
        </p:nvSpPr>
        <p:spPr/>
        <p:txBody>
          <a:bodyPr/>
          <a:lstStyle/>
          <a:p>
            <a:pPr>
              <a:defRPr/>
            </a:pPr>
            <a:fld id="{7CFC6CB1-0B35-4358-9F14-4538E292EE44}" type="slidenum">
              <a:rPr lang="nl-NL" altLang="en-US" smtClean="0"/>
              <a:pPr>
                <a:defRPr/>
              </a:pPr>
              <a:t>18</a:t>
            </a:fld>
            <a:endParaRPr lang="nl-NL" altLang="en-US"/>
          </a:p>
        </p:txBody>
      </p:sp>
    </p:spTree>
    <p:extLst>
      <p:ext uri="{BB962C8B-B14F-4D97-AF65-F5344CB8AC3E}">
        <p14:creationId xmlns:p14="http://schemas.microsoft.com/office/powerpoint/2010/main" val="26750710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And create a Physical Water Use Table</a:t>
            </a:r>
          </a:p>
          <a:p>
            <a:endParaRPr lang="en-AU" dirty="0"/>
          </a:p>
          <a:p>
            <a:r>
              <a:rPr lang="en-AU" dirty="0"/>
              <a:t>The use of abstract water is the physical use of water (the green arrows in the diagram.)</a:t>
            </a:r>
          </a:p>
          <a:p>
            <a:endParaRPr lang="en-AU" dirty="0"/>
          </a:p>
          <a:p>
            <a:r>
              <a:rPr lang="en-AU" dirty="0"/>
              <a:t>Note: Total abstracted</a:t>
            </a:r>
            <a:r>
              <a:rPr lang="en-AU" baseline="0" dirty="0"/>
              <a:t> water = Total use of water</a:t>
            </a:r>
          </a:p>
          <a:p>
            <a:r>
              <a:rPr lang="en-AU" baseline="0" dirty="0"/>
              <a:t>We don’t count the water distributed from the Water collection, treatment and supply sector in Total Use. This is water that is distributed to other sectors. It shouldn’t be counted twice.</a:t>
            </a:r>
          </a:p>
          <a:p>
            <a:endParaRPr lang="en-AU" dirty="0"/>
          </a:p>
          <a:p>
            <a:endParaRPr lang="en-AU" dirty="0"/>
          </a:p>
        </p:txBody>
      </p:sp>
      <p:sp>
        <p:nvSpPr>
          <p:cNvPr id="4" name="Slide Number Placeholder 3"/>
          <p:cNvSpPr>
            <a:spLocks noGrp="1"/>
          </p:cNvSpPr>
          <p:nvPr>
            <p:ph type="sldNum" sz="quarter" idx="10"/>
          </p:nvPr>
        </p:nvSpPr>
        <p:spPr/>
        <p:txBody>
          <a:bodyPr/>
          <a:lstStyle/>
          <a:p>
            <a:pPr>
              <a:defRPr/>
            </a:pPr>
            <a:fld id="{7CFC6CB1-0B35-4358-9F14-4538E292EE44}" type="slidenum">
              <a:rPr lang="nl-NL" altLang="en-US" smtClean="0"/>
              <a:pPr>
                <a:defRPr/>
              </a:pPr>
              <a:t>19</a:t>
            </a:fld>
            <a:endParaRPr lang="nl-NL" altLang="en-US"/>
          </a:p>
        </p:txBody>
      </p:sp>
    </p:spTree>
    <p:extLst>
      <p:ext uri="{BB962C8B-B14F-4D97-AF65-F5344CB8AC3E}">
        <p14:creationId xmlns:p14="http://schemas.microsoft.com/office/powerpoint/2010/main" val="22412495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For the compilation exercise,</a:t>
            </a:r>
            <a:r>
              <a:rPr lang="en-CA" baseline="0" dirty="0"/>
              <a:t> we will </a:t>
            </a:r>
          </a:p>
          <a:p>
            <a:endParaRPr lang="en-CA" dirty="0"/>
          </a:p>
          <a:p>
            <a:pPr marL="228600" indent="-228600">
              <a:buAutoNum type="arabicPeriod"/>
            </a:pPr>
            <a:r>
              <a:rPr lang="en-CA" dirty="0"/>
              <a:t>T</a:t>
            </a:r>
            <a:r>
              <a:rPr lang="en-CA" baseline="0" dirty="0"/>
              <a:t>ake a simple Stock and Flow diagram and create a Water Asset Account.</a:t>
            </a:r>
          </a:p>
          <a:p>
            <a:pPr marL="228600" indent="-228600">
              <a:buAutoNum type="arabicPeriod"/>
            </a:pPr>
            <a:r>
              <a:rPr lang="en-CA" dirty="0"/>
              <a:t>Create a Supply and Use Table from a Supply and Use Diagram</a:t>
            </a:r>
          </a:p>
          <a:p>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20</a:t>
            </a:fld>
            <a:endParaRPr lang="en-US"/>
          </a:p>
        </p:txBody>
      </p:sp>
    </p:spTree>
    <p:extLst>
      <p:ext uri="{BB962C8B-B14F-4D97-AF65-F5344CB8AC3E}">
        <p14:creationId xmlns:p14="http://schemas.microsoft.com/office/powerpoint/2010/main" val="8753424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Transfer the data</a:t>
            </a:r>
            <a:r>
              <a:rPr lang="en-CA" baseline="0" dirty="0"/>
              <a:t> from the diagram to the appropriate cell in the table. Then, calculate totals.</a:t>
            </a:r>
          </a:p>
          <a:p>
            <a:endParaRPr lang="en-CA" baseline="0" dirty="0"/>
          </a:p>
          <a:p>
            <a:r>
              <a:rPr lang="en-CA" baseline="0" dirty="0"/>
              <a:t>For example, Soil Water receives 10,000 m3 from the Atmosphere (precipitation).</a:t>
            </a:r>
          </a:p>
          <a:p>
            <a:endParaRPr lang="en-CA" baseline="0" dirty="0"/>
          </a:p>
          <a:p>
            <a:r>
              <a:rPr lang="en-CA" b="1" baseline="0" dirty="0"/>
              <a:t>The calculations can be done by hand. But, it is useful to have a calculator or spreadsheet.</a:t>
            </a:r>
          </a:p>
          <a:p>
            <a:endParaRPr lang="en-CA" baseline="0" dirty="0"/>
          </a:p>
        </p:txBody>
      </p:sp>
      <p:sp>
        <p:nvSpPr>
          <p:cNvPr id="4" name="Slide Number Placeholder 3"/>
          <p:cNvSpPr>
            <a:spLocks noGrp="1"/>
          </p:cNvSpPr>
          <p:nvPr>
            <p:ph type="sldNum" sz="quarter" idx="10"/>
          </p:nvPr>
        </p:nvSpPr>
        <p:spPr/>
        <p:txBody>
          <a:bodyPr/>
          <a:lstStyle/>
          <a:p>
            <a:fld id="{45040C50-B555-46ED-9005-45C5F97D1AFC}" type="slidenum">
              <a:rPr lang="en-US" smtClean="0"/>
              <a:pPr/>
              <a:t>21</a:t>
            </a:fld>
            <a:endParaRPr lang="en-US" dirty="0"/>
          </a:p>
        </p:txBody>
      </p:sp>
    </p:spTree>
    <p:extLst>
      <p:ext uri="{BB962C8B-B14F-4D97-AF65-F5344CB8AC3E}">
        <p14:creationId xmlns:p14="http://schemas.microsoft.com/office/powerpoint/2010/main" val="3167658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Transfer the data</a:t>
            </a:r>
            <a:r>
              <a:rPr lang="en-CA" baseline="0" dirty="0"/>
              <a:t> from the diagram to the appropriate cell in the table. Then calculate totals.</a:t>
            </a:r>
          </a:p>
          <a:p>
            <a:endParaRPr lang="en-CA" baseline="0" dirty="0"/>
          </a:p>
          <a:p>
            <a:r>
              <a:rPr lang="en-CA" baseline="0" dirty="0"/>
              <a:t>For example, Electricity…abstracts 1000m3 from Artificial Reservoirs (=Surface Water).</a:t>
            </a:r>
          </a:p>
          <a:p>
            <a:endParaRPr lang="en-CA" baseline="0" dirty="0"/>
          </a:p>
          <a:p>
            <a:r>
              <a:rPr lang="en-CA" baseline="0" dirty="0"/>
              <a:t>Note: For Water Supply, the amount for “own use” can be calculated by (Abstracted – Total Distributed).</a:t>
            </a:r>
          </a:p>
          <a:p>
            <a:r>
              <a:rPr lang="en-CA" baseline="0" dirty="0"/>
              <a:t>For other sectors, Own use is the amount abstracted.</a:t>
            </a:r>
          </a:p>
          <a:p>
            <a:endParaRPr lang="en-CA" baseline="0" dirty="0"/>
          </a:p>
          <a:p>
            <a:r>
              <a:rPr lang="en-CA" b="1" baseline="0" dirty="0"/>
              <a:t>The calculations can be done by hand. But, it is useful to have a calculator or spreadsheet.</a:t>
            </a:r>
          </a:p>
          <a:p>
            <a:endParaRPr lang="en-CA" baseline="0" dirty="0"/>
          </a:p>
          <a:p>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22</a:t>
            </a:fld>
            <a:endParaRPr lang="en-US"/>
          </a:p>
        </p:txBody>
      </p:sp>
    </p:spTree>
    <p:extLst>
      <p:ext uri="{BB962C8B-B14F-4D97-AF65-F5344CB8AC3E}">
        <p14:creationId xmlns:p14="http://schemas.microsoft.com/office/powerpoint/2010/main" val="25774090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Please ask questions and comment</a:t>
            </a:r>
            <a:r>
              <a:rPr lang="en-CA" baseline="0" dirty="0"/>
              <a:t> during the presentation (as long as you keep it high level = clarification, correction)</a:t>
            </a:r>
          </a:p>
        </p:txBody>
      </p:sp>
      <p:sp>
        <p:nvSpPr>
          <p:cNvPr id="4" name="Slide Number Placeholder 3"/>
          <p:cNvSpPr>
            <a:spLocks noGrp="1"/>
          </p:cNvSpPr>
          <p:nvPr>
            <p:ph type="sldNum" sz="quarter" idx="10"/>
          </p:nvPr>
        </p:nvSpPr>
        <p:spPr/>
        <p:txBody>
          <a:bodyPr/>
          <a:lstStyle/>
          <a:p>
            <a:fld id="{45040C50-B555-46ED-9005-45C5F97D1AFC}" type="slidenum">
              <a:rPr lang="en-US" smtClean="0"/>
              <a:pPr/>
              <a:t>3</a:t>
            </a:fld>
            <a:endParaRPr lang="en-US" dirty="0"/>
          </a:p>
        </p:txBody>
      </p:sp>
    </p:spTree>
    <p:extLst>
      <p:ext uri="{BB962C8B-B14F-4D97-AF65-F5344CB8AC3E}">
        <p14:creationId xmlns:p14="http://schemas.microsoft.com/office/powerpoint/2010/main" val="37134820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We will assist you in going through the calculations.</a:t>
            </a:r>
          </a:p>
        </p:txBody>
      </p:sp>
      <p:sp>
        <p:nvSpPr>
          <p:cNvPr id="4" name="Slide Number Placeholder 3"/>
          <p:cNvSpPr>
            <a:spLocks noGrp="1"/>
          </p:cNvSpPr>
          <p:nvPr>
            <p:ph type="sldNum" sz="quarter" idx="10"/>
          </p:nvPr>
        </p:nvSpPr>
        <p:spPr/>
        <p:txBody>
          <a:bodyPr/>
          <a:lstStyle/>
          <a:p>
            <a:fld id="{45040C50-B555-46ED-9005-45C5F97D1AFC}" type="slidenum">
              <a:rPr lang="en-US" smtClean="0"/>
              <a:pPr/>
              <a:t>23</a:t>
            </a:fld>
            <a:endParaRPr lang="en-US" dirty="0"/>
          </a:p>
        </p:txBody>
      </p:sp>
    </p:spTree>
    <p:extLst>
      <p:ext uri="{BB962C8B-B14F-4D97-AF65-F5344CB8AC3E}">
        <p14:creationId xmlns:p14="http://schemas.microsoft.com/office/powerpoint/2010/main" val="24470603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dirty="0"/>
              <a:t>Please ask questions and comment</a:t>
            </a:r>
            <a:r>
              <a:rPr lang="en-CA" baseline="0" dirty="0"/>
              <a:t> during the presentation (as long as you keep it high level = clarification, correction)</a:t>
            </a:r>
          </a:p>
          <a:p>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27</a:t>
            </a:fld>
            <a:endParaRPr lang="en-US"/>
          </a:p>
        </p:txBody>
      </p:sp>
    </p:spTree>
    <p:extLst>
      <p:ext uri="{BB962C8B-B14F-4D97-AF65-F5344CB8AC3E}">
        <p14:creationId xmlns:p14="http://schemas.microsoft.com/office/powerpoint/2010/main" val="34526535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ts val="0"/>
              </a:spcBef>
              <a:spcAft>
                <a:spcPct val="0"/>
              </a:spcAft>
              <a:buClrTx/>
              <a:buSzTx/>
              <a:buFontTx/>
              <a:buNone/>
              <a:tabLst/>
              <a:defRPr/>
            </a:pPr>
            <a:r>
              <a:rPr lang="en-CA" sz="1200" kern="1200" dirty="0">
                <a:solidFill>
                  <a:schemeClr val="tx1"/>
                </a:solidFill>
                <a:effectLst/>
                <a:latin typeface="Arial" charset="0"/>
                <a:ea typeface="+mn-ea"/>
              </a:rPr>
              <a:t>Surveys and administrative data sources are used mostly to produce the data from or about economic agents (households, businesses, and government). For example, surveys of agriculture industry to obtain information about the area of irrigated crops, which would feed information into the physical supply and use table. Hydrological/meteorological data and research data are used mostly to produce the data items related to the water resources, and in particular the stocks and flows of the asset account. National statistical offices traditionally collect data via surveys and by accessing administrative records, and this can also include the collection of hydrological/meteorological data from other agencies.</a:t>
            </a:r>
            <a:endParaRPr lang="en-US" sz="1200" kern="1200" dirty="0">
              <a:solidFill>
                <a:schemeClr val="tx1"/>
              </a:solidFill>
              <a:effectLst/>
              <a:latin typeface="Arial" charset="0"/>
              <a:ea typeface="+mn-ea"/>
            </a:endParaRPr>
          </a:p>
          <a:p>
            <a:pPr>
              <a:spcBef>
                <a:spcPts val="0"/>
              </a:spcBef>
            </a:pPr>
            <a:endParaRPr lang="en-AU" sz="1200" dirty="0"/>
          </a:p>
          <a:p>
            <a:pPr marL="0" marR="0" lvl="0" indent="0" algn="l" defTabSz="914400" rtl="0" eaLnBrk="0" fontAlgn="base" latinLnBrk="0" hangingPunct="0">
              <a:lnSpc>
                <a:spcPct val="100000"/>
              </a:lnSpc>
              <a:spcBef>
                <a:spcPts val="0"/>
              </a:spcBef>
              <a:spcAft>
                <a:spcPct val="0"/>
              </a:spcAft>
              <a:buClrTx/>
              <a:buSzTx/>
              <a:buFontTx/>
              <a:buNone/>
              <a:tabLst/>
              <a:defRPr/>
            </a:pPr>
            <a:r>
              <a:rPr lang="en-CA" sz="1200" kern="1200" dirty="0">
                <a:solidFill>
                  <a:schemeClr val="tx1"/>
                </a:solidFill>
                <a:effectLst/>
                <a:latin typeface="Arial" charset="0"/>
                <a:ea typeface="+mn-ea"/>
              </a:rPr>
              <a:t>Government administrative processes are often set up to monitor and enforce legislation and regulations and this sometimes includes compiling a register of the economic units. These registers may be of households or establishments and also contain a variety of data about these units. For statistical purposes, most administrative data are received from government agencies. However, administrative data may also come from NGOs, such as industry associations.</a:t>
            </a:r>
            <a:endParaRPr lang="en-US" sz="1200" kern="1200" dirty="0">
              <a:solidFill>
                <a:schemeClr val="tx1"/>
              </a:solidFill>
              <a:effectLst/>
              <a:latin typeface="Arial" charset="0"/>
              <a:ea typeface="+mn-ea"/>
            </a:endParaRPr>
          </a:p>
          <a:p>
            <a:pPr>
              <a:spcBef>
                <a:spcPts val="0"/>
              </a:spcBef>
            </a:pPr>
            <a:endParaRPr lang="en-AU" sz="1200" dirty="0"/>
          </a:p>
          <a:p>
            <a:pPr marL="0" marR="0" lvl="0" indent="0" algn="l" defTabSz="914400" rtl="0" eaLnBrk="0" fontAlgn="base" latinLnBrk="0" hangingPunct="0">
              <a:lnSpc>
                <a:spcPct val="100000"/>
              </a:lnSpc>
              <a:spcBef>
                <a:spcPts val="0"/>
              </a:spcBef>
              <a:spcAft>
                <a:spcPct val="0"/>
              </a:spcAft>
              <a:buClrTx/>
              <a:buSzTx/>
              <a:buFontTx/>
              <a:buNone/>
              <a:tabLst/>
              <a:defRPr/>
            </a:pPr>
            <a:r>
              <a:rPr lang="en-CA" sz="1200" kern="1200" dirty="0">
                <a:solidFill>
                  <a:schemeClr val="tx1"/>
                </a:solidFill>
                <a:effectLst/>
                <a:latin typeface="Arial" charset="0"/>
                <a:ea typeface="+mn-ea"/>
              </a:rPr>
              <a:t>Hydrological and meteorological data concern the water cycle. Such data are typically collected by the national agencies responsible for weather forecasting and water resources management but may also be collected by agencies responsible for other areas such as mining or geological surveys. Collection methods include the use of field monitoring stations (i.e. constituting a sample) and remote-sensing, and modelling techniques are frequently used for estimation. Agencies collecting hydrological data may also collect data regarding flows between the environment and the economy. </a:t>
            </a:r>
          </a:p>
          <a:p>
            <a:pPr marL="0" marR="0" lvl="0" indent="0" algn="l" defTabSz="914400" rtl="0" eaLnBrk="0" fontAlgn="base" latinLnBrk="0" hangingPunct="0">
              <a:lnSpc>
                <a:spcPct val="100000"/>
              </a:lnSpc>
              <a:spcBef>
                <a:spcPts val="0"/>
              </a:spcBef>
              <a:spcAft>
                <a:spcPct val="0"/>
              </a:spcAft>
              <a:buClrTx/>
              <a:buSzTx/>
              <a:buFontTx/>
              <a:buNone/>
              <a:tabLst/>
              <a:defRPr/>
            </a:pPr>
            <a:endParaRPr lang="en-CA" sz="1200" kern="1200" dirty="0">
              <a:solidFill>
                <a:schemeClr val="tx1"/>
              </a:solidFill>
              <a:effectLst/>
              <a:latin typeface="Arial" charset="0"/>
              <a:ea typeface="+mn-ea"/>
            </a:endParaRPr>
          </a:p>
          <a:p>
            <a:pPr marL="0" marR="0" lvl="0" indent="0" algn="l" defTabSz="914400" rtl="0" eaLnBrk="0" fontAlgn="base" latinLnBrk="0" hangingPunct="0">
              <a:lnSpc>
                <a:spcPct val="100000"/>
              </a:lnSpc>
              <a:spcBef>
                <a:spcPts val="0"/>
              </a:spcBef>
              <a:spcAft>
                <a:spcPct val="0"/>
              </a:spcAft>
              <a:buClrTx/>
              <a:buSzTx/>
              <a:buFontTx/>
              <a:buNone/>
              <a:tabLst/>
              <a:defRPr/>
            </a:pPr>
            <a:r>
              <a:rPr lang="en-CA" sz="1200" kern="1200" dirty="0">
                <a:solidFill>
                  <a:schemeClr val="tx1"/>
                </a:solidFill>
                <a:effectLst/>
                <a:latin typeface="Arial" charset="0"/>
                <a:ea typeface="+mn-ea"/>
              </a:rPr>
              <a:t>Research data are typically collected and compiled by universities, research agencies or NGOs, which may have a number of research projects and programmes related to water and associated with agriculture, Earth sciences, economics, engineering and environmental studies. NGOs sometimes undertake water-related research to influence decision-making and priority setting in Governments, while industry associations may also undertake research or collect data to influence government decisions, benchmark their performance or better understand the demand for water or sewerage services by industries and households. Research data are often used in water statistics to fill in data gaps or to derive coefficients for estimation purposes. </a:t>
            </a:r>
            <a:endParaRPr lang="en-US" sz="1200" kern="1200" dirty="0">
              <a:solidFill>
                <a:schemeClr val="tx1"/>
              </a:solidFill>
              <a:effectLst/>
              <a:latin typeface="Arial" charset="0"/>
              <a:ea typeface="+mn-ea"/>
            </a:endParaRPr>
          </a:p>
          <a:p>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29</a:t>
            </a:fld>
            <a:endParaRPr lang="en-US"/>
          </a:p>
        </p:txBody>
      </p:sp>
    </p:spTree>
    <p:extLst>
      <p:ext uri="{BB962C8B-B14F-4D97-AF65-F5344CB8AC3E}">
        <p14:creationId xmlns:p14="http://schemas.microsoft.com/office/powerpoint/2010/main" val="28491837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These data sources provide a starting for countries wishing to compile accounts.</a:t>
            </a:r>
          </a:p>
          <a:p>
            <a:endParaRPr lang="en-AU" dirty="0"/>
          </a:p>
          <a:p>
            <a:r>
              <a:rPr lang="en-AU" dirty="0"/>
              <a:t>National data sources are preferred,</a:t>
            </a:r>
            <a:r>
              <a:rPr lang="en-AU" baseline="0" dirty="0"/>
              <a:t> but these data sources provide an indication of what is likely to be available at a national level and knowledge of them will help to inform discussion between various agencies within countries.</a:t>
            </a:r>
            <a:endParaRPr lang="en-US" dirty="0"/>
          </a:p>
          <a:p>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36</a:t>
            </a:fld>
            <a:endParaRPr lang="en-US"/>
          </a:p>
        </p:txBody>
      </p:sp>
    </p:spTree>
    <p:extLst>
      <p:ext uri="{BB962C8B-B14F-4D97-AF65-F5344CB8AC3E}">
        <p14:creationId xmlns:p14="http://schemas.microsoft.com/office/powerpoint/2010/main" val="42264720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AU" dirty="0">
                <a:latin typeface="Arial" panose="020B0604020202020204" pitchFamily="34" charset="0"/>
                <a:cs typeface="Arial" panose="020B0604020202020204" pitchFamily="34" charset="0"/>
              </a:rPr>
              <a:t>We won’t go into detail on these.</a:t>
            </a:r>
            <a:r>
              <a:rPr lang="en-AU" baseline="0" dirty="0">
                <a:latin typeface="Arial" panose="020B0604020202020204" pitchFamily="34" charset="0"/>
                <a:cs typeface="Arial" panose="020B0604020202020204" pitchFamily="34" charset="0"/>
              </a:rPr>
              <a:t> It’s good to know they exist.</a:t>
            </a:r>
            <a:endParaRPr lang="en-AU" dirty="0">
              <a:latin typeface="Arial" panose="020B0604020202020204" pitchFamily="34" charset="0"/>
              <a:cs typeface="Arial" panose="020B0604020202020204" pitchFamily="34" charset="0"/>
            </a:endParaRPr>
          </a:p>
          <a:p>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37</a:t>
            </a:fld>
            <a:endParaRPr lang="en-US"/>
          </a:p>
        </p:txBody>
      </p:sp>
    </p:spTree>
    <p:extLst>
      <p:ext uri="{BB962C8B-B14F-4D97-AF65-F5344CB8AC3E}">
        <p14:creationId xmlns:p14="http://schemas.microsoft.com/office/powerpoint/2010/main" val="13338380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dirty="0"/>
              <a:t>These are only a few of</a:t>
            </a:r>
            <a:r>
              <a:rPr lang="en-CA" baseline="0" dirty="0"/>
              <a:t> the challenges. Still, it’s not difficult to get started to assemble water accounts.</a:t>
            </a:r>
            <a:endParaRPr lang="en-CA" dirty="0"/>
          </a:p>
          <a:p>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38</a:t>
            </a:fld>
            <a:endParaRPr lang="en-US"/>
          </a:p>
        </p:txBody>
      </p:sp>
    </p:spTree>
    <p:extLst>
      <p:ext uri="{BB962C8B-B14F-4D97-AF65-F5344CB8AC3E}">
        <p14:creationId xmlns:p14="http://schemas.microsoft.com/office/powerpoint/2010/main" val="151377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dirty="0"/>
              <a:t>“The map of global fresh water resources includes renewable water resources that are replenished annually through the global hydrological cycle, as well as fresh water stored in large lakes, for which renewal takes years to decades. The map combines a long-term mean annual water balance with data on water stored in large lakes. Annual water balance is estimated as the difference between precipitation and evapotranspiration, measured over 50 and 10 years respectively (</a:t>
            </a:r>
            <a:r>
              <a:rPr lang="en-CA" dirty="0" err="1"/>
              <a:t>Hijmans</a:t>
            </a:r>
            <a:r>
              <a:rPr lang="en-CA" dirty="0"/>
              <a:t> et al., 2005, Mu et al., 2011). Lake volumes were estimated using global data on the depth  of over 13 000 large fresh water lakes (</a:t>
            </a:r>
            <a:r>
              <a:rPr lang="en-CA" dirty="0" err="1"/>
              <a:t>Kourzenova</a:t>
            </a:r>
            <a:r>
              <a:rPr lang="en-CA" dirty="0"/>
              <a:t> et al., 2012).”</a:t>
            </a:r>
            <a:endParaRPr lang="en-CA" i="1" dirty="0"/>
          </a:p>
          <a:p>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40</a:t>
            </a:fld>
            <a:endParaRPr lang="en-US"/>
          </a:p>
        </p:txBody>
      </p:sp>
    </p:spTree>
    <p:extLst>
      <p:ext uri="{BB962C8B-B14F-4D97-AF65-F5344CB8AC3E}">
        <p14:creationId xmlns:p14="http://schemas.microsoft.com/office/powerpoint/2010/main" val="7227328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dirty="0"/>
              <a:t>As we said earlier, the Supply and Use diagrams can</a:t>
            </a:r>
            <a:r>
              <a:rPr lang="en-CA" baseline="0" dirty="0"/>
              <a:t> get complex. Not all values are known.</a:t>
            </a:r>
            <a:endParaRPr lang="en-CA" dirty="0"/>
          </a:p>
          <a:p>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41</a:t>
            </a:fld>
            <a:endParaRPr lang="en-US"/>
          </a:p>
        </p:txBody>
      </p:sp>
    </p:spTree>
    <p:extLst>
      <p:ext uri="{BB962C8B-B14F-4D97-AF65-F5344CB8AC3E}">
        <p14:creationId xmlns:p14="http://schemas.microsoft.com/office/powerpoint/2010/main" val="2774496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Australia</a:t>
            </a:r>
            <a:r>
              <a:rPr lang="en-US" baseline="0" dirty="0"/>
              <a:t> is a water-poor country and needs to track its water supply and demand carefully.</a:t>
            </a:r>
          </a:p>
          <a:p>
            <a:endParaRPr lang="en-US" baseline="0" dirty="0"/>
          </a:p>
          <a:p>
            <a:r>
              <a:rPr lang="en-US" baseline="0" dirty="0"/>
              <a:t>The maps show the drop in rainfall from 1998-2001 to 2002-2006…</a:t>
            </a:r>
          </a:p>
          <a:p>
            <a:r>
              <a:rPr lang="en-US" baseline="0" dirty="0"/>
              <a:t>The charts show who is consuming the water and the changes in consumption over the period.</a:t>
            </a:r>
          </a:p>
          <a:p>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42</a:t>
            </a:fld>
            <a:endParaRPr lang="en-US"/>
          </a:p>
        </p:txBody>
      </p:sp>
    </p:spTree>
    <p:extLst>
      <p:ext uri="{BB962C8B-B14F-4D97-AF65-F5344CB8AC3E}">
        <p14:creationId xmlns:p14="http://schemas.microsoft.com/office/powerpoint/2010/main" val="78787667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(Left</a:t>
            </a:r>
            <a:r>
              <a:rPr lang="en-CA" baseline="0" dirty="0"/>
              <a:t> Map</a:t>
            </a:r>
            <a:r>
              <a:rPr lang="en-CA" baseline="0" dirty="0">
                <a:sym typeface="Wingdings" panose="05000000000000000000" pitchFamily="2" charset="2"/>
              </a:rPr>
              <a:t>)</a:t>
            </a:r>
            <a:r>
              <a:rPr lang="en-CA" baseline="0" dirty="0"/>
              <a:t> Some areas of Canada are as dry as the driest areas in the world. Some areas compare with some of the wettest in the world.</a:t>
            </a:r>
          </a:p>
          <a:p>
            <a:endParaRPr lang="en-CA" baseline="0" dirty="0"/>
          </a:p>
          <a:p>
            <a:r>
              <a:rPr lang="en-CA" baseline="0" dirty="0"/>
              <a:t>(Right Map) Some areas in Canada experience highly variable in their water supply and demand. This means that some areas may experience flooding in some years and drought in other years.</a:t>
            </a:r>
            <a:endParaRPr lang="en-CA" dirty="0"/>
          </a:p>
          <a:p>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43</a:t>
            </a:fld>
            <a:endParaRPr lang="en-US"/>
          </a:p>
        </p:txBody>
      </p:sp>
    </p:spTree>
    <p:extLst>
      <p:ext uri="{BB962C8B-B14F-4D97-AF65-F5344CB8AC3E}">
        <p14:creationId xmlns:p14="http://schemas.microsoft.com/office/powerpoint/2010/main" val="2140431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en-US" baseline="0" dirty="0"/>
          </a:p>
        </p:txBody>
      </p:sp>
      <p:sp>
        <p:nvSpPr>
          <p:cNvPr id="4" name="Slide Number Placeholder 3"/>
          <p:cNvSpPr>
            <a:spLocks noGrp="1"/>
          </p:cNvSpPr>
          <p:nvPr>
            <p:ph type="sldNum" sz="quarter" idx="10"/>
          </p:nvPr>
        </p:nvSpPr>
        <p:spPr/>
        <p:txBody>
          <a:bodyPr/>
          <a:lstStyle/>
          <a:p>
            <a:fld id="{45040C50-B555-46ED-9005-45C5F97D1AFC}" type="slidenum">
              <a:rPr lang="en-US" smtClean="0"/>
              <a:pPr/>
              <a:t>4</a:t>
            </a:fld>
            <a:endParaRPr lang="en-US" dirty="0"/>
          </a:p>
        </p:txBody>
      </p:sp>
    </p:spTree>
    <p:extLst>
      <p:ext uri="{BB962C8B-B14F-4D97-AF65-F5344CB8AC3E}">
        <p14:creationId xmlns:p14="http://schemas.microsoft.com/office/powerpoint/2010/main" val="392601134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eaLnBrk="1" hangingPunct="1">
              <a:spcBef>
                <a:spcPts val="600"/>
              </a:spcBef>
              <a:buFont typeface="+mj-lt"/>
              <a:buNone/>
            </a:pPr>
            <a:r>
              <a:rPr lang="en-GB" altLang="en-US" sz="1200" dirty="0"/>
              <a:t>Possible</a:t>
            </a:r>
            <a:r>
              <a:rPr lang="en-GB" altLang="en-US" sz="1200" baseline="0" dirty="0"/>
              <a:t> answers (Issue </a:t>
            </a:r>
            <a:r>
              <a:rPr lang="en-GB" altLang="en-US" sz="1200" baseline="0" dirty="0">
                <a:sym typeface="Wingdings" panose="05000000000000000000" pitchFamily="2" charset="2"/>
              </a:rPr>
              <a:t> measures)</a:t>
            </a:r>
            <a:endParaRPr lang="en-GB" altLang="en-US" sz="1200" baseline="0" dirty="0"/>
          </a:p>
          <a:p>
            <a:pPr marL="457200" indent="-457200" eaLnBrk="1" hangingPunct="1">
              <a:spcBef>
                <a:spcPts val="600"/>
              </a:spcBef>
              <a:buFont typeface="+mj-lt"/>
              <a:buAutoNum type="arabicPeriod"/>
            </a:pPr>
            <a:r>
              <a:rPr lang="en-GB" altLang="en-US" sz="1200" dirty="0"/>
              <a:t>Flooding, drought </a:t>
            </a:r>
            <a:r>
              <a:rPr lang="en-GB" altLang="en-US" sz="1200" dirty="0">
                <a:sym typeface="Wingdings" panose="05000000000000000000" pitchFamily="2" charset="2"/>
              </a:rPr>
              <a:t> water</a:t>
            </a:r>
            <a:r>
              <a:rPr lang="en-GB" altLang="en-US" sz="1200" baseline="0" dirty="0">
                <a:sym typeface="Wingdings" panose="05000000000000000000" pitchFamily="2" charset="2"/>
              </a:rPr>
              <a:t> yield (rainfall); water consumption/use; ecosystems/land cover (wetlands, forests)…</a:t>
            </a:r>
          </a:p>
          <a:p>
            <a:pPr marL="457200" indent="-457200" eaLnBrk="1" hangingPunct="1">
              <a:spcBef>
                <a:spcPts val="600"/>
              </a:spcBef>
              <a:buFont typeface="+mj-lt"/>
              <a:buAutoNum type="arabicPeriod"/>
            </a:pPr>
            <a:r>
              <a:rPr lang="en-GB" altLang="en-US" sz="1200" baseline="0" dirty="0">
                <a:sym typeface="Wingdings" panose="05000000000000000000" pitchFamily="2" charset="2"/>
              </a:rPr>
              <a:t>Water quality  sedimentation; nutrients and pollution; water discharges by industry and households; availability to households…</a:t>
            </a:r>
          </a:p>
          <a:p>
            <a:pPr marL="457200" indent="-457200" eaLnBrk="1" hangingPunct="1">
              <a:spcBef>
                <a:spcPts val="600"/>
              </a:spcBef>
              <a:buFont typeface="+mj-lt"/>
              <a:buAutoNum type="arabicPeriod"/>
            </a:pPr>
            <a:r>
              <a:rPr lang="en-GB" altLang="en-US" sz="1200" baseline="0" dirty="0">
                <a:sym typeface="Wingdings" panose="05000000000000000000" pitchFamily="2" charset="2"/>
              </a:rPr>
              <a:t>Water ecosystems  species diversity; habitat/ecosystem types; invasive species; variability of water supply…</a:t>
            </a:r>
            <a:endParaRPr lang="en-GB" altLang="en-US" sz="1200" dirty="0"/>
          </a:p>
        </p:txBody>
      </p:sp>
      <p:sp>
        <p:nvSpPr>
          <p:cNvPr id="4" name="Slide Number Placeholder 3"/>
          <p:cNvSpPr>
            <a:spLocks noGrp="1"/>
          </p:cNvSpPr>
          <p:nvPr>
            <p:ph type="sldNum" sz="quarter" idx="10"/>
          </p:nvPr>
        </p:nvSpPr>
        <p:spPr/>
        <p:txBody>
          <a:bodyPr/>
          <a:lstStyle/>
          <a:p>
            <a:fld id="{45040C50-B555-46ED-9005-45C5F97D1AFC}" type="slidenum">
              <a:rPr lang="en-US" smtClean="0"/>
              <a:pPr/>
              <a:t>45</a:t>
            </a:fld>
            <a:endParaRPr lang="en-US" dirty="0"/>
          </a:p>
        </p:txBody>
      </p:sp>
    </p:spTree>
    <p:extLst>
      <p:ext uri="{BB962C8B-B14F-4D97-AF65-F5344CB8AC3E}">
        <p14:creationId xmlns:p14="http://schemas.microsoft.com/office/powerpoint/2010/main" val="9148365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45040C50-B555-46ED-9005-45C5F97D1AFC}" type="slidenum">
              <a:rPr lang="en-US" smtClean="0"/>
              <a:pPr/>
              <a:t>5</a:t>
            </a:fld>
            <a:endParaRPr lang="en-US" dirty="0"/>
          </a:p>
        </p:txBody>
      </p:sp>
    </p:spTree>
    <p:extLst>
      <p:ext uri="{BB962C8B-B14F-4D97-AF65-F5344CB8AC3E}">
        <p14:creationId xmlns:p14="http://schemas.microsoft.com/office/powerpoint/2010/main" val="7144800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0" baseline="0" dirty="0"/>
          </a:p>
        </p:txBody>
      </p:sp>
      <p:sp>
        <p:nvSpPr>
          <p:cNvPr id="4" name="Slide Number Placeholder 3"/>
          <p:cNvSpPr>
            <a:spLocks noGrp="1"/>
          </p:cNvSpPr>
          <p:nvPr>
            <p:ph type="sldNum" sz="quarter" idx="10"/>
          </p:nvPr>
        </p:nvSpPr>
        <p:spPr/>
        <p:txBody>
          <a:bodyPr/>
          <a:lstStyle/>
          <a:p>
            <a:fld id="{45040C50-B555-46ED-9005-45C5F97D1AFC}" type="slidenum">
              <a:rPr lang="en-US" smtClean="0"/>
              <a:pPr/>
              <a:t>7</a:t>
            </a:fld>
            <a:endParaRPr lang="en-US" dirty="0"/>
          </a:p>
        </p:txBody>
      </p:sp>
    </p:spTree>
    <p:extLst>
      <p:ext uri="{BB962C8B-B14F-4D97-AF65-F5344CB8AC3E}">
        <p14:creationId xmlns:p14="http://schemas.microsoft.com/office/powerpoint/2010/main" val="22367238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baseline="0" dirty="0"/>
              <a:t>Discussion? E.g., what are the priorities, opportunities and constraints in your country to compiling Water Accounts?</a:t>
            </a:r>
            <a:endParaRPr lang="en-CA" dirty="0"/>
          </a:p>
          <a:p>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8</a:t>
            </a:fld>
            <a:endParaRPr lang="en-US"/>
          </a:p>
        </p:txBody>
      </p:sp>
    </p:spTree>
    <p:extLst>
      <p:ext uri="{BB962C8B-B14F-4D97-AF65-F5344CB8AC3E}">
        <p14:creationId xmlns:p14="http://schemas.microsoft.com/office/powerpoint/2010/main" val="41438965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en-US" baseline="0" dirty="0"/>
          </a:p>
        </p:txBody>
      </p:sp>
      <p:sp>
        <p:nvSpPr>
          <p:cNvPr id="4" name="Slide Number Placeholder 3"/>
          <p:cNvSpPr>
            <a:spLocks noGrp="1"/>
          </p:cNvSpPr>
          <p:nvPr>
            <p:ph type="sldNum" sz="quarter" idx="10"/>
          </p:nvPr>
        </p:nvSpPr>
        <p:spPr/>
        <p:txBody>
          <a:bodyPr/>
          <a:lstStyle/>
          <a:p>
            <a:fld id="{45040C50-B555-46ED-9005-45C5F97D1AFC}" type="slidenum">
              <a:rPr lang="en-US" smtClean="0"/>
              <a:pPr/>
              <a:t>10</a:t>
            </a:fld>
            <a:endParaRPr lang="en-US" dirty="0"/>
          </a:p>
        </p:txBody>
      </p:sp>
    </p:spTree>
    <p:extLst>
      <p:ext uri="{BB962C8B-B14F-4D97-AF65-F5344CB8AC3E}">
        <p14:creationId xmlns:p14="http://schemas.microsoft.com/office/powerpoint/2010/main" val="39260113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dirty="0"/>
              <a:t>Please ask questions and comment</a:t>
            </a:r>
            <a:r>
              <a:rPr lang="en-CA" baseline="0" dirty="0"/>
              <a:t> during the presentation (as long as you keep it high level = clarification, correction)</a:t>
            </a:r>
          </a:p>
          <a:p>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11</a:t>
            </a:fld>
            <a:endParaRPr lang="en-US"/>
          </a:p>
        </p:txBody>
      </p:sp>
    </p:spTree>
    <p:extLst>
      <p:ext uri="{BB962C8B-B14F-4D97-AF65-F5344CB8AC3E}">
        <p14:creationId xmlns:p14="http://schemas.microsoft.com/office/powerpoint/2010/main" val="16238290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45040C50-B555-46ED-9005-45C5F97D1AFC}" type="slidenum">
              <a:rPr lang="en-US" smtClean="0"/>
              <a:pPr/>
              <a:t>12</a:t>
            </a:fld>
            <a:endParaRPr lang="en-US" dirty="0"/>
          </a:p>
        </p:txBody>
      </p:sp>
    </p:spTree>
    <p:extLst>
      <p:ext uri="{BB962C8B-B14F-4D97-AF65-F5344CB8AC3E}">
        <p14:creationId xmlns:p14="http://schemas.microsoft.com/office/powerpoint/2010/main" val="36036825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14729"/>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4094404"/>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5" name="Footer Placeholder 4"/>
          <p:cNvSpPr>
            <a:spLocks noGrp="1"/>
          </p:cNvSpPr>
          <p:nvPr>
            <p:ph type="ftr" sz="quarter" idx="11"/>
          </p:nvPr>
        </p:nvSpPr>
        <p:spPr>
          <a:xfrm>
            <a:off x="216346" y="6669358"/>
            <a:ext cx="2738610" cy="184055"/>
          </a:xfrm>
        </p:spPr>
        <p:txBody>
          <a:bodyPr/>
          <a:lstStyle/>
          <a:p>
            <a:r>
              <a:rPr lang="en-GB"/>
              <a:t>SEEA-CF - Water accounts</a:t>
            </a:r>
          </a:p>
        </p:txBody>
      </p:sp>
      <p:sp>
        <p:nvSpPr>
          <p:cNvPr id="6" name="Slide Number Placeholder 5"/>
          <p:cNvSpPr>
            <a:spLocks noGrp="1"/>
          </p:cNvSpPr>
          <p:nvPr>
            <p:ph type="sldNum" sz="quarter" idx="12"/>
          </p:nvPr>
        </p:nvSpPr>
        <p:spPr>
          <a:xfrm>
            <a:off x="-77002" y="6612555"/>
            <a:ext cx="365760" cy="263279"/>
          </a:xfrm>
        </p:spPr>
        <p:txBody>
          <a:bodyPr/>
          <a:lstStyle>
            <a:lvl1pPr>
              <a:defRPr sz="1100"/>
            </a:lvl1pPr>
          </a:lstStyle>
          <a:p>
            <a:fld id="{E71A7A4C-8D87-42F8-8127-0E25E258281F}" type="slidenum">
              <a:rPr lang="en-GB" smtClean="0"/>
              <a:pPr/>
              <a:t>‹#›</a:t>
            </a:fld>
            <a:endParaRPr lang="en-GB"/>
          </a:p>
        </p:txBody>
      </p:sp>
    </p:spTree>
    <p:extLst>
      <p:ext uri="{BB962C8B-B14F-4D97-AF65-F5344CB8AC3E}">
        <p14:creationId xmlns:p14="http://schemas.microsoft.com/office/powerpoint/2010/main" val="4055521265"/>
      </p:ext>
    </p:extLst>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845769"/>
            <a:ext cx="7886700" cy="1325563"/>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28650" y="1657981"/>
            <a:ext cx="7886700" cy="489682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r>
              <a:rPr lang="en-GB"/>
              <a:t>SEEA-CF - Water accounts</a:t>
            </a:r>
          </a:p>
        </p:txBody>
      </p:sp>
      <p:sp>
        <p:nvSpPr>
          <p:cNvPr id="6" name="Slide Number Placeholder 5"/>
          <p:cNvSpPr>
            <a:spLocks noGrp="1"/>
          </p:cNvSpPr>
          <p:nvPr>
            <p:ph type="sldNum" sz="quarter" idx="12"/>
          </p:nvPr>
        </p:nvSpPr>
        <p:spPr>
          <a:xfrm>
            <a:off x="-86627" y="6574054"/>
            <a:ext cx="385011" cy="311407"/>
          </a:xfrm>
        </p:spPr>
        <p:txBody>
          <a:bodyPr/>
          <a:lstStyle>
            <a:lvl1pPr>
              <a:defRPr sz="1100"/>
            </a:lvl1pPr>
          </a:lstStyle>
          <a:p>
            <a:fld id="{74DCA07C-3CEC-4E76-A32B-135E0BEA900B}" type="slidenum">
              <a:rPr lang="en-GB" smtClean="0"/>
              <a:pPr/>
              <a:t>‹#›</a:t>
            </a:fld>
            <a:endParaRPr lang="en-GB"/>
          </a:p>
        </p:txBody>
      </p:sp>
    </p:spTree>
    <p:extLst>
      <p:ext uri="{BB962C8B-B14F-4D97-AF65-F5344CB8AC3E}">
        <p14:creationId xmlns:p14="http://schemas.microsoft.com/office/powerpoint/2010/main" val="2556553137"/>
      </p:ext>
    </p:extLst>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822322"/>
            <a:ext cx="1971675" cy="577098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822322"/>
            <a:ext cx="5800725" cy="577098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r>
              <a:rPr lang="en-GB"/>
              <a:t>SEEA-CF - Water accounts</a:t>
            </a:r>
          </a:p>
        </p:txBody>
      </p:sp>
      <p:sp>
        <p:nvSpPr>
          <p:cNvPr id="6" name="Slide Number Placeholder 5"/>
          <p:cNvSpPr>
            <a:spLocks noGrp="1"/>
          </p:cNvSpPr>
          <p:nvPr>
            <p:ph type="sldNum" sz="quarter" idx="12"/>
          </p:nvPr>
        </p:nvSpPr>
        <p:spPr>
          <a:xfrm>
            <a:off x="-125127" y="6602929"/>
            <a:ext cx="423510" cy="259883"/>
          </a:xfrm>
        </p:spPr>
        <p:txBody>
          <a:bodyPr/>
          <a:lstStyle>
            <a:lvl1pPr>
              <a:defRPr sz="1100"/>
            </a:lvl1pPr>
          </a:lstStyle>
          <a:p>
            <a:fld id="{AAE1F87F-31B0-4EF0-8DDF-838A944D14DE}" type="slidenum">
              <a:rPr lang="en-GB" smtClean="0"/>
              <a:pPr/>
              <a:t>‹#›</a:t>
            </a:fld>
            <a:endParaRPr lang="en-GB"/>
          </a:p>
        </p:txBody>
      </p:sp>
    </p:spTree>
    <p:extLst>
      <p:ext uri="{BB962C8B-B14F-4D97-AF65-F5344CB8AC3E}">
        <p14:creationId xmlns:p14="http://schemas.microsoft.com/office/powerpoint/2010/main" val="2708046587"/>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628650" y="1667506"/>
            <a:ext cx="7886700" cy="48952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b="0"/>
            </a:lvl1pPr>
          </a:lstStyle>
          <a:p>
            <a:r>
              <a:rPr lang="en-GB"/>
              <a:t>SEEA-CF - Water accounts</a:t>
            </a:r>
          </a:p>
        </p:txBody>
      </p:sp>
      <p:sp>
        <p:nvSpPr>
          <p:cNvPr id="6" name="Slide Number Placeholder 5"/>
          <p:cNvSpPr>
            <a:spLocks noGrp="1"/>
          </p:cNvSpPr>
          <p:nvPr>
            <p:ph type="sldNum" sz="quarter" idx="12"/>
          </p:nvPr>
        </p:nvSpPr>
        <p:spPr>
          <a:xfrm>
            <a:off x="-67377" y="6601225"/>
            <a:ext cx="365759" cy="284234"/>
          </a:xfrm>
        </p:spPr>
        <p:txBody>
          <a:bodyPr/>
          <a:lstStyle>
            <a:lvl1pPr>
              <a:defRPr sz="1100"/>
            </a:lvl1pPr>
          </a:lstStyle>
          <a:p>
            <a:fld id="{A2261D6C-4505-4CAD-B01B-1DA294CCE22C}" type="slidenum">
              <a:rPr lang="en-GB" smtClean="0"/>
              <a:pPr/>
              <a:t>‹#›</a:t>
            </a:fld>
            <a:endParaRPr lang="en-GB"/>
          </a:p>
        </p:txBody>
      </p:sp>
    </p:spTree>
    <p:extLst>
      <p:ext uri="{BB962C8B-B14F-4D97-AF65-F5344CB8AC3E}">
        <p14:creationId xmlns:p14="http://schemas.microsoft.com/office/powerpoint/2010/main" val="2814658733"/>
      </p:ext>
    </p:extLst>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a:xfrm>
            <a:off x="-115504" y="6612556"/>
            <a:ext cx="394635" cy="253656"/>
          </a:xfrm>
        </p:spPr>
        <p:txBody>
          <a:bodyPr/>
          <a:lstStyle>
            <a:lvl1pPr>
              <a:defRPr sz="1100"/>
            </a:lvl1pPr>
          </a:lstStyle>
          <a:p>
            <a:fld id="{F25B7AE6-69C5-4741-9DE0-434B6C9488E3}" type="slidenum">
              <a:rPr lang="en-GB" smtClean="0"/>
              <a:pPr/>
              <a:t>‹#›</a:t>
            </a:fld>
            <a:endParaRPr lang="en-GB"/>
          </a:p>
        </p:txBody>
      </p:sp>
    </p:spTree>
    <p:extLst>
      <p:ext uri="{BB962C8B-B14F-4D97-AF65-F5344CB8AC3E}">
        <p14:creationId xmlns:p14="http://schemas.microsoft.com/office/powerpoint/2010/main" val="2324838169"/>
      </p:ext>
    </p:extLst>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704727"/>
            <a:ext cx="3886200" cy="48004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704727"/>
            <a:ext cx="3886200" cy="48004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t>SEEA-CF - Water accounts</a:t>
            </a:r>
          </a:p>
        </p:txBody>
      </p:sp>
      <p:sp>
        <p:nvSpPr>
          <p:cNvPr id="7" name="Slide Number Placeholder 6"/>
          <p:cNvSpPr>
            <a:spLocks noGrp="1"/>
          </p:cNvSpPr>
          <p:nvPr>
            <p:ph type="sldNum" sz="quarter" idx="12"/>
          </p:nvPr>
        </p:nvSpPr>
        <p:spPr>
          <a:xfrm>
            <a:off x="-77002" y="6591300"/>
            <a:ext cx="375385" cy="255660"/>
          </a:xfrm>
        </p:spPr>
        <p:txBody>
          <a:bodyPr/>
          <a:lstStyle>
            <a:lvl1pPr>
              <a:defRPr sz="1100"/>
            </a:lvl1pPr>
          </a:lstStyle>
          <a:p>
            <a:fld id="{CB84D98A-B883-41C6-BA92-0F40CB1051E5}" type="slidenum">
              <a:rPr lang="en-GB" smtClean="0"/>
              <a:pPr/>
              <a:t>‹#›</a:t>
            </a:fld>
            <a:endParaRPr lang="en-GB"/>
          </a:p>
        </p:txBody>
      </p:sp>
    </p:spTree>
    <p:extLst>
      <p:ext uri="{BB962C8B-B14F-4D97-AF65-F5344CB8AC3E}">
        <p14:creationId xmlns:p14="http://schemas.microsoft.com/office/powerpoint/2010/main" val="615832849"/>
      </p:ext>
    </p:extLst>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810600"/>
            <a:ext cx="7886700" cy="815091"/>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59912"/>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18045"/>
            <a:ext cx="3868340" cy="40830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59912"/>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18045"/>
            <a:ext cx="3887391" cy="40830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t>SEEA-CF - Water accounts</a:t>
            </a:r>
          </a:p>
        </p:txBody>
      </p:sp>
      <p:sp>
        <p:nvSpPr>
          <p:cNvPr id="9" name="Slide Number Placeholder 8"/>
          <p:cNvSpPr>
            <a:spLocks noGrp="1"/>
          </p:cNvSpPr>
          <p:nvPr>
            <p:ph type="sldNum" sz="quarter" idx="12"/>
          </p:nvPr>
        </p:nvSpPr>
        <p:spPr>
          <a:xfrm>
            <a:off x="-105877" y="6610721"/>
            <a:ext cx="404260" cy="245863"/>
          </a:xfrm>
        </p:spPr>
        <p:txBody>
          <a:bodyPr/>
          <a:lstStyle>
            <a:lvl1pPr>
              <a:defRPr sz="1100"/>
            </a:lvl1pPr>
          </a:lstStyle>
          <a:p>
            <a:fld id="{78E2B2C3-E7C0-4F26-8344-089148980C16}" type="slidenum">
              <a:rPr lang="en-GB" smtClean="0"/>
              <a:pPr/>
              <a:t>‹#›</a:t>
            </a:fld>
            <a:endParaRPr lang="en-GB"/>
          </a:p>
        </p:txBody>
      </p:sp>
    </p:spTree>
    <p:extLst>
      <p:ext uri="{BB962C8B-B14F-4D97-AF65-F5344CB8AC3E}">
        <p14:creationId xmlns:p14="http://schemas.microsoft.com/office/powerpoint/2010/main" val="4024822477"/>
      </p:ext>
    </p:extLst>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a:xfrm>
            <a:off x="-105877" y="6620347"/>
            <a:ext cx="404260" cy="245863"/>
          </a:xfrm>
        </p:spPr>
        <p:txBody>
          <a:bodyPr/>
          <a:lstStyle>
            <a:lvl1pPr>
              <a:defRPr sz="1100"/>
            </a:lvl1pPr>
          </a:lstStyle>
          <a:p>
            <a:fld id="{D0933419-3C4E-4C08-A6BD-AC72D041C9C2}" type="slidenum">
              <a:rPr lang="en-GB" smtClean="0"/>
              <a:pPr/>
              <a:t>‹#›</a:t>
            </a:fld>
            <a:endParaRPr lang="en-GB"/>
          </a:p>
        </p:txBody>
      </p:sp>
    </p:spTree>
    <p:extLst>
      <p:ext uri="{BB962C8B-B14F-4D97-AF65-F5344CB8AC3E}">
        <p14:creationId xmlns:p14="http://schemas.microsoft.com/office/powerpoint/2010/main" val="747063950"/>
      </p:ext>
    </p:extLst>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SEEA-CF - Water accounts</a:t>
            </a:r>
          </a:p>
        </p:txBody>
      </p:sp>
      <p:sp>
        <p:nvSpPr>
          <p:cNvPr id="4" name="Slide Number Placeholder 3"/>
          <p:cNvSpPr>
            <a:spLocks noGrp="1"/>
          </p:cNvSpPr>
          <p:nvPr>
            <p:ph type="sldNum" sz="quarter" idx="12"/>
          </p:nvPr>
        </p:nvSpPr>
        <p:spPr>
          <a:xfrm>
            <a:off x="-105878" y="6610721"/>
            <a:ext cx="394636" cy="245863"/>
          </a:xfrm>
        </p:spPr>
        <p:txBody>
          <a:bodyPr/>
          <a:lstStyle>
            <a:lvl1pPr>
              <a:defRPr sz="1100"/>
            </a:lvl1pPr>
          </a:lstStyle>
          <a:p>
            <a:fld id="{33E22236-2149-4CED-A662-6633D7822ADF}" type="slidenum">
              <a:rPr lang="en-GB" smtClean="0"/>
              <a:pPr/>
              <a:t>‹#›</a:t>
            </a:fld>
            <a:endParaRPr lang="en-GB"/>
          </a:p>
        </p:txBody>
      </p:sp>
    </p:spTree>
    <p:extLst>
      <p:ext uri="{BB962C8B-B14F-4D97-AF65-F5344CB8AC3E}">
        <p14:creationId xmlns:p14="http://schemas.microsoft.com/office/powerpoint/2010/main" val="1962603905"/>
      </p:ext>
    </p:extLst>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1008183"/>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1538409"/>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608383"/>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GB"/>
              <a:t>SEEA-CF - Water accounts</a:t>
            </a:r>
          </a:p>
        </p:txBody>
      </p:sp>
      <p:sp>
        <p:nvSpPr>
          <p:cNvPr id="7" name="Slide Number Placeholder 6"/>
          <p:cNvSpPr>
            <a:spLocks noGrp="1"/>
          </p:cNvSpPr>
          <p:nvPr>
            <p:ph type="sldNum" sz="quarter" idx="12"/>
          </p:nvPr>
        </p:nvSpPr>
        <p:spPr>
          <a:xfrm>
            <a:off x="-77002" y="6593305"/>
            <a:ext cx="365760" cy="263280"/>
          </a:xfrm>
        </p:spPr>
        <p:txBody>
          <a:bodyPr/>
          <a:lstStyle>
            <a:lvl1pPr>
              <a:defRPr sz="1100"/>
            </a:lvl1pPr>
          </a:lstStyle>
          <a:p>
            <a:fld id="{6C89B0CD-6DB0-4A13-AEAF-27F7C99FE11B}" type="slidenum">
              <a:rPr lang="en-GB" smtClean="0"/>
              <a:pPr/>
              <a:t>‹#›</a:t>
            </a:fld>
            <a:endParaRPr lang="en-GB"/>
          </a:p>
        </p:txBody>
      </p:sp>
    </p:spTree>
    <p:extLst>
      <p:ext uri="{BB962C8B-B14F-4D97-AF65-F5344CB8AC3E}">
        <p14:creationId xmlns:p14="http://schemas.microsoft.com/office/powerpoint/2010/main" val="3390694372"/>
      </p:ext>
    </p:extLst>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1008181"/>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1538407"/>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608381"/>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GB"/>
              <a:t>SEEA-CF - Water accounts</a:t>
            </a:r>
          </a:p>
        </p:txBody>
      </p:sp>
      <p:sp>
        <p:nvSpPr>
          <p:cNvPr id="7" name="Slide Number Placeholder 6"/>
          <p:cNvSpPr>
            <a:spLocks noGrp="1"/>
          </p:cNvSpPr>
          <p:nvPr>
            <p:ph type="sldNum" sz="quarter" idx="12"/>
          </p:nvPr>
        </p:nvSpPr>
        <p:spPr>
          <a:xfrm>
            <a:off x="-67376" y="6669358"/>
            <a:ext cx="365760" cy="196851"/>
          </a:xfrm>
        </p:spPr>
        <p:txBody>
          <a:bodyPr/>
          <a:lstStyle>
            <a:lvl1pPr>
              <a:defRPr sz="1100"/>
            </a:lvl1pPr>
          </a:lstStyle>
          <a:p>
            <a:fld id="{EA56FCA7-C922-4448-A783-0F14B3513C06}" type="slidenum">
              <a:rPr lang="en-GB" smtClean="0"/>
              <a:pPr/>
              <a:t>‹#›</a:t>
            </a:fld>
            <a:endParaRPr lang="en-GB"/>
          </a:p>
        </p:txBody>
      </p:sp>
    </p:spTree>
    <p:extLst>
      <p:ext uri="{BB962C8B-B14F-4D97-AF65-F5344CB8AC3E}">
        <p14:creationId xmlns:p14="http://schemas.microsoft.com/office/powerpoint/2010/main" val="3003723602"/>
      </p:ext>
    </p:extLst>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810600"/>
            <a:ext cx="7886700" cy="81606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657981"/>
            <a:ext cx="7886700" cy="4964456"/>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0" y="6665420"/>
            <a:ext cx="216346" cy="181540"/>
          </a:xfrm>
          <a:prstGeom prst="rect">
            <a:avLst/>
          </a:prstGeom>
        </p:spPr>
        <p:txBody>
          <a:bodyPr vert="horz" lIns="91440" tIns="45720" rIns="91440" bIns="45720" rtlCol="0" anchor="ctr"/>
          <a:lstStyle>
            <a:lvl1pPr algn="r">
              <a:defRPr sz="1200">
                <a:solidFill>
                  <a:schemeClr val="bg1">
                    <a:lumMod val="95000"/>
                  </a:schemeClr>
                </a:solidFill>
                <a:latin typeface="+mn-lt"/>
              </a:defRPr>
            </a:lvl1pPr>
          </a:lstStyle>
          <a:p>
            <a:fld id="{FF38599B-9AAF-4979-B466-9167277399A0}" type="slidenum">
              <a:rPr lang="en-GB" smtClean="0"/>
              <a:pPr/>
              <a:t>‹#›</a:t>
            </a:fld>
            <a:endParaRPr lang="en-GB" dirty="0"/>
          </a:p>
        </p:txBody>
      </p:sp>
      <p:sp>
        <p:nvSpPr>
          <p:cNvPr id="7" name="Rectangle 3">
            <a:extLst>
              <a:ext uri="{FF2B5EF4-FFF2-40B4-BE49-F238E27FC236}">
                <a16:creationId xmlns:a16="http://schemas.microsoft.com/office/drawing/2014/main" id="{B16C2253-506A-4FE0-83A8-2FB02280D9D7}"/>
              </a:ext>
            </a:extLst>
          </p:cNvPr>
          <p:cNvSpPr>
            <a:spLocks noChangeArrowheads="1"/>
          </p:cNvSpPr>
          <p:nvPr/>
        </p:nvSpPr>
        <p:spPr bwMode="auto">
          <a:xfrm>
            <a:off x="216346" y="6669360"/>
            <a:ext cx="8927654" cy="188640"/>
          </a:xfrm>
          <a:prstGeom prst="rect">
            <a:avLst/>
          </a:prstGeom>
          <a:solidFill>
            <a:srgbClr val="545454"/>
          </a:solidFill>
          <a:ln>
            <a:noFill/>
          </a:ln>
          <a:effectLst/>
          <a:extLst>
            <a:ext uri="{91240B29-F687-4F45-9708-019B960494DF}">
              <a14:hiddenLine xmlns:a14="http://schemas.microsoft.com/office/drawing/2010/main" w="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normAutofit fontScale="77500" lnSpcReduction="20000"/>
          </a:bodyPr>
          <a:lstStyle/>
          <a:p>
            <a:endParaRPr lang="en-GB" sz="900" dirty="0">
              <a:solidFill>
                <a:schemeClr val="bg1">
                  <a:lumMod val="95000"/>
                </a:schemeClr>
              </a:solidFill>
            </a:endParaRPr>
          </a:p>
        </p:txBody>
      </p:sp>
      <p:sp>
        <p:nvSpPr>
          <p:cNvPr id="5" name="Footer Placeholder 4"/>
          <p:cNvSpPr>
            <a:spLocks noGrp="1"/>
          </p:cNvSpPr>
          <p:nvPr>
            <p:ph type="ftr" sz="quarter" idx="3"/>
          </p:nvPr>
        </p:nvSpPr>
        <p:spPr>
          <a:xfrm>
            <a:off x="216346" y="6669358"/>
            <a:ext cx="2738610" cy="184055"/>
          </a:xfrm>
          <a:prstGeom prst="rect">
            <a:avLst/>
          </a:prstGeom>
        </p:spPr>
        <p:txBody>
          <a:bodyPr vert="horz" lIns="91440" tIns="45720" rIns="91440" bIns="45720" rtlCol="0" anchor="ctr"/>
          <a:lstStyle>
            <a:lvl1pPr algn="l">
              <a:defRPr sz="1000">
                <a:solidFill>
                  <a:schemeClr val="bg1">
                    <a:lumMod val="95000"/>
                  </a:schemeClr>
                </a:solidFill>
                <a:latin typeface="+mn-lt"/>
                <a:cs typeface="Arial" panose="020B0604020202020204" pitchFamily="34" charset="0"/>
              </a:defRPr>
            </a:lvl1pPr>
          </a:lstStyle>
          <a:p>
            <a:r>
              <a:rPr lang="en-GB"/>
              <a:t>SEEA-CF - Water accounts</a:t>
            </a:r>
          </a:p>
        </p:txBody>
      </p:sp>
      <p:sp>
        <p:nvSpPr>
          <p:cNvPr id="8" name="Rectangle 4">
            <a:extLst>
              <a:ext uri="{FF2B5EF4-FFF2-40B4-BE49-F238E27FC236}">
                <a16:creationId xmlns:a16="http://schemas.microsoft.com/office/drawing/2014/main" id="{B5ACF959-5601-4F64-BB0B-1C8728D5D593}"/>
              </a:ext>
            </a:extLst>
          </p:cNvPr>
          <p:cNvSpPr>
            <a:spLocks noChangeArrowheads="1"/>
          </p:cNvSpPr>
          <p:nvPr/>
        </p:nvSpPr>
        <p:spPr bwMode="auto">
          <a:xfrm>
            <a:off x="0" y="0"/>
            <a:ext cx="216346" cy="6858000"/>
          </a:xfrm>
          <a:prstGeom prst="rect">
            <a:avLst/>
          </a:prstGeom>
          <a:solidFill>
            <a:srgbClr val="2A3990"/>
          </a:solidFill>
          <a:ln>
            <a:noFill/>
          </a:ln>
          <a:effectLst/>
        </p:spPr>
        <p:txBody>
          <a:bodyPr wrap="none" anchor="ctr"/>
          <a:lstStyle/>
          <a:p>
            <a:endParaRPr lang="en-GB"/>
          </a:p>
        </p:txBody>
      </p:sp>
      <p:sp>
        <p:nvSpPr>
          <p:cNvPr id="9" name="Rectangle 5">
            <a:extLst>
              <a:ext uri="{FF2B5EF4-FFF2-40B4-BE49-F238E27FC236}">
                <a16:creationId xmlns:a16="http://schemas.microsoft.com/office/drawing/2014/main" id="{05D6C106-8F47-4470-A9D8-1FD8422342D8}"/>
              </a:ext>
            </a:extLst>
          </p:cNvPr>
          <p:cNvSpPr>
            <a:spLocks noChangeArrowheads="1"/>
          </p:cNvSpPr>
          <p:nvPr/>
        </p:nvSpPr>
        <p:spPr bwMode="auto">
          <a:xfrm>
            <a:off x="0" y="6669359"/>
            <a:ext cx="216346" cy="188641"/>
          </a:xfrm>
          <a:prstGeom prst="rect">
            <a:avLst/>
          </a:prstGeom>
          <a:solidFill>
            <a:srgbClr val="E17B1C"/>
          </a:solidFill>
          <a:ln>
            <a:noFill/>
          </a:ln>
          <a:effectLst/>
          <a:extLst>
            <a:ext uri="{91240B29-F687-4F45-9708-019B960494DF}">
              <a14:hiddenLine xmlns:a14="http://schemas.microsoft.com/office/drawing/2010/main" w="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45720" rIns="45720" anchor="t" anchorCtr="0">
            <a:normAutofit fontScale="70000" lnSpcReduction="20000"/>
          </a:bodyPr>
          <a:lstStyle/>
          <a:p>
            <a:pPr marL="0" indent="0"/>
            <a:endParaRPr lang="en-GB" sz="1000" dirty="0">
              <a:latin typeface="Verdana" panose="020B0604030504040204" pitchFamily="34" charset="0"/>
              <a:ea typeface="Verdana" panose="020B0604030504040204" pitchFamily="34" charset="0"/>
              <a:cs typeface="Verdana" panose="020B0604030504040204" pitchFamily="34" charset="0"/>
            </a:endParaRPr>
          </a:p>
        </p:txBody>
      </p:sp>
      <p:sp>
        <p:nvSpPr>
          <p:cNvPr id="10" name="Line 10">
            <a:extLst>
              <a:ext uri="{FF2B5EF4-FFF2-40B4-BE49-F238E27FC236}">
                <a16:creationId xmlns:a16="http://schemas.microsoft.com/office/drawing/2014/main" id="{DFA8788E-BDDC-4CD7-84EA-76A59F3E9308}"/>
              </a:ext>
            </a:extLst>
          </p:cNvPr>
          <p:cNvSpPr>
            <a:spLocks noChangeShapeType="1"/>
          </p:cNvSpPr>
          <p:nvPr/>
        </p:nvSpPr>
        <p:spPr bwMode="auto">
          <a:xfrm flipV="1">
            <a:off x="216346" y="745247"/>
            <a:ext cx="8927654" cy="14585"/>
          </a:xfrm>
          <a:prstGeom prst="line">
            <a:avLst/>
          </a:prstGeom>
          <a:noFill/>
          <a:ln w="20955">
            <a:solidFill>
              <a:srgbClr val="E17B1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11" name="Picture 10">
            <a:extLst>
              <a:ext uri="{FF2B5EF4-FFF2-40B4-BE49-F238E27FC236}">
                <a16:creationId xmlns:a16="http://schemas.microsoft.com/office/drawing/2014/main" id="{512C5761-DAE0-4F27-8CA1-9F3A3AA62D7E}"/>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8460432" y="116632"/>
            <a:ext cx="576064" cy="576064"/>
          </a:xfrm>
          <a:prstGeom prst="rect">
            <a:avLst/>
          </a:prstGeom>
        </p:spPr>
      </p:pic>
      <p:pic>
        <p:nvPicPr>
          <p:cNvPr id="12" name="Picture 11">
            <a:extLst>
              <a:ext uri="{FF2B5EF4-FFF2-40B4-BE49-F238E27FC236}">
                <a16:creationId xmlns:a16="http://schemas.microsoft.com/office/drawing/2014/main" id="{AA297542-BBC8-4052-9396-B2F1CB77D3D5}"/>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23528" y="116632"/>
            <a:ext cx="2088232" cy="542530"/>
          </a:xfrm>
          <a:prstGeom prst="rect">
            <a:avLst/>
          </a:prstGeom>
        </p:spPr>
      </p:pic>
      <p:sp>
        <p:nvSpPr>
          <p:cNvPr id="13" name="TextBox 12">
            <a:extLst>
              <a:ext uri="{FF2B5EF4-FFF2-40B4-BE49-F238E27FC236}">
                <a16:creationId xmlns:a16="http://schemas.microsoft.com/office/drawing/2014/main" id="{26F3DED1-BEF0-4C47-8B87-257EF7E30421}"/>
              </a:ext>
            </a:extLst>
          </p:cNvPr>
          <p:cNvSpPr txBox="1"/>
          <p:nvPr/>
        </p:nvSpPr>
        <p:spPr>
          <a:xfrm>
            <a:off x="5724128" y="6654552"/>
            <a:ext cx="3419872" cy="230832"/>
          </a:xfrm>
          <a:prstGeom prst="rect">
            <a:avLst/>
          </a:prstGeom>
          <a:noFill/>
        </p:spPr>
        <p:txBody>
          <a:bodyPr wrap="square" rtlCol="0">
            <a:spAutoFit/>
          </a:bodyPr>
          <a:lstStyle/>
          <a:p>
            <a:pPr algn="r"/>
            <a:r>
              <a:rPr lang="en-GB" sz="900" i="1" dirty="0">
                <a:solidFill>
                  <a:schemeClr val="bg1">
                    <a:lumMod val="95000"/>
                  </a:schemeClr>
                </a:solidFill>
              </a:rPr>
              <a:t>http://www.unescap.org/our-work/statistics</a:t>
            </a:r>
          </a:p>
        </p:txBody>
      </p:sp>
    </p:spTree>
    <p:extLst>
      <p:ext uri="{BB962C8B-B14F-4D97-AF65-F5344CB8AC3E}">
        <p14:creationId xmlns:p14="http://schemas.microsoft.com/office/powerpoint/2010/main" val="1253613428"/>
      </p:ext>
    </p:extLst>
  </p:cSld>
  <p:clrMap bg1="lt1" tx1="dk1" bg2="lt2" tx2="dk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transition>
    <p:fade thruBlk="1"/>
  </p:transition>
  <p:hf hdr="0" dt="0"/>
  <p:txStyles>
    <p:titleStyle>
      <a:lvl1pPr algn="l" defTabSz="914400" rtl="0" eaLnBrk="1" latinLnBrk="0" hangingPunct="1">
        <a:lnSpc>
          <a:spcPct val="90000"/>
        </a:lnSpc>
        <a:spcBef>
          <a:spcPct val="0"/>
        </a:spcBef>
        <a:buNone/>
        <a:defRPr sz="3600" kern="1200">
          <a:solidFill>
            <a:schemeClr val="accent6">
              <a:lumMod val="7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accent3">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accent2">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www.fao.org/nr/water/aquastat/main/index.stm"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hyperlink" Target="http://www.whycos.org/whycos/" TargetMode="External"/><Relationship Id="rId4" Type="http://schemas.openxmlformats.org/officeDocument/2006/relationships/hyperlink" Target="http://www.wmo.int/pages/prog/wcp/wcdmp/index_en.php"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notesSlide" Target="../notesSlides/notesSlide28.xml"/><Relationship Id="rId7" Type="http://schemas.openxmlformats.org/officeDocument/2006/relationships/image" Target="../media/image21.e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23.png"/><Relationship Id="rId4" Type="http://schemas.openxmlformats.org/officeDocument/2006/relationships/image" Target="../media/image22.png"/></Relationships>
</file>

<file path=ppt/slides/_rels/slide4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601" name="Shape 601"/>
          <p:cNvSpPr>
            <a:spLocks noGrp="1"/>
          </p:cNvSpPr>
          <p:nvPr>
            <p:ph type="ctrTitle"/>
          </p:nvPr>
        </p:nvSpPr>
        <p:spPr>
          <a:xfrm>
            <a:off x="709071" y="2133600"/>
            <a:ext cx="7679264" cy="2233085"/>
          </a:xfrm>
          <a:prstGeom prst="rect">
            <a:avLst/>
          </a:prstGeom>
        </p:spPr>
        <p:txBody>
          <a:bodyPr lIns="0" tIns="0" rIns="0" bIns="0" anchor="b"/>
          <a:lstStyle/>
          <a:p>
            <a:pPr>
              <a:defRPr sz="4000">
                <a:solidFill>
                  <a:srgbClr val="FFFFFF"/>
                </a:solidFill>
              </a:defRPr>
            </a:pPr>
            <a:r>
              <a:rPr lang="en-US" dirty="0"/>
              <a:t>Water Statistics and Accounting and the </a:t>
            </a:r>
            <a:r>
              <a:rPr dirty="0"/>
              <a:t>2030 Agend</a:t>
            </a:r>
            <a:r>
              <a:rPr lang="en-US" dirty="0"/>
              <a:t>a</a:t>
            </a:r>
            <a:endParaRPr dirty="0"/>
          </a:p>
        </p:txBody>
      </p:sp>
      <p:sp>
        <p:nvSpPr>
          <p:cNvPr id="604" name="Shape 604"/>
          <p:cNvSpPr/>
          <p:nvPr/>
        </p:nvSpPr>
        <p:spPr>
          <a:xfrm>
            <a:off x="728121" y="5790239"/>
            <a:ext cx="7679264" cy="1"/>
          </a:xfrm>
          <a:prstGeom prst="line">
            <a:avLst/>
          </a:prstGeom>
          <a:ln w="12700">
            <a:solidFill>
              <a:srgbClr val="FFFFFF"/>
            </a:solidFill>
          </a:ln>
        </p:spPr>
        <p:txBody>
          <a:bodyPr lIns="45719" rIns="45719"/>
          <a:lstStyle/>
          <a:p>
            <a:endParaRPr/>
          </a:p>
        </p:txBody>
      </p:sp>
      <p:sp>
        <p:nvSpPr>
          <p:cNvPr id="605" name="Shape 605"/>
          <p:cNvSpPr/>
          <p:nvPr/>
        </p:nvSpPr>
        <p:spPr>
          <a:xfrm>
            <a:off x="728121" y="5790239"/>
            <a:ext cx="7679264" cy="165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lnSpcReduction="10000"/>
          </a:bodyPr>
          <a:lstStyle>
            <a:lvl1pPr defTabSz="457200">
              <a:spcBef>
                <a:spcPts val="200"/>
              </a:spcBef>
              <a:defRPr sz="1100">
                <a:solidFill>
                  <a:srgbClr val="FFFFFF"/>
                </a:solidFill>
                <a:latin typeface="Roboto Regular"/>
                <a:ea typeface="Roboto Regular"/>
                <a:cs typeface="Roboto Regular"/>
                <a:sym typeface="Roboto Regular"/>
              </a:defRPr>
            </a:lvl1pPr>
          </a:lstStyle>
          <a:p>
            <a:endParaRPr dirty="0"/>
          </a:p>
        </p:txBody>
      </p:sp>
      <p:pic>
        <p:nvPicPr>
          <p:cNvPr id="606" name="image1.png" descr="UNEnvironment_Logo_English_Short_white.png"/>
          <p:cNvPicPr>
            <a:picLocks noChangeAspect="1"/>
          </p:cNvPicPr>
          <p:nvPr/>
        </p:nvPicPr>
        <p:blipFill>
          <a:blip r:embed="rId2">
            <a:extLst/>
          </a:blip>
          <a:stretch>
            <a:fillRect/>
          </a:stretch>
        </p:blipFill>
        <p:spPr>
          <a:xfrm>
            <a:off x="6258921" y="1"/>
            <a:ext cx="2495615" cy="1619656"/>
          </a:xfrm>
          <a:prstGeom prst="rect">
            <a:avLst/>
          </a:prstGeom>
          <a:ln w="12700">
            <a:miter lim="400000"/>
          </a:ln>
        </p:spPr>
      </p:pic>
    </p:spTree>
    <p:extLst>
      <p:ext uri="{BB962C8B-B14F-4D97-AF65-F5344CB8AC3E}">
        <p14:creationId xmlns:p14="http://schemas.microsoft.com/office/powerpoint/2010/main" val="3107588911"/>
      </p:ext>
    </p:extLst>
  </p:cSld>
  <p:clrMapOvr>
    <a:masterClrMapping/>
  </p:clrMapOvr>
  <p:transition advClick="0">
    <p:fade thruBlk="1"/>
  </p:transition>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11560" y="836712"/>
            <a:ext cx="8352928" cy="720080"/>
          </a:xfrm>
        </p:spPr>
        <p:txBody>
          <a:bodyPr/>
          <a:lstStyle/>
          <a:p>
            <a:r>
              <a:rPr lang="en-AU" altLang="en-US" dirty="0"/>
              <a:t>Water Account</a:t>
            </a:r>
          </a:p>
        </p:txBody>
      </p:sp>
      <p:sp>
        <p:nvSpPr>
          <p:cNvPr id="2" name="Content Placeholder 1"/>
          <p:cNvSpPr>
            <a:spLocks noGrp="1"/>
          </p:cNvSpPr>
          <p:nvPr>
            <p:ph idx="1"/>
          </p:nvPr>
        </p:nvSpPr>
        <p:spPr>
          <a:xfrm>
            <a:off x="611560" y="1628800"/>
            <a:ext cx="5544616" cy="4752528"/>
          </a:xfrm>
        </p:spPr>
        <p:txBody>
          <a:bodyPr/>
          <a:lstStyle/>
          <a:p>
            <a:pPr marL="457200" indent="-457200" eaLnBrk="1" hangingPunct="1">
              <a:buFont typeface="+mj-lt"/>
              <a:buAutoNum type="arabicPeriod"/>
            </a:pPr>
            <a:r>
              <a:rPr lang="en-AU" altLang="en-US" sz="2400" dirty="0"/>
              <a:t>Learning objectives</a:t>
            </a:r>
          </a:p>
          <a:p>
            <a:pPr marL="457200" indent="-457200" eaLnBrk="1" hangingPunct="1">
              <a:buFont typeface="+mj-lt"/>
              <a:buAutoNum type="arabicPeriod"/>
            </a:pPr>
            <a:r>
              <a:rPr lang="en-AU" altLang="en-US" sz="2400" dirty="0"/>
              <a:t>Review of Level 0 (5m)</a:t>
            </a:r>
          </a:p>
          <a:p>
            <a:pPr marL="457200" indent="-457200" eaLnBrk="1" hangingPunct="1">
              <a:buFont typeface="+mj-lt"/>
              <a:buAutoNum type="arabicPeriod"/>
            </a:pPr>
            <a:r>
              <a:rPr lang="en-AU" altLang="en-US" sz="2400" dirty="0"/>
              <a:t>Level 1 (Compilers)</a:t>
            </a:r>
          </a:p>
          <a:p>
            <a:pPr marL="857250" lvl="1" indent="-457200" eaLnBrk="1" hangingPunct="1"/>
            <a:r>
              <a:rPr lang="en-AU" altLang="en-US" sz="2000" dirty="0"/>
              <a:t>Concepts (15m)</a:t>
            </a:r>
          </a:p>
          <a:p>
            <a:pPr marL="857250" lvl="1" indent="-457200" eaLnBrk="1" hangingPunct="1"/>
            <a:r>
              <a:rPr lang="en-AU" altLang="en-US" sz="2000" dirty="0"/>
              <a:t>Group exercise &amp; Discussion (30m)</a:t>
            </a:r>
          </a:p>
          <a:p>
            <a:pPr marL="514350" indent="-514350" eaLnBrk="1" hangingPunct="1">
              <a:buFont typeface="+mj-lt"/>
              <a:buAutoNum type="arabicPeriod"/>
            </a:pPr>
            <a:r>
              <a:rPr lang="en-AU" altLang="en-US" sz="2400" dirty="0"/>
              <a:t>Level 2 (Data providers)</a:t>
            </a:r>
          </a:p>
          <a:p>
            <a:pPr marL="914400" lvl="1" indent="-514350" eaLnBrk="1" hangingPunct="1"/>
            <a:r>
              <a:rPr lang="en-AU" altLang="en-US" sz="2000" dirty="0"/>
              <a:t>Data options, examples &amp; issues (15m)</a:t>
            </a:r>
          </a:p>
          <a:p>
            <a:pPr marL="914400" lvl="1" indent="-514350" eaLnBrk="1" hangingPunct="1"/>
            <a:r>
              <a:rPr lang="en-AU" altLang="en-US" sz="2000" dirty="0"/>
              <a:t>Group exercise &amp;  Discussion (15m)</a:t>
            </a:r>
          </a:p>
          <a:p>
            <a:pPr marL="514350" indent="-514350" eaLnBrk="1" hangingPunct="1">
              <a:buFont typeface="+mj-lt"/>
              <a:buAutoNum type="arabicPeriod"/>
            </a:pPr>
            <a:r>
              <a:rPr lang="en-AU" altLang="en-US" sz="2400" dirty="0"/>
              <a:t>Closing Discussion (10m)</a:t>
            </a:r>
          </a:p>
        </p:txBody>
      </p:sp>
      <p:sp>
        <p:nvSpPr>
          <p:cNvPr id="3" name="Rounded Rectangle 2"/>
          <p:cNvSpPr/>
          <p:nvPr/>
        </p:nvSpPr>
        <p:spPr bwMode="auto">
          <a:xfrm>
            <a:off x="1115616" y="2492896"/>
            <a:ext cx="2664296" cy="432048"/>
          </a:xfrm>
          <a:prstGeom prst="roundRect">
            <a:avLst/>
          </a:prstGeom>
          <a:noFill/>
          <a:ln w="38100" cap="flat" cmpd="sng" algn="ctr">
            <a:solidFill>
              <a:schemeClr val="accent1">
                <a:lumMod val="50000"/>
              </a:schemeClr>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cs typeface="Arial" charset="0"/>
            </a:endParaRPr>
          </a:p>
        </p:txBody>
      </p:sp>
      <p:sp>
        <p:nvSpPr>
          <p:cNvPr id="6" name="Footer Placeholder 5"/>
          <p:cNvSpPr>
            <a:spLocks noGrp="1"/>
          </p:cNvSpPr>
          <p:nvPr>
            <p:ph type="ftr" sz="quarter" idx="11"/>
          </p:nvPr>
        </p:nvSpPr>
        <p:spPr/>
        <p:txBody>
          <a:bodyPr/>
          <a:lstStyle/>
          <a:p>
            <a:r>
              <a:rPr lang="en-GB"/>
              <a:t>SEEA-CF - Water accounts</a:t>
            </a:r>
          </a:p>
        </p:txBody>
      </p:sp>
      <p:sp>
        <p:nvSpPr>
          <p:cNvPr id="7" name="Slide Number Placeholder 6"/>
          <p:cNvSpPr>
            <a:spLocks noGrp="1"/>
          </p:cNvSpPr>
          <p:nvPr>
            <p:ph type="sldNum" sz="quarter" idx="12"/>
          </p:nvPr>
        </p:nvSpPr>
        <p:spPr/>
        <p:txBody>
          <a:bodyPr/>
          <a:lstStyle/>
          <a:p>
            <a:fld id="{A2261D6C-4505-4CAD-B01B-1DA294CCE22C}" type="slidenum">
              <a:rPr lang="en-GB" smtClean="0"/>
              <a:pPr/>
              <a:t>10</a:t>
            </a:fld>
            <a:endParaRPr lang="en-GB" dirty="0"/>
          </a:p>
        </p:txBody>
      </p:sp>
    </p:spTree>
    <p:extLst>
      <p:ext uri="{BB962C8B-B14F-4D97-AF65-F5344CB8AC3E}">
        <p14:creationId xmlns:p14="http://schemas.microsoft.com/office/powerpoint/2010/main" val="3161468941"/>
      </p:ext>
    </p:extLst>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objectives</a:t>
            </a:r>
            <a:endParaRPr lang="en-GB" dirty="0"/>
          </a:p>
        </p:txBody>
      </p:sp>
      <p:sp>
        <p:nvSpPr>
          <p:cNvPr id="3" name="Content Placeholder 2"/>
          <p:cNvSpPr>
            <a:spLocks noGrp="1"/>
          </p:cNvSpPr>
          <p:nvPr>
            <p:ph idx="1"/>
          </p:nvPr>
        </p:nvSpPr>
        <p:spPr>
          <a:xfrm>
            <a:off x="628650" y="1630125"/>
            <a:ext cx="7886700" cy="4895219"/>
          </a:xfrm>
        </p:spPr>
        <p:txBody>
          <a:bodyPr/>
          <a:lstStyle/>
          <a:p>
            <a:r>
              <a:rPr lang="en-US" dirty="0"/>
              <a:t>Level 1:</a:t>
            </a:r>
          </a:p>
          <a:p>
            <a:pPr lvl="1"/>
            <a:r>
              <a:rPr lang="en-US" dirty="0">
                <a:solidFill>
                  <a:schemeClr val="accent3">
                    <a:lumMod val="75000"/>
                  </a:schemeClr>
                </a:solidFill>
              </a:rPr>
              <a:t>Understand why Water Accounts are important and how they link to policy</a:t>
            </a:r>
          </a:p>
          <a:p>
            <a:pPr lvl="1"/>
            <a:r>
              <a:rPr lang="en-US" dirty="0">
                <a:solidFill>
                  <a:schemeClr val="accent3">
                    <a:lumMod val="75000"/>
                  </a:schemeClr>
                </a:solidFill>
              </a:rPr>
              <a:t>Understand the basic concepts of Water Accounting</a:t>
            </a:r>
          </a:p>
          <a:p>
            <a:pPr lvl="1"/>
            <a:r>
              <a:rPr lang="en-US" dirty="0">
                <a:solidFill>
                  <a:schemeClr val="accent3">
                    <a:lumMod val="75000"/>
                  </a:schemeClr>
                </a:solidFill>
              </a:rPr>
              <a:t>Understand how water is treated in the SEEA</a:t>
            </a:r>
          </a:p>
          <a:p>
            <a:pPr lvl="1"/>
            <a:r>
              <a:rPr lang="en-US" dirty="0">
                <a:solidFill>
                  <a:schemeClr val="accent3">
                    <a:lumMod val="75000"/>
                  </a:schemeClr>
                </a:solidFill>
              </a:rPr>
              <a:t>Learn the steps of compiling a Water Account</a:t>
            </a:r>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11</a:t>
            </a:fld>
            <a:endParaRPr lang="en-GB"/>
          </a:p>
        </p:txBody>
      </p:sp>
    </p:spTree>
    <p:extLst>
      <p:ext uri="{BB962C8B-B14F-4D97-AF65-F5344CB8AC3E}">
        <p14:creationId xmlns:p14="http://schemas.microsoft.com/office/powerpoint/2010/main" val="843747747"/>
      </p:ext>
    </p:extLst>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a:xfrm>
            <a:off x="611560" y="836712"/>
            <a:ext cx="7776864" cy="864096"/>
          </a:xfrm>
        </p:spPr>
        <p:txBody>
          <a:bodyPr>
            <a:normAutofit/>
          </a:bodyPr>
          <a:lstStyle/>
          <a:p>
            <a:r>
              <a:rPr lang="en-AU" altLang="en-US" dirty="0"/>
              <a:t>Accounts and data </a:t>
            </a:r>
            <a:endParaRPr lang="en-US" dirty="0"/>
          </a:p>
        </p:txBody>
      </p:sp>
      <p:sp>
        <p:nvSpPr>
          <p:cNvPr id="20483" name="Rectangle 3"/>
          <p:cNvSpPr>
            <a:spLocks noGrp="1" noChangeArrowheads="1"/>
          </p:cNvSpPr>
          <p:nvPr>
            <p:ph idx="1"/>
          </p:nvPr>
        </p:nvSpPr>
        <p:spPr bwMode="auto">
          <a:xfrm>
            <a:off x="611560" y="1628800"/>
            <a:ext cx="8075240" cy="446449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buFont typeface="Arial" panose="020B0604020202020204" pitchFamily="34" charset="0"/>
              <a:buNone/>
            </a:pPr>
            <a:r>
              <a:rPr lang="en-ZA" altLang="en-US" sz="2400" dirty="0">
                <a:ea typeface="ＭＳ Ｐゴシック" panose="020B0600070205080204" pitchFamily="34" charset="-128"/>
              </a:rPr>
              <a:t>“</a:t>
            </a:r>
            <a:r>
              <a:rPr lang="en-ZA" altLang="ja-JP" sz="2400" dirty="0">
                <a:ea typeface="ＭＳ Ｐゴシック" panose="020B0600070205080204" pitchFamily="34" charset="-128"/>
              </a:rPr>
              <a:t>Lack of </a:t>
            </a:r>
            <a:r>
              <a:rPr lang="en-ZA" altLang="ja-JP" sz="2400" i="1" dirty="0">
                <a:ea typeface="ＭＳ Ｐゴシック" panose="020B0600070205080204" pitchFamily="34" charset="-128"/>
              </a:rPr>
              <a:t>integrated</a:t>
            </a:r>
            <a:r>
              <a:rPr lang="en-ZA" altLang="ja-JP" sz="2400" dirty="0">
                <a:ea typeface="ＭＳ Ｐゴシック" panose="020B0600070205080204" pitchFamily="34" charset="-128"/>
              </a:rPr>
              <a:t> water data is a systematic impediment to informed decision making related to the sustainable use of water resources. </a:t>
            </a:r>
            <a:r>
              <a:rPr lang="en-ZA" altLang="en-US" sz="2400" dirty="0">
                <a:ea typeface="ＭＳ Ｐゴシック" panose="020B0600070205080204" pitchFamily="34" charset="-128"/>
              </a:rPr>
              <a:t>Data are needed to provide information not just about water quantity, both on the surface and underground, but also about its </a:t>
            </a:r>
            <a:r>
              <a:rPr lang="en-ZA" altLang="en-US" sz="2400" b="1" i="1" dirty="0">
                <a:ea typeface="ＭＳ Ｐゴシック" panose="020B0600070205080204" pitchFamily="34" charset="-128"/>
              </a:rPr>
              <a:t>quality, social and economic relations as well as environmental dimensions</a:t>
            </a:r>
            <a:r>
              <a:rPr lang="en-ZA" altLang="en-US" sz="2400" dirty="0">
                <a:ea typeface="ＭＳ Ｐゴシック" panose="020B0600070205080204" pitchFamily="34" charset="-128"/>
              </a:rPr>
              <a:t>.”</a:t>
            </a:r>
          </a:p>
          <a:p>
            <a:pPr marL="0" indent="0" algn="r" eaLnBrk="1" hangingPunct="1">
              <a:buFont typeface="Arial" panose="020B0604020202020204" pitchFamily="34" charset="0"/>
              <a:buNone/>
            </a:pPr>
            <a:r>
              <a:rPr lang="en-AU" altLang="en-US" sz="1600" i="1" dirty="0">
                <a:ea typeface="ＭＳ Ｐゴシック" panose="020B0600070205080204" pitchFamily="34" charset="-128"/>
              </a:rPr>
              <a:t>Conclusion from Session 6.4 “Data for All” of the 5</a:t>
            </a:r>
            <a:r>
              <a:rPr lang="en-AU" altLang="en-US" sz="1600" i="1" baseline="30000" dirty="0">
                <a:ea typeface="ＭＳ Ｐゴシック" panose="020B0600070205080204" pitchFamily="34" charset="-128"/>
              </a:rPr>
              <a:t>th</a:t>
            </a:r>
            <a:r>
              <a:rPr lang="en-AU" altLang="en-US" sz="1600" i="1" dirty="0">
                <a:ea typeface="ＭＳ Ｐゴシック" panose="020B0600070205080204" pitchFamily="34" charset="-128"/>
              </a:rPr>
              <a:t> World Water Forum</a:t>
            </a:r>
          </a:p>
          <a:p>
            <a:pPr marL="0" indent="0" eaLnBrk="1" hangingPunct="1">
              <a:buFont typeface="Arial" panose="020B0604020202020204" pitchFamily="34" charset="0"/>
              <a:buNone/>
            </a:pPr>
            <a:endParaRPr lang="en-AU" altLang="en-US" sz="2400" dirty="0">
              <a:ea typeface="ＭＳ Ｐゴシック" panose="020B0600070205080204" pitchFamily="34" charset="-128"/>
            </a:endParaRPr>
          </a:p>
        </p:txBody>
      </p:sp>
      <p:sp>
        <p:nvSpPr>
          <p:cNvPr id="2" name="Footer Placeholder 1"/>
          <p:cNvSpPr>
            <a:spLocks noGrp="1"/>
          </p:cNvSpPr>
          <p:nvPr>
            <p:ph type="ftr" sz="quarter" idx="11"/>
          </p:nvPr>
        </p:nvSpPr>
        <p:spPr/>
        <p:txBody>
          <a:bodyPr/>
          <a:lstStyle/>
          <a:p>
            <a:r>
              <a:rPr lang="en-GB"/>
              <a:t>SEEA-CF - Water accounts</a:t>
            </a:r>
          </a:p>
        </p:txBody>
      </p:sp>
      <p:sp>
        <p:nvSpPr>
          <p:cNvPr id="4" name="Rectangle 3"/>
          <p:cNvSpPr/>
          <p:nvPr/>
        </p:nvSpPr>
        <p:spPr>
          <a:xfrm>
            <a:off x="664348" y="5085184"/>
            <a:ext cx="7868092" cy="1015663"/>
          </a:xfrm>
          <a:prstGeom prst="rect">
            <a:avLst/>
          </a:prstGeom>
        </p:spPr>
        <p:txBody>
          <a:bodyPr wrap="square">
            <a:spAutoFit/>
          </a:bodyPr>
          <a:lstStyle/>
          <a:p>
            <a:pPr marL="0" indent="0" eaLnBrk="1" hangingPunct="1">
              <a:buNone/>
            </a:pPr>
            <a:r>
              <a:rPr lang="en-AU" altLang="en-US" sz="2000" b="0" i="1" u="sng" dirty="0">
                <a:solidFill>
                  <a:srgbClr val="003399"/>
                </a:solidFill>
                <a:latin typeface="+mn-lt"/>
                <a:ea typeface="ＭＳ Ｐゴシック" panose="020B0600070205080204" pitchFamily="34" charset="-128"/>
                <a:cs typeface="+mn-cs"/>
              </a:rPr>
              <a:t>Accounts</a:t>
            </a:r>
            <a:r>
              <a:rPr lang="en-AU" altLang="en-US" sz="2000" b="0" i="1" dirty="0">
                <a:solidFill>
                  <a:srgbClr val="003399"/>
                </a:solidFill>
                <a:latin typeface="+mn-lt"/>
                <a:ea typeface="ＭＳ Ｐゴシック" panose="020B0600070205080204" pitchFamily="34" charset="-128"/>
                <a:cs typeface="+mn-cs"/>
              </a:rPr>
              <a:t> provide a framework for arranging data. They enable data from different sources to be integrated. They also enable gaps and deficiencies in primary data sources to be identified and addressed.</a:t>
            </a:r>
          </a:p>
        </p:txBody>
      </p:sp>
      <p:sp>
        <p:nvSpPr>
          <p:cNvPr id="9" name="Slide Number Placeholder 8"/>
          <p:cNvSpPr>
            <a:spLocks noGrp="1"/>
          </p:cNvSpPr>
          <p:nvPr>
            <p:ph type="sldNum" sz="quarter" idx="12"/>
          </p:nvPr>
        </p:nvSpPr>
        <p:spPr/>
        <p:txBody>
          <a:bodyPr/>
          <a:lstStyle/>
          <a:p>
            <a:fld id="{A2261D6C-4505-4CAD-B01B-1DA294CCE22C}" type="slidenum">
              <a:rPr lang="en-GB" smtClean="0"/>
              <a:pPr/>
              <a:t>12</a:t>
            </a:fld>
            <a:endParaRPr lang="en-GB"/>
          </a:p>
        </p:txBody>
      </p:sp>
    </p:spTree>
    <p:extLst>
      <p:ext uri="{BB962C8B-B14F-4D97-AF65-F5344CB8AC3E}">
        <p14:creationId xmlns:p14="http://schemas.microsoft.com/office/powerpoint/2010/main" val="1022455247"/>
      </p:ext>
    </p:extLst>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836712"/>
            <a:ext cx="7308304" cy="720179"/>
          </a:xfrm>
        </p:spPr>
        <p:txBody>
          <a:bodyPr/>
          <a:lstStyle/>
          <a:p>
            <a:pPr marL="0" indent="0"/>
            <a:r>
              <a:rPr lang="en-US" altLang="en-US" dirty="0"/>
              <a:t>Water policy issues</a:t>
            </a:r>
            <a:endParaRPr lang="en-CA" dirty="0"/>
          </a:p>
        </p:txBody>
      </p:sp>
      <p:sp>
        <p:nvSpPr>
          <p:cNvPr id="3" name="Footer Placeholder 2"/>
          <p:cNvSpPr>
            <a:spLocks noGrp="1"/>
          </p:cNvSpPr>
          <p:nvPr>
            <p:ph type="ftr" sz="quarter" idx="11"/>
          </p:nvPr>
        </p:nvSpPr>
        <p:spPr/>
        <p:txBody>
          <a:bodyPr/>
          <a:lstStyle/>
          <a:p>
            <a:r>
              <a:rPr lang="en-GB"/>
              <a:t>SEEA-CF - Water accounts</a:t>
            </a:r>
          </a:p>
        </p:txBody>
      </p:sp>
      <p:sp>
        <p:nvSpPr>
          <p:cNvPr id="5" name="Rectangle 4"/>
          <p:cNvSpPr/>
          <p:nvPr/>
        </p:nvSpPr>
        <p:spPr>
          <a:xfrm>
            <a:off x="4067944" y="6381328"/>
            <a:ext cx="5112568" cy="246221"/>
          </a:xfrm>
          <a:prstGeom prst="rect">
            <a:avLst/>
          </a:prstGeom>
        </p:spPr>
        <p:txBody>
          <a:bodyPr wrap="square">
            <a:spAutoFit/>
          </a:bodyPr>
          <a:lstStyle/>
          <a:p>
            <a:r>
              <a:rPr lang="en-US" sz="1000" b="0" i="1" dirty="0">
                <a:solidFill>
                  <a:schemeClr val="tx2">
                    <a:lumMod val="75000"/>
                  </a:schemeClr>
                </a:solidFill>
              </a:rPr>
              <a:t>* http://unstats.un.org/unsd/envaccounting/WWAP_UNSD_WaterMF.pdf</a:t>
            </a:r>
          </a:p>
        </p:txBody>
      </p:sp>
      <p:pic>
        <p:nvPicPr>
          <p:cNvPr id="205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941" b="517"/>
          <a:stretch/>
        </p:blipFill>
        <p:spPr bwMode="auto">
          <a:xfrm>
            <a:off x="1710222" y="1678774"/>
            <a:ext cx="5753115" cy="46184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ounded Rectangle 3"/>
          <p:cNvSpPr/>
          <p:nvPr/>
        </p:nvSpPr>
        <p:spPr bwMode="auto">
          <a:xfrm>
            <a:off x="5220072" y="1606766"/>
            <a:ext cx="2376264" cy="1318178"/>
          </a:xfrm>
          <a:prstGeom prst="roundRect">
            <a:avLst/>
          </a:prstGeom>
          <a:no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cs typeface="Arial" charset="0"/>
            </a:endParaRPr>
          </a:p>
        </p:txBody>
      </p:sp>
      <p:sp>
        <p:nvSpPr>
          <p:cNvPr id="7" name="Slide Number Placeholder 6"/>
          <p:cNvSpPr>
            <a:spLocks noGrp="1"/>
          </p:cNvSpPr>
          <p:nvPr>
            <p:ph type="sldNum" sz="quarter" idx="12"/>
          </p:nvPr>
        </p:nvSpPr>
        <p:spPr/>
        <p:txBody>
          <a:bodyPr/>
          <a:lstStyle/>
          <a:p>
            <a:fld id="{A2261D6C-4505-4CAD-B01B-1DA294CCE22C}" type="slidenum">
              <a:rPr lang="en-GB" smtClean="0"/>
              <a:pPr/>
              <a:t>13</a:t>
            </a:fld>
            <a:endParaRPr lang="en-GB"/>
          </a:p>
        </p:txBody>
      </p:sp>
    </p:spTree>
    <p:extLst>
      <p:ext uri="{BB962C8B-B14F-4D97-AF65-F5344CB8AC3E}">
        <p14:creationId xmlns:p14="http://schemas.microsoft.com/office/powerpoint/2010/main" val="3117444358"/>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48072" y="836712"/>
            <a:ext cx="8172400" cy="936104"/>
          </a:xfrm>
        </p:spPr>
        <p:txBody>
          <a:bodyPr/>
          <a:lstStyle/>
          <a:p>
            <a:r>
              <a:rPr lang="en-CA" dirty="0"/>
              <a:t>Concepts</a:t>
            </a:r>
          </a:p>
        </p:txBody>
      </p:sp>
      <p:sp>
        <p:nvSpPr>
          <p:cNvPr id="5" name="Content Placeholder 4"/>
          <p:cNvSpPr>
            <a:spLocks noGrp="1"/>
          </p:cNvSpPr>
          <p:nvPr>
            <p:ph idx="1"/>
          </p:nvPr>
        </p:nvSpPr>
        <p:spPr>
          <a:xfrm>
            <a:off x="683568" y="1744216"/>
            <a:ext cx="8003232" cy="4133056"/>
          </a:xfrm>
        </p:spPr>
        <p:txBody>
          <a:bodyPr/>
          <a:lstStyle/>
          <a:p>
            <a:pPr>
              <a:buFont typeface="Arial" charset="0"/>
              <a:buChar char="•"/>
            </a:pPr>
            <a:r>
              <a:rPr lang="en-CA" altLang="en-US" dirty="0"/>
              <a:t>The hydrological cycle</a:t>
            </a:r>
          </a:p>
          <a:p>
            <a:pPr>
              <a:buFont typeface="Arial" charset="0"/>
              <a:buChar char="•"/>
            </a:pPr>
            <a:r>
              <a:rPr lang="en-CA" altLang="en-US" dirty="0"/>
              <a:t>Stocks, supply, abstraction and use</a:t>
            </a:r>
          </a:p>
          <a:p>
            <a:pPr lvl="1" eaLnBrk="1" hangingPunct="1">
              <a:buFont typeface="Arial" charset="0"/>
              <a:buChar char="•"/>
            </a:pPr>
            <a:endParaRPr lang="en-CA" altLang="en-US" dirty="0"/>
          </a:p>
          <a:p>
            <a:pPr eaLnBrk="1" hangingPunct="1">
              <a:spcBef>
                <a:spcPts val="0"/>
              </a:spcBef>
              <a:buFont typeface="Arial" charset="0"/>
              <a:buChar char="•"/>
            </a:pPr>
            <a:endParaRPr lang="en-CA" altLang="en-US" dirty="0"/>
          </a:p>
          <a:p>
            <a:pPr eaLnBrk="1" hangingPunct="1">
              <a:spcBef>
                <a:spcPts val="0"/>
              </a:spcBef>
              <a:buFont typeface="Arial" charset="0"/>
              <a:buChar char="•"/>
            </a:pPr>
            <a:endParaRPr lang="en-CA" altLang="en-US" dirty="0"/>
          </a:p>
          <a:p>
            <a:endParaRPr lang="en-CA" dirty="0"/>
          </a:p>
        </p:txBody>
      </p:sp>
      <p:sp>
        <p:nvSpPr>
          <p:cNvPr id="4" name="Footer Placeholder 3"/>
          <p:cNvSpPr>
            <a:spLocks noGrp="1"/>
          </p:cNvSpPr>
          <p:nvPr>
            <p:ph type="ftr" sz="quarter" idx="11"/>
          </p:nvPr>
        </p:nvSpPr>
        <p:spPr/>
        <p:txBody>
          <a:bodyPr/>
          <a:lstStyle/>
          <a:p>
            <a:r>
              <a:rPr lang="en-GB"/>
              <a:t>SEEA-CF - Water accounts</a:t>
            </a:r>
          </a:p>
        </p:txBody>
      </p:sp>
      <p:sp>
        <p:nvSpPr>
          <p:cNvPr id="9" name="Slide Number Placeholder 8"/>
          <p:cNvSpPr>
            <a:spLocks noGrp="1"/>
          </p:cNvSpPr>
          <p:nvPr>
            <p:ph type="sldNum" sz="quarter" idx="12"/>
          </p:nvPr>
        </p:nvSpPr>
        <p:spPr/>
        <p:txBody>
          <a:bodyPr/>
          <a:lstStyle/>
          <a:p>
            <a:fld id="{A2261D6C-4505-4CAD-B01B-1DA294CCE22C}" type="slidenum">
              <a:rPr lang="en-GB" smtClean="0"/>
              <a:pPr/>
              <a:t>14</a:t>
            </a:fld>
            <a:endParaRPr lang="en-GB"/>
          </a:p>
        </p:txBody>
      </p:sp>
    </p:spTree>
    <p:extLst>
      <p:ext uri="{BB962C8B-B14F-4D97-AF65-F5344CB8AC3E}">
        <p14:creationId xmlns:p14="http://schemas.microsoft.com/office/powerpoint/2010/main" val="1378085422"/>
      </p:ext>
    </p:extLst>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3378" name="Rectangle 2"/>
          <p:cNvSpPr>
            <a:spLocks noGrp="1" noChangeArrowheads="1"/>
          </p:cNvSpPr>
          <p:nvPr>
            <p:ph type="title"/>
          </p:nvPr>
        </p:nvSpPr>
        <p:spPr>
          <a:xfrm>
            <a:off x="648072" y="836712"/>
            <a:ext cx="8172400" cy="576064"/>
          </a:xfrm>
        </p:spPr>
        <p:txBody>
          <a:bodyPr>
            <a:noAutofit/>
          </a:bodyPr>
          <a:lstStyle/>
          <a:p>
            <a:pPr algn="ctr">
              <a:defRPr/>
            </a:pPr>
            <a:r>
              <a:rPr lang="en-US" dirty="0"/>
              <a:t>The Hydrological Cycle</a:t>
            </a:r>
          </a:p>
        </p:txBody>
      </p:sp>
      <p:pic>
        <p:nvPicPr>
          <p:cNvPr id="613381" name="Picture 5"/>
          <p:cNvPicPr>
            <a:picLocks noGrp="1" noChangeAspect="1" noChangeArrowheads="1"/>
          </p:cNvPicPr>
          <p:nvPr>
            <p:ph idx="1"/>
          </p:nvPr>
        </p:nvPicPr>
        <p:blipFill rotWithShape="1">
          <a:blip r:embed="rId3" cstate="print">
            <a:extLst>
              <a:ext uri="{28A0092B-C50C-407E-A947-70E740481C1C}">
                <a14:useLocalDpi xmlns:a14="http://schemas.microsoft.com/office/drawing/2010/main" val="0"/>
              </a:ext>
            </a:extLst>
          </a:blip>
          <a:srcRect t="1810" b="3798"/>
          <a:stretch/>
        </p:blipFill>
        <p:spPr>
          <a:xfrm>
            <a:off x="322708" y="1394544"/>
            <a:ext cx="8713788" cy="5130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15</a:t>
            </a:fld>
            <a:endParaRPr lang="en-GB"/>
          </a:p>
        </p:txBody>
      </p:sp>
    </p:spTree>
    <p:extLst>
      <p:ext uri="{BB962C8B-B14F-4D97-AF65-F5344CB8AC3E}">
        <p14:creationId xmlns:p14="http://schemas.microsoft.com/office/powerpoint/2010/main" val="1415078343"/>
      </p:ext>
    </p:extLst>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08364" y="773832"/>
            <a:ext cx="7704856" cy="846838"/>
          </a:xfrm>
        </p:spPr>
        <p:txBody>
          <a:bodyPr>
            <a:normAutofit/>
          </a:bodyPr>
          <a:lstStyle/>
          <a:p>
            <a:pPr algn="ctr">
              <a:defRPr/>
            </a:pPr>
            <a:r>
              <a:rPr lang="en-US" dirty="0"/>
              <a:t>Water stocks and flows diagram</a:t>
            </a:r>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8364" y="1620670"/>
            <a:ext cx="7704856" cy="4688650"/>
          </a:xfrm>
          <a:prstGeom prst="rect">
            <a:avLst/>
          </a:prstGeom>
          <a:solidFill>
            <a:schemeClr val="bg1"/>
          </a:solidFill>
          <a:ln>
            <a:noFill/>
          </a:ln>
          <a:effectLst/>
        </p:spPr>
      </p:pic>
      <p:sp>
        <p:nvSpPr>
          <p:cNvPr id="6" name="Oval 5"/>
          <p:cNvSpPr/>
          <p:nvPr/>
        </p:nvSpPr>
        <p:spPr bwMode="auto">
          <a:xfrm>
            <a:off x="6208964" y="2276872"/>
            <a:ext cx="504056" cy="432048"/>
          </a:xfrm>
          <a:prstGeom prst="ellipse">
            <a:avLst/>
          </a:prstGeom>
          <a:noFill/>
          <a:ln w="31750"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sp>
        <p:nvSpPr>
          <p:cNvPr id="98" name="Oval 97"/>
          <p:cNvSpPr/>
          <p:nvPr/>
        </p:nvSpPr>
        <p:spPr bwMode="auto">
          <a:xfrm>
            <a:off x="6589067" y="3654545"/>
            <a:ext cx="504056" cy="432048"/>
          </a:xfrm>
          <a:prstGeom prst="ellipse">
            <a:avLst/>
          </a:prstGeom>
          <a:noFill/>
          <a:ln w="31750"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sp>
        <p:nvSpPr>
          <p:cNvPr id="3" name="Footer Placeholder 2"/>
          <p:cNvSpPr>
            <a:spLocks noGrp="1"/>
          </p:cNvSpPr>
          <p:nvPr>
            <p:ph type="ftr" sz="quarter" idx="11"/>
          </p:nvPr>
        </p:nvSpPr>
        <p:spPr>
          <a:xfrm>
            <a:off x="485158" y="6669358"/>
            <a:ext cx="2738610" cy="184055"/>
          </a:xfrm>
        </p:spPr>
        <p:txBody>
          <a:bodyPr/>
          <a:lstStyle/>
          <a:p>
            <a:r>
              <a:rPr lang="en-GB"/>
              <a:t>Water account - SEEA CF</a:t>
            </a:r>
          </a:p>
        </p:txBody>
      </p:sp>
    </p:spTree>
    <p:extLst>
      <p:ext uri="{BB962C8B-B14F-4D97-AF65-F5344CB8AC3E}">
        <p14:creationId xmlns:p14="http://schemas.microsoft.com/office/powerpoint/2010/main" val="1582867979"/>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8"/>
                                        </p:tgtEl>
                                        <p:attrNameLst>
                                          <p:attrName>style.visibility</p:attrName>
                                        </p:attrNameLst>
                                      </p:cBhvr>
                                      <p:to>
                                        <p:strVal val="visible"/>
                                      </p:to>
                                    </p:set>
                                    <p:anim calcmode="lin" valueType="num">
                                      <p:cBhvr additive="base">
                                        <p:cTn id="7" dur="500" fill="hold"/>
                                        <p:tgtEl>
                                          <p:spTgt spid="98"/>
                                        </p:tgtEl>
                                        <p:attrNameLst>
                                          <p:attrName>ppt_x</p:attrName>
                                        </p:attrNameLst>
                                      </p:cBhvr>
                                      <p:tavLst>
                                        <p:tav tm="0">
                                          <p:val>
                                            <p:strVal val="#ppt_x"/>
                                          </p:val>
                                        </p:tav>
                                        <p:tav tm="100000">
                                          <p:val>
                                            <p:strVal val="#ppt_x"/>
                                          </p:val>
                                        </p:tav>
                                      </p:tavLst>
                                    </p:anim>
                                    <p:anim calcmode="lin" valueType="num">
                                      <p:cBhvr additive="base">
                                        <p:cTn id="8" dur="500" fill="hold"/>
                                        <p:tgtEl>
                                          <p:spTgt spid="9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8"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9113" y="1988840"/>
            <a:ext cx="8715375" cy="3990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249112" y="1053108"/>
            <a:ext cx="8878611" cy="935732"/>
          </a:xfrm>
        </p:spPr>
        <p:txBody>
          <a:bodyPr>
            <a:normAutofit/>
          </a:bodyPr>
          <a:lstStyle/>
          <a:p>
            <a:pPr algn="ctr">
              <a:defRPr/>
            </a:pPr>
            <a:r>
              <a:rPr lang="en-US" dirty="0"/>
              <a:t>Water asset account (from diagram)</a:t>
            </a:r>
          </a:p>
        </p:txBody>
      </p:sp>
      <p:sp>
        <p:nvSpPr>
          <p:cNvPr id="8" name="Oval 7"/>
          <p:cNvSpPr/>
          <p:nvPr/>
        </p:nvSpPr>
        <p:spPr bwMode="auto">
          <a:xfrm>
            <a:off x="6714541" y="3110589"/>
            <a:ext cx="504056" cy="432048"/>
          </a:xfrm>
          <a:prstGeom prst="ellipse">
            <a:avLst/>
          </a:prstGeom>
          <a:noFill/>
          <a:ln w="31750"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sp>
        <p:nvSpPr>
          <p:cNvPr id="9" name="Oval 8"/>
          <p:cNvSpPr/>
          <p:nvPr/>
        </p:nvSpPr>
        <p:spPr bwMode="auto">
          <a:xfrm>
            <a:off x="7540909" y="4437112"/>
            <a:ext cx="504056" cy="432048"/>
          </a:xfrm>
          <a:prstGeom prst="ellipse">
            <a:avLst/>
          </a:prstGeom>
          <a:noFill/>
          <a:ln w="31750"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sp>
        <p:nvSpPr>
          <p:cNvPr id="3" name="Footer Placeholder 2"/>
          <p:cNvSpPr>
            <a:spLocks noGrp="1"/>
          </p:cNvSpPr>
          <p:nvPr>
            <p:ph type="ftr" sz="quarter" idx="11"/>
          </p:nvPr>
        </p:nvSpPr>
        <p:spPr/>
        <p:txBody>
          <a:bodyPr/>
          <a:lstStyle/>
          <a:p>
            <a:r>
              <a:rPr lang="en-GB"/>
              <a:t>Water account - SEEA CF</a:t>
            </a:r>
          </a:p>
        </p:txBody>
      </p:sp>
      <p:sp>
        <p:nvSpPr>
          <p:cNvPr id="7" name="Slide Number Placeholder 4"/>
          <p:cNvSpPr>
            <a:spLocks noGrp="1"/>
          </p:cNvSpPr>
          <p:nvPr>
            <p:ph type="sldNum" sz="quarter" idx="12"/>
          </p:nvPr>
        </p:nvSpPr>
        <p:spPr>
          <a:xfrm>
            <a:off x="-67377" y="6601225"/>
            <a:ext cx="365759" cy="284234"/>
          </a:xfrm>
        </p:spPr>
        <p:txBody>
          <a:bodyPr/>
          <a:lstStyle/>
          <a:p>
            <a:fld id="{A2261D6C-4505-4CAD-B01B-1DA294CCE22C}" type="slidenum">
              <a:rPr lang="en-GB" smtClean="0"/>
              <a:pPr/>
              <a:t>17</a:t>
            </a:fld>
            <a:endParaRPr lang="en-GB" dirty="0"/>
          </a:p>
        </p:txBody>
      </p:sp>
    </p:spTree>
    <p:extLst>
      <p:ext uri="{BB962C8B-B14F-4D97-AF65-F5344CB8AC3E}">
        <p14:creationId xmlns:p14="http://schemas.microsoft.com/office/powerpoint/2010/main" val="2642184730"/>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1052736"/>
            <a:ext cx="7128792" cy="5346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 name="Oval 60"/>
          <p:cNvSpPr/>
          <p:nvPr/>
        </p:nvSpPr>
        <p:spPr bwMode="auto">
          <a:xfrm>
            <a:off x="1043608" y="3564015"/>
            <a:ext cx="504056" cy="432048"/>
          </a:xfrm>
          <a:prstGeom prst="ellipse">
            <a:avLst/>
          </a:prstGeom>
          <a:noFill/>
          <a:ln w="31750"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sp>
        <p:nvSpPr>
          <p:cNvPr id="62" name="Oval 61"/>
          <p:cNvSpPr/>
          <p:nvPr/>
        </p:nvSpPr>
        <p:spPr bwMode="auto">
          <a:xfrm>
            <a:off x="5256076" y="3574979"/>
            <a:ext cx="504056" cy="432048"/>
          </a:xfrm>
          <a:prstGeom prst="ellipse">
            <a:avLst/>
          </a:prstGeom>
          <a:noFill/>
          <a:ln w="31750"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sp>
        <p:nvSpPr>
          <p:cNvPr id="4" name="Footer Placeholder 3"/>
          <p:cNvSpPr>
            <a:spLocks noGrp="1"/>
          </p:cNvSpPr>
          <p:nvPr>
            <p:ph type="ftr" sz="quarter" idx="11"/>
          </p:nvPr>
        </p:nvSpPr>
        <p:spPr/>
        <p:txBody>
          <a:bodyPr/>
          <a:lstStyle/>
          <a:p>
            <a:r>
              <a:rPr lang="en-GB"/>
              <a:t>Water account - SEEA CF</a:t>
            </a:r>
          </a:p>
        </p:txBody>
      </p:sp>
      <p:sp>
        <p:nvSpPr>
          <p:cNvPr id="6" name="Slide Number Placeholder 4"/>
          <p:cNvSpPr>
            <a:spLocks noGrp="1"/>
          </p:cNvSpPr>
          <p:nvPr>
            <p:ph type="sldNum" sz="quarter" idx="12"/>
          </p:nvPr>
        </p:nvSpPr>
        <p:spPr>
          <a:xfrm>
            <a:off x="-67377" y="6601225"/>
            <a:ext cx="365759" cy="284234"/>
          </a:xfrm>
        </p:spPr>
        <p:txBody>
          <a:bodyPr/>
          <a:lstStyle/>
          <a:p>
            <a:fld id="{A2261D6C-4505-4CAD-B01B-1DA294CCE22C}" type="slidenum">
              <a:rPr lang="en-GB" smtClean="0"/>
              <a:pPr/>
              <a:t>18</a:t>
            </a:fld>
            <a:endParaRPr lang="en-GB" dirty="0"/>
          </a:p>
        </p:txBody>
      </p:sp>
    </p:spTree>
    <p:extLst>
      <p:ext uri="{BB962C8B-B14F-4D97-AF65-F5344CB8AC3E}">
        <p14:creationId xmlns:p14="http://schemas.microsoft.com/office/powerpoint/2010/main" val="2914376591"/>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500" fill="hold"/>
                                        <p:tgtEl>
                                          <p:spTgt spid="61"/>
                                        </p:tgtEl>
                                        <p:attrNameLst>
                                          <p:attrName>ppt_x</p:attrName>
                                        </p:attrNameLst>
                                      </p:cBhvr>
                                      <p:tavLst>
                                        <p:tav tm="0">
                                          <p:val>
                                            <p:strVal val="#ppt_x"/>
                                          </p:val>
                                        </p:tav>
                                        <p:tav tm="100000">
                                          <p:val>
                                            <p:strVal val="#ppt_x"/>
                                          </p:val>
                                        </p:tav>
                                      </p:tavLst>
                                    </p:anim>
                                    <p:anim calcmode="lin" valueType="num">
                                      <p:cBhvr additive="base">
                                        <p:cTn id="8" dur="500" fill="hold"/>
                                        <p:tgtEl>
                                          <p:spTgt spid="6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2"/>
                                        </p:tgtEl>
                                        <p:attrNameLst>
                                          <p:attrName>style.visibility</p:attrName>
                                        </p:attrNameLst>
                                      </p:cBhvr>
                                      <p:to>
                                        <p:strVal val="visible"/>
                                      </p:to>
                                    </p:set>
                                    <p:anim calcmode="lin" valueType="num">
                                      <p:cBhvr additive="base">
                                        <p:cTn id="11" dur="500" fill="hold"/>
                                        <p:tgtEl>
                                          <p:spTgt spid="62"/>
                                        </p:tgtEl>
                                        <p:attrNameLst>
                                          <p:attrName>ppt_x</p:attrName>
                                        </p:attrNameLst>
                                      </p:cBhvr>
                                      <p:tavLst>
                                        <p:tav tm="0">
                                          <p:val>
                                            <p:strVal val="#ppt_x"/>
                                          </p:val>
                                        </p:tav>
                                        <p:tav tm="100000">
                                          <p:val>
                                            <p:strVal val="#ppt_x"/>
                                          </p:val>
                                        </p:tav>
                                      </p:tavLst>
                                    </p:anim>
                                    <p:anim calcmode="lin" valueType="num">
                                      <p:cBhvr additive="base">
                                        <p:cTn id="12" dur="5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27714" name="Rectangle 2"/>
          <p:cNvSpPr>
            <a:spLocks noGrp="1" noChangeArrowheads="1"/>
          </p:cNvSpPr>
          <p:nvPr>
            <p:ph type="title"/>
          </p:nvPr>
        </p:nvSpPr>
        <p:spPr>
          <a:xfrm>
            <a:off x="323528" y="1088243"/>
            <a:ext cx="8725714" cy="612565"/>
          </a:xfrm>
        </p:spPr>
        <p:txBody>
          <a:bodyPr>
            <a:normAutofit/>
          </a:bodyPr>
          <a:lstStyle/>
          <a:p>
            <a:pPr algn="ctr">
              <a:defRPr/>
            </a:pPr>
            <a:r>
              <a:rPr lang="en-US" dirty="0"/>
              <a:t>Physical Water Use Table (from Diagram)</a:t>
            </a:r>
          </a:p>
        </p:txBody>
      </p:sp>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286" y="2201838"/>
            <a:ext cx="8324850" cy="3343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Oval 4"/>
          <p:cNvSpPr/>
          <p:nvPr/>
        </p:nvSpPr>
        <p:spPr bwMode="auto">
          <a:xfrm>
            <a:off x="4121315" y="3839327"/>
            <a:ext cx="504056" cy="432048"/>
          </a:xfrm>
          <a:prstGeom prst="ellipse">
            <a:avLst/>
          </a:prstGeom>
          <a:noFill/>
          <a:ln w="31750"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sp>
        <p:nvSpPr>
          <p:cNvPr id="6" name="Oval 5"/>
          <p:cNvSpPr/>
          <p:nvPr/>
        </p:nvSpPr>
        <p:spPr bwMode="auto">
          <a:xfrm>
            <a:off x="5004048" y="3441428"/>
            <a:ext cx="504056" cy="432048"/>
          </a:xfrm>
          <a:prstGeom prst="ellipse">
            <a:avLst/>
          </a:prstGeom>
          <a:noFill/>
          <a:ln w="31750"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sp>
        <p:nvSpPr>
          <p:cNvPr id="2" name="Footer Placeholder 1"/>
          <p:cNvSpPr>
            <a:spLocks noGrp="1"/>
          </p:cNvSpPr>
          <p:nvPr>
            <p:ph type="ftr" sz="quarter" idx="11"/>
          </p:nvPr>
        </p:nvSpPr>
        <p:spPr/>
        <p:txBody>
          <a:bodyPr/>
          <a:lstStyle/>
          <a:p>
            <a:r>
              <a:rPr lang="en-GB"/>
              <a:t>Water account - SEEA CF</a:t>
            </a:r>
          </a:p>
        </p:txBody>
      </p:sp>
      <p:sp>
        <p:nvSpPr>
          <p:cNvPr id="7" name="Slide Number Placeholder 4"/>
          <p:cNvSpPr>
            <a:spLocks noGrp="1"/>
          </p:cNvSpPr>
          <p:nvPr>
            <p:ph type="sldNum" sz="quarter" idx="12"/>
          </p:nvPr>
        </p:nvSpPr>
        <p:spPr>
          <a:xfrm>
            <a:off x="-67377" y="6601225"/>
            <a:ext cx="365759" cy="284234"/>
          </a:xfrm>
        </p:spPr>
        <p:txBody>
          <a:bodyPr/>
          <a:lstStyle/>
          <a:p>
            <a:fld id="{A2261D6C-4505-4CAD-B01B-1DA294CCE22C}" type="slidenum">
              <a:rPr lang="en-GB" smtClean="0"/>
              <a:pPr/>
              <a:t>19</a:t>
            </a:fld>
            <a:endParaRPr lang="en-GB" dirty="0"/>
          </a:p>
        </p:txBody>
      </p:sp>
    </p:spTree>
    <p:extLst>
      <p:ext uri="{BB962C8B-B14F-4D97-AF65-F5344CB8AC3E}">
        <p14:creationId xmlns:p14="http://schemas.microsoft.com/office/powerpoint/2010/main" val="222026053"/>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AU" altLang="en-US" dirty="0"/>
              <a:t>Outline</a:t>
            </a:r>
          </a:p>
        </p:txBody>
      </p:sp>
      <p:sp>
        <p:nvSpPr>
          <p:cNvPr id="2" name="Content Placeholder 1"/>
          <p:cNvSpPr>
            <a:spLocks noGrp="1"/>
          </p:cNvSpPr>
          <p:nvPr>
            <p:ph idx="1"/>
          </p:nvPr>
        </p:nvSpPr>
        <p:spPr>
          <a:xfrm>
            <a:off x="611560" y="1628800"/>
            <a:ext cx="5544616" cy="4752528"/>
          </a:xfrm>
        </p:spPr>
        <p:txBody>
          <a:bodyPr>
            <a:normAutofit/>
          </a:bodyPr>
          <a:lstStyle/>
          <a:p>
            <a:pPr eaLnBrk="1" hangingPunct="1"/>
            <a:r>
              <a:rPr lang="en-AU" altLang="en-US" dirty="0"/>
              <a:t>Learning objectives</a:t>
            </a:r>
          </a:p>
          <a:p>
            <a:pPr eaLnBrk="1" hangingPunct="1"/>
            <a:r>
              <a:rPr lang="en-AU" altLang="en-US" dirty="0"/>
              <a:t>Review of Level 0 (5m)</a:t>
            </a:r>
          </a:p>
          <a:p>
            <a:pPr eaLnBrk="1" hangingPunct="1"/>
            <a:r>
              <a:rPr lang="en-AU" altLang="en-US" dirty="0"/>
              <a:t>Level 1 (Compilers)</a:t>
            </a:r>
          </a:p>
          <a:p>
            <a:pPr marL="857250" lvl="1" indent="-457200" eaLnBrk="1" hangingPunct="1"/>
            <a:r>
              <a:rPr lang="en-AU" altLang="en-US" dirty="0"/>
              <a:t>Concepts (15m)</a:t>
            </a:r>
          </a:p>
          <a:p>
            <a:pPr marL="857250" lvl="1" indent="-457200" eaLnBrk="1" hangingPunct="1"/>
            <a:r>
              <a:rPr lang="en-AU" altLang="en-US" dirty="0">
                <a:solidFill>
                  <a:schemeClr val="accent2"/>
                </a:solidFill>
              </a:rPr>
              <a:t>Group exercise &amp; Discussion (30m)</a:t>
            </a:r>
          </a:p>
          <a:p>
            <a:pPr eaLnBrk="1" hangingPunct="1"/>
            <a:r>
              <a:rPr lang="en-AU" altLang="en-US" dirty="0"/>
              <a:t>Level 2 (Data providers)</a:t>
            </a:r>
          </a:p>
          <a:p>
            <a:pPr marL="914400" lvl="1" indent="-514350" eaLnBrk="1" hangingPunct="1"/>
            <a:r>
              <a:rPr lang="en-AU" altLang="en-US" dirty="0"/>
              <a:t>Data options, examples &amp; issues (15m)</a:t>
            </a:r>
          </a:p>
          <a:p>
            <a:pPr marL="914400" lvl="1" indent="-514350" eaLnBrk="1" hangingPunct="1"/>
            <a:r>
              <a:rPr lang="en-AU" altLang="en-US" dirty="0">
                <a:solidFill>
                  <a:schemeClr val="accent2"/>
                </a:solidFill>
              </a:rPr>
              <a:t>Group exercise &amp;  Discussion (15m)</a:t>
            </a:r>
          </a:p>
          <a:p>
            <a:pPr eaLnBrk="1" hangingPunct="1"/>
            <a:r>
              <a:rPr lang="en-AU" altLang="en-US" dirty="0"/>
              <a:t>Closing Discussion (10m)</a:t>
            </a:r>
          </a:p>
        </p:txBody>
      </p:sp>
      <p:sp>
        <p:nvSpPr>
          <p:cNvPr id="5" name="Footer Placeholder 4"/>
          <p:cNvSpPr>
            <a:spLocks noGrp="1"/>
          </p:cNvSpPr>
          <p:nvPr>
            <p:ph type="ftr" sz="quarter" idx="11"/>
          </p:nvPr>
        </p:nvSpPr>
        <p:spPr/>
        <p:txBody>
          <a:bodyPr/>
          <a:lstStyle/>
          <a:p>
            <a:r>
              <a:rPr lang="en-GB"/>
              <a:t>SEEA-CF - Water accounts</a:t>
            </a:r>
          </a:p>
        </p:txBody>
      </p:sp>
      <p:sp>
        <p:nvSpPr>
          <p:cNvPr id="6" name="Slide Number Placeholder 5"/>
          <p:cNvSpPr>
            <a:spLocks noGrp="1"/>
          </p:cNvSpPr>
          <p:nvPr>
            <p:ph type="sldNum" sz="quarter" idx="12"/>
          </p:nvPr>
        </p:nvSpPr>
        <p:spPr/>
        <p:txBody>
          <a:bodyPr/>
          <a:lstStyle/>
          <a:p>
            <a:fld id="{A2261D6C-4505-4CAD-B01B-1DA294CCE22C}" type="slidenum">
              <a:rPr lang="en-GB" smtClean="0"/>
              <a:pPr/>
              <a:t>2</a:t>
            </a:fld>
            <a:endParaRPr lang="en-GB"/>
          </a:p>
        </p:txBody>
      </p:sp>
    </p:spTree>
    <p:extLst>
      <p:ext uri="{BB962C8B-B14F-4D97-AF65-F5344CB8AC3E}">
        <p14:creationId xmlns:p14="http://schemas.microsoft.com/office/powerpoint/2010/main" val="2538047915"/>
      </p:ext>
    </p:extLst>
  </p:cSld>
  <p:clrMapOvr>
    <a:masterClrMapping/>
  </p:clrMapOvr>
  <p:transition>
    <p:fade thruBlk="1"/>
  </p:transition>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Compilation Group Exercise (30m)</a:t>
            </a:r>
            <a:endParaRPr lang="en-GB" dirty="0"/>
          </a:p>
        </p:txBody>
      </p:sp>
      <p:sp>
        <p:nvSpPr>
          <p:cNvPr id="3" name="Content Placeholder 2"/>
          <p:cNvSpPr>
            <a:spLocks noGrp="1"/>
          </p:cNvSpPr>
          <p:nvPr>
            <p:ph idx="1"/>
          </p:nvPr>
        </p:nvSpPr>
        <p:spPr/>
        <p:txBody>
          <a:bodyPr/>
          <a:lstStyle/>
          <a:p>
            <a:pPr>
              <a:buFont typeface="Arial" charset="0"/>
              <a:buChar char="•"/>
            </a:pPr>
            <a:r>
              <a:rPr lang="en-CA" altLang="en-US" dirty="0"/>
              <a:t>Situation:</a:t>
            </a:r>
          </a:p>
          <a:p>
            <a:pPr marL="971550" lvl="1" indent="-457200">
              <a:buFont typeface="+mj-lt"/>
              <a:buAutoNum type="arabicPeriod"/>
            </a:pPr>
            <a:r>
              <a:rPr lang="en-CA" altLang="en-US" dirty="0"/>
              <a:t>Have a simplified Stock and Flow Diagram</a:t>
            </a:r>
          </a:p>
          <a:p>
            <a:pPr marL="971550" lvl="1" indent="-457200">
              <a:buFont typeface="+mj-lt"/>
              <a:buAutoNum type="arabicPeriod"/>
            </a:pPr>
            <a:r>
              <a:rPr lang="en-CA" altLang="en-US" dirty="0"/>
              <a:t>Have a simplified Water Use Diagram</a:t>
            </a:r>
          </a:p>
          <a:p>
            <a:pPr>
              <a:buFont typeface="Arial" charset="0"/>
              <a:buChar char="•"/>
            </a:pPr>
            <a:r>
              <a:rPr lang="en-CA" altLang="en-US" dirty="0"/>
              <a:t>Objective (Groups of 3-5):</a:t>
            </a:r>
          </a:p>
          <a:p>
            <a:pPr marL="971550" lvl="1" indent="-457200">
              <a:buFont typeface="+mj-lt"/>
              <a:buAutoNum type="arabicPeriod"/>
            </a:pPr>
            <a:r>
              <a:rPr lang="en-CA" altLang="en-US" dirty="0"/>
              <a:t>Compile a Water Asset Account</a:t>
            </a:r>
          </a:p>
          <a:p>
            <a:pPr marL="971550" lvl="1" indent="-457200">
              <a:buFont typeface="+mj-lt"/>
              <a:buAutoNum type="arabicPeriod"/>
            </a:pPr>
            <a:r>
              <a:rPr lang="en-CA" altLang="en-US" dirty="0"/>
              <a:t>Compile a Water Use Table</a:t>
            </a:r>
          </a:p>
          <a:p>
            <a:pPr marL="971550" lvl="1" indent="-457200">
              <a:buFont typeface="+mj-lt"/>
              <a:buAutoNum type="arabicPeriod"/>
            </a:pPr>
            <a:r>
              <a:rPr lang="en-CA" altLang="en-US" dirty="0"/>
              <a:t>Report results</a:t>
            </a:r>
          </a:p>
          <a:p>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20</a:t>
            </a:fld>
            <a:endParaRPr lang="en-GB" dirty="0"/>
          </a:p>
        </p:txBody>
      </p:sp>
    </p:spTree>
    <p:extLst>
      <p:ext uri="{BB962C8B-B14F-4D97-AF65-F5344CB8AC3E}">
        <p14:creationId xmlns:p14="http://schemas.microsoft.com/office/powerpoint/2010/main" val="1887802846"/>
      </p:ext>
    </p:extLst>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GB"/>
              <a:t>SEEA-CF - Water accounts</a:t>
            </a:r>
          </a:p>
        </p:txBody>
      </p:sp>
      <p:sp>
        <p:nvSpPr>
          <p:cNvPr id="7" name="Content Placeholder 2"/>
          <p:cNvSpPr txBox="1">
            <a:spLocks/>
          </p:cNvSpPr>
          <p:nvPr/>
        </p:nvSpPr>
        <p:spPr bwMode="auto">
          <a:xfrm>
            <a:off x="611560" y="2307958"/>
            <a:ext cx="4024312" cy="3857345"/>
          </a:xfrm>
          <a:prstGeom prst="rect">
            <a:avLst/>
          </a:prstGeom>
          <a:noFill/>
          <a:ln w="9525">
            <a:solidFill>
              <a:schemeClr val="tx2"/>
            </a:solid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0"/>
              </a:spcBef>
              <a:spcAft>
                <a:spcPct val="0"/>
              </a:spcAft>
              <a:buFont typeface="Wingdings" pitchFamily="2" charset="2"/>
              <a:buChar char="§"/>
              <a:defRPr sz="2800">
                <a:solidFill>
                  <a:schemeClr val="tx1"/>
                </a:solidFill>
                <a:latin typeface="+mn-lt"/>
                <a:ea typeface="ＭＳ Ｐゴシック" charset="0"/>
                <a:cs typeface="+mn-cs"/>
              </a:defRPr>
            </a:lvl1pPr>
            <a:lvl2pPr marL="742950" indent="-285750" algn="l" rtl="0" eaLnBrk="0" fontAlgn="base" hangingPunct="0">
              <a:spcBef>
                <a:spcPts val="0"/>
              </a:spcBef>
              <a:spcAft>
                <a:spcPct val="0"/>
              </a:spcAft>
              <a:buChar char="•"/>
              <a:defRPr sz="2400">
                <a:solidFill>
                  <a:schemeClr val="tx1"/>
                </a:solidFill>
                <a:latin typeface="+mn-lt"/>
                <a:ea typeface="Arial" charset="0"/>
                <a:cs typeface="+mn-cs"/>
              </a:defRPr>
            </a:lvl2pPr>
            <a:lvl3pPr marL="1143000" indent="-228600" algn="l" rtl="0" eaLnBrk="0" fontAlgn="base" hangingPunct="0">
              <a:spcBef>
                <a:spcPts val="0"/>
              </a:spcBef>
              <a:spcAft>
                <a:spcPct val="0"/>
              </a:spcAft>
              <a:buFont typeface="Arial" pitchFamily="34" charset="0"/>
              <a:buChar char="▫"/>
              <a:defRPr sz="2000">
                <a:solidFill>
                  <a:schemeClr val="tx1"/>
                </a:solidFill>
                <a:latin typeface="+mn-lt"/>
                <a:ea typeface="Arial" charset="0"/>
                <a:cs typeface="+mn-cs"/>
              </a:defRPr>
            </a:lvl3pPr>
            <a:lvl4pPr marL="1600200" indent="-228600" algn="l" rtl="0" eaLnBrk="0" fontAlgn="base" hangingPunct="0">
              <a:spcBef>
                <a:spcPts val="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ts val="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buNone/>
            </a:pPr>
            <a:r>
              <a:rPr lang="en-CA" altLang="en-US" sz="2000" kern="0" dirty="0"/>
              <a:t>Stock and Flow Diagram (</a:t>
            </a:r>
            <a:r>
              <a:rPr lang="en-CA" altLang="en-US" sz="2000" dirty="0"/>
              <a:t>m</a:t>
            </a:r>
            <a:r>
              <a:rPr lang="en-CA" altLang="en-US" sz="2000" baseline="30000" dirty="0"/>
              <a:t>3</a:t>
            </a:r>
            <a:r>
              <a:rPr lang="en-CA" altLang="en-US" sz="2000" kern="0" dirty="0"/>
              <a:t>)</a:t>
            </a:r>
          </a:p>
        </p:txBody>
      </p:sp>
      <p:sp>
        <p:nvSpPr>
          <p:cNvPr id="8" name="Content Placeholder 2"/>
          <p:cNvSpPr txBox="1">
            <a:spLocks/>
          </p:cNvSpPr>
          <p:nvPr/>
        </p:nvSpPr>
        <p:spPr bwMode="auto">
          <a:xfrm>
            <a:off x="4876800" y="2307958"/>
            <a:ext cx="4024312" cy="3857346"/>
          </a:xfrm>
          <a:prstGeom prst="rect">
            <a:avLst/>
          </a:prstGeom>
          <a:noFill/>
          <a:ln w="9525">
            <a:solidFill>
              <a:schemeClr val="tx2"/>
            </a:solid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0"/>
              </a:spcBef>
              <a:spcAft>
                <a:spcPct val="0"/>
              </a:spcAft>
              <a:buFont typeface="Wingdings" pitchFamily="2" charset="2"/>
              <a:buChar char="§"/>
              <a:defRPr sz="2800">
                <a:solidFill>
                  <a:schemeClr val="tx1"/>
                </a:solidFill>
                <a:latin typeface="+mn-lt"/>
                <a:ea typeface="ＭＳ Ｐゴシック" charset="0"/>
                <a:cs typeface="+mn-cs"/>
              </a:defRPr>
            </a:lvl1pPr>
            <a:lvl2pPr marL="742950" indent="-285750" algn="l" rtl="0" eaLnBrk="0" fontAlgn="base" hangingPunct="0">
              <a:spcBef>
                <a:spcPts val="0"/>
              </a:spcBef>
              <a:spcAft>
                <a:spcPct val="0"/>
              </a:spcAft>
              <a:buChar char="•"/>
              <a:defRPr sz="2400">
                <a:solidFill>
                  <a:schemeClr val="tx1"/>
                </a:solidFill>
                <a:latin typeface="+mn-lt"/>
                <a:ea typeface="Arial" charset="0"/>
                <a:cs typeface="+mn-cs"/>
              </a:defRPr>
            </a:lvl2pPr>
            <a:lvl3pPr marL="1143000" indent="-228600" algn="l" rtl="0" eaLnBrk="0" fontAlgn="base" hangingPunct="0">
              <a:spcBef>
                <a:spcPts val="0"/>
              </a:spcBef>
              <a:spcAft>
                <a:spcPct val="0"/>
              </a:spcAft>
              <a:buFont typeface="Arial" pitchFamily="34" charset="0"/>
              <a:buChar char="▫"/>
              <a:defRPr sz="2000">
                <a:solidFill>
                  <a:schemeClr val="tx1"/>
                </a:solidFill>
                <a:latin typeface="+mn-lt"/>
                <a:ea typeface="Arial" charset="0"/>
                <a:cs typeface="+mn-cs"/>
              </a:defRPr>
            </a:lvl3pPr>
            <a:lvl4pPr marL="1600200" indent="-228600" algn="l" rtl="0" eaLnBrk="0" fontAlgn="base" hangingPunct="0">
              <a:spcBef>
                <a:spcPts val="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ts val="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buNone/>
            </a:pPr>
            <a:r>
              <a:rPr lang="en-CA" altLang="en-US" sz="2000" kern="0" dirty="0"/>
              <a:t>Water Asset Account (</a:t>
            </a:r>
            <a:r>
              <a:rPr lang="en-CA" altLang="en-US" sz="2000" dirty="0"/>
              <a:t>m</a:t>
            </a:r>
            <a:r>
              <a:rPr lang="en-CA" altLang="en-US" sz="2000" baseline="30000" dirty="0"/>
              <a:t>3</a:t>
            </a:r>
            <a:r>
              <a:rPr lang="en-CA" altLang="en-US" sz="2000" dirty="0"/>
              <a:t>)</a:t>
            </a:r>
            <a:endParaRPr lang="en-CA" altLang="en-US" sz="2000" kern="0" dirty="0"/>
          </a:p>
        </p:txBody>
      </p:sp>
      <p:sp>
        <p:nvSpPr>
          <p:cNvPr id="10" name="U-Turn Arrow 9"/>
          <p:cNvSpPr/>
          <p:nvPr/>
        </p:nvSpPr>
        <p:spPr bwMode="auto">
          <a:xfrm>
            <a:off x="3563888" y="1951917"/>
            <a:ext cx="4248472" cy="877824"/>
          </a:xfrm>
          <a:prstGeom prst="uturnArrow">
            <a:avLst/>
          </a:prstGeom>
          <a:solidFill>
            <a:srgbClr val="FF0000">
              <a:alpha val="49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7417" y="2996952"/>
            <a:ext cx="3767138" cy="2314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5192378" y="4988361"/>
            <a:ext cx="3393156" cy="646331"/>
          </a:xfrm>
          <a:prstGeom prst="rect">
            <a:avLst/>
          </a:prstGeom>
          <a:noFill/>
        </p:spPr>
        <p:txBody>
          <a:bodyPr wrap="square" rtlCol="0">
            <a:spAutoFit/>
          </a:bodyPr>
          <a:lstStyle/>
          <a:p>
            <a:r>
              <a:rPr lang="en-CA" sz="1800" b="0" dirty="0">
                <a:solidFill>
                  <a:srgbClr val="FF0000"/>
                </a:solidFill>
                <a:latin typeface="+mn-lt"/>
                <a:sym typeface="Wingdings" panose="05000000000000000000" pitchFamily="2" charset="2"/>
              </a:rPr>
              <a:t></a:t>
            </a:r>
            <a:r>
              <a:rPr lang="en-CA" sz="1800" b="0" dirty="0">
                <a:latin typeface="+mn-lt"/>
              </a:rPr>
              <a:t>Calculate Totals, Opening Stock, Closing Stock</a:t>
            </a:r>
          </a:p>
        </p:txBody>
      </p:sp>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83771" y="2776626"/>
            <a:ext cx="3810370" cy="1956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Oval 8"/>
          <p:cNvSpPr/>
          <p:nvPr/>
        </p:nvSpPr>
        <p:spPr bwMode="auto">
          <a:xfrm>
            <a:off x="2308920" y="3645024"/>
            <a:ext cx="216024" cy="216024"/>
          </a:xfrm>
          <a:prstGeom prst="ellipse">
            <a:avLst/>
          </a:prstGeom>
          <a:noFill/>
          <a:ln w="28575"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cxnSp>
        <p:nvCxnSpPr>
          <p:cNvPr id="12" name="Straight Arrow Connector 11"/>
          <p:cNvCxnSpPr/>
          <p:nvPr/>
        </p:nvCxnSpPr>
        <p:spPr bwMode="auto">
          <a:xfrm flipV="1">
            <a:off x="2555776" y="3519488"/>
            <a:ext cx="5002312" cy="233548"/>
          </a:xfrm>
          <a:prstGeom prst="straightConnector1">
            <a:avLst/>
          </a:prstGeom>
          <a:solidFill>
            <a:schemeClr val="accent1"/>
          </a:solidFill>
          <a:ln w="28575" cap="flat" cmpd="sng" algn="ctr">
            <a:solidFill>
              <a:srgbClr val="FF0000">
                <a:alpha val="50000"/>
              </a:srgbClr>
            </a:solidFill>
            <a:prstDash val="solid"/>
            <a:round/>
            <a:headEnd type="none" w="med" len="med"/>
            <a:tailEnd type="arrow"/>
          </a:ln>
          <a:effectLst/>
        </p:spPr>
      </p:cxnSp>
      <p:sp>
        <p:nvSpPr>
          <p:cNvPr id="4" name="Slide Number Placeholder 3"/>
          <p:cNvSpPr>
            <a:spLocks noGrp="1"/>
          </p:cNvSpPr>
          <p:nvPr>
            <p:ph type="sldNum" sz="quarter" idx="12"/>
          </p:nvPr>
        </p:nvSpPr>
        <p:spPr/>
        <p:txBody>
          <a:bodyPr/>
          <a:lstStyle/>
          <a:p>
            <a:fld id="{A2261D6C-4505-4CAD-B01B-1DA294CCE22C}" type="slidenum">
              <a:rPr lang="en-GB" smtClean="0"/>
              <a:pPr/>
              <a:t>21</a:t>
            </a:fld>
            <a:endParaRPr lang="en-GB"/>
          </a:p>
        </p:txBody>
      </p:sp>
      <p:sp>
        <p:nvSpPr>
          <p:cNvPr id="3" name="Title 2"/>
          <p:cNvSpPr>
            <a:spLocks noGrp="1"/>
          </p:cNvSpPr>
          <p:nvPr>
            <p:ph type="title"/>
          </p:nvPr>
        </p:nvSpPr>
        <p:spPr/>
        <p:txBody>
          <a:bodyPr>
            <a:noAutofit/>
          </a:bodyPr>
          <a:lstStyle/>
          <a:p>
            <a:r>
              <a:rPr lang="en-GB" dirty="0"/>
              <a:t>Group Exercise: Exercise 1 – Water Asset Account</a:t>
            </a:r>
            <a:br>
              <a:rPr lang="en-CA" dirty="0"/>
            </a:br>
            <a:endParaRPr lang="en-GB" dirty="0"/>
          </a:p>
        </p:txBody>
      </p:sp>
    </p:spTree>
    <p:extLst>
      <p:ext uri="{BB962C8B-B14F-4D97-AF65-F5344CB8AC3E}">
        <p14:creationId xmlns:p14="http://schemas.microsoft.com/office/powerpoint/2010/main" val="2767932698"/>
      </p:ext>
    </p:extLst>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dirty="0"/>
              <a:t>Group Exercise: Exercise 2 – Water Use Table</a:t>
            </a:r>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22</a:t>
            </a:fld>
            <a:endParaRPr lang="en-GB"/>
          </a:p>
        </p:txBody>
      </p:sp>
      <p:pic>
        <p:nvPicPr>
          <p:cNvPr id="1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8240" y="2904029"/>
            <a:ext cx="3877956" cy="15223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5" name="Group 14"/>
          <p:cNvGrpSpPr/>
          <p:nvPr/>
        </p:nvGrpSpPr>
        <p:grpSpPr>
          <a:xfrm>
            <a:off x="602928" y="2132856"/>
            <a:ext cx="8289552" cy="4032448"/>
            <a:chOff x="539552" y="2097771"/>
            <a:chExt cx="8289552" cy="4032448"/>
          </a:xfrm>
        </p:grpSpPr>
        <p:sp>
          <p:nvSpPr>
            <p:cNvPr id="6" name="Content Placeholder 2"/>
            <p:cNvSpPr txBox="1">
              <a:spLocks/>
            </p:cNvSpPr>
            <p:nvPr/>
          </p:nvSpPr>
          <p:spPr bwMode="auto">
            <a:xfrm>
              <a:off x="539552" y="2272873"/>
              <a:ext cx="4024312" cy="3857345"/>
            </a:xfrm>
            <a:prstGeom prst="rect">
              <a:avLst/>
            </a:prstGeom>
            <a:noFill/>
            <a:ln w="9525">
              <a:solidFill>
                <a:schemeClr val="tx2"/>
              </a:solid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0"/>
                </a:spcBef>
                <a:spcAft>
                  <a:spcPct val="0"/>
                </a:spcAft>
                <a:buFont typeface="Wingdings" pitchFamily="2" charset="2"/>
                <a:buChar char="§"/>
                <a:defRPr sz="2800">
                  <a:solidFill>
                    <a:schemeClr val="tx1"/>
                  </a:solidFill>
                  <a:latin typeface="+mn-lt"/>
                  <a:ea typeface="ＭＳ Ｐゴシック" charset="0"/>
                  <a:cs typeface="+mn-cs"/>
                </a:defRPr>
              </a:lvl1pPr>
              <a:lvl2pPr marL="742950" indent="-285750" algn="l" rtl="0" eaLnBrk="0" fontAlgn="base" hangingPunct="0">
                <a:spcBef>
                  <a:spcPts val="0"/>
                </a:spcBef>
                <a:spcAft>
                  <a:spcPct val="0"/>
                </a:spcAft>
                <a:buChar char="•"/>
                <a:defRPr sz="2400">
                  <a:solidFill>
                    <a:schemeClr val="tx1"/>
                  </a:solidFill>
                  <a:latin typeface="+mn-lt"/>
                  <a:ea typeface="Arial" charset="0"/>
                  <a:cs typeface="+mn-cs"/>
                </a:defRPr>
              </a:lvl2pPr>
              <a:lvl3pPr marL="1143000" indent="-228600" algn="l" rtl="0" eaLnBrk="0" fontAlgn="base" hangingPunct="0">
                <a:spcBef>
                  <a:spcPts val="0"/>
                </a:spcBef>
                <a:spcAft>
                  <a:spcPct val="0"/>
                </a:spcAft>
                <a:buFont typeface="Arial" pitchFamily="34" charset="0"/>
                <a:buChar char="▫"/>
                <a:defRPr sz="2000">
                  <a:solidFill>
                    <a:schemeClr val="tx1"/>
                  </a:solidFill>
                  <a:latin typeface="+mn-lt"/>
                  <a:ea typeface="Arial" charset="0"/>
                  <a:cs typeface="+mn-cs"/>
                </a:defRPr>
              </a:lvl3pPr>
              <a:lvl4pPr marL="1600200" indent="-228600" algn="l" rtl="0" eaLnBrk="0" fontAlgn="base" hangingPunct="0">
                <a:spcBef>
                  <a:spcPts val="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ts val="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buNone/>
              </a:pPr>
              <a:r>
                <a:rPr lang="en-CA" altLang="en-US" sz="1800" kern="0" dirty="0"/>
                <a:t>Water Use Diagram (</a:t>
              </a:r>
              <a:r>
                <a:rPr lang="en-CA" altLang="en-US" sz="1800" dirty="0"/>
                <a:t>m</a:t>
              </a:r>
              <a:r>
                <a:rPr lang="en-CA" altLang="en-US" sz="1800" baseline="30000" dirty="0"/>
                <a:t>3</a:t>
              </a:r>
              <a:r>
                <a:rPr lang="en-CA" altLang="en-US" sz="1800" kern="0" dirty="0"/>
                <a:t>)</a:t>
              </a:r>
            </a:p>
          </p:txBody>
        </p:sp>
        <p:sp>
          <p:nvSpPr>
            <p:cNvPr id="7" name="Content Placeholder 2"/>
            <p:cNvSpPr txBox="1">
              <a:spLocks/>
            </p:cNvSpPr>
            <p:nvPr/>
          </p:nvSpPr>
          <p:spPr bwMode="auto">
            <a:xfrm>
              <a:off x="4804792" y="2272873"/>
              <a:ext cx="4024312" cy="3857346"/>
            </a:xfrm>
            <a:prstGeom prst="rect">
              <a:avLst/>
            </a:prstGeom>
            <a:noFill/>
            <a:ln w="9525">
              <a:solidFill>
                <a:schemeClr val="tx2"/>
              </a:solid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0"/>
                </a:spcBef>
                <a:spcAft>
                  <a:spcPct val="0"/>
                </a:spcAft>
                <a:buFont typeface="Wingdings" pitchFamily="2" charset="2"/>
                <a:buChar char="§"/>
                <a:defRPr sz="2800">
                  <a:solidFill>
                    <a:schemeClr val="tx1"/>
                  </a:solidFill>
                  <a:latin typeface="+mn-lt"/>
                  <a:ea typeface="ＭＳ Ｐゴシック" charset="0"/>
                  <a:cs typeface="+mn-cs"/>
                </a:defRPr>
              </a:lvl1pPr>
              <a:lvl2pPr marL="742950" indent="-285750" algn="l" rtl="0" eaLnBrk="0" fontAlgn="base" hangingPunct="0">
                <a:spcBef>
                  <a:spcPts val="0"/>
                </a:spcBef>
                <a:spcAft>
                  <a:spcPct val="0"/>
                </a:spcAft>
                <a:buChar char="•"/>
                <a:defRPr sz="2400">
                  <a:solidFill>
                    <a:schemeClr val="tx1"/>
                  </a:solidFill>
                  <a:latin typeface="+mn-lt"/>
                  <a:ea typeface="Arial" charset="0"/>
                  <a:cs typeface="+mn-cs"/>
                </a:defRPr>
              </a:lvl2pPr>
              <a:lvl3pPr marL="1143000" indent="-228600" algn="l" rtl="0" eaLnBrk="0" fontAlgn="base" hangingPunct="0">
                <a:spcBef>
                  <a:spcPts val="0"/>
                </a:spcBef>
                <a:spcAft>
                  <a:spcPct val="0"/>
                </a:spcAft>
                <a:buFont typeface="Arial" pitchFamily="34" charset="0"/>
                <a:buChar char="▫"/>
                <a:defRPr sz="2000">
                  <a:solidFill>
                    <a:schemeClr val="tx1"/>
                  </a:solidFill>
                  <a:latin typeface="+mn-lt"/>
                  <a:ea typeface="Arial" charset="0"/>
                  <a:cs typeface="+mn-cs"/>
                </a:defRPr>
              </a:lvl3pPr>
              <a:lvl4pPr marL="1600200" indent="-228600" algn="l" rtl="0" eaLnBrk="0" fontAlgn="base" hangingPunct="0">
                <a:spcBef>
                  <a:spcPts val="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ts val="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buNone/>
              </a:pPr>
              <a:r>
                <a:rPr lang="en-CA" altLang="en-US" sz="1800" kern="0" dirty="0"/>
                <a:t>Water Use Table (</a:t>
              </a:r>
              <a:r>
                <a:rPr lang="en-CA" altLang="en-US" sz="1800" dirty="0"/>
                <a:t>m</a:t>
              </a:r>
              <a:r>
                <a:rPr lang="en-CA" altLang="en-US" sz="1800" baseline="30000" dirty="0"/>
                <a:t>3</a:t>
              </a:r>
              <a:r>
                <a:rPr lang="en-CA" altLang="en-US" sz="1800" kern="0" dirty="0"/>
                <a:t>)</a:t>
              </a:r>
            </a:p>
          </p:txBody>
        </p:sp>
        <p:sp>
          <p:nvSpPr>
            <p:cNvPr id="8" name="U-Turn Arrow 7"/>
            <p:cNvSpPr/>
            <p:nvPr/>
          </p:nvSpPr>
          <p:spPr bwMode="auto">
            <a:xfrm>
              <a:off x="3356496" y="2097771"/>
              <a:ext cx="5049340" cy="877824"/>
            </a:xfrm>
            <a:prstGeom prst="uturnArrow">
              <a:avLst/>
            </a:prstGeom>
            <a:solidFill>
              <a:srgbClr val="FF0000">
                <a:alpha val="49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7373" y="3014543"/>
              <a:ext cx="3727177" cy="26874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4878239" y="4630110"/>
              <a:ext cx="3393156" cy="646331"/>
            </a:xfrm>
            <a:prstGeom prst="rect">
              <a:avLst/>
            </a:prstGeom>
            <a:noFill/>
          </p:spPr>
          <p:txBody>
            <a:bodyPr wrap="square" rtlCol="0">
              <a:spAutoFit/>
            </a:bodyPr>
            <a:lstStyle/>
            <a:p>
              <a:r>
                <a:rPr lang="en-CA" sz="1800" b="0" dirty="0">
                  <a:solidFill>
                    <a:srgbClr val="FF0000"/>
                  </a:solidFill>
                  <a:latin typeface="+mn-lt"/>
                  <a:sym typeface="Wingdings" panose="05000000000000000000" pitchFamily="2" charset="2"/>
                </a:rPr>
                <a:t></a:t>
              </a:r>
              <a:r>
                <a:rPr lang="en-CA" sz="1800" b="0" dirty="0">
                  <a:latin typeface="+mn-lt"/>
                </a:rPr>
                <a:t>Calculate Totals, Opening Stock, Closing Stock</a:t>
              </a:r>
            </a:p>
          </p:txBody>
        </p:sp>
        <p:sp>
          <p:nvSpPr>
            <p:cNvPr id="11" name="Oval 10"/>
            <p:cNvSpPr/>
            <p:nvPr/>
          </p:nvSpPr>
          <p:spPr bwMode="auto">
            <a:xfrm>
              <a:off x="2740968" y="4210308"/>
              <a:ext cx="216024" cy="216024"/>
            </a:xfrm>
            <a:prstGeom prst="ellipse">
              <a:avLst/>
            </a:prstGeom>
            <a:noFill/>
            <a:ln w="28575"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cxnSp>
          <p:nvCxnSpPr>
            <p:cNvPr id="13" name="Straight Arrow Connector 12"/>
            <p:cNvCxnSpPr/>
            <p:nvPr/>
          </p:nvCxnSpPr>
          <p:spPr bwMode="auto">
            <a:xfrm flipV="1">
              <a:off x="2987824" y="3641565"/>
              <a:ext cx="3879131" cy="676756"/>
            </a:xfrm>
            <a:prstGeom prst="straightConnector1">
              <a:avLst/>
            </a:prstGeom>
            <a:solidFill>
              <a:schemeClr val="accent1"/>
            </a:solidFill>
            <a:ln w="28575" cap="flat" cmpd="sng" algn="ctr">
              <a:solidFill>
                <a:srgbClr val="FF0000">
                  <a:alpha val="50000"/>
                </a:srgbClr>
              </a:solidFill>
              <a:prstDash val="solid"/>
              <a:round/>
              <a:headEnd type="none" w="med" len="med"/>
              <a:tailEnd type="arrow"/>
            </a:ln>
            <a:effectLst/>
          </p:spPr>
        </p:cxnSp>
        <p:sp>
          <p:nvSpPr>
            <p:cNvPr id="14" name="TextBox 13"/>
            <p:cNvSpPr txBox="1"/>
            <p:nvPr/>
          </p:nvSpPr>
          <p:spPr>
            <a:xfrm>
              <a:off x="4878238" y="5338131"/>
              <a:ext cx="3918817" cy="523220"/>
            </a:xfrm>
            <a:prstGeom prst="rect">
              <a:avLst/>
            </a:prstGeom>
            <a:noFill/>
          </p:spPr>
          <p:txBody>
            <a:bodyPr wrap="square" rtlCol="0">
              <a:spAutoFit/>
            </a:bodyPr>
            <a:lstStyle/>
            <a:p>
              <a:r>
                <a:rPr lang="en-CA" sz="1400" b="0" dirty="0">
                  <a:solidFill>
                    <a:srgbClr val="FF0000"/>
                  </a:solidFill>
                  <a:latin typeface="+mn-lt"/>
                  <a:sym typeface="Wingdings" panose="05000000000000000000" pitchFamily="2" charset="2"/>
                </a:rPr>
                <a:t>Note: Surface water = Lakes + Rivers and Streams + Artificial Reservoirs </a:t>
              </a:r>
            </a:p>
          </p:txBody>
        </p:sp>
      </p:grpSp>
    </p:spTree>
    <p:extLst>
      <p:ext uri="{BB962C8B-B14F-4D97-AF65-F5344CB8AC3E}">
        <p14:creationId xmlns:p14="http://schemas.microsoft.com/office/powerpoint/2010/main" val="4190324524"/>
      </p:ext>
    </p:extLst>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2041290"/>
            <a:ext cx="3810370" cy="1956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4"/>
          <p:cNvSpPr>
            <a:spLocks noGrp="1"/>
          </p:cNvSpPr>
          <p:nvPr>
            <p:ph idx="1"/>
          </p:nvPr>
        </p:nvSpPr>
        <p:spPr>
          <a:xfrm>
            <a:off x="611560" y="1135285"/>
            <a:ext cx="7776864" cy="4525963"/>
          </a:xfrm>
        </p:spPr>
        <p:txBody>
          <a:bodyPr/>
          <a:lstStyle/>
          <a:p>
            <a:pPr eaLnBrk="1" hangingPunct="1"/>
            <a:r>
              <a:rPr lang="en-CA" altLang="en-US" dirty="0"/>
              <a:t>Is everyone clear on the objectives?</a:t>
            </a:r>
          </a:p>
          <a:p>
            <a:pPr eaLnBrk="1" hangingPunct="1"/>
            <a:r>
              <a:rPr lang="en-CA" altLang="en-US" dirty="0"/>
              <a:t>30 minutes group work</a:t>
            </a:r>
          </a:p>
          <a:p>
            <a:pPr eaLnBrk="1" hangingPunct="1"/>
            <a:r>
              <a:rPr lang="en-CA" altLang="en-US" dirty="0"/>
              <a:t>Please ask questions!</a:t>
            </a:r>
          </a:p>
          <a:p>
            <a:pPr eaLnBrk="1" hangingPunct="1"/>
            <a:r>
              <a:rPr lang="en-CA" altLang="en-US" dirty="0"/>
              <a:t>Results:</a:t>
            </a:r>
          </a:p>
          <a:p>
            <a:pPr marL="742950" lvl="2" indent="-342900" eaLnBrk="1" hangingPunct="1"/>
            <a:r>
              <a:rPr lang="en-CA" altLang="en-US" sz="2400" dirty="0"/>
              <a:t>Each group report:</a:t>
            </a:r>
          </a:p>
          <a:p>
            <a:pPr marL="857250" lvl="3" indent="0" eaLnBrk="1" hangingPunct="1">
              <a:buNone/>
            </a:pPr>
            <a:r>
              <a:rPr lang="en-CA" altLang="en-US" dirty="0"/>
              <a:t>1. Opening and closing stock </a:t>
            </a:r>
          </a:p>
          <a:p>
            <a:pPr marL="857250" lvl="3" indent="0" eaLnBrk="1" hangingPunct="1">
              <a:buNone/>
            </a:pPr>
            <a:r>
              <a:rPr lang="en-CA" altLang="en-US" dirty="0"/>
              <a:t>2. Total use of water</a:t>
            </a:r>
          </a:p>
          <a:p>
            <a:pPr marL="742950" lvl="2" indent="-342900" eaLnBrk="1" hangingPunct="1"/>
            <a:r>
              <a:rPr lang="en-CA" altLang="en-US" dirty="0"/>
              <a:t>Bonus questions:</a:t>
            </a:r>
          </a:p>
          <a:p>
            <a:pPr marL="857250" lvl="3" indent="0" eaLnBrk="1" hangingPunct="1">
              <a:buNone/>
            </a:pPr>
            <a:r>
              <a:rPr lang="en-CA" altLang="en-US" dirty="0"/>
              <a:t>1. What was the largest source</a:t>
            </a:r>
          </a:p>
          <a:p>
            <a:pPr marL="857250" lvl="3" indent="0" eaLnBrk="1" hangingPunct="1">
              <a:buNone/>
            </a:pPr>
            <a:r>
              <a:rPr lang="en-CA" altLang="en-US" dirty="0"/>
              <a:t>of reductions in stock? </a:t>
            </a:r>
          </a:p>
          <a:p>
            <a:pPr marL="857250" lvl="3" indent="0" eaLnBrk="1" hangingPunct="1">
              <a:buNone/>
            </a:pPr>
            <a:r>
              <a:rPr lang="en-CA" altLang="en-US" dirty="0"/>
              <a:t>2. What is the main use of water?</a:t>
            </a:r>
          </a:p>
          <a:p>
            <a:pPr marL="914400" lvl="2" indent="0" eaLnBrk="1" hangingPunct="1">
              <a:buNone/>
            </a:pPr>
            <a:endParaRPr lang="en-CA" altLang="en-US" dirty="0"/>
          </a:p>
          <a:p>
            <a:pPr lvl="2" eaLnBrk="1" hangingPunct="1">
              <a:buFont typeface="Arial" charset="0"/>
              <a:buChar char="•"/>
            </a:pPr>
            <a:endParaRPr lang="en-CA" altLang="en-US" dirty="0"/>
          </a:p>
        </p:txBody>
      </p:sp>
      <p:sp>
        <p:nvSpPr>
          <p:cNvPr id="4" name="Footer Placeholder 3"/>
          <p:cNvSpPr>
            <a:spLocks noGrp="1"/>
          </p:cNvSpPr>
          <p:nvPr>
            <p:ph type="ftr" sz="quarter" idx="11"/>
          </p:nvPr>
        </p:nvSpPr>
        <p:spPr/>
        <p:txBody>
          <a:bodyPr/>
          <a:lstStyle/>
          <a:p>
            <a:r>
              <a:rPr lang="en-GB"/>
              <a:t>SEEA-CF - Water accounts</a:t>
            </a:r>
          </a:p>
        </p:txBody>
      </p:sp>
      <p:sp>
        <p:nvSpPr>
          <p:cNvPr id="7" name="Oval 6"/>
          <p:cNvSpPr/>
          <p:nvPr/>
        </p:nvSpPr>
        <p:spPr bwMode="auto">
          <a:xfrm>
            <a:off x="8146812" y="2350551"/>
            <a:ext cx="430228" cy="288032"/>
          </a:xfrm>
          <a:prstGeom prst="ellipse">
            <a:avLst/>
          </a:prstGeom>
          <a:solidFill>
            <a:srgbClr val="FF0000">
              <a:alpha val="50000"/>
            </a:srgbClr>
          </a:solidFill>
          <a:ln w="9525"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pic>
        <p:nvPicPr>
          <p:cNvPr id="1229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9686" y="4564045"/>
            <a:ext cx="4000755" cy="15705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Oval 11"/>
          <p:cNvSpPr/>
          <p:nvPr/>
        </p:nvSpPr>
        <p:spPr bwMode="auto">
          <a:xfrm>
            <a:off x="8321367" y="5946287"/>
            <a:ext cx="430228" cy="288032"/>
          </a:xfrm>
          <a:prstGeom prst="ellipse">
            <a:avLst/>
          </a:prstGeom>
          <a:solidFill>
            <a:srgbClr val="FF0000">
              <a:alpha val="50000"/>
            </a:srgbClr>
          </a:solidFill>
          <a:ln w="9525"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cxnSp>
        <p:nvCxnSpPr>
          <p:cNvPr id="13" name="Straight Arrow Connector 12"/>
          <p:cNvCxnSpPr/>
          <p:nvPr/>
        </p:nvCxnSpPr>
        <p:spPr bwMode="auto">
          <a:xfrm flipV="1">
            <a:off x="4211960" y="2564905"/>
            <a:ext cx="3944900" cy="864095"/>
          </a:xfrm>
          <a:prstGeom prst="straightConnector1">
            <a:avLst/>
          </a:prstGeom>
          <a:solidFill>
            <a:schemeClr val="accent1"/>
          </a:solidFill>
          <a:ln w="28575" cap="flat" cmpd="sng" algn="ctr">
            <a:solidFill>
              <a:srgbClr val="FF0000">
                <a:alpha val="50000"/>
              </a:srgbClr>
            </a:solidFill>
            <a:prstDash val="solid"/>
            <a:round/>
            <a:headEnd type="none" w="med" len="med"/>
            <a:tailEnd type="arrow"/>
          </a:ln>
          <a:effectLst/>
        </p:spPr>
      </p:cxnSp>
      <p:cxnSp>
        <p:nvCxnSpPr>
          <p:cNvPr id="15" name="Straight Arrow Connector 14"/>
          <p:cNvCxnSpPr/>
          <p:nvPr/>
        </p:nvCxnSpPr>
        <p:spPr bwMode="auto">
          <a:xfrm>
            <a:off x="3419872" y="3727153"/>
            <a:ext cx="4861301" cy="2383247"/>
          </a:xfrm>
          <a:prstGeom prst="straightConnector1">
            <a:avLst/>
          </a:prstGeom>
          <a:solidFill>
            <a:schemeClr val="accent1"/>
          </a:solidFill>
          <a:ln w="28575" cap="flat" cmpd="sng" algn="ctr">
            <a:solidFill>
              <a:srgbClr val="FF0000">
                <a:alpha val="50000"/>
              </a:srgbClr>
            </a:solidFill>
            <a:prstDash val="solid"/>
            <a:round/>
            <a:headEnd type="none" w="med" len="med"/>
            <a:tailEnd type="arrow"/>
          </a:ln>
          <a:effectLst/>
        </p:spPr>
      </p:cxnSp>
      <p:sp>
        <p:nvSpPr>
          <p:cNvPr id="17" name="Oval 16"/>
          <p:cNvSpPr/>
          <p:nvPr/>
        </p:nvSpPr>
        <p:spPr bwMode="auto">
          <a:xfrm>
            <a:off x="8145698" y="3727153"/>
            <a:ext cx="430228" cy="288032"/>
          </a:xfrm>
          <a:prstGeom prst="ellipse">
            <a:avLst/>
          </a:prstGeom>
          <a:solidFill>
            <a:srgbClr val="FF0000">
              <a:alpha val="50000"/>
            </a:srgbClr>
          </a:solidFill>
          <a:ln w="9525"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cxnSp>
        <p:nvCxnSpPr>
          <p:cNvPr id="18" name="Straight Arrow Connector 17"/>
          <p:cNvCxnSpPr/>
          <p:nvPr/>
        </p:nvCxnSpPr>
        <p:spPr bwMode="auto">
          <a:xfrm>
            <a:off x="4196071" y="3429000"/>
            <a:ext cx="3933738" cy="442171"/>
          </a:xfrm>
          <a:prstGeom prst="straightConnector1">
            <a:avLst/>
          </a:prstGeom>
          <a:solidFill>
            <a:schemeClr val="accent1"/>
          </a:solidFill>
          <a:ln w="28575" cap="flat" cmpd="sng" algn="ctr">
            <a:solidFill>
              <a:srgbClr val="FF0000">
                <a:alpha val="50000"/>
              </a:srgbClr>
            </a:solidFill>
            <a:prstDash val="solid"/>
            <a:round/>
            <a:headEnd type="none" w="med" len="med"/>
            <a:tailEnd type="arrow"/>
          </a:ln>
          <a:effectLst/>
        </p:spPr>
      </p:cxnSp>
      <p:sp>
        <p:nvSpPr>
          <p:cNvPr id="3" name="Slide Number Placeholder 2"/>
          <p:cNvSpPr>
            <a:spLocks noGrp="1"/>
          </p:cNvSpPr>
          <p:nvPr>
            <p:ph type="sldNum" sz="quarter" idx="12"/>
          </p:nvPr>
        </p:nvSpPr>
        <p:spPr/>
        <p:txBody>
          <a:bodyPr/>
          <a:lstStyle/>
          <a:p>
            <a:fld id="{A2261D6C-4505-4CAD-B01B-1DA294CCE22C}" type="slidenum">
              <a:rPr lang="en-GB" smtClean="0"/>
              <a:pPr/>
              <a:t>23</a:t>
            </a:fld>
            <a:endParaRPr lang="en-GB"/>
          </a:p>
        </p:txBody>
      </p:sp>
    </p:spTree>
    <p:extLst>
      <p:ext uri="{BB962C8B-B14F-4D97-AF65-F5344CB8AC3E}">
        <p14:creationId xmlns:p14="http://schemas.microsoft.com/office/powerpoint/2010/main" val="3501967727"/>
      </p:ext>
    </p:extLst>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The answers</a:t>
            </a:r>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24</a:t>
            </a:fld>
            <a:endParaRPr lang="en-GB"/>
          </a:p>
        </p:txBody>
      </p:sp>
      <p:sp>
        <p:nvSpPr>
          <p:cNvPr id="6" name="Content Placeholder 4"/>
          <p:cNvSpPr txBox="1">
            <a:spLocks/>
          </p:cNvSpPr>
          <p:nvPr/>
        </p:nvSpPr>
        <p:spPr>
          <a:xfrm>
            <a:off x="611560" y="1628800"/>
            <a:ext cx="2322531" cy="50307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accent3">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accent2">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pPr>
            <a:r>
              <a:rPr lang="en-CA" altLang="en-US" sz="2000" b="1" dirty="0"/>
              <a:t>Water Asset Account</a:t>
            </a:r>
            <a:endParaRPr lang="en-CA" altLang="en-US" b="1" dirty="0"/>
          </a:p>
          <a:p>
            <a:pPr marL="0" indent="0" fontAlgn="auto">
              <a:spcAft>
                <a:spcPts val="0"/>
              </a:spcAft>
              <a:buFont typeface="Arial" panose="020B0604020202020204" pitchFamily="34" charset="0"/>
              <a:buNone/>
            </a:pPr>
            <a:endParaRPr lang="en-CA" altLang="en-US" sz="2000" b="0" dirty="0"/>
          </a:p>
          <a:p>
            <a:pPr marL="0" indent="0" fontAlgn="auto">
              <a:spcAft>
                <a:spcPts val="0"/>
              </a:spcAft>
              <a:buFont typeface="Arial" panose="020B0604020202020204" pitchFamily="34" charset="0"/>
              <a:buNone/>
            </a:pPr>
            <a:r>
              <a:rPr lang="en-CA" altLang="en-US" sz="2000" b="0" dirty="0"/>
              <a:t>Opening Stock = 56,700 m</a:t>
            </a:r>
            <a:r>
              <a:rPr lang="en-CA" altLang="en-US" sz="2000" b="0" baseline="30000" dirty="0"/>
              <a:t>3</a:t>
            </a:r>
          </a:p>
          <a:p>
            <a:pPr marL="0" indent="0" fontAlgn="auto">
              <a:spcAft>
                <a:spcPts val="0"/>
              </a:spcAft>
              <a:buFont typeface="Arial" panose="020B0604020202020204" pitchFamily="34" charset="0"/>
              <a:buNone/>
            </a:pPr>
            <a:endParaRPr lang="en-CA" altLang="en-US" sz="2000" b="0" dirty="0"/>
          </a:p>
          <a:p>
            <a:pPr marL="0" indent="0" fontAlgn="auto">
              <a:spcAft>
                <a:spcPts val="0"/>
              </a:spcAft>
              <a:buFont typeface="Arial" panose="020B0604020202020204" pitchFamily="34" charset="0"/>
              <a:buNone/>
            </a:pPr>
            <a:r>
              <a:rPr lang="en-CA" altLang="en-US" sz="2000" b="0" dirty="0"/>
              <a:t>Closing Stock = 57,410 m</a:t>
            </a:r>
            <a:r>
              <a:rPr lang="en-CA" altLang="en-US" sz="2000" b="0" baseline="30000" dirty="0"/>
              <a:t>3</a:t>
            </a:r>
            <a:endParaRPr lang="en-CA" altLang="en-US" sz="2000" b="0" dirty="0"/>
          </a:p>
          <a:p>
            <a:pPr marL="0" indent="0" fontAlgn="auto">
              <a:spcAft>
                <a:spcPts val="0"/>
              </a:spcAft>
              <a:buFont typeface="Arial" panose="020B0604020202020204" pitchFamily="34" charset="0"/>
              <a:buNone/>
            </a:pPr>
            <a:endParaRPr lang="en-CA" altLang="en-US" sz="2000" b="0" dirty="0"/>
          </a:p>
          <a:p>
            <a:pPr marL="0" indent="0" fontAlgn="auto">
              <a:spcAft>
                <a:spcPts val="0"/>
              </a:spcAft>
              <a:buFont typeface="Arial" panose="020B0604020202020204" pitchFamily="34" charset="0"/>
              <a:buNone/>
            </a:pPr>
            <a:r>
              <a:rPr lang="en-CA" altLang="en-US" sz="2000" b="0" dirty="0"/>
              <a:t>Largest source of reductions = Evaporation from Soil water</a:t>
            </a:r>
          </a:p>
          <a:p>
            <a:pPr marL="0" indent="0" fontAlgn="auto">
              <a:spcAft>
                <a:spcPts val="0"/>
              </a:spcAft>
              <a:buFont typeface="Arial" panose="020B0604020202020204" pitchFamily="34" charset="0"/>
              <a:buNone/>
            </a:pPr>
            <a:endParaRPr lang="en-CA" altLang="en-US" sz="2000" b="0" dirty="0"/>
          </a:p>
        </p:txBody>
      </p:sp>
      <p:grpSp>
        <p:nvGrpSpPr>
          <p:cNvPr id="7" name="Group 6"/>
          <p:cNvGrpSpPr/>
          <p:nvPr/>
        </p:nvGrpSpPr>
        <p:grpSpPr>
          <a:xfrm>
            <a:off x="2702871" y="2009418"/>
            <a:ext cx="6117601" cy="3651830"/>
            <a:chOff x="2717819" y="2009418"/>
            <a:chExt cx="6117601" cy="3651830"/>
          </a:xfrm>
        </p:grpSpPr>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7819" y="2009418"/>
              <a:ext cx="6043930" cy="34157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Oval 8"/>
            <p:cNvSpPr/>
            <p:nvPr/>
          </p:nvSpPr>
          <p:spPr bwMode="auto">
            <a:xfrm>
              <a:off x="8153473" y="2519472"/>
              <a:ext cx="591012" cy="576064"/>
            </a:xfrm>
            <a:prstGeom prst="ellipse">
              <a:avLst/>
            </a:prstGeom>
            <a:noFill/>
            <a:ln w="28575"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sp>
          <p:nvSpPr>
            <p:cNvPr id="10" name="Oval 9"/>
            <p:cNvSpPr/>
            <p:nvPr/>
          </p:nvSpPr>
          <p:spPr bwMode="auto">
            <a:xfrm>
              <a:off x="8244408" y="5085184"/>
              <a:ext cx="591012" cy="576064"/>
            </a:xfrm>
            <a:prstGeom prst="ellipse">
              <a:avLst/>
            </a:prstGeom>
            <a:noFill/>
            <a:ln w="28575"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sp>
          <p:nvSpPr>
            <p:cNvPr id="11" name="Oval 10"/>
            <p:cNvSpPr/>
            <p:nvPr/>
          </p:nvSpPr>
          <p:spPr bwMode="auto">
            <a:xfrm>
              <a:off x="7452320" y="4247664"/>
              <a:ext cx="591012" cy="576064"/>
            </a:xfrm>
            <a:prstGeom prst="ellipse">
              <a:avLst/>
            </a:prstGeom>
            <a:noFill/>
            <a:ln w="28575"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grpSp>
    </p:spTree>
    <p:extLst>
      <p:ext uri="{BB962C8B-B14F-4D97-AF65-F5344CB8AC3E}">
        <p14:creationId xmlns:p14="http://schemas.microsoft.com/office/powerpoint/2010/main" val="2148069793"/>
      </p:ext>
    </p:extLst>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The answers</a:t>
            </a:r>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25</a:t>
            </a:fld>
            <a:endParaRPr lang="en-GB"/>
          </a:p>
        </p:txBody>
      </p:sp>
      <p:sp>
        <p:nvSpPr>
          <p:cNvPr id="6" name="Content Placeholder 4"/>
          <p:cNvSpPr txBox="1">
            <a:spLocks/>
          </p:cNvSpPr>
          <p:nvPr/>
        </p:nvSpPr>
        <p:spPr>
          <a:xfrm>
            <a:off x="611560" y="1628800"/>
            <a:ext cx="2322531" cy="50307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accent3">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accent2">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pPr>
            <a:r>
              <a:rPr lang="en-CA" altLang="en-US" sz="2000" b="1"/>
              <a:t>Water Use Table</a:t>
            </a:r>
          </a:p>
          <a:p>
            <a:pPr marL="0" indent="0" fontAlgn="auto">
              <a:spcAft>
                <a:spcPts val="0"/>
              </a:spcAft>
              <a:buFont typeface="Arial" panose="020B0604020202020204" pitchFamily="34" charset="0"/>
              <a:buNone/>
            </a:pPr>
            <a:endParaRPr lang="en-CA" altLang="en-US" sz="2000" b="0"/>
          </a:p>
          <a:p>
            <a:pPr marL="0" indent="0" fontAlgn="auto">
              <a:spcAft>
                <a:spcPts val="0"/>
              </a:spcAft>
              <a:buFont typeface="Arial" panose="020B0604020202020204" pitchFamily="34" charset="0"/>
              <a:buNone/>
            </a:pPr>
            <a:r>
              <a:rPr lang="en-CA" altLang="en-US" sz="2000" b="0"/>
              <a:t>Total use of water = 11,890 m</a:t>
            </a:r>
            <a:r>
              <a:rPr lang="en-CA" altLang="en-US" sz="2000" b="0" baseline="30000"/>
              <a:t>3</a:t>
            </a:r>
          </a:p>
          <a:p>
            <a:pPr marL="0" indent="0" fontAlgn="auto">
              <a:spcAft>
                <a:spcPts val="0"/>
              </a:spcAft>
              <a:buFont typeface="Arial" panose="020B0604020202020204" pitchFamily="34" charset="0"/>
              <a:buNone/>
            </a:pPr>
            <a:endParaRPr lang="en-CA" altLang="en-US" sz="2000" b="0"/>
          </a:p>
          <a:p>
            <a:pPr marL="0" indent="0" fontAlgn="auto">
              <a:spcAft>
                <a:spcPts val="0"/>
              </a:spcAft>
              <a:buFont typeface="Arial" panose="020B0604020202020204" pitchFamily="34" charset="0"/>
              <a:buNone/>
            </a:pPr>
            <a:r>
              <a:rPr lang="en-CA" altLang="en-US" sz="2000" b="0"/>
              <a:t>The main use of water is Soil Water for Agriculture, Forestry and Fishing</a:t>
            </a:r>
            <a:endParaRPr lang="en-CA" altLang="en-US" sz="2000" b="0" dirty="0"/>
          </a:p>
        </p:txBody>
      </p:sp>
      <p:grpSp>
        <p:nvGrpSpPr>
          <p:cNvPr id="7" name="Group 6"/>
          <p:cNvGrpSpPr/>
          <p:nvPr/>
        </p:nvGrpSpPr>
        <p:grpSpPr>
          <a:xfrm>
            <a:off x="2771800" y="2204864"/>
            <a:ext cx="6146022" cy="2782656"/>
            <a:chOff x="2851530" y="2204864"/>
            <a:chExt cx="6146022" cy="2782656"/>
          </a:xfrm>
        </p:grpSpPr>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1530" y="2204864"/>
              <a:ext cx="6066799" cy="26405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Oval 8"/>
            <p:cNvSpPr/>
            <p:nvPr/>
          </p:nvSpPr>
          <p:spPr bwMode="auto">
            <a:xfrm>
              <a:off x="8406540" y="4579259"/>
              <a:ext cx="591012" cy="408261"/>
            </a:xfrm>
            <a:prstGeom prst="ellipse">
              <a:avLst/>
            </a:prstGeom>
            <a:noFill/>
            <a:ln w="28575"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sp>
          <p:nvSpPr>
            <p:cNvPr id="10" name="Oval 9"/>
            <p:cNvSpPr/>
            <p:nvPr/>
          </p:nvSpPr>
          <p:spPr bwMode="auto">
            <a:xfrm>
              <a:off x="5508104" y="4542789"/>
              <a:ext cx="591012" cy="408261"/>
            </a:xfrm>
            <a:prstGeom prst="ellipse">
              <a:avLst/>
            </a:prstGeom>
            <a:noFill/>
            <a:ln w="28575"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grpSp>
    </p:spTree>
    <p:extLst>
      <p:ext uri="{BB962C8B-B14F-4D97-AF65-F5344CB8AC3E}">
        <p14:creationId xmlns:p14="http://schemas.microsoft.com/office/powerpoint/2010/main" val="2640013661"/>
      </p:ext>
    </p:extLst>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ltLang="en-US" dirty="0"/>
              <a:t>Water Account</a:t>
            </a:r>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26</a:t>
            </a:fld>
            <a:endParaRPr lang="en-GB"/>
          </a:p>
        </p:txBody>
      </p:sp>
      <p:sp>
        <p:nvSpPr>
          <p:cNvPr id="6" name="Content Placeholder 1"/>
          <p:cNvSpPr txBox="1">
            <a:spLocks/>
          </p:cNvSpPr>
          <p:nvPr/>
        </p:nvSpPr>
        <p:spPr>
          <a:xfrm>
            <a:off x="611560" y="1700808"/>
            <a:ext cx="5760888" cy="475252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accent3">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accent2">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fontAlgn="auto">
              <a:spcAft>
                <a:spcPts val="0"/>
              </a:spcAft>
              <a:buFont typeface="+mj-lt"/>
              <a:buAutoNum type="arabicPeriod"/>
            </a:pPr>
            <a:r>
              <a:rPr lang="en-AU" altLang="en-US" b="0" dirty="0"/>
              <a:t>Learning objectives</a:t>
            </a:r>
          </a:p>
          <a:p>
            <a:pPr marL="457200" indent="-457200" fontAlgn="auto">
              <a:spcAft>
                <a:spcPts val="0"/>
              </a:spcAft>
              <a:buFont typeface="+mj-lt"/>
              <a:buAutoNum type="arabicPeriod"/>
            </a:pPr>
            <a:r>
              <a:rPr lang="en-AU" altLang="en-US" b="0" dirty="0"/>
              <a:t>Review of Level 0 (5m)</a:t>
            </a:r>
          </a:p>
          <a:p>
            <a:pPr marL="457200" indent="-457200" fontAlgn="auto">
              <a:spcAft>
                <a:spcPts val="0"/>
              </a:spcAft>
              <a:buFont typeface="+mj-lt"/>
              <a:buAutoNum type="arabicPeriod"/>
            </a:pPr>
            <a:r>
              <a:rPr lang="en-AU" altLang="en-US" b="0" dirty="0"/>
              <a:t>Level 1 (Compilers)</a:t>
            </a:r>
          </a:p>
          <a:p>
            <a:pPr marL="857250" lvl="1" indent="-457200" fontAlgn="auto">
              <a:spcAft>
                <a:spcPts val="0"/>
              </a:spcAft>
            </a:pPr>
            <a:r>
              <a:rPr lang="en-AU" altLang="en-US" b="0" dirty="0"/>
              <a:t>Concepts (15m)</a:t>
            </a:r>
          </a:p>
          <a:p>
            <a:pPr marL="857250" lvl="1" indent="-457200" fontAlgn="auto">
              <a:spcAft>
                <a:spcPts val="0"/>
              </a:spcAft>
            </a:pPr>
            <a:r>
              <a:rPr lang="en-AU" altLang="en-US" b="0" dirty="0"/>
              <a:t>Group exercise &amp; Discussion (30m)</a:t>
            </a:r>
          </a:p>
          <a:p>
            <a:pPr marL="514350" indent="-514350" fontAlgn="auto">
              <a:spcAft>
                <a:spcPts val="0"/>
              </a:spcAft>
              <a:buFont typeface="+mj-lt"/>
              <a:buAutoNum type="arabicPeriod"/>
            </a:pPr>
            <a:r>
              <a:rPr lang="en-AU" altLang="en-US" dirty="0"/>
              <a:t>Level 2 (Data providers)</a:t>
            </a:r>
          </a:p>
          <a:p>
            <a:pPr marL="914400" lvl="1" indent="-514350" fontAlgn="auto">
              <a:spcAft>
                <a:spcPts val="0"/>
              </a:spcAft>
            </a:pPr>
            <a:r>
              <a:rPr lang="en-AU" altLang="en-US" b="0" dirty="0"/>
              <a:t>Data options, examples &amp; issues (15m)</a:t>
            </a:r>
          </a:p>
          <a:p>
            <a:pPr marL="914400" lvl="1" indent="-514350" fontAlgn="auto">
              <a:spcAft>
                <a:spcPts val="0"/>
              </a:spcAft>
            </a:pPr>
            <a:r>
              <a:rPr lang="en-AU" altLang="en-US" b="0" dirty="0"/>
              <a:t>Group exercise &amp;  Discussion (15m)</a:t>
            </a:r>
          </a:p>
          <a:p>
            <a:pPr marL="514350" indent="-514350" fontAlgn="auto">
              <a:spcAft>
                <a:spcPts val="0"/>
              </a:spcAft>
              <a:buFont typeface="+mj-lt"/>
              <a:buAutoNum type="arabicPeriod"/>
            </a:pPr>
            <a:r>
              <a:rPr lang="en-AU" altLang="en-US" b="0" dirty="0"/>
              <a:t>Closing Discussion (10m)</a:t>
            </a:r>
          </a:p>
        </p:txBody>
      </p:sp>
      <p:sp>
        <p:nvSpPr>
          <p:cNvPr id="7" name="Rounded Rectangle 6"/>
          <p:cNvSpPr/>
          <p:nvPr/>
        </p:nvSpPr>
        <p:spPr bwMode="auto">
          <a:xfrm>
            <a:off x="1043856" y="3717032"/>
            <a:ext cx="3744416" cy="432048"/>
          </a:xfrm>
          <a:prstGeom prst="roundRect">
            <a:avLst/>
          </a:prstGeom>
          <a:noFill/>
          <a:ln w="38100" cap="flat" cmpd="sng" algn="ctr">
            <a:solidFill>
              <a:schemeClr val="accent1">
                <a:lumMod val="50000"/>
              </a:schemeClr>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cs typeface="Arial" charset="0"/>
            </a:endParaRPr>
          </a:p>
        </p:txBody>
      </p:sp>
    </p:spTree>
    <p:extLst>
      <p:ext uri="{BB962C8B-B14F-4D97-AF65-F5344CB8AC3E}">
        <p14:creationId xmlns:p14="http://schemas.microsoft.com/office/powerpoint/2010/main" val="4284389900"/>
      </p:ext>
    </p:extLst>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objectives</a:t>
            </a:r>
            <a:endParaRPr lang="en-GB" dirty="0"/>
          </a:p>
        </p:txBody>
      </p:sp>
      <p:sp>
        <p:nvSpPr>
          <p:cNvPr id="3" name="Content Placeholder 2"/>
          <p:cNvSpPr>
            <a:spLocks noGrp="1"/>
          </p:cNvSpPr>
          <p:nvPr>
            <p:ph idx="1"/>
          </p:nvPr>
        </p:nvSpPr>
        <p:spPr/>
        <p:txBody>
          <a:bodyPr/>
          <a:lstStyle/>
          <a:p>
            <a:r>
              <a:rPr lang="en-US" dirty="0"/>
              <a:t>Level 2:</a:t>
            </a:r>
          </a:p>
          <a:p>
            <a:pPr lvl="1"/>
            <a:r>
              <a:rPr lang="en-US" dirty="0"/>
              <a:t>Understand the data options, sources and methods used</a:t>
            </a:r>
          </a:p>
          <a:p>
            <a:pPr lvl="1"/>
            <a:r>
              <a:rPr lang="en-US" dirty="0"/>
              <a:t>Understand the important conceptual issues</a:t>
            </a:r>
          </a:p>
          <a:p>
            <a:pPr lvl="1"/>
            <a:r>
              <a:rPr lang="en-US" dirty="0"/>
              <a:t>Be aware of how other countries have approached Water Accounting</a:t>
            </a:r>
          </a:p>
          <a:p>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27</a:t>
            </a:fld>
            <a:endParaRPr lang="en-GB"/>
          </a:p>
        </p:txBody>
      </p:sp>
    </p:spTree>
    <p:extLst>
      <p:ext uri="{BB962C8B-B14F-4D97-AF65-F5344CB8AC3E}">
        <p14:creationId xmlns:p14="http://schemas.microsoft.com/office/powerpoint/2010/main" val="2147444790"/>
      </p:ext>
    </p:extLst>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Data options</a:t>
            </a:r>
            <a:endParaRPr lang="en-GB" dirty="0"/>
          </a:p>
        </p:txBody>
      </p:sp>
      <p:sp>
        <p:nvSpPr>
          <p:cNvPr id="3" name="Content Placeholder 2"/>
          <p:cNvSpPr>
            <a:spLocks noGrp="1"/>
          </p:cNvSpPr>
          <p:nvPr>
            <p:ph idx="1"/>
          </p:nvPr>
        </p:nvSpPr>
        <p:spPr/>
        <p:txBody>
          <a:bodyPr/>
          <a:lstStyle/>
          <a:p>
            <a:r>
              <a:rPr lang="en-US" dirty="0"/>
              <a:t>Types of water data</a:t>
            </a:r>
          </a:p>
          <a:p>
            <a:pPr lvl="1"/>
            <a:r>
              <a:rPr lang="en-US" dirty="0"/>
              <a:t>Stock</a:t>
            </a:r>
          </a:p>
          <a:p>
            <a:pPr lvl="1"/>
            <a:r>
              <a:rPr lang="en-US" dirty="0"/>
              <a:t>Supply</a:t>
            </a:r>
          </a:p>
          <a:p>
            <a:pPr lvl="1"/>
            <a:r>
              <a:rPr lang="en-US" dirty="0"/>
              <a:t>Use</a:t>
            </a:r>
          </a:p>
          <a:p>
            <a:r>
              <a:rPr lang="en-US" dirty="0"/>
              <a:t>Sources of national and global water data</a:t>
            </a:r>
          </a:p>
          <a:p>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28</a:t>
            </a:fld>
            <a:endParaRPr lang="en-GB"/>
          </a:p>
        </p:txBody>
      </p:sp>
    </p:spTree>
    <p:extLst>
      <p:ext uri="{BB962C8B-B14F-4D97-AF65-F5344CB8AC3E}">
        <p14:creationId xmlns:p14="http://schemas.microsoft.com/office/powerpoint/2010/main" val="3606878018"/>
      </p:ext>
    </p:extLst>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Data options</a:t>
            </a:r>
            <a:endParaRPr lang="en-GB" dirty="0"/>
          </a:p>
        </p:txBody>
      </p:sp>
      <p:sp>
        <p:nvSpPr>
          <p:cNvPr id="3" name="Content Placeholder 2"/>
          <p:cNvSpPr>
            <a:spLocks noGrp="1"/>
          </p:cNvSpPr>
          <p:nvPr>
            <p:ph idx="1"/>
          </p:nvPr>
        </p:nvSpPr>
        <p:spPr/>
        <p:txBody>
          <a:bodyPr/>
          <a:lstStyle/>
          <a:p>
            <a:r>
              <a:rPr lang="en-AU" dirty="0"/>
              <a:t>Data sources by type:</a:t>
            </a:r>
          </a:p>
          <a:p>
            <a:pPr lvl="1"/>
            <a:r>
              <a:rPr lang="en-US" sz="2200" dirty="0"/>
              <a:t>Survey data (e.g. agricultural survey)</a:t>
            </a:r>
          </a:p>
          <a:p>
            <a:pPr lvl="1"/>
            <a:r>
              <a:rPr lang="en-US" sz="2200" dirty="0"/>
              <a:t>Administrative data (e.g., water consumption)</a:t>
            </a:r>
          </a:p>
          <a:p>
            <a:pPr lvl="1"/>
            <a:r>
              <a:rPr lang="en-US" sz="2200" dirty="0"/>
              <a:t>Hydrological/meteorological data (e.g., rainfall)</a:t>
            </a:r>
          </a:p>
          <a:p>
            <a:pPr lvl="1"/>
            <a:r>
              <a:rPr lang="en-US" sz="2200" dirty="0"/>
              <a:t>Research data (e.g., case studies)</a:t>
            </a:r>
          </a:p>
          <a:p>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29</a:t>
            </a:fld>
            <a:endParaRPr lang="en-GB"/>
          </a:p>
        </p:txBody>
      </p:sp>
    </p:spTree>
    <p:extLst>
      <p:ext uri="{BB962C8B-B14F-4D97-AF65-F5344CB8AC3E}">
        <p14:creationId xmlns:p14="http://schemas.microsoft.com/office/powerpoint/2010/main" val="1455815723"/>
      </p:ext>
    </p:extLst>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Learning objectives: Levels 1 and 2</a:t>
            </a:r>
          </a:p>
        </p:txBody>
      </p:sp>
      <p:sp>
        <p:nvSpPr>
          <p:cNvPr id="5" name="Content Placeholder 4"/>
          <p:cNvSpPr>
            <a:spLocks noGrp="1"/>
          </p:cNvSpPr>
          <p:nvPr>
            <p:ph idx="1"/>
          </p:nvPr>
        </p:nvSpPr>
        <p:spPr>
          <a:xfrm>
            <a:off x="611560" y="1600200"/>
            <a:ext cx="8075240" cy="4925144"/>
          </a:xfrm>
          <a:ln>
            <a:noFill/>
          </a:ln>
        </p:spPr>
        <p:txBody>
          <a:bodyPr>
            <a:normAutofit/>
          </a:bodyPr>
          <a:lstStyle/>
          <a:p>
            <a:pPr marL="0" lvl="1">
              <a:spcBef>
                <a:spcPts val="600"/>
              </a:spcBef>
              <a:spcAft>
                <a:spcPts val="0"/>
              </a:spcAft>
              <a:buFont typeface="Arial" charset="0"/>
              <a:buChar char="•"/>
            </a:pPr>
            <a:r>
              <a:rPr lang="en-CA" altLang="en-US" sz="2400" dirty="0">
                <a:solidFill>
                  <a:schemeClr val="accent5">
                    <a:lumMod val="75000"/>
                  </a:schemeClr>
                </a:solidFill>
              </a:rPr>
              <a:t>Level 1:</a:t>
            </a:r>
          </a:p>
          <a:p>
            <a:pPr marL="739775" lvl="2" indent="-285750">
              <a:spcBef>
                <a:spcPts val="600"/>
              </a:spcBef>
              <a:buFont typeface="Arial" charset="0"/>
              <a:buChar char="•"/>
            </a:pPr>
            <a:r>
              <a:rPr lang="en-CA" altLang="en-US" sz="2000" dirty="0"/>
              <a:t>Understand why Water Accounts are important and how they link to policy</a:t>
            </a:r>
          </a:p>
          <a:p>
            <a:pPr marL="739775" lvl="2" indent="-285750">
              <a:spcBef>
                <a:spcPts val="600"/>
              </a:spcBef>
              <a:buFont typeface="Arial" charset="0"/>
              <a:buChar char="•"/>
            </a:pPr>
            <a:r>
              <a:rPr lang="en-CA" altLang="en-US" sz="2000" dirty="0"/>
              <a:t>Understand the basic concepts of Water Accounting</a:t>
            </a:r>
          </a:p>
          <a:p>
            <a:pPr marL="739775" lvl="2" indent="-285750">
              <a:spcBef>
                <a:spcPts val="600"/>
              </a:spcBef>
              <a:buFont typeface="Arial" charset="0"/>
              <a:buChar char="•"/>
            </a:pPr>
            <a:r>
              <a:rPr lang="en-CA" altLang="en-US" sz="2000" dirty="0"/>
              <a:t>Understand how water is treated in the SEEA</a:t>
            </a:r>
          </a:p>
          <a:p>
            <a:pPr marL="739775" lvl="2" indent="-285750">
              <a:spcBef>
                <a:spcPts val="600"/>
              </a:spcBef>
              <a:buFont typeface="Arial" charset="0"/>
              <a:buChar char="•"/>
            </a:pPr>
            <a:r>
              <a:rPr lang="en-CA" altLang="en-US" sz="2000" dirty="0"/>
              <a:t>Learn the steps of compiling a Water Account</a:t>
            </a:r>
          </a:p>
          <a:p>
            <a:pPr marL="0" lvl="1">
              <a:spcBef>
                <a:spcPts val="600"/>
              </a:spcBef>
              <a:spcAft>
                <a:spcPts val="0"/>
              </a:spcAft>
              <a:buFont typeface="Arial" charset="0"/>
              <a:buChar char="•"/>
            </a:pPr>
            <a:r>
              <a:rPr lang="en-CA" altLang="en-US" sz="2400" dirty="0">
                <a:solidFill>
                  <a:schemeClr val="accent5">
                    <a:lumMod val="75000"/>
                  </a:schemeClr>
                </a:solidFill>
              </a:rPr>
              <a:t>Level 2:</a:t>
            </a:r>
          </a:p>
          <a:p>
            <a:pPr marL="739775" lvl="2" indent="-285750">
              <a:spcBef>
                <a:spcPts val="600"/>
              </a:spcBef>
              <a:buFont typeface="Arial" charset="0"/>
              <a:buChar char="•"/>
            </a:pPr>
            <a:r>
              <a:rPr lang="en-CA" altLang="en-US" sz="2000" dirty="0"/>
              <a:t>Understand the data options and sources</a:t>
            </a:r>
          </a:p>
          <a:p>
            <a:pPr marL="739775" lvl="2" indent="-285750">
              <a:spcBef>
                <a:spcPts val="600"/>
              </a:spcBef>
              <a:buFont typeface="Arial" charset="0"/>
              <a:buChar char="•"/>
            </a:pPr>
            <a:r>
              <a:rPr lang="en-CA" altLang="en-US" sz="2000" dirty="0"/>
              <a:t>Understand the important conceptual issues</a:t>
            </a:r>
          </a:p>
          <a:p>
            <a:pPr marL="739775" lvl="2" indent="-285750">
              <a:spcBef>
                <a:spcPts val="600"/>
              </a:spcBef>
              <a:buFont typeface="Arial" charset="0"/>
              <a:buChar char="•"/>
            </a:pPr>
            <a:r>
              <a:rPr lang="en-CA" altLang="en-US" sz="2000" dirty="0"/>
              <a:t>Be aware of how other countries have approached Water Accounting</a:t>
            </a:r>
          </a:p>
        </p:txBody>
      </p:sp>
      <p:sp>
        <p:nvSpPr>
          <p:cNvPr id="6" name="Footer Placeholder 5"/>
          <p:cNvSpPr>
            <a:spLocks noGrp="1"/>
          </p:cNvSpPr>
          <p:nvPr>
            <p:ph type="ftr" sz="quarter" idx="11"/>
          </p:nvPr>
        </p:nvSpPr>
        <p:spPr/>
        <p:txBody>
          <a:bodyPr/>
          <a:lstStyle/>
          <a:p>
            <a:r>
              <a:rPr lang="en-GB"/>
              <a:t>SEEA-CF - Water accounts</a:t>
            </a:r>
          </a:p>
        </p:txBody>
      </p:sp>
      <p:sp>
        <p:nvSpPr>
          <p:cNvPr id="7" name="Slide Number Placeholder 6"/>
          <p:cNvSpPr>
            <a:spLocks noGrp="1"/>
          </p:cNvSpPr>
          <p:nvPr>
            <p:ph type="sldNum" sz="quarter" idx="12"/>
          </p:nvPr>
        </p:nvSpPr>
        <p:spPr/>
        <p:txBody>
          <a:bodyPr/>
          <a:lstStyle/>
          <a:p>
            <a:fld id="{A2261D6C-4505-4CAD-B01B-1DA294CCE22C}" type="slidenum">
              <a:rPr lang="en-GB" smtClean="0"/>
              <a:pPr/>
              <a:t>3</a:t>
            </a:fld>
            <a:endParaRPr lang="en-GB"/>
          </a:p>
        </p:txBody>
      </p:sp>
    </p:spTree>
    <p:extLst>
      <p:ext uri="{BB962C8B-B14F-4D97-AF65-F5344CB8AC3E}">
        <p14:creationId xmlns:p14="http://schemas.microsoft.com/office/powerpoint/2010/main" val="1733699811"/>
      </p:ext>
    </p:extLst>
  </p:cSld>
  <p:clrMapOvr>
    <a:masterClrMapping/>
  </p:clrMapOvr>
  <p:transition>
    <p:fade thruBlk="1"/>
  </p:transition>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Data options</a:t>
            </a:r>
            <a:endParaRPr lang="en-GB" dirty="0"/>
          </a:p>
        </p:txBody>
      </p:sp>
      <p:sp>
        <p:nvSpPr>
          <p:cNvPr id="3" name="Content Placeholder 2"/>
          <p:cNvSpPr>
            <a:spLocks noGrp="1"/>
          </p:cNvSpPr>
          <p:nvPr>
            <p:ph idx="1"/>
          </p:nvPr>
        </p:nvSpPr>
        <p:spPr/>
        <p:txBody>
          <a:bodyPr/>
          <a:lstStyle/>
          <a:p>
            <a:pP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AU" dirty="0"/>
              <a:t>Data sources by agency:</a:t>
            </a:r>
          </a:p>
          <a:p>
            <a:pPr lvl="1">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ltLang="en-US" dirty="0">
                <a:ea typeface="ＭＳ Ｐゴシック" panose="020B0600070205080204" pitchFamily="34" charset="-128"/>
              </a:rPr>
              <a:t>Government agencies responsible for:</a:t>
            </a:r>
          </a:p>
          <a:p>
            <a:pPr lvl="2">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ltLang="en-US" dirty="0">
                <a:ea typeface="ＭＳ Ｐゴシック" panose="020B0600070205080204" pitchFamily="34" charset="-128"/>
              </a:rPr>
              <a:t>Water, meteorology, hydrology, statistics, agriculture, environment, energy (especially hydro-power), planning, finance, geology</a:t>
            </a:r>
          </a:p>
          <a:p>
            <a:pPr lvl="2">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ltLang="en-US" dirty="0">
                <a:ea typeface="ＭＳ Ｐゴシック" panose="020B0600070205080204" pitchFamily="34" charset="-128"/>
              </a:rPr>
              <a:t>National, state/provincial or local government</a:t>
            </a:r>
          </a:p>
          <a:p>
            <a:pPr lvl="1">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ltLang="en-US" dirty="0">
                <a:ea typeface="ＭＳ Ｐゴシック" panose="020B0600070205080204" pitchFamily="34" charset="-128"/>
              </a:rPr>
              <a:t>Water suppliers and wastewater treatment</a:t>
            </a:r>
          </a:p>
          <a:p>
            <a:pPr lvl="1">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ltLang="en-US" dirty="0">
                <a:ea typeface="ＭＳ Ｐゴシック" panose="020B0600070205080204" pitchFamily="34" charset="-128"/>
              </a:rPr>
              <a:t>Water research organisations </a:t>
            </a:r>
          </a:p>
          <a:p>
            <a:pPr lvl="1">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ltLang="en-US" dirty="0">
                <a:ea typeface="ＭＳ Ｐゴシック" panose="020B0600070205080204" pitchFamily="34" charset="-128"/>
              </a:rPr>
              <a:t>	(e.g. government agencies, universities)</a:t>
            </a:r>
          </a:p>
          <a:p>
            <a:pPr lvl="1">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ltLang="en-US" dirty="0">
                <a:ea typeface="ＭＳ Ｐゴシック" panose="020B0600070205080204" pitchFamily="34" charset="-128"/>
              </a:rPr>
              <a:t>Non-government organisations </a:t>
            </a:r>
          </a:p>
          <a:p>
            <a:pPr lvl="1">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ltLang="en-US" dirty="0">
                <a:ea typeface="ＭＳ Ｐゴシック" panose="020B0600070205080204" pitchFamily="34" charset="-128"/>
              </a:rPr>
              <a:t>	(e.g. water industry associations, farmer associations, conservation groups, etc.)</a:t>
            </a:r>
            <a:endParaRPr lang="en-CA" dirty="0"/>
          </a:p>
          <a:p>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30</a:t>
            </a:fld>
            <a:endParaRPr lang="en-GB"/>
          </a:p>
        </p:txBody>
      </p:sp>
    </p:spTree>
    <p:extLst>
      <p:ext uri="{BB962C8B-B14F-4D97-AF65-F5344CB8AC3E}">
        <p14:creationId xmlns:p14="http://schemas.microsoft.com/office/powerpoint/2010/main" val="1550772673"/>
      </p:ext>
    </p:extLst>
  </p:cSld>
  <p:clrMapOvr>
    <a:masterClrMapping/>
  </p:clrMapOvr>
  <p:transition>
    <p:fade thruBlk="1"/>
  </p:transition>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Data options</a:t>
            </a:r>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31</a:t>
            </a:fld>
            <a:endParaRPr lang="en-GB"/>
          </a:p>
        </p:txBody>
      </p:sp>
      <p:graphicFrame>
        <p:nvGraphicFramePr>
          <p:cNvPr id="7" name="Table 6"/>
          <p:cNvGraphicFramePr>
            <a:graphicFrameLocks noGrp="1"/>
          </p:cNvGraphicFramePr>
          <p:nvPr>
            <p:extLst>
              <p:ext uri="{D42A27DB-BD31-4B8C-83A1-F6EECF244321}">
                <p14:modId xmlns:p14="http://schemas.microsoft.com/office/powerpoint/2010/main" val="2347802466"/>
              </p:ext>
            </p:extLst>
          </p:nvPr>
        </p:nvGraphicFramePr>
        <p:xfrm>
          <a:off x="539552" y="1604096"/>
          <a:ext cx="8229600" cy="4867656"/>
        </p:xfrm>
        <a:graphic>
          <a:graphicData uri="http://schemas.openxmlformats.org/drawingml/2006/table">
            <a:tbl>
              <a:tblPr firstRow="1" bandRow="1">
                <a:tableStyleId>{C4B1156A-380E-4F78-BDF5-A606A8083BF9}</a:tableStyleId>
              </a:tblPr>
              <a:tblGrid>
                <a:gridCol w="2057400">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2057400">
                  <a:extLst>
                    <a:ext uri="{9D8B030D-6E8A-4147-A177-3AD203B41FA5}">
                      <a16:colId xmlns:a16="http://schemas.microsoft.com/office/drawing/2014/main" val="20003"/>
                    </a:ext>
                  </a:extLst>
                </a:gridCol>
              </a:tblGrid>
              <a:tr h="354604">
                <a:tc>
                  <a:txBody>
                    <a:bodyPr/>
                    <a:lstStyle/>
                    <a:p>
                      <a:pPr marL="0" marR="0" algn="ctr">
                        <a:lnSpc>
                          <a:spcPct val="115000"/>
                        </a:lnSpc>
                        <a:spcBef>
                          <a:spcPts val="0"/>
                        </a:spcBef>
                        <a:spcAft>
                          <a:spcPts val="0"/>
                        </a:spcAft>
                      </a:pPr>
                      <a:r>
                        <a:rPr lang="en-US" sz="1600" dirty="0">
                          <a:solidFill>
                            <a:schemeClr val="bg1">
                              <a:lumMod val="95000"/>
                            </a:schemeClr>
                          </a:solidFill>
                          <a:effectLst/>
                        </a:rPr>
                        <a:t>Accounts</a:t>
                      </a:r>
                      <a:endParaRPr lang="en-US" sz="1600" dirty="0">
                        <a:solidFill>
                          <a:schemeClr val="bg1">
                            <a:lumMod val="95000"/>
                          </a:schemeClr>
                        </a:solidFill>
                        <a:effectLst/>
                        <a:latin typeface="Calibri"/>
                        <a:ea typeface="Calibri"/>
                        <a:cs typeface="Cordia New"/>
                      </a:endParaRPr>
                    </a:p>
                  </a:txBody>
                  <a:tcPr marL="68580" marR="68580" marT="0" marB="0" anchor="ctr">
                    <a:solidFill>
                      <a:schemeClr val="accent1">
                        <a:lumMod val="75000"/>
                      </a:schemeClr>
                    </a:solidFill>
                  </a:tcPr>
                </a:tc>
                <a:tc>
                  <a:txBody>
                    <a:bodyPr/>
                    <a:lstStyle/>
                    <a:p>
                      <a:pPr marL="0" marR="0" algn="ctr">
                        <a:lnSpc>
                          <a:spcPct val="115000"/>
                        </a:lnSpc>
                        <a:spcBef>
                          <a:spcPts val="0"/>
                        </a:spcBef>
                        <a:spcAft>
                          <a:spcPts val="0"/>
                        </a:spcAft>
                      </a:pPr>
                      <a:r>
                        <a:rPr lang="en-US" sz="1600" dirty="0">
                          <a:solidFill>
                            <a:schemeClr val="bg1">
                              <a:lumMod val="95000"/>
                            </a:schemeClr>
                          </a:solidFill>
                          <a:effectLst/>
                        </a:rPr>
                        <a:t>Data items</a:t>
                      </a:r>
                      <a:endParaRPr lang="en-US" sz="1600" dirty="0">
                        <a:solidFill>
                          <a:schemeClr val="bg1">
                            <a:lumMod val="95000"/>
                          </a:schemeClr>
                        </a:solidFill>
                        <a:effectLst/>
                        <a:latin typeface="Calibri"/>
                        <a:ea typeface="Calibri"/>
                        <a:cs typeface="Cordia New"/>
                      </a:endParaRPr>
                    </a:p>
                  </a:txBody>
                  <a:tcPr marL="68580" marR="68580" marT="0" marB="0" anchor="ctr">
                    <a:solidFill>
                      <a:schemeClr val="accent1">
                        <a:lumMod val="75000"/>
                      </a:schemeClr>
                    </a:solidFill>
                  </a:tcPr>
                </a:tc>
                <a:tc>
                  <a:txBody>
                    <a:bodyPr/>
                    <a:lstStyle/>
                    <a:p>
                      <a:pPr marL="0" marR="0" algn="ctr">
                        <a:lnSpc>
                          <a:spcPct val="115000"/>
                        </a:lnSpc>
                        <a:spcBef>
                          <a:spcPts val="0"/>
                        </a:spcBef>
                        <a:spcAft>
                          <a:spcPts val="0"/>
                        </a:spcAft>
                      </a:pPr>
                      <a:r>
                        <a:rPr lang="en-US" sz="1600" dirty="0">
                          <a:solidFill>
                            <a:schemeClr val="bg1">
                              <a:lumMod val="95000"/>
                            </a:schemeClr>
                          </a:solidFill>
                          <a:effectLst/>
                        </a:rPr>
                        <a:t>Typical national data sources</a:t>
                      </a:r>
                      <a:endParaRPr lang="en-US" sz="1600" dirty="0">
                        <a:solidFill>
                          <a:schemeClr val="bg1">
                            <a:lumMod val="95000"/>
                          </a:schemeClr>
                        </a:solidFill>
                        <a:effectLst/>
                        <a:latin typeface="Calibri"/>
                        <a:ea typeface="Calibri"/>
                        <a:cs typeface="Cordia New"/>
                      </a:endParaRPr>
                    </a:p>
                  </a:txBody>
                  <a:tcPr marL="68580" marR="68580" marT="0" marB="0" anchor="ctr">
                    <a:solidFill>
                      <a:schemeClr val="accent1">
                        <a:lumMod val="75000"/>
                      </a:schemeClr>
                    </a:solidFill>
                  </a:tcPr>
                </a:tc>
                <a:tc>
                  <a:txBody>
                    <a:bodyPr/>
                    <a:lstStyle/>
                    <a:p>
                      <a:pPr marL="0" marR="0" algn="ctr">
                        <a:lnSpc>
                          <a:spcPct val="115000"/>
                        </a:lnSpc>
                        <a:spcBef>
                          <a:spcPts val="0"/>
                        </a:spcBef>
                        <a:spcAft>
                          <a:spcPts val="0"/>
                        </a:spcAft>
                      </a:pPr>
                      <a:r>
                        <a:rPr lang="en-US" sz="1600" dirty="0">
                          <a:solidFill>
                            <a:schemeClr val="bg1">
                              <a:lumMod val="95000"/>
                            </a:schemeClr>
                          </a:solidFill>
                          <a:effectLst/>
                        </a:rPr>
                        <a:t>Remarks</a:t>
                      </a:r>
                      <a:endParaRPr lang="en-US" sz="1600" dirty="0">
                        <a:solidFill>
                          <a:schemeClr val="bg1">
                            <a:lumMod val="95000"/>
                          </a:schemeClr>
                        </a:solidFill>
                        <a:effectLst/>
                        <a:latin typeface="Calibri"/>
                        <a:ea typeface="Calibri"/>
                        <a:cs typeface="Cordia New"/>
                      </a:endParaRPr>
                    </a:p>
                  </a:txBody>
                  <a:tcPr marL="68580" marR="68580" marT="0" marB="0" anchor="ctr">
                    <a:solidFill>
                      <a:schemeClr val="accent1">
                        <a:lumMod val="75000"/>
                      </a:schemeClr>
                    </a:solidFill>
                  </a:tcPr>
                </a:tc>
                <a:extLst>
                  <a:ext uri="{0D108BD9-81ED-4DB2-BD59-A6C34878D82A}">
                    <a16:rowId xmlns:a16="http://schemas.microsoft.com/office/drawing/2014/main" val="10000"/>
                  </a:ext>
                </a:extLst>
              </a:tr>
              <a:tr h="563553">
                <a:tc rowSpan="9">
                  <a:txBody>
                    <a:bodyPr/>
                    <a:lstStyle/>
                    <a:p>
                      <a:pPr algn="ctr"/>
                      <a:r>
                        <a:rPr lang="en-GB" sz="1200" dirty="0">
                          <a:solidFill>
                            <a:schemeClr val="bg1">
                              <a:lumMod val="95000"/>
                            </a:schemeClr>
                          </a:solidFill>
                        </a:rPr>
                        <a:t>Asset account</a:t>
                      </a:r>
                    </a:p>
                    <a:p>
                      <a:pPr algn="ctr"/>
                      <a:r>
                        <a:rPr lang="en-GB" sz="1200" dirty="0">
                          <a:solidFill>
                            <a:schemeClr val="bg1">
                              <a:lumMod val="95000"/>
                            </a:schemeClr>
                          </a:solidFill>
                        </a:rPr>
                        <a:t>(SEEA-CF table 5.25)</a:t>
                      </a:r>
                    </a:p>
                    <a:p>
                      <a:pPr algn="ctr"/>
                      <a:r>
                        <a:rPr lang="en-GB" sz="1200" dirty="0">
                          <a:solidFill>
                            <a:schemeClr val="bg1">
                              <a:lumMod val="95000"/>
                            </a:schemeClr>
                          </a:solidFill>
                        </a:rPr>
                        <a:t>(Unit: millions cubic metres)</a:t>
                      </a:r>
                    </a:p>
                    <a:p>
                      <a:pPr algn="ctr"/>
                      <a:endParaRPr lang="en-US" sz="1200" dirty="0">
                        <a:solidFill>
                          <a:schemeClr val="bg1">
                            <a:lumMod val="95000"/>
                          </a:schemeClr>
                        </a:solidFill>
                        <a:latin typeface="+mn-lt"/>
                      </a:endParaRPr>
                    </a:p>
                  </a:txBody>
                  <a:tcPr anchor="ctr">
                    <a:solidFill>
                      <a:schemeClr val="accent3">
                        <a:lumMod val="65000"/>
                      </a:schemeClr>
                    </a:solidFill>
                  </a:tcPr>
                </a:tc>
                <a:tc>
                  <a:txBody>
                    <a:bodyPr/>
                    <a:lstStyle/>
                    <a:p>
                      <a:pPr marL="0" marR="0" algn="ctr">
                        <a:lnSpc>
                          <a:spcPct val="115000"/>
                        </a:lnSpc>
                        <a:spcBef>
                          <a:spcPts val="0"/>
                        </a:spcBef>
                        <a:spcAft>
                          <a:spcPts val="0"/>
                        </a:spcAft>
                      </a:pPr>
                      <a:r>
                        <a:rPr lang="en-US" sz="1200" dirty="0">
                          <a:effectLst/>
                        </a:rPr>
                        <a:t>Surface water (artificial reservoirs, lakes, rivers and streams, glaciers, snow and ice)</a:t>
                      </a:r>
                      <a:endParaRPr lang="en-US" sz="1200" dirty="0">
                        <a:effectLst/>
                        <a:latin typeface="+mn-lt"/>
                        <a:ea typeface="Calibri"/>
                        <a:cs typeface="Cordia New"/>
                      </a:endParaRPr>
                    </a:p>
                  </a:txBody>
                  <a:tcPr marL="68580" marR="68580" marT="0" marB="0" anchor="ctr"/>
                </a:tc>
                <a:tc rowSpan="8">
                  <a:txBody>
                    <a:bodyPr/>
                    <a:lstStyle/>
                    <a:p>
                      <a:pPr marL="171450" indent="-171450" algn="l">
                        <a:buFont typeface="Arial" panose="020B0604020202020204" pitchFamily="34" charset="0"/>
                        <a:buChar char="•"/>
                      </a:pPr>
                      <a:r>
                        <a:rPr lang="en-GB" sz="1200" dirty="0"/>
                        <a:t>Agencies responsible for hydrological and meteorological data such as water, meteorology, geology, irrigation, environment and natural resources, agriculture, and statistics</a:t>
                      </a:r>
                      <a:endParaRPr lang="en-US" sz="1200" dirty="0">
                        <a:latin typeface="+mn-lt"/>
                      </a:endParaRPr>
                    </a:p>
                  </a:txBody>
                  <a:tcPr/>
                </a:tc>
                <a:tc rowSpan="2">
                  <a:txBody>
                    <a:bodyPr/>
                    <a:lstStyle/>
                    <a:p>
                      <a:pPr marL="171450" marR="0" lvl="0" indent="-171450" algn="l">
                        <a:lnSpc>
                          <a:spcPct val="115000"/>
                        </a:lnSpc>
                        <a:spcBef>
                          <a:spcPts val="0"/>
                        </a:spcBef>
                        <a:spcAft>
                          <a:spcPts val="0"/>
                        </a:spcAft>
                        <a:buFont typeface="Arial" panose="020B0604020202020204" pitchFamily="34" charset="0"/>
                        <a:buChar char="•"/>
                      </a:pPr>
                      <a:r>
                        <a:rPr lang="en-US" sz="1200" dirty="0">
                          <a:effectLst/>
                        </a:rPr>
                        <a:t>Data on stocks and their changes in terms of the volume and inflows from/outflows to other water resources</a:t>
                      </a:r>
                      <a:endParaRPr lang="en-US" sz="1200" dirty="0">
                        <a:effectLst/>
                        <a:latin typeface="+mn-lt"/>
                        <a:ea typeface="Calibri"/>
                        <a:cs typeface="Cordia New"/>
                      </a:endParaRPr>
                    </a:p>
                  </a:txBody>
                  <a:tcPr marL="68580" marR="68580" marT="0" marB="0"/>
                </a:tc>
                <a:extLst>
                  <a:ext uri="{0D108BD9-81ED-4DB2-BD59-A6C34878D82A}">
                    <a16:rowId xmlns:a16="http://schemas.microsoft.com/office/drawing/2014/main" val="10001"/>
                  </a:ext>
                </a:extLst>
              </a:tr>
              <a:tr h="143946">
                <a:tc vMerge="1">
                  <a:txBody>
                    <a:bodyPr/>
                    <a:lstStyle/>
                    <a:p>
                      <a:endParaRPr lang="en-US" dirty="0"/>
                    </a:p>
                  </a:txBody>
                  <a:tcPr/>
                </a:tc>
                <a:tc>
                  <a:txBody>
                    <a:bodyPr/>
                    <a:lstStyle/>
                    <a:p>
                      <a:pPr marL="0" marR="0" algn="ctr">
                        <a:lnSpc>
                          <a:spcPct val="115000"/>
                        </a:lnSpc>
                        <a:spcBef>
                          <a:spcPts val="0"/>
                        </a:spcBef>
                        <a:spcAft>
                          <a:spcPts val="0"/>
                        </a:spcAft>
                      </a:pPr>
                      <a:r>
                        <a:rPr lang="en-US" sz="1200" dirty="0">
                          <a:effectLst/>
                        </a:rPr>
                        <a:t>Groundwater</a:t>
                      </a:r>
                      <a:endParaRPr lang="en-US" sz="1200" dirty="0">
                        <a:effectLst/>
                        <a:latin typeface="+mn-lt"/>
                        <a:ea typeface="Calibri"/>
                        <a:cs typeface="Cordia New"/>
                      </a:endParaRPr>
                    </a:p>
                  </a:txBody>
                  <a:tcPr marL="68580" marR="68580" marT="0" marB="0" anchor="ctr"/>
                </a:tc>
                <a:tc vMerge="1">
                  <a:txBody>
                    <a:bodyPr/>
                    <a:lstStyle/>
                    <a:p>
                      <a:endParaRPr lang="en-US" dirty="0"/>
                    </a:p>
                  </a:txBody>
                  <a:tcPr/>
                </a:tc>
                <a:tc vMerge="1">
                  <a:txBody>
                    <a:bodyPr/>
                    <a:lstStyle/>
                    <a:p>
                      <a:endParaRPr lang="en-US"/>
                    </a:p>
                  </a:txBody>
                  <a:tcPr/>
                </a:tc>
                <a:extLst>
                  <a:ext uri="{0D108BD9-81ED-4DB2-BD59-A6C34878D82A}">
                    <a16:rowId xmlns:a16="http://schemas.microsoft.com/office/drawing/2014/main" val="10002"/>
                  </a:ext>
                </a:extLst>
              </a:tr>
              <a:tr h="419607">
                <a:tc vMerge="1">
                  <a:txBody>
                    <a:bodyPr/>
                    <a:lstStyle/>
                    <a:p>
                      <a:endParaRPr lang="en-US" dirty="0"/>
                    </a:p>
                  </a:txBody>
                  <a:tcPr/>
                </a:tc>
                <a:tc>
                  <a:txBody>
                    <a:bodyPr/>
                    <a:lstStyle/>
                    <a:p>
                      <a:pPr marL="0" marR="0" algn="ctr">
                        <a:lnSpc>
                          <a:spcPct val="115000"/>
                        </a:lnSpc>
                        <a:spcBef>
                          <a:spcPts val="0"/>
                        </a:spcBef>
                        <a:spcAft>
                          <a:spcPts val="0"/>
                        </a:spcAft>
                      </a:pPr>
                      <a:r>
                        <a:rPr lang="en-US" sz="1200" dirty="0">
                          <a:effectLst/>
                        </a:rPr>
                        <a:t>Precipitation</a:t>
                      </a:r>
                      <a:endParaRPr lang="en-US" sz="1200" dirty="0">
                        <a:effectLst/>
                        <a:latin typeface="+mn-lt"/>
                        <a:ea typeface="Calibri"/>
                        <a:cs typeface="Cordia New"/>
                      </a:endParaRPr>
                    </a:p>
                  </a:txBody>
                  <a:tcPr marL="68580" marR="68580" marT="0" marB="0" anchor="ctr"/>
                </a:tc>
                <a:tc vMerge="1">
                  <a:txBody>
                    <a:bodyPr/>
                    <a:lstStyle/>
                    <a:p>
                      <a:endParaRPr lang="en-US" dirty="0"/>
                    </a:p>
                  </a:txBody>
                  <a:tcPr/>
                </a:tc>
                <a:tc>
                  <a:txBody>
                    <a:bodyPr/>
                    <a:lstStyle/>
                    <a:p>
                      <a:pPr marL="171450" marR="0" lvl="0" indent="-171450" algn="l">
                        <a:lnSpc>
                          <a:spcPct val="115000"/>
                        </a:lnSpc>
                        <a:spcBef>
                          <a:spcPts val="0"/>
                        </a:spcBef>
                        <a:spcAft>
                          <a:spcPts val="0"/>
                        </a:spcAft>
                        <a:buFont typeface="Arial" panose="020B0604020202020204" pitchFamily="34" charset="0"/>
                        <a:buChar char="•"/>
                      </a:pPr>
                      <a:r>
                        <a:rPr lang="en-US" sz="1200" dirty="0">
                          <a:effectLst/>
                        </a:rPr>
                        <a:t>Precipitation on surface water and the soil (i.e., soil water)</a:t>
                      </a:r>
                      <a:endParaRPr lang="en-US" sz="1200" dirty="0">
                        <a:effectLst/>
                        <a:latin typeface="+mn-lt"/>
                        <a:ea typeface="Calibri"/>
                        <a:cs typeface="Cordia New"/>
                      </a:endParaRPr>
                    </a:p>
                  </a:txBody>
                  <a:tcPr marL="68580" marR="68580" marT="0" marB="0"/>
                </a:tc>
                <a:extLst>
                  <a:ext uri="{0D108BD9-81ED-4DB2-BD59-A6C34878D82A}">
                    <a16:rowId xmlns:a16="http://schemas.microsoft.com/office/drawing/2014/main" val="10003"/>
                  </a:ext>
                </a:extLst>
              </a:tr>
              <a:tr h="275660">
                <a:tc vMerge="1">
                  <a:txBody>
                    <a:bodyPr/>
                    <a:lstStyle/>
                    <a:p>
                      <a:endParaRPr lang="en-US" dirty="0"/>
                    </a:p>
                  </a:txBody>
                  <a:tcPr/>
                </a:tc>
                <a:tc>
                  <a:txBody>
                    <a:bodyPr/>
                    <a:lstStyle/>
                    <a:p>
                      <a:pPr marL="0" marR="0" algn="ctr">
                        <a:lnSpc>
                          <a:spcPct val="115000"/>
                        </a:lnSpc>
                        <a:spcBef>
                          <a:spcPts val="0"/>
                        </a:spcBef>
                        <a:spcAft>
                          <a:spcPts val="0"/>
                        </a:spcAft>
                      </a:pPr>
                      <a:r>
                        <a:rPr lang="en-US" sz="1200" dirty="0">
                          <a:effectLst/>
                        </a:rPr>
                        <a:t>Inflows from neighboring territories</a:t>
                      </a:r>
                      <a:endParaRPr lang="en-US" sz="1200" dirty="0">
                        <a:effectLst/>
                        <a:latin typeface="+mn-lt"/>
                        <a:ea typeface="Calibri"/>
                        <a:cs typeface="Cordia New"/>
                      </a:endParaRPr>
                    </a:p>
                  </a:txBody>
                  <a:tcPr marL="68580" marR="68580" marT="0" marB="0" anchor="ctr"/>
                </a:tc>
                <a:tc vMerge="1">
                  <a:txBody>
                    <a:bodyPr/>
                    <a:lstStyle/>
                    <a:p>
                      <a:endParaRPr lang="en-US" dirty="0"/>
                    </a:p>
                  </a:txBody>
                  <a:tcPr/>
                </a:tc>
                <a:tc>
                  <a:txBody>
                    <a:bodyPr/>
                    <a:lstStyle/>
                    <a:p>
                      <a:pPr marL="171450" indent="-171450" algn="l">
                        <a:buFont typeface="Arial" panose="020B0604020202020204" pitchFamily="34" charset="0"/>
                        <a:buChar char="•"/>
                      </a:pPr>
                      <a:endParaRPr lang="en-US" sz="1200" dirty="0">
                        <a:latin typeface="+mn-lt"/>
                      </a:endParaRPr>
                    </a:p>
                  </a:txBody>
                  <a:tcPr/>
                </a:tc>
                <a:extLst>
                  <a:ext uri="{0D108BD9-81ED-4DB2-BD59-A6C34878D82A}">
                    <a16:rowId xmlns:a16="http://schemas.microsoft.com/office/drawing/2014/main" val="10004"/>
                  </a:ext>
                </a:extLst>
              </a:tr>
              <a:tr h="419607">
                <a:tc vMerge="1">
                  <a:txBody>
                    <a:bodyPr/>
                    <a:lstStyle/>
                    <a:p>
                      <a:endParaRPr lang="en-US" dirty="0"/>
                    </a:p>
                  </a:txBody>
                  <a:tcPr/>
                </a:tc>
                <a:tc>
                  <a:txBody>
                    <a:bodyPr/>
                    <a:lstStyle/>
                    <a:p>
                      <a:pPr marL="0" marR="0" algn="ctr">
                        <a:lnSpc>
                          <a:spcPct val="115000"/>
                        </a:lnSpc>
                        <a:spcBef>
                          <a:spcPts val="0"/>
                        </a:spcBef>
                        <a:spcAft>
                          <a:spcPts val="0"/>
                        </a:spcAft>
                      </a:pPr>
                      <a:r>
                        <a:rPr lang="en-US" sz="1200" dirty="0">
                          <a:effectLst/>
                        </a:rPr>
                        <a:t>Evaporation</a:t>
                      </a:r>
                      <a:endParaRPr lang="en-US" sz="1200" dirty="0">
                        <a:effectLst/>
                        <a:latin typeface="+mn-lt"/>
                        <a:ea typeface="Calibri"/>
                        <a:cs typeface="Cordia New"/>
                      </a:endParaRPr>
                    </a:p>
                  </a:txBody>
                  <a:tcPr marL="68580" marR="68580" marT="0" marB="0" anchor="ctr"/>
                </a:tc>
                <a:tc vMerge="1">
                  <a:txBody>
                    <a:bodyPr/>
                    <a:lstStyle/>
                    <a:p>
                      <a:endParaRPr lang="en-US" dirty="0"/>
                    </a:p>
                  </a:txBody>
                  <a:tcPr/>
                </a:tc>
                <a:tc>
                  <a:txBody>
                    <a:bodyPr/>
                    <a:lstStyle/>
                    <a:p>
                      <a:pPr marL="171450" marR="0" lvl="0" indent="-171450" algn="l">
                        <a:lnSpc>
                          <a:spcPct val="115000"/>
                        </a:lnSpc>
                        <a:spcBef>
                          <a:spcPts val="0"/>
                        </a:spcBef>
                        <a:spcAft>
                          <a:spcPts val="0"/>
                        </a:spcAft>
                        <a:buFont typeface="Arial" panose="020B0604020202020204" pitchFamily="34" charset="0"/>
                        <a:buChar char="•"/>
                      </a:pPr>
                      <a:r>
                        <a:rPr lang="en-US" sz="1200" dirty="0">
                          <a:effectLst/>
                        </a:rPr>
                        <a:t>From water bodies such as rivers, lakes and artificial reservoirs</a:t>
                      </a:r>
                      <a:endParaRPr lang="en-US" sz="1200" dirty="0">
                        <a:effectLst/>
                        <a:latin typeface="+mn-lt"/>
                        <a:ea typeface="Calibri"/>
                        <a:cs typeface="Cordia New"/>
                      </a:endParaRPr>
                    </a:p>
                  </a:txBody>
                  <a:tcPr marL="68580" marR="68580" marT="0" marB="0"/>
                </a:tc>
                <a:extLst>
                  <a:ext uri="{0D108BD9-81ED-4DB2-BD59-A6C34878D82A}">
                    <a16:rowId xmlns:a16="http://schemas.microsoft.com/office/drawing/2014/main" val="10005"/>
                  </a:ext>
                </a:extLst>
              </a:tr>
              <a:tr h="275660">
                <a:tc vMerge="1">
                  <a:txBody>
                    <a:bodyPr/>
                    <a:lstStyle/>
                    <a:p>
                      <a:endParaRPr lang="en-US" dirty="0"/>
                    </a:p>
                  </a:txBody>
                  <a:tcPr/>
                </a:tc>
                <a:tc>
                  <a:txBody>
                    <a:bodyPr/>
                    <a:lstStyle/>
                    <a:p>
                      <a:pPr marL="0" marR="0" algn="ctr">
                        <a:lnSpc>
                          <a:spcPct val="115000"/>
                        </a:lnSpc>
                        <a:spcBef>
                          <a:spcPts val="0"/>
                        </a:spcBef>
                        <a:spcAft>
                          <a:spcPts val="0"/>
                        </a:spcAft>
                      </a:pPr>
                      <a:r>
                        <a:rPr lang="en-US" sz="1200" dirty="0">
                          <a:effectLst/>
                        </a:rPr>
                        <a:t>Actual evapotranspiration from plants</a:t>
                      </a:r>
                      <a:endParaRPr lang="en-US" sz="1200" dirty="0">
                        <a:effectLst/>
                        <a:latin typeface="+mn-lt"/>
                        <a:ea typeface="Calibri"/>
                        <a:cs typeface="Cordia New"/>
                      </a:endParaRPr>
                    </a:p>
                  </a:txBody>
                  <a:tcPr marL="68580" marR="68580" marT="0" marB="0" anchor="ctr"/>
                </a:tc>
                <a:tc vMerge="1">
                  <a:txBody>
                    <a:bodyPr/>
                    <a:lstStyle/>
                    <a:p>
                      <a:endParaRPr lang="en-US" dirty="0"/>
                    </a:p>
                  </a:txBody>
                  <a:tcPr/>
                </a:tc>
                <a:tc>
                  <a:txBody>
                    <a:bodyPr/>
                    <a:lstStyle/>
                    <a:p>
                      <a:pPr marL="171450" marR="0" lvl="0" indent="-171450" algn="l">
                        <a:lnSpc>
                          <a:spcPct val="115000"/>
                        </a:lnSpc>
                        <a:spcBef>
                          <a:spcPts val="0"/>
                        </a:spcBef>
                        <a:spcAft>
                          <a:spcPts val="0"/>
                        </a:spcAft>
                        <a:buFont typeface="Arial" panose="020B0604020202020204" pitchFamily="34" charset="0"/>
                        <a:buChar char="•"/>
                      </a:pPr>
                      <a:r>
                        <a:rPr lang="en-US" sz="1200" dirty="0">
                          <a:effectLst/>
                        </a:rPr>
                        <a:t>Typically estimated using models</a:t>
                      </a:r>
                      <a:endParaRPr lang="en-US" sz="1200" dirty="0">
                        <a:effectLst/>
                        <a:latin typeface="+mn-lt"/>
                        <a:ea typeface="Calibri"/>
                        <a:cs typeface="Cordia New"/>
                      </a:endParaRPr>
                    </a:p>
                  </a:txBody>
                  <a:tcPr marL="68580" marR="68580" marT="0" marB="0"/>
                </a:tc>
                <a:extLst>
                  <a:ext uri="{0D108BD9-81ED-4DB2-BD59-A6C34878D82A}">
                    <a16:rowId xmlns:a16="http://schemas.microsoft.com/office/drawing/2014/main" val="10006"/>
                  </a:ext>
                </a:extLst>
              </a:tr>
              <a:tr h="275660">
                <a:tc vMerge="1">
                  <a:txBody>
                    <a:bodyPr/>
                    <a:lstStyle/>
                    <a:p>
                      <a:endParaRPr lang="en-US" dirty="0"/>
                    </a:p>
                  </a:txBody>
                  <a:tcPr/>
                </a:tc>
                <a:tc>
                  <a:txBody>
                    <a:bodyPr/>
                    <a:lstStyle/>
                    <a:p>
                      <a:pPr marL="0" marR="0" algn="ctr">
                        <a:lnSpc>
                          <a:spcPct val="115000"/>
                        </a:lnSpc>
                        <a:spcBef>
                          <a:spcPts val="0"/>
                        </a:spcBef>
                        <a:spcAft>
                          <a:spcPts val="0"/>
                        </a:spcAft>
                      </a:pPr>
                      <a:r>
                        <a:rPr lang="en-US" sz="1200" dirty="0">
                          <a:effectLst/>
                        </a:rPr>
                        <a:t>Outflows to neighboring territories</a:t>
                      </a:r>
                      <a:endParaRPr lang="en-US" sz="1200" dirty="0">
                        <a:effectLst/>
                        <a:latin typeface="+mn-lt"/>
                        <a:ea typeface="Calibri"/>
                        <a:cs typeface="Cordia New"/>
                      </a:endParaRPr>
                    </a:p>
                  </a:txBody>
                  <a:tcPr marL="68580" marR="68580" marT="0" marB="0" anchor="ctr"/>
                </a:tc>
                <a:tc vMerge="1">
                  <a:txBody>
                    <a:bodyPr/>
                    <a:lstStyle/>
                    <a:p>
                      <a:endParaRPr lang="en-US" dirty="0"/>
                    </a:p>
                  </a:txBody>
                  <a:tcPr/>
                </a:tc>
                <a:tc>
                  <a:txBody>
                    <a:bodyPr/>
                    <a:lstStyle/>
                    <a:p>
                      <a:pPr marL="171450" indent="-171450" algn="l">
                        <a:buFont typeface="Arial" panose="020B0604020202020204" pitchFamily="34" charset="0"/>
                        <a:buChar char="•"/>
                      </a:pPr>
                      <a:endParaRPr lang="en-US" sz="1200" dirty="0">
                        <a:latin typeface="+mn-lt"/>
                      </a:endParaRPr>
                    </a:p>
                  </a:txBody>
                  <a:tcPr/>
                </a:tc>
                <a:extLst>
                  <a:ext uri="{0D108BD9-81ED-4DB2-BD59-A6C34878D82A}">
                    <a16:rowId xmlns:a16="http://schemas.microsoft.com/office/drawing/2014/main" val="10007"/>
                  </a:ext>
                </a:extLst>
              </a:tr>
              <a:tr h="193446">
                <a:tc vMerge="1">
                  <a:txBody>
                    <a:bodyPr/>
                    <a:lstStyle/>
                    <a:p>
                      <a:endParaRPr lang="en-US" dirty="0"/>
                    </a:p>
                  </a:txBody>
                  <a:tcPr/>
                </a:tc>
                <a:tc>
                  <a:txBody>
                    <a:bodyPr/>
                    <a:lstStyle/>
                    <a:p>
                      <a:pPr marL="0" marR="0" algn="ctr">
                        <a:lnSpc>
                          <a:spcPct val="115000"/>
                        </a:lnSpc>
                        <a:spcBef>
                          <a:spcPts val="0"/>
                        </a:spcBef>
                        <a:spcAft>
                          <a:spcPts val="0"/>
                        </a:spcAft>
                      </a:pPr>
                      <a:r>
                        <a:rPr lang="en-US" sz="1200" dirty="0">
                          <a:effectLst/>
                        </a:rPr>
                        <a:t>Outflows to the sea</a:t>
                      </a:r>
                      <a:endParaRPr lang="en-US" sz="1200" dirty="0">
                        <a:effectLst/>
                        <a:latin typeface="+mn-lt"/>
                        <a:ea typeface="Calibri"/>
                        <a:cs typeface="Cordia New"/>
                      </a:endParaRPr>
                    </a:p>
                  </a:txBody>
                  <a:tcPr marL="68580" marR="68580" marT="0" marB="0" anchor="ctr"/>
                </a:tc>
                <a:tc vMerge="1">
                  <a:txBody>
                    <a:bodyPr/>
                    <a:lstStyle/>
                    <a:p>
                      <a:endParaRPr lang="en-US" dirty="0"/>
                    </a:p>
                  </a:txBody>
                  <a:tcPr/>
                </a:tc>
                <a:tc>
                  <a:txBody>
                    <a:bodyPr/>
                    <a:lstStyle/>
                    <a:p>
                      <a:pPr marL="171450" indent="-171450" algn="l">
                        <a:buFont typeface="Arial" panose="020B0604020202020204" pitchFamily="34" charset="0"/>
                        <a:buChar char="•"/>
                      </a:pPr>
                      <a:endParaRPr lang="en-US" sz="1200" dirty="0">
                        <a:latin typeface="+mn-lt"/>
                      </a:endParaRPr>
                    </a:p>
                  </a:txBody>
                  <a:tcPr/>
                </a:tc>
                <a:extLst>
                  <a:ext uri="{0D108BD9-81ED-4DB2-BD59-A6C34878D82A}">
                    <a16:rowId xmlns:a16="http://schemas.microsoft.com/office/drawing/2014/main" val="10008"/>
                  </a:ext>
                </a:extLst>
              </a:tr>
              <a:tr h="318617">
                <a:tc vMerge="1">
                  <a:txBody>
                    <a:bodyPr/>
                    <a:lstStyle/>
                    <a:p>
                      <a:endParaRPr lang="en-US" dirty="0"/>
                    </a:p>
                  </a:txBody>
                  <a:tcPr/>
                </a:tc>
                <a:tc>
                  <a:txBody>
                    <a:bodyPr/>
                    <a:lstStyle/>
                    <a:p>
                      <a:pPr marL="0" marR="0" algn="ctr">
                        <a:lnSpc>
                          <a:spcPct val="115000"/>
                        </a:lnSpc>
                        <a:spcBef>
                          <a:spcPts val="0"/>
                        </a:spcBef>
                        <a:spcAft>
                          <a:spcPts val="0"/>
                        </a:spcAft>
                      </a:pPr>
                      <a:r>
                        <a:rPr lang="en-US" sz="1200" dirty="0">
                          <a:effectLst/>
                        </a:rPr>
                        <a:t>Returns and abstraction (by economic units)</a:t>
                      </a:r>
                      <a:endParaRPr lang="en-US" sz="1200" dirty="0">
                        <a:effectLst/>
                        <a:latin typeface="+mn-lt"/>
                        <a:ea typeface="Calibri"/>
                        <a:cs typeface="Cordia New"/>
                      </a:endParaRPr>
                    </a:p>
                  </a:txBody>
                  <a:tcPr marL="68580" marR="68580" marT="0" marB="0" anchor="ctr"/>
                </a:tc>
                <a:tc>
                  <a:txBody>
                    <a:bodyPr/>
                    <a:lstStyle/>
                    <a:p>
                      <a:pPr marL="171450" indent="-171450" algn="l">
                        <a:buFont typeface="Arial" panose="020B0604020202020204" pitchFamily="34" charset="0"/>
                        <a:buChar char="•"/>
                      </a:pPr>
                      <a:r>
                        <a:rPr lang="en-GB" sz="1200" dirty="0"/>
                        <a:t>Data from physical supply and use tables</a:t>
                      </a:r>
                      <a:endParaRPr lang="en-US" sz="1200" dirty="0">
                        <a:latin typeface="+mn-lt"/>
                      </a:endParaRPr>
                    </a:p>
                  </a:txBody>
                  <a:tcPr/>
                </a:tc>
                <a:tc>
                  <a:txBody>
                    <a:bodyPr/>
                    <a:lstStyle/>
                    <a:p>
                      <a:pPr marL="171450" indent="-171450" algn="l">
                        <a:buFont typeface="Arial" panose="020B0604020202020204" pitchFamily="34" charset="0"/>
                        <a:buChar char="•"/>
                      </a:pPr>
                      <a:endParaRPr lang="en-US" sz="1200" dirty="0">
                        <a:latin typeface="+mn-lt"/>
                      </a:endParaRPr>
                    </a:p>
                  </a:txBody>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241291608"/>
      </p:ext>
    </p:extLst>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Data options</a:t>
            </a:r>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32</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3892081239"/>
              </p:ext>
            </p:extLst>
          </p:nvPr>
        </p:nvGraphicFramePr>
        <p:xfrm>
          <a:off x="539552" y="1575207"/>
          <a:ext cx="8229600" cy="3968644"/>
        </p:xfrm>
        <a:graphic>
          <a:graphicData uri="http://schemas.openxmlformats.org/drawingml/2006/table">
            <a:tbl>
              <a:tblPr firstRow="1" bandRow="1">
                <a:tableStyleId>{C4B1156A-380E-4F78-BDF5-A606A8083BF9}</a:tableStyleId>
              </a:tblPr>
              <a:tblGrid>
                <a:gridCol w="2057400">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2057400">
                  <a:extLst>
                    <a:ext uri="{9D8B030D-6E8A-4147-A177-3AD203B41FA5}">
                      <a16:colId xmlns:a16="http://schemas.microsoft.com/office/drawing/2014/main" val="20003"/>
                    </a:ext>
                  </a:extLst>
                </a:gridCol>
              </a:tblGrid>
              <a:tr h="452427">
                <a:tc>
                  <a:txBody>
                    <a:bodyPr/>
                    <a:lstStyle/>
                    <a:p>
                      <a:pPr marL="0" marR="0" algn="ctr">
                        <a:lnSpc>
                          <a:spcPct val="115000"/>
                        </a:lnSpc>
                        <a:spcBef>
                          <a:spcPts val="0"/>
                        </a:spcBef>
                        <a:spcAft>
                          <a:spcPts val="0"/>
                        </a:spcAft>
                      </a:pPr>
                      <a:r>
                        <a:rPr lang="en-US" sz="1600" dirty="0">
                          <a:solidFill>
                            <a:schemeClr val="bg1">
                              <a:lumMod val="95000"/>
                            </a:schemeClr>
                          </a:solidFill>
                          <a:effectLst/>
                        </a:rPr>
                        <a:t>Accounts</a:t>
                      </a:r>
                      <a:endParaRPr lang="en-US" sz="1600" dirty="0">
                        <a:solidFill>
                          <a:schemeClr val="bg1">
                            <a:lumMod val="95000"/>
                          </a:schemeClr>
                        </a:solidFill>
                        <a:effectLst/>
                        <a:latin typeface="Calibri"/>
                        <a:ea typeface="Calibri"/>
                        <a:cs typeface="Cordia New"/>
                      </a:endParaRPr>
                    </a:p>
                  </a:txBody>
                  <a:tcPr marL="68580" marR="68580" marT="0" marB="0" anchor="ctr">
                    <a:solidFill>
                      <a:schemeClr val="accent1">
                        <a:lumMod val="75000"/>
                      </a:schemeClr>
                    </a:solidFill>
                  </a:tcPr>
                </a:tc>
                <a:tc>
                  <a:txBody>
                    <a:bodyPr/>
                    <a:lstStyle/>
                    <a:p>
                      <a:pPr marL="0" marR="0" algn="ctr">
                        <a:lnSpc>
                          <a:spcPct val="115000"/>
                        </a:lnSpc>
                        <a:spcBef>
                          <a:spcPts val="0"/>
                        </a:spcBef>
                        <a:spcAft>
                          <a:spcPts val="0"/>
                        </a:spcAft>
                      </a:pPr>
                      <a:r>
                        <a:rPr lang="en-US" sz="1600" dirty="0">
                          <a:solidFill>
                            <a:schemeClr val="bg1">
                              <a:lumMod val="95000"/>
                            </a:schemeClr>
                          </a:solidFill>
                          <a:effectLst/>
                        </a:rPr>
                        <a:t>Data items</a:t>
                      </a:r>
                      <a:endParaRPr lang="en-US" sz="1600" dirty="0">
                        <a:solidFill>
                          <a:schemeClr val="bg1">
                            <a:lumMod val="95000"/>
                          </a:schemeClr>
                        </a:solidFill>
                        <a:effectLst/>
                        <a:latin typeface="Calibri"/>
                        <a:ea typeface="Calibri"/>
                        <a:cs typeface="Cordia New"/>
                      </a:endParaRPr>
                    </a:p>
                  </a:txBody>
                  <a:tcPr marL="68580" marR="68580" marT="0" marB="0" anchor="ctr">
                    <a:solidFill>
                      <a:schemeClr val="accent1">
                        <a:lumMod val="75000"/>
                      </a:schemeClr>
                    </a:solidFill>
                  </a:tcPr>
                </a:tc>
                <a:tc>
                  <a:txBody>
                    <a:bodyPr/>
                    <a:lstStyle/>
                    <a:p>
                      <a:pPr marL="0" marR="0" algn="ctr">
                        <a:lnSpc>
                          <a:spcPct val="115000"/>
                        </a:lnSpc>
                        <a:spcBef>
                          <a:spcPts val="0"/>
                        </a:spcBef>
                        <a:spcAft>
                          <a:spcPts val="0"/>
                        </a:spcAft>
                      </a:pPr>
                      <a:r>
                        <a:rPr lang="en-US" sz="1600" dirty="0">
                          <a:solidFill>
                            <a:schemeClr val="bg1">
                              <a:lumMod val="95000"/>
                            </a:schemeClr>
                          </a:solidFill>
                          <a:effectLst/>
                        </a:rPr>
                        <a:t>Typical national data sources</a:t>
                      </a:r>
                      <a:endParaRPr lang="en-US" sz="1600" dirty="0">
                        <a:solidFill>
                          <a:schemeClr val="bg1">
                            <a:lumMod val="95000"/>
                          </a:schemeClr>
                        </a:solidFill>
                        <a:effectLst/>
                        <a:latin typeface="Calibri"/>
                        <a:ea typeface="Calibri"/>
                        <a:cs typeface="Cordia New"/>
                      </a:endParaRPr>
                    </a:p>
                  </a:txBody>
                  <a:tcPr marL="68580" marR="68580" marT="0" marB="0" anchor="ctr">
                    <a:solidFill>
                      <a:schemeClr val="accent1">
                        <a:lumMod val="75000"/>
                      </a:schemeClr>
                    </a:solidFill>
                  </a:tcPr>
                </a:tc>
                <a:tc>
                  <a:txBody>
                    <a:bodyPr/>
                    <a:lstStyle/>
                    <a:p>
                      <a:pPr marL="0" marR="0" algn="ctr">
                        <a:lnSpc>
                          <a:spcPct val="115000"/>
                        </a:lnSpc>
                        <a:spcBef>
                          <a:spcPts val="0"/>
                        </a:spcBef>
                        <a:spcAft>
                          <a:spcPts val="0"/>
                        </a:spcAft>
                      </a:pPr>
                      <a:r>
                        <a:rPr lang="en-US" sz="1600" dirty="0">
                          <a:solidFill>
                            <a:schemeClr val="bg1">
                              <a:lumMod val="95000"/>
                            </a:schemeClr>
                          </a:solidFill>
                          <a:effectLst/>
                        </a:rPr>
                        <a:t>Remarks</a:t>
                      </a:r>
                      <a:endParaRPr lang="en-US" sz="1600" dirty="0">
                        <a:solidFill>
                          <a:schemeClr val="bg1">
                            <a:lumMod val="95000"/>
                          </a:schemeClr>
                        </a:solidFill>
                        <a:effectLst/>
                        <a:latin typeface="Calibri"/>
                        <a:ea typeface="Calibri"/>
                        <a:cs typeface="Cordia New"/>
                      </a:endParaRPr>
                    </a:p>
                  </a:txBody>
                  <a:tcPr marL="68580" marR="68580" marT="0" marB="0" anchor="ctr">
                    <a:solidFill>
                      <a:schemeClr val="accent1">
                        <a:lumMod val="75000"/>
                      </a:schemeClr>
                    </a:solidFill>
                  </a:tcPr>
                </a:tc>
                <a:extLst>
                  <a:ext uri="{0D108BD9-81ED-4DB2-BD59-A6C34878D82A}">
                    <a16:rowId xmlns:a16="http://schemas.microsoft.com/office/drawing/2014/main" val="10000"/>
                  </a:ext>
                </a:extLst>
              </a:tr>
              <a:tr h="2987188">
                <a:tc rowSpan="2">
                  <a:txBody>
                    <a:bodyPr/>
                    <a:lstStyle/>
                    <a:p>
                      <a:pPr algn="ctr"/>
                      <a:r>
                        <a:rPr lang="en-US" sz="1200" kern="1200" dirty="0">
                          <a:solidFill>
                            <a:schemeClr val="bg1">
                              <a:lumMod val="95000"/>
                            </a:schemeClr>
                          </a:solidFill>
                          <a:effectLst/>
                        </a:rPr>
                        <a:t>Physical supply and use tables</a:t>
                      </a:r>
                      <a:br>
                        <a:rPr lang="en-US" sz="1200" kern="1200" dirty="0">
                          <a:solidFill>
                            <a:schemeClr val="bg1">
                              <a:lumMod val="95000"/>
                            </a:schemeClr>
                          </a:solidFill>
                          <a:effectLst/>
                        </a:rPr>
                      </a:br>
                      <a:r>
                        <a:rPr lang="en-US" sz="1200" kern="1200" dirty="0">
                          <a:solidFill>
                            <a:schemeClr val="bg1">
                              <a:lumMod val="95000"/>
                            </a:schemeClr>
                          </a:solidFill>
                          <a:effectLst/>
                        </a:rPr>
                        <a:t>(SEEA-CF table 3.6)</a:t>
                      </a:r>
                      <a:br>
                        <a:rPr lang="en-US" sz="1200" kern="1200" dirty="0">
                          <a:solidFill>
                            <a:schemeClr val="bg1">
                              <a:lumMod val="95000"/>
                            </a:schemeClr>
                          </a:solidFill>
                          <a:effectLst/>
                        </a:rPr>
                      </a:br>
                      <a:r>
                        <a:rPr lang="en-US" sz="1200" kern="1200" dirty="0">
                          <a:solidFill>
                            <a:schemeClr val="bg1">
                              <a:lumMod val="95000"/>
                            </a:schemeClr>
                          </a:solidFill>
                          <a:effectLst/>
                        </a:rPr>
                        <a:t>(Unit: millions cubic </a:t>
                      </a:r>
                      <a:r>
                        <a:rPr lang="en-US" sz="1200" kern="1200" dirty="0" err="1">
                          <a:solidFill>
                            <a:schemeClr val="bg1">
                              <a:lumMod val="95000"/>
                            </a:schemeClr>
                          </a:solidFill>
                          <a:effectLst/>
                        </a:rPr>
                        <a:t>metres</a:t>
                      </a:r>
                      <a:r>
                        <a:rPr lang="en-US" sz="1200" kern="1200" dirty="0">
                          <a:solidFill>
                            <a:schemeClr val="bg1">
                              <a:lumMod val="95000"/>
                            </a:schemeClr>
                          </a:solidFill>
                          <a:effectLst/>
                        </a:rPr>
                        <a:t>)</a:t>
                      </a:r>
                      <a:endParaRPr lang="en-US" sz="1200" dirty="0">
                        <a:solidFill>
                          <a:schemeClr val="bg1">
                            <a:lumMod val="95000"/>
                          </a:schemeClr>
                        </a:solidFill>
                        <a:latin typeface="+mn-lt"/>
                      </a:endParaRPr>
                    </a:p>
                  </a:txBody>
                  <a:tcPr anchor="ctr">
                    <a:solidFill>
                      <a:schemeClr val="accent3">
                        <a:lumMod val="65000"/>
                      </a:schemeClr>
                    </a:solidFill>
                  </a:tcPr>
                </a:tc>
                <a:tc>
                  <a:txBody>
                    <a:bodyPr/>
                    <a:lstStyle/>
                    <a:p>
                      <a:pPr marL="0" marR="0" algn="ctr">
                        <a:lnSpc>
                          <a:spcPct val="115000"/>
                        </a:lnSpc>
                        <a:spcBef>
                          <a:spcPts val="0"/>
                        </a:spcBef>
                        <a:spcAft>
                          <a:spcPts val="0"/>
                        </a:spcAft>
                      </a:pPr>
                      <a:r>
                        <a:rPr lang="en-US" sz="1200" dirty="0">
                          <a:effectLst/>
                        </a:rPr>
                        <a:t>Abstraction of water for own use</a:t>
                      </a:r>
                      <a:endParaRPr lang="en-US" sz="1200" dirty="0">
                        <a:effectLst/>
                        <a:latin typeface="+mn-lt"/>
                        <a:ea typeface="Calibri"/>
                        <a:cs typeface="Cordia New"/>
                      </a:endParaRPr>
                    </a:p>
                  </a:txBody>
                  <a:tcPr marL="68580" marR="68580" marT="0" marB="0" anchor="ctr"/>
                </a:tc>
                <a:tc>
                  <a:txBody>
                    <a:bodyPr/>
                    <a:lstStyle/>
                    <a:p>
                      <a:pPr marL="171450" indent="-171450" algn="l">
                        <a:buFont typeface="Arial" panose="020B0604020202020204" pitchFamily="34" charset="0"/>
                        <a:buChar char="•"/>
                      </a:pPr>
                      <a:r>
                        <a:rPr lang="en-US" sz="1200" dirty="0"/>
                        <a:t>Household surveys as well as surveys and administrative data of the main users (agriculture, manufacturing, electricity, water supply, sewerage)</a:t>
                      </a:r>
                    </a:p>
                    <a:p>
                      <a:pPr marL="171450" indent="-171450" algn="l">
                        <a:buFont typeface="Arial" panose="020B0604020202020204" pitchFamily="34" charset="0"/>
                        <a:buChar char="•"/>
                      </a:pPr>
                      <a:r>
                        <a:rPr lang="en-US" sz="1200" dirty="0"/>
                        <a:t>Could be estimated from water-related transactions in the national accounts</a:t>
                      </a:r>
                    </a:p>
                    <a:p>
                      <a:pPr marL="171450" indent="-171450" algn="l">
                        <a:buFont typeface="Arial" panose="020B0604020202020204" pitchFamily="34" charset="0"/>
                        <a:buChar char="•"/>
                      </a:pPr>
                      <a:r>
                        <a:rPr lang="en-US" sz="1200" dirty="0"/>
                        <a:t>Relevant data in universities, research organizations, NGOs or industry associations</a:t>
                      </a:r>
                      <a:endParaRPr lang="en-US" sz="1200" dirty="0">
                        <a:latin typeface="+mn-lt"/>
                      </a:endParaRPr>
                    </a:p>
                  </a:txBody>
                  <a:tcPr/>
                </a:tc>
                <a:tc>
                  <a:txBody>
                    <a:bodyPr/>
                    <a:lstStyle/>
                    <a:p>
                      <a:pPr marL="171450" marR="0" lvl="0" indent="-171450" algn="l">
                        <a:lnSpc>
                          <a:spcPct val="115000"/>
                        </a:lnSpc>
                        <a:spcBef>
                          <a:spcPts val="0"/>
                        </a:spcBef>
                        <a:spcAft>
                          <a:spcPts val="0"/>
                        </a:spcAft>
                        <a:buFont typeface="Arial" panose="020B0604020202020204" pitchFamily="34" charset="0"/>
                        <a:buChar char="•"/>
                      </a:pPr>
                      <a:r>
                        <a:rPr lang="en-US" sz="1200" dirty="0">
                          <a:effectLst/>
                        </a:rPr>
                        <a:t>Data by industries and inland water sources (surface water, groundwater, and soil water)</a:t>
                      </a:r>
                    </a:p>
                    <a:p>
                      <a:pPr marL="171450" marR="0" lvl="0" indent="-171450" algn="l"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lang="en-US" sz="1200" kern="1200" dirty="0">
                          <a:effectLst/>
                        </a:rPr>
                        <a:t>Household is considered as part of the "water collection industry" when abstracting water for own use</a:t>
                      </a:r>
                      <a:endParaRPr lang="en-US" sz="1200" dirty="0">
                        <a:effectLst/>
                      </a:endParaRPr>
                    </a:p>
                    <a:p>
                      <a:pPr marL="171450" marR="0" lvl="0" indent="-171450" algn="l">
                        <a:lnSpc>
                          <a:spcPct val="115000"/>
                        </a:lnSpc>
                        <a:spcBef>
                          <a:spcPts val="0"/>
                        </a:spcBef>
                        <a:spcAft>
                          <a:spcPts val="0"/>
                        </a:spcAft>
                        <a:buFont typeface="Arial" panose="020B0604020202020204" pitchFamily="34" charset="0"/>
                        <a:buChar char="•"/>
                      </a:pPr>
                      <a:endParaRPr lang="en-US" sz="1200" dirty="0">
                        <a:effectLst/>
                        <a:latin typeface="+mn-lt"/>
                        <a:ea typeface="Calibri"/>
                        <a:cs typeface="Cordia New"/>
                      </a:endParaRPr>
                    </a:p>
                  </a:txBody>
                  <a:tcPr marL="68580" marR="68580" marT="0" marB="0"/>
                </a:tc>
                <a:extLst>
                  <a:ext uri="{0D108BD9-81ED-4DB2-BD59-A6C34878D82A}">
                    <a16:rowId xmlns:a16="http://schemas.microsoft.com/office/drawing/2014/main" val="10001"/>
                  </a:ext>
                </a:extLst>
              </a:tr>
              <a:tr h="410515">
                <a:tc vMerge="1">
                  <a:txBody>
                    <a:bodyPr/>
                    <a:lstStyle/>
                    <a:p>
                      <a:pPr algn="ctr"/>
                      <a:endParaRPr lang="en-US" sz="1100" dirty="0">
                        <a:latin typeface="+mn-lt"/>
                      </a:endParaRPr>
                    </a:p>
                  </a:txBody>
                  <a:tcPr anchor="ctr"/>
                </a:tc>
                <a:tc>
                  <a:txBody>
                    <a:bodyPr/>
                    <a:lstStyle/>
                    <a:p>
                      <a:pPr marL="0" marR="0" algn="ctr">
                        <a:lnSpc>
                          <a:spcPct val="115000"/>
                        </a:lnSpc>
                        <a:spcBef>
                          <a:spcPts val="0"/>
                        </a:spcBef>
                        <a:spcAft>
                          <a:spcPts val="0"/>
                        </a:spcAft>
                      </a:pPr>
                      <a:r>
                        <a:rPr lang="en-US" sz="1200" dirty="0">
                          <a:effectLst/>
                        </a:rPr>
                        <a:t>Abstraction of water for distribution</a:t>
                      </a:r>
                      <a:endParaRPr lang="en-US" sz="1800" dirty="0">
                        <a:effectLst/>
                        <a:latin typeface="+mn-lt"/>
                        <a:ea typeface="Calibri"/>
                        <a:cs typeface="Cordia New"/>
                      </a:endParaRPr>
                    </a:p>
                  </a:txBody>
                  <a:tcPr marL="68580" marR="68580" marT="0" marB="0" anchor="ctr"/>
                </a:tc>
                <a:tc>
                  <a:txBody>
                    <a:bodyPr/>
                    <a:lstStyle/>
                    <a:p>
                      <a:pPr marL="171450" marR="0" lvl="0" indent="-171450">
                        <a:lnSpc>
                          <a:spcPct val="115000"/>
                        </a:lnSpc>
                        <a:spcBef>
                          <a:spcPts val="0"/>
                        </a:spcBef>
                        <a:spcAft>
                          <a:spcPts val="0"/>
                        </a:spcAft>
                        <a:buFont typeface="Arial" panose="020B0604020202020204" pitchFamily="34" charset="0"/>
                        <a:buChar char="•"/>
                      </a:pPr>
                      <a:r>
                        <a:rPr lang="en-US" sz="1200" dirty="0">
                          <a:effectLst/>
                        </a:rPr>
                        <a:t>Water authorities</a:t>
                      </a:r>
                      <a:endParaRPr lang="en-US" sz="1800" dirty="0">
                        <a:effectLst/>
                        <a:latin typeface="+mn-lt"/>
                        <a:ea typeface="Calibri"/>
                        <a:cs typeface="Cordia New"/>
                      </a:endParaRPr>
                    </a:p>
                  </a:txBody>
                  <a:tcPr marL="68580" marR="68580" marT="0" marB="0"/>
                </a:tc>
                <a:tc>
                  <a:txBody>
                    <a:bodyPr/>
                    <a:lstStyle/>
                    <a:p>
                      <a:pPr marL="171450" marR="0" lvl="0" indent="-171450" algn="l">
                        <a:lnSpc>
                          <a:spcPct val="115000"/>
                        </a:lnSpc>
                        <a:spcBef>
                          <a:spcPts val="0"/>
                        </a:spcBef>
                        <a:spcAft>
                          <a:spcPts val="0"/>
                        </a:spcAft>
                        <a:buFont typeface="Arial" panose="020B0604020202020204" pitchFamily="34" charset="0"/>
                        <a:buChar char="•"/>
                      </a:pPr>
                      <a:endParaRPr lang="en-US" sz="1200" dirty="0">
                        <a:effectLst/>
                        <a:latin typeface="+mn-lt"/>
                        <a:ea typeface="Calibri"/>
                        <a:cs typeface="Cordia New"/>
                      </a:endParaRPr>
                    </a:p>
                  </a:txBody>
                  <a:tcPr marL="68580" marR="68580" marT="0" marB="0"/>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65868181"/>
      </p:ext>
    </p:extLst>
  </p:cSld>
  <p:clrMapOvr>
    <a:masterClrMapping/>
  </p:clrMapOvr>
  <p:transition>
    <p:fade thruBlk="1"/>
  </p:transition>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Data options</a:t>
            </a:r>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33</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2087219497"/>
              </p:ext>
            </p:extLst>
          </p:nvPr>
        </p:nvGraphicFramePr>
        <p:xfrm>
          <a:off x="539552" y="1610084"/>
          <a:ext cx="8229600" cy="3331084"/>
        </p:xfrm>
        <a:graphic>
          <a:graphicData uri="http://schemas.openxmlformats.org/drawingml/2006/table">
            <a:tbl>
              <a:tblPr firstRow="1" bandRow="1">
                <a:tableStyleId>{C4B1156A-380E-4F78-BDF5-A606A8083BF9}</a:tableStyleId>
              </a:tblPr>
              <a:tblGrid>
                <a:gridCol w="2057400">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2057400">
                  <a:extLst>
                    <a:ext uri="{9D8B030D-6E8A-4147-A177-3AD203B41FA5}">
                      <a16:colId xmlns:a16="http://schemas.microsoft.com/office/drawing/2014/main" val="20003"/>
                    </a:ext>
                  </a:extLst>
                </a:gridCol>
              </a:tblGrid>
              <a:tr h="354604">
                <a:tc>
                  <a:txBody>
                    <a:bodyPr/>
                    <a:lstStyle/>
                    <a:p>
                      <a:pPr marL="0" marR="0" algn="ctr">
                        <a:lnSpc>
                          <a:spcPct val="115000"/>
                        </a:lnSpc>
                        <a:spcBef>
                          <a:spcPts val="0"/>
                        </a:spcBef>
                        <a:spcAft>
                          <a:spcPts val="0"/>
                        </a:spcAft>
                      </a:pPr>
                      <a:r>
                        <a:rPr lang="en-US" sz="1600" dirty="0">
                          <a:solidFill>
                            <a:schemeClr val="bg1">
                              <a:lumMod val="95000"/>
                            </a:schemeClr>
                          </a:solidFill>
                          <a:effectLst/>
                        </a:rPr>
                        <a:t>Accounts</a:t>
                      </a:r>
                      <a:endParaRPr lang="en-US" sz="1600" dirty="0">
                        <a:solidFill>
                          <a:schemeClr val="bg1">
                            <a:lumMod val="95000"/>
                          </a:schemeClr>
                        </a:solidFill>
                        <a:effectLst/>
                        <a:latin typeface="Calibri"/>
                        <a:ea typeface="Calibri"/>
                        <a:cs typeface="Cordia New"/>
                      </a:endParaRPr>
                    </a:p>
                  </a:txBody>
                  <a:tcPr marL="68580" marR="68580" marT="0" marB="0" anchor="ctr">
                    <a:solidFill>
                      <a:schemeClr val="accent1">
                        <a:lumMod val="75000"/>
                      </a:schemeClr>
                    </a:solidFill>
                  </a:tcPr>
                </a:tc>
                <a:tc>
                  <a:txBody>
                    <a:bodyPr/>
                    <a:lstStyle/>
                    <a:p>
                      <a:pPr marL="0" marR="0" algn="ctr">
                        <a:lnSpc>
                          <a:spcPct val="115000"/>
                        </a:lnSpc>
                        <a:spcBef>
                          <a:spcPts val="0"/>
                        </a:spcBef>
                        <a:spcAft>
                          <a:spcPts val="0"/>
                        </a:spcAft>
                      </a:pPr>
                      <a:r>
                        <a:rPr lang="en-US" sz="1600" dirty="0">
                          <a:solidFill>
                            <a:schemeClr val="bg1">
                              <a:lumMod val="95000"/>
                            </a:schemeClr>
                          </a:solidFill>
                          <a:effectLst/>
                        </a:rPr>
                        <a:t>Data items</a:t>
                      </a:r>
                      <a:endParaRPr lang="en-US" sz="1600" dirty="0">
                        <a:solidFill>
                          <a:schemeClr val="bg1">
                            <a:lumMod val="95000"/>
                          </a:schemeClr>
                        </a:solidFill>
                        <a:effectLst/>
                        <a:latin typeface="Calibri"/>
                        <a:ea typeface="Calibri"/>
                        <a:cs typeface="Cordia New"/>
                      </a:endParaRPr>
                    </a:p>
                  </a:txBody>
                  <a:tcPr marL="68580" marR="68580" marT="0" marB="0" anchor="ctr">
                    <a:solidFill>
                      <a:schemeClr val="accent1">
                        <a:lumMod val="75000"/>
                      </a:schemeClr>
                    </a:solidFill>
                  </a:tcPr>
                </a:tc>
                <a:tc>
                  <a:txBody>
                    <a:bodyPr/>
                    <a:lstStyle/>
                    <a:p>
                      <a:pPr marL="0" marR="0" algn="ctr">
                        <a:lnSpc>
                          <a:spcPct val="115000"/>
                        </a:lnSpc>
                        <a:spcBef>
                          <a:spcPts val="0"/>
                        </a:spcBef>
                        <a:spcAft>
                          <a:spcPts val="0"/>
                        </a:spcAft>
                      </a:pPr>
                      <a:r>
                        <a:rPr lang="en-US" sz="1600" dirty="0">
                          <a:solidFill>
                            <a:schemeClr val="bg1">
                              <a:lumMod val="95000"/>
                            </a:schemeClr>
                          </a:solidFill>
                          <a:effectLst/>
                        </a:rPr>
                        <a:t>Typical national data sources</a:t>
                      </a:r>
                      <a:endParaRPr lang="en-US" sz="1600" dirty="0">
                        <a:solidFill>
                          <a:schemeClr val="bg1">
                            <a:lumMod val="95000"/>
                          </a:schemeClr>
                        </a:solidFill>
                        <a:effectLst/>
                        <a:latin typeface="Calibri"/>
                        <a:ea typeface="Calibri"/>
                        <a:cs typeface="Cordia New"/>
                      </a:endParaRPr>
                    </a:p>
                  </a:txBody>
                  <a:tcPr marL="68580" marR="68580" marT="0" marB="0" anchor="ctr">
                    <a:solidFill>
                      <a:schemeClr val="accent1">
                        <a:lumMod val="75000"/>
                      </a:schemeClr>
                    </a:solidFill>
                  </a:tcPr>
                </a:tc>
                <a:tc>
                  <a:txBody>
                    <a:bodyPr/>
                    <a:lstStyle/>
                    <a:p>
                      <a:pPr marL="0" marR="0" algn="ctr">
                        <a:lnSpc>
                          <a:spcPct val="115000"/>
                        </a:lnSpc>
                        <a:spcBef>
                          <a:spcPts val="0"/>
                        </a:spcBef>
                        <a:spcAft>
                          <a:spcPts val="0"/>
                        </a:spcAft>
                      </a:pPr>
                      <a:r>
                        <a:rPr lang="en-US" sz="1600" dirty="0">
                          <a:solidFill>
                            <a:schemeClr val="bg1">
                              <a:lumMod val="95000"/>
                            </a:schemeClr>
                          </a:solidFill>
                          <a:effectLst/>
                        </a:rPr>
                        <a:t>Remarks</a:t>
                      </a:r>
                      <a:endParaRPr lang="en-US" sz="1600" dirty="0">
                        <a:solidFill>
                          <a:schemeClr val="bg1">
                            <a:lumMod val="95000"/>
                          </a:schemeClr>
                        </a:solidFill>
                        <a:effectLst/>
                        <a:latin typeface="Calibri"/>
                        <a:ea typeface="Calibri"/>
                        <a:cs typeface="Cordia New"/>
                      </a:endParaRPr>
                    </a:p>
                  </a:txBody>
                  <a:tcPr marL="68580" marR="68580" marT="0" marB="0" anchor="ctr">
                    <a:solidFill>
                      <a:schemeClr val="accent1">
                        <a:lumMod val="75000"/>
                      </a:schemeClr>
                    </a:solidFill>
                  </a:tcPr>
                </a:tc>
                <a:extLst>
                  <a:ext uri="{0D108BD9-81ED-4DB2-BD59-A6C34878D82A}">
                    <a16:rowId xmlns:a16="http://schemas.microsoft.com/office/drawing/2014/main" val="10000"/>
                  </a:ext>
                </a:extLst>
              </a:tr>
              <a:tr h="1718692">
                <a:tc rowSpan="2">
                  <a:txBody>
                    <a:bodyPr/>
                    <a:lstStyle/>
                    <a:p>
                      <a:pPr marL="0" marR="0" algn="ctr">
                        <a:lnSpc>
                          <a:spcPct val="115000"/>
                        </a:lnSpc>
                        <a:spcBef>
                          <a:spcPts val="0"/>
                        </a:spcBef>
                        <a:spcAft>
                          <a:spcPts val="0"/>
                        </a:spcAft>
                      </a:pPr>
                      <a:r>
                        <a:rPr lang="en-US" sz="1200" dirty="0">
                          <a:solidFill>
                            <a:schemeClr val="bg1">
                              <a:lumMod val="95000"/>
                            </a:schemeClr>
                          </a:solidFill>
                          <a:effectLst/>
                        </a:rPr>
                        <a:t>Physical supply and use tables</a:t>
                      </a:r>
                      <a:br>
                        <a:rPr lang="en-US" sz="1200" dirty="0">
                          <a:solidFill>
                            <a:schemeClr val="bg1">
                              <a:lumMod val="95000"/>
                            </a:schemeClr>
                          </a:solidFill>
                          <a:effectLst/>
                        </a:rPr>
                      </a:br>
                      <a:r>
                        <a:rPr lang="en-US" sz="1200" dirty="0">
                          <a:solidFill>
                            <a:schemeClr val="bg1">
                              <a:lumMod val="95000"/>
                            </a:schemeClr>
                          </a:solidFill>
                          <a:effectLst/>
                        </a:rPr>
                        <a:t>(SEEA-CF table 3.6)</a:t>
                      </a:r>
                      <a:br>
                        <a:rPr lang="en-US" sz="1200" dirty="0">
                          <a:solidFill>
                            <a:schemeClr val="bg1">
                              <a:lumMod val="95000"/>
                            </a:schemeClr>
                          </a:solidFill>
                          <a:effectLst/>
                        </a:rPr>
                      </a:br>
                      <a:r>
                        <a:rPr lang="en-US" sz="1200" dirty="0">
                          <a:solidFill>
                            <a:schemeClr val="bg1">
                              <a:lumMod val="95000"/>
                            </a:schemeClr>
                          </a:solidFill>
                          <a:effectLst/>
                        </a:rPr>
                        <a:t>(Unit: millions cubic </a:t>
                      </a:r>
                      <a:r>
                        <a:rPr lang="en-US" sz="1200" dirty="0" err="1">
                          <a:solidFill>
                            <a:schemeClr val="bg1">
                              <a:lumMod val="95000"/>
                            </a:schemeClr>
                          </a:solidFill>
                          <a:effectLst/>
                        </a:rPr>
                        <a:t>metres</a:t>
                      </a:r>
                      <a:r>
                        <a:rPr lang="en-US" sz="1200" dirty="0">
                          <a:solidFill>
                            <a:schemeClr val="bg1">
                              <a:lumMod val="95000"/>
                            </a:schemeClr>
                          </a:solidFill>
                          <a:effectLst/>
                        </a:rPr>
                        <a:t>)</a:t>
                      </a:r>
                      <a:endParaRPr lang="en-US" sz="1200" dirty="0">
                        <a:solidFill>
                          <a:schemeClr val="bg1">
                            <a:lumMod val="95000"/>
                          </a:schemeClr>
                        </a:solidFill>
                        <a:effectLst/>
                        <a:latin typeface="+mn-lt"/>
                        <a:ea typeface="Calibri"/>
                        <a:cs typeface="Cordia New"/>
                      </a:endParaRPr>
                    </a:p>
                  </a:txBody>
                  <a:tcPr marL="68580" marR="68580" marT="0" marB="0" anchor="ctr">
                    <a:solidFill>
                      <a:schemeClr val="accent3">
                        <a:lumMod val="65000"/>
                      </a:schemeClr>
                    </a:solidFill>
                  </a:tcPr>
                </a:tc>
                <a:tc>
                  <a:txBody>
                    <a:bodyPr/>
                    <a:lstStyle/>
                    <a:p>
                      <a:pPr marL="0" marR="0" algn="ctr">
                        <a:lnSpc>
                          <a:spcPct val="115000"/>
                        </a:lnSpc>
                        <a:spcBef>
                          <a:spcPts val="0"/>
                        </a:spcBef>
                        <a:spcAft>
                          <a:spcPts val="0"/>
                        </a:spcAft>
                      </a:pPr>
                      <a:r>
                        <a:rPr lang="en-US" sz="1200" dirty="0">
                          <a:effectLst/>
                        </a:rPr>
                        <a:t>Collection of precipitation</a:t>
                      </a:r>
                      <a:endParaRPr lang="en-US" sz="1200" dirty="0">
                        <a:solidFill>
                          <a:schemeClr val="tx1"/>
                        </a:solidFill>
                        <a:effectLst/>
                        <a:latin typeface="+mn-lt"/>
                        <a:ea typeface="Calibri"/>
                        <a:cs typeface="Cordia New"/>
                      </a:endParaRPr>
                    </a:p>
                  </a:txBody>
                  <a:tcPr marL="68580" marR="68580" marT="0" marB="0"/>
                </a:tc>
                <a:tc>
                  <a:txBody>
                    <a:bodyPr/>
                    <a:lstStyle/>
                    <a:p>
                      <a:pPr marL="171450" marR="0" indent="-171450" algn="l">
                        <a:lnSpc>
                          <a:spcPct val="115000"/>
                        </a:lnSpc>
                        <a:spcBef>
                          <a:spcPts val="0"/>
                        </a:spcBef>
                        <a:spcAft>
                          <a:spcPts val="0"/>
                        </a:spcAft>
                        <a:buFont typeface="Arial" panose="020B0604020202020204" pitchFamily="34" charset="0"/>
                        <a:buChar char="•"/>
                      </a:pPr>
                      <a:r>
                        <a:rPr lang="en-US" sz="1200" dirty="0">
                          <a:effectLst/>
                        </a:rPr>
                        <a:t>Household surveys of statistics offices and the main users (agriculture, water supply)</a:t>
                      </a:r>
                    </a:p>
                    <a:p>
                      <a:pPr marL="171450" marR="0" indent="-171450" algn="l"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lang="en-US" sz="1200" dirty="0">
                          <a:effectLst/>
                        </a:rPr>
                        <a:t>Relevant data in universities, research organizations, NGOs or industry associations</a:t>
                      </a:r>
                      <a:endParaRPr lang="en-US" sz="1200" dirty="0">
                        <a:solidFill>
                          <a:schemeClr val="tx1"/>
                        </a:solidFill>
                        <a:effectLst/>
                        <a:latin typeface="+mn-lt"/>
                        <a:ea typeface="Calibri"/>
                        <a:cs typeface="Cordia New"/>
                      </a:endParaRPr>
                    </a:p>
                  </a:txBody>
                  <a:tcPr marL="68580" marR="68580" marT="0" marB="0"/>
                </a:tc>
                <a:tc>
                  <a:txBody>
                    <a:bodyPr/>
                    <a:lstStyle/>
                    <a:p>
                      <a:pPr marL="171450" marR="0" indent="-171450" algn="l">
                        <a:lnSpc>
                          <a:spcPct val="115000"/>
                        </a:lnSpc>
                        <a:spcBef>
                          <a:spcPts val="0"/>
                        </a:spcBef>
                        <a:spcAft>
                          <a:spcPts val="0"/>
                        </a:spcAft>
                        <a:buFont typeface="Arial" panose="020B0604020202020204" pitchFamily="34" charset="0"/>
                        <a:buChar char="•"/>
                      </a:pPr>
                      <a:r>
                        <a:rPr lang="en-US" sz="1200" dirty="0">
                          <a:effectLst/>
                        </a:rPr>
                        <a:t>Data by industries</a:t>
                      </a:r>
                    </a:p>
                    <a:p>
                      <a:pPr marL="171450" marR="0" indent="-171450" algn="l">
                        <a:lnSpc>
                          <a:spcPct val="115000"/>
                        </a:lnSpc>
                        <a:spcBef>
                          <a:spcPts val="0"/>
                        </a:spcBef>
                        <a:spcAft>
                          <a:spcPts val="0"/>
                        </a:spcAft>
                        <a:buFont typeface="Arial" panose="020B0604020202020204" pitchFamily="34" charset="0"/>
                        <a:buChar char="•"/>
                      </a:pPr>
                      <a:r>
                        <a:rPr lang="en-US" sz="1200" dirty="0">
                          <a:effectLst/>
                        </a:rPr>
                        <a:t>Household is considered as part of the "water collection industry" when abstracting water for own use</a:t>
                      </a:r>
                    </a:p>
                    <a:p>
                      <a:pPr marL="171450" marR="0" indent="-171450" algn="l">
                        <a:lnSpc>
                          <a:spcPct val="115000"/>
                        </a:lnSpc>
                        <a:spcBef>
                          <a:spcPts val="0"/>
                        </a:spcBef>
                        <a:spcAft>
                          <a:spcPts val="0"/>
                        </a:spcAft>
                        <a:buFont typeface="Arial" panose="020B0604020202020204" pitchFamily="34" charset="0"/>
                        <a:buChar char="•"/>
                      </a:pPr>
                      <a:endParaRPr lang="en-US" sz="1200" dirty="0">
                        <a:solidFill>
                          <a:schemeClr val="tx1"/>
                        </a:solidFill>
                        <a:effectLst/>
                        <a:latin typeface="+mn-lt"/>
                        <a:ea typeface="Calibri"/>
                        <a:cs typeface="Cordia New"/>
                      </a:endParaRPr>
                    </a:p>
                  </a:txBody>
                  <a:tcPr marL="68580" marR="68580" marT="0" marB="0"/>
                </a:tc>
                <a:extLst>
                  <a:ext uri="{0D108BD9-81ED-4DB2-BD59-A6C34878D82A}">
                    <a16:rowId xmlns:a16="http://schemas.microsoft.com/office/drawing/2014/main" val="10001"/>
                  </a:ext>
                </a:extLst>
              </a:tr>
              <a:tr h="859346">
                <a:tc vMerge="1">
                  <a:txBody>
                    <a:bodyPr/>
                    <a:lstStyle/>
                    <a:p>
                      <a:pPr marL="0" marR="0" algn="ctr">
                        <a:lnSpc>
                          <a:spcPct val="115000"/>
                        </a:lnSpc>
                        <a:spcBef>
                          <a:spcPts val="0"/>
                        </a:spcBef>
                        <a:spcAft>
                          <a:spcPts val="0"/>
                        </a:spcAft>
                      </a:pPr>
                      <a:endParaRPr lang="en-US" sz="1100" dirty="0">
                        <a:solidFill>
                          <a:schemeClr val="tx1"/>
                        </a:solidFill>
                        <a:effectLst/>
                        <a:latin typeface="+mn-lt"/>
                        <a:ea typeface="Calibri"/>
                        <a:cs typeface="Cordia New"/>
                      </a:endParaRPr>
                    </a:p>
                  </a:txBody>
                  <a:tcPr marL="68580" marR="68580" marT="0" marB="0">
                    <a:solidFill>
                      <a:schemeClr val="bg2">
                        <a:lumMod val="20000"/>
                        <a:lumOff val="80000"/>
                      </a:schemeClr>
                    </a:solidFill>
                  </a:tcPr>
                </a:tc>
                <a:tc>
                  <a:txBody>
                    <a:bodyPr/>
                    <a:lstStyle/>
                    <a:p>
                      <a:pPr marL="0" marR="0" algn="ctr">
                        <a:lnSpc>
                          <a:spcPct val="115000"/>
                        </a:lnSpc>
                        <a:spcBef>
                          <a:spcPts val="0"/>
                        </a:spcBef>
                        <a:spcAft>
                          <a:spcPts val="0"/>
                        </a:spcAft>
                      </a:pPr>
                      <a:r>
                        <a:rPr lang="en-US" sz="1200" dirty="0">
                          <a:effectLst/>
                        </a:rPr>
                        <a:t>Abstraction from the sea</a:t>
                      </a:r>
                      <a:endParaRPr lang="en-US" sz="1200" dirty="0">
                        <a:effectLst/>
                        <a:latin typeface="+mn-lt"/>
                        <a:ea typeface="Calibri"/>
                        <a:cs typeface="Cordia New"/>
                      </a:endParaRPr>
                    </a:p>
                  </a:txBody>
                  <a:tcPr marL="68580" marR="68580" marT="0" marB="0" anchor="ctr"/>
                </a:tc>
                <a:tc>
                  <a:txBody>
                    <a:bodyPr/>
                    <a:lstStyle/>
                    <a:p>
                      <a:pPr marL="171450" marR="0" lvl="0" indent="-171450">
                        <a:lnSpc>
                          <a:spcPct val="115000"/>
                        </a:lnSpc>
                        <a:spcBef>
                          <a:spcPts val="0"/>
                        </a:spcBef>
                        <a:spcAft>
                          <a:spcPts val="0"/>
                        </a:spcAft>
                        <a:buFont typeface="Arial" panose="020B0604020202020204" pitchFamily="34" charset="0"/>
                        <a:buChar char="•"/>
                      </a:pPr>
                      <a:r>
                        <a:rPr lang="en-US" sz="1200" dirty="0">
                          <a:effectLst/>
                        </a:rPr>
                        <a:t>Surveys and administrative data of the main users (agriculture, manufacturing, electricity, water supply, sewerage)</a:t>
                      </a:r>
                      <a:endParaRPr lang="en-US" sz="1200" dirty="0">
                        <a:effectLst/>
                        <a:latin typeface="+mn-lt"/>
                        <a:ea typeface="Calibri"/>
                        <a:cs typeface="Cordia New"/>
                      </a:endParaRPr>
                    </a:p>
                  </a:txBody>
                  <a:tcPr marL="68580" marR="68580" marT="0" marB="0"/>
                </a:tc>
                <a:tc>
                  <a:txBody>
                    <a:bodyPr/>
                    <a:lstStyle/>
                    <a:p>
                      <a:pPr marL="171450" marR="0" lvl="0" indent="-171450">
                        <a:lnSpc>
                          <a:spcPct val="115000"/>
                        </a:lnSpc>
                        <a:spcBef>
                          <a:spcPts val="0"/>
                        </a:spcBef>
                        <a:spcAft>
                          <a:spcPts val="0"/>
                        </a:spcAft>
                        <a:buFont typeface="Arial" panose="020B0604020202020204" pitchFamily="34" charset="0"/>
                        <a:buChar char="•"/>
                      </a:pPr>
                      <a:r>
                        <a:rPr lang="en-US" sz="1200" dirty="0">
                          <a:effectLst/>
                        </a:rPr>
                        <a:t>Data by industries</a:t>
                      </a:r>
                      <a:endParaRPr lang="en-US" sz="1200" dirty="0">
                        <a:effectLst/>
                        <a:latin typeface="+mn-lt"/>
                        <a:ea typeface="Calibri"/>
                        <a:cs typeface="Cordia New"/>
                      </a:endParaRPr>
                    </a:p>
                  </a:txBody>
                  <a:tcPr marL="68580" marR="68580" marT="0" marB="0"/>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97119351"/>
      </p:ext>
    </p:extLst>
  </p:cSld>
  <p:clrMapOvr>
    <a:masterClrMapping/>
  </p:clrMapOvr>
  <p:transition>
    <p:fade thruBlk="1"/>
  </p:transition>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Data options</a:t>
            </a:r>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34</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835778579"/>
              </p:ext>
            </p:extLst>
          </p:nvPr>
        </p:nvGraphicFramePr>
        <p:xfrm>
          <a:off x="539552" y="1600115"/>
          <a:ext cx="8229600" cy="4205149"/>
        </p:xfrm>
        <a:graphic>
          <a:graphicData uri="http://schemas.openxmlformats.org/drawingml/2006/table">
            <a:tbl>
              <a:tblPr firstRow="1" bandRow="1">
                <a:tableStyleId>{C4B1156A-380E-4F78-BDF5-A606A8083BF9}</a:tableStyleId>
              </a:tblPr>
              <a:tblGrid>
                <a:gridCol w="2057400">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2057400">
                  <a:extLst>
                    <a:ext uri="{9D8B030D-6E8A-4147-A177-3AD203B41FA5}">
                      <a16:colId xmlns:a16="http://schemas.microsoft.com/office/drawing/2014/main" val="20003"/>
                    </a:ext>
                  </a:extLst>
                </a:gridCol>
              </a:tblGrid>
              <a:tr h="354604">
                <a:tc>
                  <a:txBody>
                    <a:bodyPr/>
                    <a:lstStyle/>
                    <a:p>
                      <a:pPr marL="0" marR="0" algn="ctr">
                        <a:lnSpc>
                          <a:spcPct val="115000"/>
                        </a:lnSpc>
                        <a:spcBef>
                          <a:spcPts val="0"/>
                        </a:spcBef>
                        <a:spcAft>
                          <a:spcPts val="0"/>
                        </a:spcAft>
                      </a:pPr>
                      <a:r>
                        <a:rPr lang="en-US" sz="1600" dirty="0">
                          <a:solidFill>
                            <a:schemeClr val="bg1">
                              <a:lumMod val="95000"/>
                            </a:schemeClr>
                          </a:solidFill>
                          <a:effectLst/>
                        </a:rPr>
                        <a:t>Accounts</a:t>
                      </a:r>
                      <a:endParaRPr lang="en-US" sz="1600" dirty="0">
                        <a:solidFill>
                          <a:schemeClr val="bg1">
                            <a:lumMod val="95000"/>
                          </a:schemeClr>
                        </a:solidFill>
                        <a:effectLst/>
                        <a:latin typeface="Calibri"/>
                        <a:ea typeface="Calibri"/>
                        <a:cs typeface="Cordia New"/>
                      </a:endParaRPr>
                    </a:p>
                  </a:txBody>
                  <a:tcPr marL="68580" marR="68580" marT="0" marB="0" anchor="ctr">
                    <a:solidFill>
                      <a:schemeClr val="accent1">
                        <a:lumMod val="75000"/>
                      </a:schemeClr>
                    </a:solidFill>
                  </a:tcPr>
                </a:tc>
                <a:tc>
                  <a:txBody>
                    <a:bodyPr/>
                    <a:lstStyle/>
                    <a:p>
                      <a:pPr marL="0" marR="0" algn="ctr">
                        <a:lnSpc>
                          <a:spcPct val="115000"/>
                        </a:lnSpc>
                        <a:spcBef>
                          <a:spcPts val="0"/>
                        </a:spcBef>
                        <a:spcAft>
                          <a:spcPts val="0"/>
                        </a:spcAft>
                      </a:pPr>
                      <a:r>
                        <a:rPr lang="en-US" sz="1600" dirty="0">
                          <a:solidFill>
                            <a:schemeClr val="bg1">
                              <a:lumMod val="95000"/>
                            </a:schemeClr>
                          </a:solidFill>
                          <a:effectLst/>
                        </a:rPr>
                        <a:t>Data items</a:t>
                      </a:r>
                      <a:endParaRPr lang="en-US" sz="1600" dirty="0">
                        <a:solidFill>
                          <a:schemeClr val="bg1">
                            <a:lumMod val="95000"/>
                          </a:schemeClr>
                        </a:solidFill>
                        <a:effectLst/>
                        <a:latin typeface="Calibri"/>
                        <a:ea typeface="Calibri"/>
                        <a:cs typeface="Cordia New"/>
                      </a:endParaRPr>
                    </a:p>
                  </a:txBody>
                  <a:tcPr marL="68580" marR="68580" marT="0" marB="0" anchor="ctr">
                    <a:solidFill>
                      <a:schemeClr val="accent1">
                        <a:lumMod val="75000"/>
                      </a:schemeClr>
                    </a:solidFill>
                  </a:tcPr>
                </a:tc>
                <a:tc>
                  <a:txBody>
                    <a:bodyPr/>
                    <a:lstStyle/>
                    <a:p>
                      <a:pPr marL="0" marR="0" algn="ctr">
                        <a:lnSpc>
                          <a:spcPct val="115000"/>
                        </a:lnSpc>
                        <a:spcBef>
                          <a:spcPts val="0"/>
                        </a:spcBef>
                        <a:spcAft>
                          <a:spcPts val="0"/>
                        </a:spcAft>
                      </a:pPr>
                      <a:r>
                        <a:rPr lang="en-US" sz="1600" dirty="0">
                          <a:solidFill>
                            <a:schemeClr val="bg1">
                              <a:lumMod val="95000"/>
                            </a:schemeClr>
                          </a:solidFill>
                          <a:effectLst/>
                        </a:rPr>
                        <a:t>Typical national data sources</a:t>
                      </a:r>
                      <a:endParaRPr lang="en-US" sz="1600" dirty="0">
                        <a:solidFill>
                          <a:schemeClr val="bg1">
                            <a:lumMod val="95000"/>
                          </a:schemeClr>
                        </a:solidFill>
                        <a:effectLst/>
                        <a:latin typeface="Calibri"/>
                        <a:ea typeface="Calibri"/>
                        <a:cs typeface="Cordia New"/>
                      </a:endParaRPr>
                    </a:p>
                  </a:txBody>
                  <a:tcPr marL="68580" marR="68580" marT="0" marB="0" anchor="ctr">
                    <a:solidFill>
                      <a:schemeClr val="accent1">
                        <a:lumMod val="75000"/>
                      </a:schemeClr>
                    </a:solidFill>
                  </a:tcPr>
                </a:tc>
                <a:tc>
                  <a:txBody>
                    <a:bodyPr/>
                    <a:lstStyle/>
                    <a:p>
                      <a:pPr marL="0" marR="0" algn="ctr">
                        <a:lnSpc>
                          <a:spcPct val="115000"/>
                        </a:lnSpc>
                        <a:spcBef>
                          <a:spcPts val="0"/>
                        </a:spcBef>
                        <a:spcAft>
                          <a:spcPts val="0"/>
                        </a:spcAft>
                      </a:pPr>
                      <a:r>
                        <a:rPr lang="en-US" sz="1600" dirty="0">
                          <a:solidFill>
                            <a:schemeClr val="bg1">
                              <a:lumMod val="95000"/>
                            </a:schemeClr>
                          </a:solidFill>
                          <a:effectLst/>
                        </a:rPr>
                        <a:t>Remarks</a:t>
                      </a:r>
                      <a:endParaRPr lang="en-US" sz="1600" dirty="0">
                        <a:solidFill>
                          <a:schemeClr val="bg1">
                            <a:lumMod val="95000"/>
                          </a:schemeClr>
                        </a:solidFill>
                        <a:effectLst/>
                        <a:latin typeface="Calibri"/>
                        <a:ea typeface="Calibri"/>
                        <a:cs typeface="Cordia New"/>
                      </a:endParaRPr>
                    </a:p>
                  </a:txBody>
                  <a:tcPr marL="68580" marR="68580" marT="0" marB="0" anchor="ctr">
                    <a:solidFill>
                      <a:schemeClr val="accent1">
                        <a:lumMod val="75000"/>
                      </a:schemeClr>
                    </a:solidFill>
                  </a:tcPr>
                </a:tc>
                <a:extLst>
                  <a:ext uri="{0D108BD9-81ED-4DB2-BD59-A6C34878D82A}">
                    <a16:rowId xmlns:a16="http://schemas.microsoft.com/office/drawing/2014/main" val="10000"/>
                  </a:ext>
                </a:extLst>
              </a:tr>
              <a:tr h="661399">
                <a:tc rowSpan="5">
                  <a:txBody>
                    <a:bodyPr/>
                    <a:lstStyle/>
                    <a:p>
                      <a:pPr marL="0" marR="0" algn="ctr">
                        <a:lnSpc>
                          <a:spcPct val="115000"/>
                        </a:lnSpc>
                        <a:spcBef>
                          <a:spcPts val="0"/>
                        </a:spcBef>
                        <a:spcAft>
                          <a:spcPts val="0"/>
                        </a:spcAft>
                      </a:pPr>
                      <a:r>
                        <a:rPr lang="en-US" sz="1200" dirty="0">
                          <a:solidFill>
                            <a:schemeClr val="bg1">
                              <a:lumMod val="95000"/>
                            </a:schemeClr>
                          </a:solidFill>
                          <a:effectLst/>
                        </a:rPr>
                        <a:t>Physical supply and use tables</a:t>
                      </a:r>
                      <a:br>
                        <a:rPr lang="en-US" sz="1200" dirty="0">
                          <a:solidFill>
                            <a:schemeClr val="bg1">
                              <a:lumMod val="95000"/>
                            </a:schemeClr>
                          </a:solidFill>
                          <a:effectLst/>
                        </a:rPr>
                      </a:br>
                      <a:r>
                        <a:rPr lang="en-US" sz="1200" dirty="0">
                          <a:solidFill>
                            <a:schemeClr val="bg1">
                              <a:lumMod val="95000"/>
                            </a:schemeClr>
                          </a:solidFill>
                          <a:effectLst/>
                        </a:rPr>
                        <a:t>(SEEA-CF table 3.6)</a:t>
                      </a:r>
                      <a:br>
                        <a:rPr lang="en-US" sz="1200" dirty="0">
                          <a:solidFill>
                            <a:schemeClr val="bg1">
                              <a:lumMod val="95000"/>
                            </a:schemeClr>
                          </a:solidFill>
                          <a:effectLst/>
                        </a:rPr>
                      </a:br>
                      <a:r>
                        <a:rPr lang="en-US" sz="1200" dirty="0">
                          <a:solidFill>
                            <a:schemeClr val="bg1">
                              <a:lumMod val="95000"/>
                            </a:schemeClr>
                          </a:solidFill>
                          <a:effectLst/>
                        </a:rPr>
                        <a:t>(Unit: millions cubic </a:t>
                      </a:r>
                      <a:r>
                        <a:rPr lang="en-US" sz="1200" dirty="0" err="1">
                          <a:solidFill>
                            <a:schemeClr val="bg1">
                              <a:lumMod val="95000"/>
                            </a:schemeClr>
                          </a:solidFill>
                          <a:effectLst/>
                        </a:rPr>
                        <a:t>metres</a:t>
                      </a:r>
                      <a:r>
                        <a:rPr lang="en-US" sz="1200" dirty="0">
                          <a:solidFill>
                            <a:schemeClr val="bg1">
                              <a:lumMod val="95000"/>
                            </a:schemeClr>
                          </a:solidFill>
                          <a:effectLst/>
                        </a:rPr>
                        <a:t>)</a:t>
                      </a:r>
                      <a:endParaRPr lang="en-US" sz="1200" dirty="0">
                        <a:solidFill>
                          <a:schemeClr val="bg1">
                            <a:lumMod val="95000"/>
                          </a:schemeClr>
                        </a:solidFill>
                        <a:effectLst/>
                        <a:latin typeface="+mn-lt"/>
                        <a:ea typeface="Calibri"/>
                        <a:cs typeface="Cordia New"/>
                      </a:endParaRPr>
                    </a:p>
                  </a:txBody>
                  <a:tcPr marL="68580" marR="68580" marT="0" marB="0" anchor="ctr">
                    <a:solidFill>
                      <a:schemeClr val="accent3">
                        <a:lumMod val="65000"/>
                      </a:schemeClr>
                    </a:solidFill>
                  </a:tcPr>
                </a:tc>
                <a:tc>
                  <a:txBody>
                    <a:bodyPr/>
                    <a:lstStyle/>
                    <a:p>
                      <a:pPr marL="0" marR="0" algn="ctr">
                        <a:lnSpc>
                          <a:spcPct val="115000"/>
                        </a:lnSpc>
                        <a:spcBef>
                          <a:spcPts val="0"/>
                        </a:spcBef>
                        <a:spcAft>
                          <a:spcPts val="0"/>
                        </a:spcAft>
                      </a:pPr>
                      <a:r>
                        <a:rPr lang="en-US" sz="1200" dirty="0">
                          <a:effectLst/>
                        </a:rPr>
                        <a:t>Wastewater to treatment/sewerage</a:t>
                      </a:r>
                      <a:endParaRPr lang="en-US" sz="1200" dirty="0">
                        <a:effectLst/>
                        <a:latin typeface="+mn-lt"/>
                        <a:ea typeface="Calibri"/>
                        <a:cs typeface="Cordia New"/>
                      </a:endParaRPr>
                    </a:p>
                  </a:txBody>
                  <a:tcPr marL="68580" marR="68580" marT="0" marB="0" anchor="ctr"/>
                </a:tc>
                <a:tc rowSpan="2">
                  <a:txBody>
                    <a:bodyPr/>
                    <a:lstStyle/>
                    <a:p>
                      <a:pPr marL="171450" indent="-171450">
                        <a:buFont typeface="Arial" panose="020B0604020202020204" pitchFamily="34" charset="0"/>
                        <a:buChar char="•"/>
                      </a:pPr>
                      <a:r>
                        <a:rPr lang="en-US" sz="1200" kern="1200" dirty="0">
                          <a:effectLst/>
                        </a:rPr>
                        <a:t>Surveys or administrative data of the wastewater industry</a:t>
                      </a:r>
                      <a:endParaRPr lang="en-GB" sz="1200" dirty="0">
                        <a:latin typeface="+mn-lt"/>
                      </a:endParaRPr>
                    </a:p>
                  </a:txBody>
                  <a:tcPr marL="68580" marR="68580" marT="0" marB="0"/>
                </a:tc>
                <a:tc rowSpan="2">
                  <a:txBody>
                    <a:bodyPr/>
                    <a:lstStyle/>
                    <a:p>
                      <a:pPr marL="171450" indent="-171450">
                        <a:buFont typeface="Arial" panose="020B0604020202020204" pitchFamily="34" charset="0"/>
                        <a:buChar char="•"/>
                      </a:pPr>
                      <a:r>
                        <a:rPr lang="en-US" sz="1200" dirty="0"/>
                        <a:t>Data by industries and households</a:t>
                      </a:r>
                    </a:p>
                    <a:p>
                      <a:pPr marL="171450" indent="-171450">
                        <a:buFont typeface="Arial" panose="020B0604020202020204" pitchFamily="34" charset="0"/>
                        <a:buChar char="•"/>
                      </a:pPr>
                      <a:r>
                        <a:rPr lang="en-US" sz="1200" dirty="0"/>
                        <a:t>Wastewater directly discharged to the environment is part of the returns of water</a:t>
                      </a:r>
                      <a:endParaRPr lang="en-US" sz="1200" dirty="0">
                        <a:latin typeface="+mn-lt"/>
                      </a:endParaRPr>
                    </a:p>
                  </a:txBody>
                  <a:tcPr marL="68580" marR="68580" marT="0" marB="0"/>
                </a:tc>
                <a:extLst>
                  <a:ext uri="{0D108BD9-81ED-4DB2-BD59-A6C34878D82A}">
                    <a16:rowId xmlns:a16="http://schemas.microsoft.com/office/drawing/2014/main" val="10001"/>
                  </a:ext>
                </a:extLst>
              </a:tr>
              <a:tr h="450125">
                <a:tc vMerge="1">
                  <a:txBody>
                    <a:bodyPr/>
                    <a:lstStyle/>
                    <a:p>
                      <a:endParaRPr lang="en-GB"/>
                    </a:p>
                  </a:txBody>
                  <a:tcPr/>
                </a:tc>
                <a:tc>
                  <a:txBody>
                    <a:bodyPr/>
                    <a:lstStyle/>
                    <a:p>
                      <a:pPr marL="0" marR="0" algn="ctr">
                        <a:lnSpc>
                          <a:spcPct val="115000"/>
                        </a:lnSpc>
                        <a:spcBef>
                          <a:spcPts val="0"/>
                        </a:spcBef>
                        <a:spcAft>
                          <a:spcPts val="0"/>
                        </a:spcAft>
                      </a:pPr>
                      <a:r>
                        <a:rPr lang="en-US" sz="1200" dirty="0">
                          <a:effectLst/>
                        </a:rPr>
                        <a:t>Own treatment of wastewater</a:t>
                      </a:r>
                      <a:endParaRPr lang="en-US" sz="1200" dirty="0">
                        <a:effectLst/>
                        <a:latin typeface="+mn-lt"/>
                        <a:ea typeface="Calibri"/>
                        <a:cs typeface="Cordia New"/>
                      </a:endParaRPr>
                    </a:p>
                  </a:txBody>
                  <a:tcPr marL="68580" marR="68580" marT="0" marB="0" anchor="ct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02"/>
                  </a:ext>
                </a:extLst>
              </a:tr>
              <a:tr h="859346">
                <a:tc vMerge="1">
                  <a:txBody>
                    <a:bodyPr/>
                    <a:lstStyle/>
                    <a:p>
                      <a:pPr marL="0" marR="0" algn="ctr">
                        <a:lnSpc>
                          <a:spcPct val="115000"/>
                        </a:lnSpc>
                        <a:spcBef>
                          <a:spcPts val="0"/>
                        </a:spcBef>
                        <a:spcAft>
                          <a:spcPts val="0"/>
                        </a:spcAft>
                      </a:pPr>
                      <a:endParaRPr lang="en-US" sz="1100" dirty="0">
                        <a:solidFill>
                          <a:schemeClr val="tx1"/>
                        </a:solidFill>
                        <a:effectLst/>
                        <a:latin typeface="+mn-lt"/>
                        <a:ea typeface="Calibri"/>
                        <a:cs typeface="Cordia New"/>
                      </a:endParaRPr>
                    </a:p>
                  </a:txBody>
                  <a:tcPr marL="68580" marR="68580" marT="0" marB="0">
                    <a:solidFill>
                      <a:schemeClr val="bg2">
                        <a:lumMod val="20000"/>
                        <a:lumOff val="80000"/>
                      </a:schemeClr>
                    </a:solidFill>
                  </a:tcPr>
                </a:tc>
                <a:tc>
                  <a:txBody>
                    <a:bodyPr/>
                    <a:lstStyle/>
                    <a:p>
                      <a:pPr marL="0" marR="0" algn="ctr">
                        <a:lnSpc>
                          <a:spcPct val="115000"/>
                        </a:lnSpc>
                        <a:spcBef>
                          <a:spcPts val="0"/>
                        </a:spcBef>
                        <a:spcAft>
                          <a:spcPts val="0"/>
                        </a:spcAft>
                      </a:pPr>
                      <a:r>
                        <a:rPr lang="en-US" sz="1200" dirty="0">
                          <a:effectLst/>
                        </a:rPr>
                        <a:t>Reused water produced and used (by economic units)</a:t>
                      </a:r>
                      <a:endParaRPr lang="en-US" sz="1200" dirty="0">
                        <a:effectLst/>
                        <a:latin typeface="+mn-lt"/>
                        <a:ea typeface="Calibri"/>
                        <a:cs typeface="Cordia New"/>
                      </a:endParaRPr>
                    </a:p>
                  </a:txBody>
                  <a:tcPr marL="68580" marR="68580" marT="0" marB="0" anchor="ctr"/>
                </a:tc>
                <a:tc>
                  <a:txBody>
                    <a:bodyPr/>
                    <a:lstStyle/>
                    <a:p>
                      <a:pPr marL="171450" marR="0" lvl="0" indent="-171450">
                        <a:lnSpc>
                          <a:spcPct val="115000"/>
                        </a:lnSpc>
                        <a:spcBef>
                          <a:spcPts val="0"/>
                        </a:spcBef>
                        <a:spcAft>
                          <a:spcPts val="0"/>
                        </a:spcAft>
                        <a:buFont typeface="Arial" panose="020B0604020202020204" pitchFamily="34" charset="0"/>
                        <a:buChar char="•"/>
                      </a:pPr>
                      <a:r>
                        <a:rPr lang="en-US" sz="1200" dirty="0">
                          <a:effectLst/>
                        </a:rPr>
                        <a:t>Surveys and administrative data of the main users (agriculture, manufacturing, electricity, water supply, sewerage)</a:t>
                      </a:r>
                      <a:endParaRPr lang="en-US" sz="1200" dirty="0">
                        <a:effectLst/>
                        <a:latin typeface="+mn-lt"/>
                        <a:ea typeface="Calibri"/>
                        <a:cs typeface="Cordia New"/>
                      </a:endParaRPr>
                    </a:p>
                  </a:txBody>
                  <a:tcPr marL="68580" marR="68580" marT="0" marB="0"/>
                </a:tc>
                <a:tc>
                  <a:txBody>
                    <a:bodyPr/>
                    <a:lstStyle/>
                    <a:p>
                      <a:pPr marL="171450" marR="0" lvl="0" indent="-171450">
                        <a:lnSpc>
                          <a:spcPct val="115000"/>
                        </a:lnSpc>
                        <a:spcBef>
                          <a:spcPts val="0"/>
                        </a:spcBef>
                        <a:spcAft>
                          <a:spcPts val="0"/>
                        </a:spcAft>
                        <a:buFont typeface="Arial" panose="020B0604020202020204" pitchFamily="34" charset="0"/>
                        <a:buChar char="•"/>
                      </a:pPr>
                      <a:r>
                        <a:rPr lang="en-US" sz="1200" dirty="0">
                          <a:effectLst/>
                        </a:rPr>
                        <a:t>Data by industries and households</a:t>
                      </a:r>
                    </a:p>
                    <a:p>
                      <a:pPr marL="171450" marR="0" lvl="0" indent="-171450">
                        <a:lnSpc>
                          <a:spcPct val="115000"/>
                        </a:lnSpc>
                        <a:spcBef>
                          <a:spcPts val="0"/>
                        </a:spcBef>
                        <a:spcAft>
                          <a:spcPts val="0"/>
                        </a:spcAft>
                        <a:buFont typeface="Arial" panose="020B0604020202020204" pitchFamily="34" charset="0"/>
                        <a:buChar char="•"/>
                      </a:pPr>
                      <a:r>
                        <a:rPr lang="en-US" sz="1200" dirty="0">
                          <a:effectLst/>
                        </a:rPr>
                        <a:t>Excludes recycled water within the same establishment (on site)</a:t>
                      </a:r>
                      <a:endParaRPr lang="en-US" sz="1200" dirty="0">
                        <a:effectLst/>
                        <a:latin typeface="+mn-lt"/>
                        <a:ea typeface="Calibri"/>
                        <a:cs typeface="Cordia New"/>
                      </a:endParaRPr>
                    </a:p>
                  </a:txBody>
                  <a:tcPr marL="68580" marR="68580" marT="0" marB="0"/>
                </a:tc>
                <a:extLst>
                  <a:ext uri="{0D108BD9-81ED-4DB2-BD59-A6C34878D82A}">
                    <a16:rowId xmlns:a16="http://schemas.microsoft.com/office/drawing/2014/main" val="10003"/>
                  </a:ext>
                </a:extLst>
              </a:tr>
              <a:tr h="429673">
                <a:tc vMerge="1">
                  <a:txBody>
                    <a:bodyPr/>
                    <a:lstStyle/>
                    <a:p>
                      <a:pPr marL="0" marR="0" algn="ctr">
                        <a:lnSpc>
                          <a:spcPct val="115000"/>
                        </a:lnSpc>
                        <a:spcBef>
                          <a:spcPts val="0"/>
                        </a:spcBef>
                        <a:spcAft>
                          <a:spcPts val="0"/>
                        </a:spcAft>
                      </a:pPr>
                      <a:endParaRPr lang="en-US" sz="1100" dirty="0">
                        <a:solidFill>
                          <a:schemeClr val="tx1"/>
                        </a:solidFill>
                        <a:effectLst/>
                        <a:latin typeface="+mn-lt"/>
                        <a:ea typeface="Calibri"/>
                        <a:cs typeface="Cordia New"/>
                      </a:endParaRPr>
                    </a:p>
                  </a:txBody>
                  <a:tcPr marL="68580" marR="68580" marT="0" marB="0" anchor="ctr"/>
                </a:tc>
                <a:tc>
                  <a:txBody>
                    <a:bodyPr/>
                    <a:lstStyle/>
                    <a:p>
                      <a:pPr marL="0" marR="0" algn="ctr">
                        <a:lnSpc>
                          <a:spcPct val="115000"/>
                        </a:lnSpc>
                        <a:spcBef>
                          <a:spcPts val="0"/>
                        </a:spcBef>
                        <a:spcAft>
                          <a:spcPts val="0"/>
                        </a:spcAft>
                      </a:pPr>
                      <a:r>
                        <a:rPr lang="en-US" sz="1200" dirty="0">
                          <a:effectLst/>
                        </a:rPr>
                        <a:t>Returns of water to inland water resources</a:t>
                      </a:r>
                      <a:endParaRPr lang="en-US" sz="1800" dirty="0">
                        <a:effectLst/>
                        <a:latin typeface="+mn-lt"/>
                        <a:ea typeface="Calibri"/>
                        <a:cs typeface="Cordia New"/>
                      </a:endParaRPr>
                    </a:p>
                  </a:txBody>
                  <a:tcPr marL="68580" marR="68580" marT="0" marB="0" anchor="ctr"/>
                </a:tc>
                <a:tc rowSpan="2">
                  <a:txBody>
                    <a:bodyPr/>
                    <a:lstStyle/>
                    <a:p>
                      <a:pPr marL="171450" marR="0" lvl="0" indent="-171450">
                        <a:lnSpc>
                          <a:spcPct val="115000"/>
                        </a:lnSpc>
                        <a:spcBef>
                          <a:spcPts val="0"/>
                        </a:spcBef>
                        <a:spcAft>
                          <a:spcPts val="0"/>
                        </a:spcAft>
                        <a:buFont typeface="Arial" panose="020B0604020202020204" pitchFamily="34" charset="0"/>
                        <a:buChar char="•"/>
                      </a:pPr>
                      <a:r>
                        <a:rPr lang="en-US" sz="1200" dirty="0">
                          <a:effectLst/>
                        </a:rPr>
                        <a:t>Surveys or research data of the sectors concerned (agriculture, manufacturing, electricity, water supply, sewerage, municipalities, households)</a:t>
                      </a:r>
                      <a:endParaRPr lang="en-US" sz="1800" dirty="0">
                        <a:effectLst/>
                        <a:latin typeface="+mn-lt"/>
                        <a:ea typeface="Calibri"/>
                        <a:cs typeface="Cordia New"/>
                      </a:endParaRPr>
                    </a:p>
                  </a:txBody>
                  <a:tcPr marL="68580" marR="68580" marT="0" marB="0"/>
                </a:tc>
                <a:tc>
                  <a:txBody>
                    <a:bodyPr/>
                    <a:lstStyle/>
                    <a:p>
                      <a:pPr marL="171450" marR="0" lvl="0" indent="-171450">
                        <a:lnSpc>
                          <a:spcPct val="115000"/>
                        </a:lnSpc>
                        <a:spcBef>
                          <a:spcPts val="0"/>
                        </a:spcBef>
                        <a:spcAft>
                          <a:spcPts val="0"/>
                        </a:spcAft>
                        <a:buFont typeface="Arial" panose="020B0604020202020204" pitchFamily="34" charset="0"/>
                        <a:buChar char="•"/>
                      </a:pPr>
                      <a:r>
                        <a:rPr lang="en-US" sz="1200" dirty="0">
                          <a:effectLst/>
                        </a:rPr>
                        <a:t>Data by industries, households and inland water sources (surface water, groundwater, and soil water)</a:t>
                      </a:r>
                      <a:endParaRPr lang="en-US" sz="1800" dirty="0">
                        <a:effectLst/>
                        <a:latin typeface="+mn-lt"/>
                        <a:ea typeface="Calibri"/>
                        <a:cs typeface="Cordia New"/>
                      </a:endParaRPr>
                    </a:p>
                  </a:txBody>
                  <a:tcPr marL="68580" marR="68580" marT="0" marB="0"/>
                </a:tc>
                <a:extLst>
                  <a:ext uri="{0D108BD9-81ED-4DB2-BD59-A6C34878D82A}">
                    <a16:rowId xmlns:a16="http://schemas.microsoft.com/office/drawing/2014/main" val="10004"/>
                  </a:ext>
                </a:extLst>
              </a:tr>
              <a:tr h="429673">
                <a:tc vMerge="1">
                  <a:txBody>
                    <a:bodyPr/>
                    <a:lstStyle/>
                    <a:p>
                      <a:endParaRPr lang="en-GB"/>
                    </a:p>
                  </a:txBody>
                  <a:tcPr/>
                </a:tc>
                <a:tc>
                  <a:txBody>
                    <a:bodyPr/>
                    <a:lstStyle/>
                    <a:p>
                      <a:pPr marL="0" marR="0" algn="ctr">
                        <a:lnSpc>
                          <a:spcPct val="115000"/>
                        </a:lnSpc>
                        <a:spcBef>
                          <a:spcPts val="0"/>
                        </a:spcBef>
                        <a:spcAft>
                          <a:spcPts val="0"/>
                        </a:spcAft>
                      </a:pPr>
                      <a:r>
                        <a:rPr lang="en-US" sz="1200">
                          <a:effectLst/>
                        </a:rPr>
                        <a:t>Returns of water to the sea</a:t>
                      </a:r>
                      <a:endParaRPr lang="en-US" sz="1800">
                        <a:effectLst/>
                        <a:latin typeface="+mn-lt"/>
                        <a:ea typeface="Calibri"/>
                        <a:cs typeface="Cordia New"/>
                      </a:endParaRPr>
                    </a:p>
                  </a:txBody>
                  <a:tcPr marL="68580" marR="68580" marT="0" marB="0" anchor="ctr"/>
                </a:tc>
                <a:tc vMerge="1">
                  <a:txBody>
                    <a:bodyPr/>
                    <a:lstStyle/>
                    <a:p>
                      <a:endParaRPr lang="en-GB"/>
                    </a:p>
                  </a:txBody>
                  <a:tcPr/>
                </a:tc>
                <a:tc>
                  <a:txBody>
                    <a:bodyPr/>
                    <a:lstStyle/>
                    <a:p>
                      <a:pPr marL="171450" marR="0" lvl="0" indent="-171450">
                        <a:lnSpc>
                          <a:spcPct val="115000"/>
                        </a:lnSpc>
                        <a:spcBef>
                          <a:spcPts val="0"/>
                        </a:spcBef>
                        <a:spcAft>
                          <a:spcPts val="0"/>
                        </a:spcAft>
                        <a:buFont typeface="Arial" panose="020B0604020202020204" pitchFamily="34" charset="0"/>
                        <a:buChar char="•"/>
                      </a:pPr>
                      <a:r>
                        <a:rPr lang="en-US" sz="1200" dirty="0">
                          <a:effectLst/>
                        </a:rPr>
                        <a:t>Data by industries and households</a:t>
                      </a:r>
                      <a:endParaRPr lang="en-US" sz="1800" dirty="0">
                        <a:effectLst/>
                        <a:latin typeface="+mn-lt"/>
                        <a:ea typeface="Calibri"/>
                        <a:cs typeface="Cordia New"/>
                      </a:endParaRPr>
                    </a:p>
                  </a:txBody>
                  <a:tcPr marL="68580" marR="68580" marT="0"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51943614"/>
      </p:ext>
    </p:extLst>
  </p:cSld>
  <p:clrMapOvr>
    <a:masterClrMapping/>
  </p:clrMapOvr>
  <p:transition>
    <p:fade thruBlk="1"/>
  </p:transition>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Data options</a:t>
            </a:r>
            <a:endParaRPr lang="en-GB" dirty="0"/>
          </a:p>
        </p:txBody>
      </p:sp>
      <p:sp>
        <p:nvSpPr>
          <p:cNvPr id="3" name="Content Placeholder 2"/>
          <p:cNvSpPr>
            <a:spLocks noGrp="1"/>
          </p:cNvSpPr>
          <p:nvPr>
            <p:ph idx="1"/>
          </p:nvPr>
        </p:nvSpPr>
        <p:spPr/>
        <p:txBody>
          <a:bodyPr/>
          <a:lstStyle/>
          <a:p>
            <a:endParaRPr lang="en-GB"/>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35</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2194150284"/>
              </p:ext>
            </p:extLst>
          </p:nvPr>
        </p:nvGraphicFramePr>
        <p:xfrm>
          <a:off x="539552" y="1608844"/>
          <a:ext cx="8229600" cy="3980396"/>
        </p:xfrm>
        <a:graphic>
          <a:graphicData uri="http://schemas.openxmlformats.org/drawingml/2006/table">
            <a:tbl>
              <a:tblPr firstRow="1" bandRow="1">
                <a:tableStyleId>{C4B1156A-380E-4F78-BDF5-A606A8083BF9}</a:tableStyleId>
              </a:tblPr>
              <a:tblGrid>
                <a:gridCol w="2057400">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2057400">
                  <a:extLst>
                    <a:ext uri="{9D8B030D-6E8A-4147-A177-3AD203B41FA5}">
                      <a16:colId xmlns:a16="http://schemas.microsoft.com/office/drawing/2014/main" val="20003"/>
                    </a:ext>
                  </a:extLst>
                </a:gridCol>
              </a:tblGrid>
              <a:tr h="470139">
                <a:tc>
                  <a:txBody>
                    <a:bodyPr/>
                    <a:lstStyle/>
                    <a:p>
                      <a:pPr marL="0" marR="0" algn="ctr">
                        <a:lnSpc>
                          <a:spcPct val="115000"/>
                        </a:lnSpc>
                        <a:spcBef>
                          <a:spcPts val="0"/>
                        </a:spcBef>
                        <a:spcAft>
                          <a:spcPts val="0"/>
                        </a:spcAft>
                      </a:pPr>
                      <a:r>
                        <a:rPr lang="en-US" sz="1600" dirty="0">
                          <a:solidFill>
                            <a:schemeClr val="bg1">
                              <a:lumMod val="95000"/>
                            </a:schemeClr>
                          </a:solidFill>
                          <a:effectLst/>
                        </a:rPr>
                        <a:t>Accounts</a:t>
                      </a:r>
                      <a:endParaRPr lang="en-US" sz="1600" dirty="0">
                        <a:solidFill>
                          <a:schemeClr val="bg1">
                            <a:lumMod val="95000"/>
                          </a:schemeClr>
                        </a:solidFill>
                        <a:effectLst/>
                        <a:latin typeface="Calibri"/>
                        <a:ea typeface="Calibri"/>
                        <a:cs typeface="Cordia New"/>
                      </a:endParaRPr>
                    </a:p>
                  </a:txBody>
                  <a:tcPr marL="68580" marR="68580" marT="0" marB="0" anchor="ctr">
                    <a:solidFill>
                      <a:schemeClr val="accent1">
                        <a:lumMod val="75000"/>
                      </a:schemeClr>
                    </a:solidFill>
                  </a:tcPr>
                </a:tc>
                <a:tc>
                  <a:txBody>
                    <a:bodyPr/>
                    <a:lstStyle/>
                    <a:p>
                      <a:pPr marL="0" marR="0" algn="ctr">
                        <a:lnSpc>
                          <a:spcPct val="115000"/>
                        </a:lnSpc>
                        <a:spcBef>
                          <a:spcPts val="0"/>
                        </a:spcBef>
                        <a:spcAft>
                          <a:spcPts val="0"/>
                        </a:spcAft>
                      </a:pPr>
                      <a:r>
                        <a:rPr lang="en-US" sz="1600" dirty="0">
                          <a:solidFill>
                            <a:schemeClr val="bg1">
                              <a:lumMod val="95000"/>
                            </a:schemeClr>
                          </a:solidFill>
                          <a:effectLst/>
                        </a:rPr>
                        <a:t>Data items</a:t>
                      </a:r>
                      <a:endParaRPr lang="en-US" sz="1600" dirty="0">
                        <a:solidFill>
                          <a:schemeClr val="bg1">
                            <a:lumMod val="95000"/>
                          </a:schemeClr>
                        </a:solidFill>
                        <a:effectLst/>
                        <a:latin typeface="Calibri"/>
                        <a:ea typeface="Calibri"/>
                        <a:cs typeface="Cordia New"/>
                      </a:endParaRPr>
                    </a:p>
                  </a:txBody>
                  <a:tcPr marL="68580" marR="68580" marT="0" marB="0" anchor="ctr">
                    <a:solidFill>
                      <a:schemeClr val="accent1">
                        <a:lumMod val="75000"/>
                      </a:schemeClr>
                    </a:solidFill>
                  </a:tcPr>
                </a:tc>
                <a:tc>
                  <a:txBody>
                    <a:bodyPr/>
                    <a:lstStyle/>
                    <a:p>
                      <a:pPr marL="0" marR="0" algn="ctr">
                        <a:lnSpc>
                          <a:spcPct val="115000"/>
                        </a:lnSpc>
                        <a:spcBef>
                          <a:spcPts val="0"/>
                        </a:spcBef>
                        <a:spcAft>
                          <a:spcPts val="0"/>
                        </a:spcAft>
                      </a:pPr>
                      <a:r>
                        <a:rPr lang="en-US" sz="1600" dirty="0">
                          <a:solidFill>
                            <a:schemeClr val="bg1">
                              <a:lumMod val="95000"/>
                            </a:schemeClr>
                          </a:solidFill>
                          <a:effectLst/>
                        </a:rPr>
                        <a:t>Typical national data sources</a:t>
                      </a:r>
                      <a:endParaRPr lang="en-US" sz="1600" dirty="0">
                        <a:solidFill>
                          <a:schemeClr val="bg1">
                            <a:lumMod val="95000"/>
                          </a:schemeClr>
                        </a:solidFill>
                        <a:effectLst/>
                        <a:latin typeface="Calibri"/>
                        <a:ea typeface="Calibri"/>
                        <a:cs typeface="Cordia New"/>
                      </a:endParaRPr>
                    </a:p>
                  </a:txBody>
                  <a:tcPr marL="68580" marR="68580" marT="0" marB="0" anchor="ctr">
                    <a:solidFill>
                      <a:schemeClr val="accent1">
                        <a:lumMod val="75000"/>
                      </a:schemeClr>
                    </a:solidFill>
                  </a:tcPr>
                </a:tc>
                <a:tc>
                  <a:txBody>
                    <a:bodyPr/>
                    <a:lstStyle/>
                    <a:p>
                      <a:pPr marL="0" marR="0" algn="ctr">
                        <a:lnSpc>
                          <a:spcPct val="115000"/>
                        </a:lnSpc>
                        <a:spcBef>
                          <a:spcPts val="0"/>
                        </a:spcBef>
                        <a:spcAft>
                          <a:spcPts val="0"/>
                        </a:spcAft>
                      </a:pPr>
                      <a:r>
                        <a:rPr lang="en-US" sz="1600" dirty="0">
                          <a:solidFill>
                            <a:schemeClr val="bg1">
                              <a:lumMod val="95000"/>
                            </a:schemeClr>
                          </a:solidFill>
                          <a:effectLst/>
                        </a:rPr>
                        <a:t>Remarks</a:t>
                      </a:r>
                      <a:endParaRPr lang="en-US" sz="1600" dirty="0">
                        <a:solidFill>
                          <a:schemeClr val="bg1">
                            <a:lumMod val="95000"/>
                          </a:schemeClr>
                        </a:solidFill>
                        <a:effectLst/>
                        <a:latin typeface="Calibri"/>
                        <a:ea typeface="Calibri"/>
                        <a:cs typeface="Cordia New"/>
                      </a:endParaRPr>
                    </a:p>
                  </a:txBody>
                  <a:tcPr marL="68580" marR="68580" marT="0" marB="0" anchor="ctr">
                    <a:solidFill>
                      <a:schemeClr val="accent1">
                        <a:lumMod val="75000"/>
                      </a:schemeClr>
                    </a:solidFill>
                  </a:tcPr>
                </a:tc>
                <a:extLst>
                  <a:ext uri="{0D108BD9-81ED-4DB2-BD59-A6C34878D82A}">
                    <a16:rowId xmlns:a16="http://schemas.microsoft.com/office/drawing/2014/main" val="10000"/>
                  </a:ext>
                </a:extLst>
              </a:tr>
              <a:tr h="229351">
                <a:tc rowSpan="4">
                  <a:txBody>
                    <a:bodyPr/>
                    <a:lstStyle/>
                    <a:p>
                      <a:pPr marL="0" marR="0" algn="ctr">
                        <a:lnSpc>
                          <a:spcPct val="115000"/>
                        </a:lnSpc>
                        <a:spcBef>
                          <a:spcPts val="0"/>
                        </a:spcBef>
                        <a:spcAft>
                          <a:spcPts val="0"/>
                        </a:spcAft>
                      </a:pPr>
                      <a:r>
                        <a:rPr lang="en-US" sz="1200" dirty="0">
                          <a:solidFill>
                            <a:schemeClr val="bg1">
                              <a:lumMod val="95000"/>
                            </a:schemeClr>
                          </a:solidFill>
                          <a:effectLst/>
                        </a:rPr>
                        <a:t>Physical supply and use tables</a:t>
                      </a:r>
                      <a:br>
                        <a:rPr lang="en-US" sz="1200" dirty="0">
                          <a:solidFill>
                            <a:schemeClr val="bg1">
                              <a:lumMod val="95000"/>
                            </a:schemeClr>
                          </a:solidFill>
                          <a:effectLst/>
                        </a:rPr>
                      </a:br>
                      <a:r>
                        <a:rPr lang="en-US" sz="1200" dirty="0">
                          <a:solidFill>
                            <a:schemeClr val="bg1">
                              <a:lumMod val="95000"/>
                            </a:schemeClr>
                          </a:solidFill>
                          <a:effectLst/>
                        </a:rPr>
                        <a:t>(SEEA-CF table 3.6)</a:t>
                      </a:r>
                      <a:br>
                        <a:rPr lang="en-US" sz="1200" dirty="0">
                          <a:solidFill>
                            <a:schemeClr val="bg1">
                              <a:lumMod val="95000"/>
                            </a:schemeClr>
                          </a:solidFill>
                          <a:effectLst/>
                        </a:rPr>
                      </a:br>
                      <a:r>
                        <a:rPr lang="en-US" sz="1200" dirty="0">
                          <a:solidFill>
                            <a:schemeClr val="bg1">
                              <a:lumMod val="95000"/>
                            </a:schemeClr>
                          </a:solidFill>
                          <a:effectLst/>
                        </a:rPr>
                        <a:t>(Unit: millions cubic </a:t>
                      </a:r>
                      <a:r>
                        <a:rPr lang="en-US" sz="1200" dirty="0" err="1">
                          <a:solidFill>
                            <a:schemeClr val="bg1">
                              <a:lumMod val="95000"/>
                            </a:schemeClr>
                          </a:solidFill>
                          <a:effectLst/>
                        </a:rPr>
                        <a:t>metres</a:t>
                      </a:r>
                      <a:r>
                        <a:rPr lang="en-US" sz="1200" dirty="0">
                          <a:solidFill>
                            <a:schemeClr val="bg1">
                              <a:lumMod val="95000"/>
                            </a:schemeClr>
                          </a:solidFill>
                          <a:effectLst/>
                        </a:rPr>
                        <a:t>)</a:t>
                      </a:r>
                      <a:endParaRPr lang="en-US" sz="1200" dirty="0">
                        <a:solidFill>
                          <a:schemeClr val="bg1">
                            <a:lumMod val="95000"/>
                          </a:schemeClr>
                        </a:solidFill>
                        <a:effectLst/>
                        <a:latin typeface="+mn-lt"/>
                        <a:ea typeface="Calibri"/>
                        <a:cs typeface="Cordia New"/>
                      </a:endParaRPr>
                    </a:p>
                  </a:txBody>
                  <a:tcPr marL="68580" marR="68580" marT="0" marB="0" anchor="ctr">
                    <a:solidFill>
                      <a:schemeClr val="accent3">
                        <a:lumMod val="65000"/>
                      </a:schemeClr>
                    </a:solidFill>
                  </a:tcPr>
                </a:tc>
                <a:tc>
                  <a:txBody>
                    <a:bodyPr/>
                    <a:lstStyle/>
                    <a:p>
                      <a:pPr marL="0" marR="0" algn="ctr">
                        <a:lnSpc>
                          <a:spcPct val="115000"/>
                        </a:lnSpc>
                        <a:spcBef>
                          <a:spcPts val="0"/>
                        </a:spcBef>
                        <a:spcAft>
                          <a:spcPts val="0"/>
                        </a:spcAft>
                      </a:pPr>
                      <a:r>
                        <a:rPr lang="en-US" sz="1200" dirty="0">
                          <a:effectLst/>
                        </a:rPr>
                        <a:t>Losses of water in distribution</a:t>
                      </a:r>
                      <a:endParaRPr lang="en-US" sz="1200" dirty="0">
                        <a:effectLst/>
                        <a:latin typeface="+mn-lt"/>
                        <a:ea typeface="Calibri"/>
                        <a:cs typeface="+mn-cs"/>
                      </a:endParaRPr>
                    </a:p>
                  </a:txBody>
                  <a:tcPr marL="68580" marR="68580" marT="0" marB="0" anchor="ctr"/>
                </a:tc>
                <a:tc>
                  <a:txBody>
                    <a:bodyPr/>
                    <a:lstStyle/>
                    <a:p>
                      <a:pPr marL="171450" marR="0" lvl="0" indent="-171450">
                        <a:lnSpc>
                          <a:spcPct val="115000"/>
                        </a:lnSpc>
                        <a:spcBef>
                          <a:spcPts val="0"/>
                        </a:spcBef>
                        <a:spcAft>
                          <a:spcPts val="0"/>
                        </a:spcAft>
                        <a:buFont typeface="Arial" panose="020B0604020202020204" pitchFamily="34" charset="0"/>
                        <a:buChar char="•"/>
                      </a:pPr>
                      <a:r>
                        <a:rPr lang="en-US" sz="1200" dirty="0">
                          <a:effectLst/>
                        </a:rPr>
                        <a:t>Water authorities</a:t>
                      </a:r>
                      <a:endParaRPr lang="en-US" sz="1200" dirty="0">
                        <a:effectLst/>
                        <a:latin typeface="+mn-lt"/>
                        <a:ea typeface="Calibri"/>
                        <a:cs typeface="+mn-cs"/>
                      </a:endParaRPr>
                    </a:p>
                  </a:txBody>
                  <a:tcPr marL="68580" marR="68580" marT="0" marB="0"/>
                </a:tc>
                <a:tc>
                  <a:txBody>
                    <a:bodyPr/>
                    <a:lstStyle/>
                    <a:p>
                      <a:endParaRPr lang="en-US" sz="1200" dirty="0">
                        <a:effectLst/>
                        <a:latin typeface="Calibri"/>
                        <a:cs typeface="+mn-cs"/>
                      </a:endParaRPr>
                    </a:p>
                  </a:txBody>
                  <a:tcPr marL="68580" marR="68580" marT="0" marB="0"/>
                </a:tc>
                <a:extLst>
                  <a:ext uri="{0D108BD9-81ED-4DB2-BD59-A6C34878D82A}">
                    <a16:rowId xmlns:a16="http://schemas.microsoft.com/office/drawing/2014/main" val="10001"/>
                  </a:ext>
                </a:extLst>
              </a:tr>
              <a:tr h="999647">
                <a:tc vMerge="1">
                  <a:txBody>
                    <a:bodyPr/>
                    <a:lstStyle/>
                    <a:p>
                      <a:pPr marL="0" marR="0" algn="ctr">
                        <a:lnSpc>
                          <a:spcPct val="115000"/>
                        </a:lnSpc>
                        <a:spcBef>
                          <a:spcPts val="0"/>
                        </a:spcBef>
                        <a:spcAft>
                          <a:spcPts val="0"/>
                        </a:spcAft>
                      </a:pPr>
                      <a:endParaRPr lang="en-US" sz="1100" dirty="0">
                        <a:solidFill>
                          <a:schemeClr val="tx1"/>
                        </a:solidFill>
                        <a:effectLst/>
                        <a:latin typeface="+mn-lt"/>
                        <a:ea typeface="Calibri"/>
                        <a:cs typeface="Cordia New"/>
                      </a:endParaRPr>
                    </a:p>
                  </a:txBody>
                  <a:tcPr marL="68580" marR="68580" marT="0" marB="0" anchor="ctr"/>
                </a:tc>
                <a:tc>
                  <a:txBody>
                    <a:bodyPr/>
                    <a:lstStyle/>
                    <a:p>
                      <a:pPr marL="0" marR="0" algn="ctr">
                        <a:lnSpc>
                          <a:spcPct val="115000"/>
                        </a:lnSpc>
                        <a:spcBef>
                          <a:spcPts val="0"/>
                        </a:spcBef>
                        <a:spcAft>
                          <a:spcPts val="0"/>
                        </a:spcAft>
                      </a:pPr>
                      <a:r>
                        <a:rPr lang="en-US" sz="1200" dirty="0">
                          <a:effectLst/>
                        </a:rPr>
                        <a:t>Evaporation of abstracted water</a:t>
                      </a:r>
                      <a:endParaRPr lang="en-US" sz="1800" dirty="0">
                        <a:effectLst/>
                        <a:latin typeface="+mn-lt"/>
                        <a:ea typeface="Calibri"/>
                        <a:cs typeface="Cordia New"/>
                      </a:endParaRPr>
                    </a:p>
                  </a:txBody>
                  <a:tcPr marL="68580" marR="68580" marT="0" marB="0" anchor="ctr"/>
                </a:tc>
                <a:tc rowSpan="3">
                  <a:txBody>
                    <a:bodyPr/>
                    <a:lstStyle/>
                    <a:p>
                      <a:pPr marL="171450" indent="-171450">
                        <a:buFont typeface="Arial" panose="020B0604020202020204" pitchFamily="34" charset="0"/>
                        <a:buChar char="•"/>
                      </a:pPr>
                      <a:r>
                        <a:rPr lang="en-US" sz="1200" dirty="0">
                          <a:effectLst/>
                        </a:rPr>
                        <a:t>Water authorities</a:t>
                      </a:r>
                      <a:endParaRPr lang="en-US" sz="1200" dirty="0"/>
                    </a:p>
                    <a:p>
                      <a:pPr marL="171450" indent="-171450">
                        <a:buFont typeface="Arial" panose="020B0604020202020204" pitchFamily="34" charset="0"/>
                        <a:buChar char="•"/>
                      </a:pPr>
                      <a:r>
                        <a:rPr lang="en-US" sz="1200" dirty="0"/>
                        <a:t>Surveys, administrative data or research data of the sectors concerned (agriculture, manufacturing, electricity, water supply, sewerage, municipalities, households)</a:t>
                      </a:r>
                      <a:endParaRPr lang="en-GB" sz="1200" dirty="0"/>
                    </a:p>
                  </a:txBody>
                  <a:tcPr marL="68580" marR="68580" marT="0" marB="0"/>
                </a:tc>
                <a:tc rowSpan="3">
                  <a:txBody>
                    <a:bodyPr/>
                    <a:lstStyle/>
                    <a:p>
                      <a:pPr marL="171450" lvl="0" indent="-171450">
                        <a:buFont typeface="Arial" panose="020B0604020202020204" pitchFamily="34" charset="0"/>
                        <a:buChar char="•"/>
                      </a:pPr>
                      <a:r>
                        <a:rPr lang="en-US" sz="1200" kern="1200" dirty="0">
                          <a:effectLst/>
                        </a:rPr>
                        <a:t>Data by industries and households.</a:t>
                      </a:r>
                    </a:p>
                    <a:p>
                      <a:pPr marL="171450" indent="-171450">
                        <a:buFont typeface="Arial" panose="020B0604020202020204" pitchFamily="34" charset="0"/>
                        <a:buChar char="•"/>
                      </a:pPr>
                      <a:r>
                        <a:rPr lang="en-US" sz="1200" kern="1200" dirty="0">
                          <a:effectLst/>
                        </a:rPr>
                        <a:t>Could be viewed as the water that has entered the economy but has not returned to inland water sources or the sea (i.e., “water consumption”) and calculated as the difference between total water use and total water supply. </a:t>
                      </a:r>
                      <a:endParaRPr lang="en-GB" sz="1200" dirty="0"/>
                    </a:p>
                  </a:txBody>
                  <a:tcPr marL="68580" marR="68580" marT="0" marB="0"/>
                </a:tc>
                <a:extLst>
                  <a:ext uri="{0D108BD9-81ED-4DB2-BD59-A6C34878D82A}">
                    <a16:rowId xmlns:a16="http://schemas.microsoft.com/office/drawing/2014/main" val="10002"/>
                  </a:ext>
                </a:extLst>
              </a:tr>
              <a:tr h="999646">
                <a:tc vMerge="1">
                  <a:txBody>
                    <a:bodyPr/>
                    <a:lstStyle/>
                    <a:p>
                      <a:endParaRPr lang="en-GB"/>
                    </a:p>
                  </a:txBody>
                  <a:tcPr/>
                </a:tc>
                <a:tc>
                  <a:txBody>
                    <a:bodyPr/>
                    <a:lstStyle/>
                    <a:p>
                      <a:pPr marL="0" marR="0" algn="ctr">
                        <a:lnSpc>
                          <a:spcPct val="115000"/>
                        </a:lnSpc>
                        <a:spcBef>
                          <a:spcPts val="0"/>
                        </a:spcBef>
                        <a:spcAft>
                          <a:spcPts val="0"/>
                        </a:spcAft>
                      </a:pPr>
                      <a:r>
                        <a:rPr lang="en-US" sz="1200" dirty="0">
                          <a:effectLst/>
                        </a:rPr>
                        <a:t>Transpiration (by plants)</a:t>
                      </a:r>
                      <a:endParaRPr lang="en-US" sz="1800" dirty="0">
                        <a:effectLst/>
                        <a:latin typeface="+mn-lt"/>
                        <a:ea typeface="Calibri"/>
                        <a:cs typeface="Cordia New"/>
                      </a:endParaRPr>
                    </a:p>
                  </a:txBody>
                  <a:tcPr marL="68580" marR="68580" marT="0" marB="0" anchor="ct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03"/>
                  </a:ext>
                </a:extLst>
              </a:tr>
              <a:tr h="999647">
                <a:tc vMerge="1">
                  <a:txBody>
                    <a:bodyPr/>
                    <a:lstStyle/>
                    <a:p>
                      <a:endParaRPr lang="en-GB"/>
                    </a:p>
                  </a:txBody>
                  <a:tcPr/>
                </a:tc>
                <a:tc>
                  <a:txBody>
                    <a:bodyPr/>
                    <a:lstStyle/>
                    <a:p>
                      <a:pPr marL="0" marR="0" algn="ctr">
                        <a:lnSpc>
                          <a:spcPct val="115000"/>
                        </a:lnSpc>
                        <a:spcBef>
                          <a:spcPts val="0"/>
                        </a:spcBef>
                        <a:spcAft>
                          <a:spcPts val="0"/>
                        </a:spcAft>
                      </a:pPr>
                      <a:r>
                        <a:rPr lang="en-US" sz="1200" dirty="0">
                          <a:effectLst/>
                        </a:rPr>
                        <a:t>Water incorporated into products</a:t>
                      </a:r>
                      <a:endParaRPr lang="en-US" sz="1800" dirty="0">
                        <a:effectLst/>
                        <a:latin typeface="+mn-lt"/>
                        <a:ea typeface="Calibri"/>
                        <a:cs typeface="Cordia New"/>
                      </a:endParaRPr>
                    </a:p>
                  </a:txBody>
                  <a:tcPr marL="68580" marR="68580" marT="0" marB="0" anchor="ct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682634855"/>
      </p:ext>
    </p:extLst>
  </p:cSld>
  <p:clrMapOvr>
    <a:masterClrMapping/>
  </p:clrMapOvr>
  <p:transition>
    <p:fade thruBlk="1"/>
  </p:transition>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Data options</a:t>
            </a:r>
            <a:endParaRPr lang="en-GB" dirty="0"/>
          </a:p>
        </p:txBody>
      </p:sp>
      <p:sp>
        <p:nvSpPr>
          <p:cNvPr id="3" name="Content Placeholder 2"/>
          <p:cNvSpPr>
            <a:spLocks noGrp="1"/>
          </p:cNvSpPr>
          <p:nvPr>
            <p:ph idx="1"/>
          </p:nvPr>
        </p:nvSpPr>
        <p:spPr/>
        <p:txBody>
          <a:bodyPr/>
          <a:lstStyle/>
          <a:p>
            <a:r>
              <a:rPr lang="en-AU" dirty="0"/>
              <a:t>Global data sources</a:t>
            </a:r>
          </a:p>
          <a:p>
            <a:pPr lvl="1"/>
            <a:r>
              <a:rPr lang="en-CA" dirty="0"/>
              <a:t>Data on water and land cover are available from international agencies or research organisations:</a:t>
            </a:r>
          </a:p>
          <a:p>
            <a:pPr lvl="2"/>
            <a:r>
              <a:rPr lang="en-US" dirty="0"/>
              <a:t>FAO </a:t>
            </a:r>
            <a:r>
              <a:rPr lang="en-US" dirty="0" err="1"/>
              <a:t>Aquastat</a:t>
            </a:r>
            <a:r>
              <a:rPr lang="en-US" dirty="0"/>
              <a:t> </a:t>
            </a:r>
            <a:r>
              <a:rPr lang="en-US" u="sng" dirty="0">
                <a:hlinkClick r:id="rId3"/>
              </a:rPr>
              <a:t>http://www.fao.org/nr/water/aquastat/main/index.stm</a:t>
            </a:r>
            <a:r>
              <a:rPr lang="en-US" dirty="0"/>
              <a:t> </a:t>
            </a:r>
          </a:p>
          <a:p>
            <a:pPr lvl="2"/>
            <a:r>
              <a:rPr lang="en-US" dirty="0"/>
              <a:t>WHO World Climate Data and Monitoring Program (WCDMP) </a:t>
            </a:r>
            <a:r>
              <a:rPr lang="en-AU" u="sng" dirty="0">
                <a:hlinkClick r:id="rId4"/>
              </a:rPr>
              <a:t>http://www.wmo.int/pages/prog/wcp/wcdmp/index_en.php</a:t>
            </a:r>
            <a:r>
              <a:rPr lang="en-AU" dirty="0"/>
              <a:t> </a:t>
            </a:r>
            <a:endParaRPr lang="en-US" dirty="0"/>
          </a:p>
          <a:p>
            <a:pPr lvl="2"/>
            <a:r>
              <a:rPr lang="en-US" dirty="0"/>
              <a:t>WMO World Hydrological Cycle Observing System (WHYCOS) </a:t>
            </a:r>
            <a:r>
              <a:rPr lang="en-AU" u="sng" dirty="0">
                <a:hlinkClick r:id="rId5"/>
              </a:rPr>
              <a:t>http://www.whycos.org/whycos/</a:t>
            </a:r>
            <a:r>
              <a:rPr lang="en-AU" dirty="0"/>
              <a:t> </a:t>
            </a:r>
            <a:endParaRPr lang="en-US" dirty="0"/>
          </a:p>
          <a:p>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36</a:t>
            </a:fld>
            <a:endParaRPr lang="en-GB"/>
          </a:p>
        </p:txBody>
      </p:sp>
    </p:spTree>
    <p:extLst>
      <p:ext uri="{BB962C8B-B14F-4D97-AF65-F5344CB8AC3E}">
        <p14:creationId xmlns:p14="http://schemas.microsoft.com/office/powerpoint/2010/main" val="1997956121"/>
      </p:ext>
    </p:extLst>
  </p:cSld>
  <p:clrMapOvr>
    <a:masterClrMapping/>
  </p:clrMapOvr>
  <p:transition>
    <p:fade thruBlk="1"/>
  </p:transition>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Guidelines on methods</a:t>
            </a:r>
            <a:endParaRPr lang="en-GB" dirty="0"/>
          </a:p>
        </p:txBody>
      </p:sp>
      <p:sp>
        <p:nvSpPr>
          <p:cNvPr id="3" name="Content Placeholder 2"/>
          <p:cNvSpPr>
            <a:spLocks noGrp="1"/>
          </p:cNvSpPr>
          <p:nvPr>
            <p:ph idx="1"/>
          </p:nvPr>
        </p:nvSpPr>
        <p:spPr/>
        <p:txBody>
          <a:bodyPr>
            <a:normAutofit/>
          </a:bodyPr>
          <a:lstStyle/>
          <a:p>
            <a:pPr>
              <a:lnSpc>
                <a:spcPct val="81000"/>
              </a:lnSpc>
            </a:pPr>
            <a:r>
              <a:rPr lang="en-GB" altLang="en-US" sz="2000" dirty="0">
                <a:ea typeface="ＭＳ Ｐゴシック" panose="020B0600070205080204" pitchFamily="34" charset="-128"/>
              </a:rPr>
              <a:t>International Recommendations for Water Statistics (IRWS)</a:t>
            </a:r>
          </a:p>
          <a:p>
            <a:pPr>
              <a:lnSpc>
                <a:spcPct val="81000"/>
              </a:lnSpc>
            </a:pPr>
            <a:r>
              <a:rPr lang="en-GB" altLang="en-US" sz="2000" dirty="0">
                <a:ea typeface="ＭＳ Ｐゴシック" panose="020B0600070205080204" pitchFamily="34" charset="-128"/>
              </a:rPr>
              <a:t>Guide to Meteorological Instruments and Methods of Observation</a:t>
            </a:r>
            <a:r>
              <a:rPr lang="en-AU" altLang="en-US" sz="2000" dirty="0">
                <a:ea typeface="ＭＳ Ｐゴシック" panose="020B0600070205080204" pitchFamily="34" charset="-128"/>
              </a:rPr>
              <a:t> </a:t>
            </a:r>
          </a:p>
          <a:p>
            <a:pPr>
              <a:lnSpc>
                <a:spcPct val="81000"/>
              </a:lnSpc>
            </a:pPr>
            <a:r>
              <a:rPr lang="en-GB" altLang="en-US" sz="2000" dirty="0">
                <a:ea typeface="ＭＳ Ｐゴシック" panose="020B0600070205080204" pitchFamily="34" charset="-128"/>
              </a:rPr>
              <a:t>Guidelines on the Role, Operation and Management of National Hydrological Services</a:t>
            </a:r>
          </a:p>
          <a:p>
            <a:pPr>
              <a:lnSpc>
                <a:spcPct val="81000"/>
              </a:lnSpc>
            </a:pPr>
            <a:r>
              <a:rPr lang="en-GB" altLang="en-US" sz="2000" dirty="0">
                <a:ea typeface="ＭＳ Ｐゴシック" panose="020B0600070205080204" pitchFamily="34" charset="-128"/>
              </a:rPr>
              <a:t>International Benchmarking Network for Water and Sanitation Utilities</a:t>
            </a:r>
            <a:r>
              <a:rPr lang="en-AU" altLang="en-US" sz="2000" dirty="0">
                <a:ea typeface="ＭＳ Ｐゴシック" panose="020B0600070205080204" pitchFamily="34" charset="-128"/>
              </a:rPr>
              <a:t> </a:t>
            </a:r>
            <a:endParaRPr lang="en-GB" altLang="en-US" sz="2000" dirty="0">
              <a:ea typeface="ＭＳ Ｐゴシック" panose="020B0600070205080204" pitchFamily="34" charset="-128"/>
            </a:endParaRPr>
          </a:p>
          <a:p>
            <a:pPr>
              <a:lnSpc>
                <a:spcPct val="81000"/>
              </a:lnSpc>
            </a:pPr>
            <a:r>
              <a:rPr lang="en-GB" altLang="en-US" sz="2000" dirty="0">
                <a:ea typeface="ＭＳ Ｐゴシック" panose="020B0600070205080204" pitchFamily="34" charset="-128"/>
              </a:rPr>
              <a:t>A System of Integrated Agricultural Censuses and Surveys</a:t>
            </a:r>
            <a:r>
              <a:rPr lang="en-AU" altLang="en-US" sz="2000" dirty="0">
                <a:ea typeface="ＭＳ Ｐゴシック" panose="020B0600070205080204" pitchFamily="34" charset="-128"/>
              </a:rPr>
              <a:t> </a:t>
            </a:r>
          </a:p>
          <a:p>
            <a:pPr>
              <a:lnSpc>
                <a:spcPct val="81000"/>
              </a:lnSpc>
            </a:pPr>
            <a:r>
              <a:rPr lang="en-GB" altLang="en-US" sz="2000" dirty="0">
                <a:ea typeface="ＭＳ Ｐゴシック" panose="020B0600070205080204" pitchFamily="34" charset="-128"/>
              </a:rPr>
              <a:t>ISO (e.g. ISO 19115 for geographic information)</a:t>
            </a:r>
          </a:p>
          <a:p>
            <a:pPr>
              <a:lnSpc>
                <a:spcPct val="81000"/>
              </a:lnSpc>
            </a:pPr>
            <a:r>
              <a:rPr lang="en-GB" altLang="en-US" sz="2000" dirty="0">
                <a:ea typeface="ＭＳ Ｐゴシック" panose="020B0600070205080204" pitchFamily="34" charset="-128"/>
              </a:rPr>
              <a:t>Statistical Data and Metadata Exchange (or SDMX) </a:t>
            </a:r>
          </a:p>
          <a:p>
            <a:pPr>
              <a:lnSpc>
                <a:spcPct val="81000"/>
              </a:lnSpc>
            </a:pPr>
            <a:r>
              <a:rPr lang="en-GB" altLang="en-US" sz="2000" dirty="0">
                <a:ea typeface="ＭＳ Ｐゴシック" panose="020B0600070205080204" pitchFamily="34" charset="-128"/>
              </a:rPr>
              <a:t>World Meteorological Organisation Core Metadata Standard</a:t>
            </a:r>
          </a:p>
          <a:p>
            <a:pPr>
              <a:lnSpc>
                <a:spcPct val="81000"/>
              </a:lnSpc>
            </a:pPr>
            <a:r>
              <a:rPr lang="en-GB" altLang="en-US" sz="2000" dirty="0">
                <a:ea typeface="ＭＳ Ｐゴシック" panose="020B0600070205080204" pitchFamily="34" charset="-128"/>
              </a:rPr>
              <a:t>Infrastructure for Spatial Information in the European Community (INSPIRE)</a:t>
            </a:r>
          </a:p>
          <a:p>
            <a:pPr>
              <a:lnSpc>
                <a:spcPct val="81000"/>
              </a:lnSpc>
            </a:pPr>
            <a:r>
              <a:rPr lang="en-GB" altLang="en-US" sz="2000" dirty="0">
                <a:ea typeface="ＭＳ Ｐゴシック" panose="020B0600070205080204" pitchFamily="34" charset="-128"/>
              </a:rPr>
              <a:t>Global Annual Assessment of Sanitation and Drinking Water</a:t>
            </a:r>
            <a:r>
              <a:rPr lang="en-AU" altLang="en-US" sz="2000" dirty="0">
                <a:ea typeface="ＭＳ Ｐゴシック" panose="020B0600070205080204" pitchFamily="34" charset="-128"/>
              </a:rPr>
              <a:t> </a:t>
            </a:r>
          </a:p>
          <a:p>
            <a:pPr>
              <a:lnSpc>
                <a:spcPct val="81000"/>
              </a:lnSpc>
            </a:pPr>
            <a:r>
              <a:rPr lang="en-AU" altLang="en-US" sz="2000" dirty="0">
                <a:ea typeface="ＭＳ Ｐゴシック" panose="020B0600070205080204" pitchFamily="34" charset="-128"/>
              </a:rPr>
              <a:t>MDG reporting standards (for water supply and sanitation)</a:t>
            </a:r>
            <a:endParaRPr lang="en-GB" altLang="en-US" sz="2000" dirty="0">
              <a:ea typeface="ＭＳ Ｐゴシック" panose="020B0600070205080204" pitchFamily="34" charset="-128"/>
            </a:endParaRPr>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37</a:t>
            </a:fld>
            <a:endParaRPr lang="en-GB"/>
          </a:p>
        </p:txBody>
      </p:sp>
    </p:spTree>
    <p:extLst>
      <p:ext uri="{BB962C8B-B14F-4D97-AF65-F5344CB8AC3E}">
        <p14:creationId xmlns:p14="http://schemas.microsoft.com/office/powerpoint/2010/main" val="1175899227"/>
      </p:ext>
    </p:extLst>
  </p:cSld>
  <p:clrMapOvr>
    <a:masterClrMapping/>
  </p:clrMapOvr>
  <p:transition>
    <p:fade thruBlk="1"/>
  </p:transition>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dirty="0"/>
              <a:t>Common problems in compilation of water accounts</a:t>
            </a:r>
          </a:p>
        </p:txBody>
      </p:sp>
      <p:sp>
        <p:nvSpPr>
          <p:cNvPr id="3" name="Content Placeholder 2"/>
          <p:cNvSpPr>
            <a:spLocks noGrp="1"/>
          </p:cNvSpPr>
          <p:nvPr>
            <p:ph idx="1"/>
          </p:nvPr>
        </p:nvSpPr>
        <p:spPr>
          <a:xfrm>
            <a:off x="628650" y="1916832"/>
            <a:ext cx="7886700" cy="4645893"/>
          </a:xfrm>
        </p:spPr>
        <p:txBody>
          <a:bodyPr>
            <a:normAutofit lnSpcReduction="10000"/>
          </a:bodyPr>
          <a:lstStyle/>
          <a:p>
            <a:pPr marL="285750" lvl="1"/>
            <a:r>
              <a:rPr lang="en-US" altLang="en-US" b="1" dirty="0"/>
              <a:t>Classification of units to industry </a:t>
            </a:r>
            <a:r>
              <a:rPr lang="en-US" altLang="en-US" sz="1800" dirty="0"/>
              <a:t>especially those engaged in multiple activities (e.g. water supply, sewerage and hydro-electricity generation)</a:t>
            </a:r>
            <a:endParaRPr lang="en-US" altLang="en-US" dirty="0"/>
          </a:p>
          <a:p>
            <a:pPr marL="285750" lvl="1"/>
            <a:r>
              <a:rPr lang="en-US" altLang="en-US" sz="1800" dirty="0"/>
              <a:t>In most countries national accounts do not separate the</a:t>
            </a:r>
            <a:r>
              <a:rPr lang="en-US" altLang="en-US" dirty="0"/>
              <a:t> </a:t>
            </a:r>
            <a:r>
              <a:rPr lang="en-US" altLang="en-US" b="1" dirty="0"/>
              <a:t>water supply and sewerage industries</a:t>
            </a:r>
          </a:p>
          <a:p>
            <a:pPr marL="285750" lvl="1"/>
            <a:r>
              <a:rPr lang="en-US" altLang="en-US" sz="1800" dirty="0"/>
              <a:t>Recording of </a:t>
            </a:r>
            <a:r>
              <a:rPr lang="en-US" altLang="en-US" b="1" dirty="0"/>
              <a:t>losses in distribution </a:t>
            </a:r>
            <a:r>
              <a:rPr lang="en-US" altLang="en-US" sz="1800" dirty="0"/>
              <a:t>and the flows for use of water in </a:t>
            </a:r>
            <a:r>
              <a:rPr lang="en-US" altLang="en-US" b="1" dirty="0"/>
              <a:t>hydro-electricity</a:t>
            </a:r>
            <a:r>
              <a:rPr lang="en-US" altLang="en-US" dirty="0"/>
              <a:t> and water for </a:t>
            </a:r>
            <a:r>
              <a:rPr lang="en-US" altLang="en-US" b="1" dirty="0"/>
              <a:t>cooling</a:t>
            </a:r>
          </a:p>
          <a:p>
            <a:pPr marL="285750" lvl="1"/>
            <a:r>
              <a:rPr lang="en-US" altLang="en-US" sz="1800" dirty="0"/>
              <a:t>Boundary between </a:t>
            </a:r>
            <a:r>
              <a:rPr lang="en-US" altLang="en-US" b="1" dirty="0"/>
              <a:t>environment and the economy</a:t>
            </a:r>
            <a:r>
              <a:rPr lang="en-US" altLang="en-US" sz="1800" dirty="0"/>
              <a:t>, especially artificial reservoirs</a:t>
            </a:r>
            <a:endParaRPr lang="en-US" altLang="en-US" dirty="0"/>
          </a:p>
          <a:p>
            <a:pPr marL="285750" lvl="1"/>
            <a:r>
              <a:rPr lang="en-US" altLang="en-US" b="1" dirty="0"/>
              <a:t>Spatial referencing</a:t>
            </a:r>
            <a:r>
              <a:rPr lang="en-US" altLang="en-US" sz="1800" b="1" dirty="0"/>
              <a:t> </a:t>
            </a:r>
            <a:r>
              <a:rPr lang="en-US" altLang="en-US" sz="1800" dirty="0"/>
              <a:t>– economic data refers to administrative boundaries while hydrological data refers to river basins</a:t>
            </a:r>
            <a:endParaRPr lang="en-US" altLang="en-US" dirty="0"/>
          </a:p>
          <a:p>
            <a:pPr marL="285750" lvl="1"/>
            <a:r>
              <a:rPr lang="en-US" altLang="en-US" b="1" dirty="0"/>
              <a:t>Confidentiality</a:t>
            </a:r>
            <a:r>
              <a:rPr lang="en-US" altLang="en-US" sz="1800" dirty="0"/>
              <a:t> of business data</a:t>
            </a:r>
            <a:endParaRPr lang="en-US" altLang="en-US" dirty="0"/>
          </a:p>
          <a:p>
            <a:pPr marL="285750" lvl="1"/>
            <a:r>
              <a:rPr lang="en-US" altLang="en-US" sz="1800" dirty="0"/>
              <a:t>Data </a:t>
            </a:r>
            <a:r>
              <a:rPr lang="en-US" altLang="en-US" b="1" dirty="0"/>
              <a:t>quality</a:t>
            </a:r>
          </a:p>
          <a:p>
            <a:pPr marL="285750" lvl="1"/>
            <a:r>
              <a:rPr lang="en-US" altLang="en-US" b="1" dirty="0"/>
              <a:t>Scale</a:t>
            </a:r>
            <a:r>
              <a:rPr lang="en-US" altLang="en-US" sz="1800" dirty="0"/>
              <a:t> of data (national level data may hide regional variation)</a:t>
            </a:r>
            <a:endParaRPr lang="en-US" altLang="en-US" dirty="0"/>
          </a:p>
          <a:p>
            <a:pPr marL="285750" lvl="1"/>
            <a:r>
              <a:rPr lang="en-US" altLang="en-US" b="1" dirty="0"/>
              <a:t>Seasonality:</a:t>
            </a:r>
            <a:r>
              <a:rPr lang="en-US" altLang="en-US" sz="1800" dirty="0"/>
              <a:t> Annual averages may hide seasonal variation and </a:t>
            </a:r>
            <a:r>
              <a:rPr lang="en-US" altLang="en-US" b="1" dirty="0"/>
              <a:t>extremes</a:t>
            </a:r>
            <a:r>
              <a:rPr lang="en-US" altLang="en-US" sz="1800" dirty="0"/>
              <a:t> (e.g., floods and droughts)</a:t>
            </a:r>
            <a:endParaRPr lang="en-US" altLang="en-US"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38</a:t>
            </a:fld>
            <a:endParaRPr lang="en-GB"/>
          </a:p>
        </p:txBody>
      </p:sp>
    </p:spTree>
    <p:extLst>
      <p:ext uri="{BB962C8B-B14F-4D97-AF65-F5344CB8AC3E}">
        <p14:creationId xmlns:p14="http://schemas.microsoft.com/office/powerpoint/2010/main" val="1102075852"/>
      </p:ext>
    </p:extLst>
  </p:cSld>
  <p:clrMapOvr>
    <a:masterClrMapping/>
  </p:clrMapOvr>
  <p:transition>
    <p:fade thruBlk="1"/>
  </p:transition>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Some Global and country examples</a:t>
            </a:r>
          </a:p>
        </p:txBody>
      </p:sp>
      <p:sp>
        <p:nvSpPr>
          <p:cNvPr id="3" name="Content Placeholder 2"/>
          <p:cNvSpPr>
            <a:spLocks noGrp="1"/>
          </p:cNvSpPr>
          <p:nvPr>
            <p:ph idx="1"/>
          </p:nvPr>
        </p:nvSpPr>
        <p:spPr/>
        <p:txBody>
          <a:bodyPr/>
          <a:lstStyle/>
          <a:p>
            <a:r>
              <a:rPr lang="en-CA" b="1" dirty="0"/>
              <a:t>UNEP-WCMC:</a:t>
            </a:r>
            <a:r>
              <a:rPr lang="en-CA" dirty="0"/>
              <a:t> Composite map of global ecosystem assets (Freshwater component)</a:t>
            </a:r>
          </a:p>
          <a:p>
            <a:r>
              <a:rPr lang="en-CA" b="1" dirty="0"/>
              <a:t>Australia, Samoa, Fiji</a:t>
            </a:r>
            <a:endParaRPr lang="en-CA" dirty="0"/>
          </a:p>
          <a:p>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39</a:t>
            </a:fld>
            <a:endParaRPr lang="en-GB"/>
          </a:p>
        </p:txBody>
      </p:sp>
    </p:spTree>
    <p:extLst>
      <p:ext uri="{BB962C8B-B14F-4D97-AF65-F5344CB8AC3E}">
        <p14:creationId xmlns:p14="http://schemas.microsoft.com/office/powerpoint/2010/main" val="25359896"/>
      </p:ext>
    </p:extLst>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11560" y="836712"/>
            <a:ext cx="8352928" cy="720080"/>
          </a:xfrm>
        </p:spPr>
        <p:txBody>
          <a:bodyPr/>
          <a:lstStyle/>
          <a:p>
            <a:r>
              <a:rPr lang="en-AU" altLang="en-US" dirty="0"/>
              <a:t>Water Account</a:t>
            </a:r>
          </a:p>
        </p:txBody>
      </p:sp>
      <p:sp>
        <p:nvSpPr>
          <p:cNvPr id="2" name="Content Placeholder 1"/>
          <p:cNvSpPr>
            <a:spLocks noGrp="1"/>
          </p:cNvSpPr>
          <p:nvPr>
            <p:ph idx="1"/>
          </p:nvPr>
        </p:nvSpPr>
        <p:spPr>
          <a:xfrm>
            <a:off x="611560" y="1628800"/>
            <a:ext cx="5544616" cy="4752528"/>
          </a:xfrm>
        </p:spPr>
        <p:txBody>
          <a:bodyPr/>
          <a:lstStyle/>
          <a:p>
            <a:pPr marL="457200" indent="-457200" eaLnBrk="1" hangingPunct="1">
              <a:buFont typeface="+mj-lt"/>
              <a:buAutoNum type="arabicPeriod"/>
            </a:pPr>
            <a:r>
              <a:rPr lang="en-AU" altLang="en-US" sz="2400" dirty="0"/>
              <a:t>Learning objectives</a:t>
            </a:r>
          </a:p>
          <a:p>
            <a:pPr marL="457200" indent="-457200" eaLnBrk="1" hangingPunct="1">
              <a:buFont typeface="+mj-lt"/>
              <a:buAutoNum type="arabicPeriod"/>
            </a:pPr>
            <a:r>
              <a:rPr lang="en-AU" altLang="en-US" sz="2400" dirty="0"/>
              <a:t>Review of Level 0 (5m)</a:t>
            </a:r>
          </a:p>
          <a:p>
            <a:pPr marL="457200" indent="-457200" eaLnBrk="1" hangingPunct="1">
              <a:buFont typeface="+mj-lt"/>
              <a:buAutoNum type="arabicPeriod"/>
            </a:pPr>
            <a:r>
              <a:rPr lang="en-AU" altLang="en-US" sz="2400" dirty="0"/>
              <a:t>Level 1 (Compilers)</a:t>
            </a:r>
          </a:p>
          <a:p>
            <a:pPr marL="857250" lvl="1" indent="-457200" eaLnBrk="1" hangingPunct="1"/>
            <a:r>
              <a:rPr lang="en-AU" altLang="en-US" sz="2000" dirty="0"/>
              <a:t>Concepts (15m)</a:t>
            </a:r>
          </a:p>
          <a:p>
            <a:pPr marL="857250" lvl="1" indent="-457200" eaLnBrk="1" hangingPunct="1"/>
            <a:r>
              <a:rPr lang="en-AU" altLang="en-US" sz="2000" dirty="0"/>
              <a:t>Group exercise &amp; Discussion (30m)</a:t>
            </a:r>
          </a:p>
          <a:p>
            <a:pPr marL="514350" indent="-514350" eaLnBrk="1" hangingPunct="1">
              <a:buFont typeface="+mj-lt"/>
              <a:buAutoNum type="arabicPeriod"/>
            </a:pPr>
            <a:r>
              <a:rPr lang="en-AU" altLang="en-US" sz="2400" dirty="0"/>
              <a:t>Level 2 (Data providers)</a:t>
            </a:r>
          </a:p>
          <a:p>
            <a:pPr marL="914400" lvl="1" indent="-514350" eaLnBrk="1" hangingPunct="1"/>
            <a:r>
              <a:rPr lang="en-AU" altLang="en-US" sz="2000" dirty="0"/>
              <a:t>Data options, examples &amp; issues (15m)</a:t>
            </a:r>
          </a:p>
          <a:p>
            <a:pPr marL="914400" lvl="1" indent="-514350" eaLnBrk="1" hangingPunct="1"/>
            <a:r>
              <a:rPr lang="en-AU" altLang="en-US" sz="2000" dirty="0"/>
              <a:t>Group exercise &amp;  Discussion (15m)</a:t>
            </a:r>
          </a:p>
          <a:p>
            <a:pPr marL="514350" indent="-514350" eaLnBrk="1" hangingPunct="1">
              <a:buFont typeface="+mj-lt"/>
              <a:buAutoNum type="arabicPeriod"/>
            </a:pPr>
            <a:r>
              <a:rPr lang="en-AU" altLang="en-US" sz="2400" dirty="0"/>
              <a:t>Closing Discussion (10m)</a:t>
            </a:r>
          </a:p>
        </p:txBody>
      </p:sp>
      <p:sp>
        <p:nvSpPr>
          <p:cNvPr id="3" name="Rounded Rectangle 2"/>
          <p:cNvSpPr/>
          <p:nvPr/>
        </p:nvSpPr>
        <p:spPr bwMode="auto">
          <a:xfrm>
            <a:off x="1115616" y="2120156"/>
            <a:ext cx="2376264" cy="432048"/>
          </a:xfrm>
          <a:prstGeom prst="roundRect">
            <a:avLst/>
          </a:prstGeom>
          <a:noFill/>
          <a:ln w="38100" cap="flat" cmpd="sng" algn="ctr">
            <a:solidFill>
              <a:schemeClr val="accent1">
                <a:lumMod val="50000"/>
              </a:schemeClr>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cs typeface="Arial" charset="0"/>
            </a:endParaRPr>
          </a:p>
        </p:txBody>
      </p:sp>
      <p:sp>
        <p:nvSpPr>
          <p:cNvPr id="6" name="Footer Placeholder 5"/>
          <p:cNvSpPr>
            <a:spLocks noGrp="1"/>
          </p:cNvSpPr>
          <p:nvPr>
            <p:ph type="ftr" sz="quarter" idx="11"/>
          </p:nvPr>
        </p:nvSpPr>
        <p:spPr/>
        <p:txBody>
          <a:bodyPr/>
          <a:lstStyle/>
          <a:p>
            <a:r>
              <a:rPr lang="en-GB"/>
              <a:t>SEEA-CF - Water accounts</a:t>
            </a:r>
          </a:p>
        </p:txBody>
      </p:sp>
      <p:sp>
        <p:nvSpPr>
          <p:cNvPr id="7" name="Slide Number Placeholder 6"/>
          <p:cNvSpPr>
            <a:spLocks noGrp="1"/>
          </p:cNvSpPr>
          <p:nvPr>
            <p:ph type="sldNum" sz="quarter" idx="12"/>
          </p:nvPr>
        </p:nvSpPr>
        <p:spPr/>
        <p:txBody>
          <a:bodyPr/>
          <a:lstStyle/>
          <a:p>
            <a:fld id="{A2261D6C-4505-4CAD-B01B-1DA294CCE22C}" type="slidenum">
              <a:rPr lang="en-GB" smtClean="0"/>
              <a:pPr/>
              <a:t>4</a:t>
            </a:fld>
            <a:endParaRPr lang="en-GB" dirty="0"/>
          </a:p>
        </p:txBody>
      </p:sp>
    </p:spTree>
    <p:extLst>
      <p:ext uri="{BB962C8B-B14F-4D97-AF65-F5344CB8AC3E}">
        <p14:creationId xmlns:p14="http://schemas.microsoft.com/office/powerpoint/2010/main" val="2849890038"/>
      </p:ext>
    </p:extLst>
  </p:cSld>
  <p:clrMapOvr>
    <a:masterClrMapping/>
  </p:clrMapOvr>
  <p:transition>
    <p:fade thruBlk="1"/>
  </p:transition>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40</a:t>
            </a:fld>
            <a:endParaRPr lang="en-GB" dirty="0"/>
          </a:p>
        </p:txBody>
      </p:sp>
      <p:sp>
        <p:nvSpPr>
          <p:cNvPr id="8" name="Content Placeholder 2"/>
          <p:cNvSpPr txBox="1">
            <a:spLocks/>
          </p:cNvSpPr>
          <p:nvPr/>
        </p:nvSpPr>
        <p:spPr>
          <a:xfrm>
            <a:off x="491981" y="1196752"/>
            <a:ext cx="8281168" cy="50307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accent3">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accent2">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pPr>
            <a:r>
              <a:rPr lang="en-CA" b="1"/>
              <a:t>UNEP-WCMC:</a:t>
            </a:r>
            <a:r>
              <a:rPr lang="en-CA" b="0"/>
              <a:t> Composite map of global freshwater resources</a:t>
            </a:r>
            <a:endParaRPr lang="en-CA" b="0" dirty="0"/>
          </a:p>
        </p:txBody>
      </p:sp>
      <p:sp>
        <p:nvSpPr>
          <p:cNvPr id="9" name="TextBox 8"/>
          <p:cNvSpPr txBox="1"/>
          <p:nvPr/>
        </p:nvSpPr>
        <p:spPr>
          <a:xfrm>
            <a:off x="4920741" y="5805264"/>
            <a:ext cx="3323667" cy="338554"/>
          </a:xfrm>
          <a:prstGeom prst="rect">
            <a:avLst/>
          </a:prstGeom>
          <a:noFill/>
        </p:spPr>
        <p:txBody>
          <a:bodyPr wrap="none" rtlCol="0">
            <a:spAutoFit/>
          </a:bodyPr>
          <a:lstStyle/>
          <a:p>
            <a:r>
              <a:rPr lang="en-CA" sz="1600" b="0" i="1" dirty="0">
                <a:latin typeface="+mn-lt"/>
              </a:rPr>
              <a:t>Source: Dickson, </a:t>
            </a:r>
            <a:r>
              <a:rPr lang="en-CA" sz="1600" b="0" i="1" dirty="0" err="1">
                <a:latin typeface="+mn-lt"/>
              </a:rPr>
              <a:t>Blaney</a:t>
            </a:r>
            <a:r>
              <a:rPr lang="en-CA" sz="1600" b="0" i="1" dirty="0">
                <a:latin typeface="+mn-lt"/>
              </a:rPr>
              <a:t> et al. (2014)</a:t>
            </a:r>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2269" y="2348880"/>
            <a:ext cx="7590685" cy="3528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a:off x="2093824" y="5199583"/>
            <a:ext cx="5125634" cy="369332"/>
          </a:xfrm>
          <a:prstGeom prst="rect">
            <a:avLst/>
          </a:prstGeom>
          <a:noFill/>
        </p:spPr>
        <p:txBody>
          <a:bodyPr wrap="none" rtlCol="0">
            <a:spAutoFit/>
          </a:bodyPr>
          <a:lstStyle/>
          <a:p>
            <a:r>
              <a:rPr lang="en-CA" b="1" dirty="0">
                <a:solidFill>
                  <a:srgbClr val="FF0000"/>
                </a:solidFill>
                <a:latin typeface="+mn-lt"/>
              </a:rPr>
              <a:t>= Stock + (precipitation – evapotranspiration)</a:t>
            </a:r>
          </a:p>
        </p:txBody>
      </p:sp>
    </p:spTree>
    <p:extLst>
      <p:ext uri="{BB962C8B-B14F-4D97-AF65-F5344CB8AC3E}">
        <p14:creationId xmlns:p14="http://schemas.microsoft.com/office/powerpoint/2010/main" val="1902476454"/>
      </p:ext>
    </p:extLst>
  </p:cSld>
  <p:clrMapOvr>
    <a:masterClrMapping/>
  </p:clrMapOvr>
  <p:transition>
    <p:fade thruBlk="1"/>
  </p:transition>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a:t>SEEA-CF - Water accounts</a:t>
            </a:r>
            <a:endParaRPr lang="en-GB" b="0" dirty="0"/>
          </a:p>
        </p:txBody>
      </p:sp>
      <p:sp>
        <p:nvSpPr>
          <p:cNvPr id="5" name="Slide Number Placeholder 4"/>
          <p:cNvSpPr>
            <a:spLocks noGrp="1"/>
          </p:cNvSpPr>
          <p:nvPr>
            <p:ph type="sldNum" sz="quarter" idx="12"/>
          </p:nvPr>
        </p:nvSpPr>
        <p:spPr/>
        <p:txBody>
          <a:bodyPr/>
          <a:lstStyle/>
          <a:p>
            <a:fld id="{A2261D6C-4505-4CAD-B01B-1DA294CCE22C}" type="slidenum">
              <a:rPr lang="en-GB" smtClean="0"/>
              <a:pPr/>
              <a:t>41</a:t>
            </a:fld>
            <a:endParaRPr lang="en-GB"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5506" y="1124744"/>
            <a:ext cx="7114886" cy="5184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20406145"/>
      </p:ext>
    </p:extLst>
  </p:cSld>
  <p:clrMapOvr>
    <a:masterClrMapping/>
  </p:clrMapOvr>
  <p:transition>
    <p:fade thruBlk="1"/>
  </p:transition>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b="0"/>
              <a:t>SEEA-CF - Water accounts</a:t>
            </a:r>
          </a:p>
        </p:txBody>
      </p:sp>
      <p:sp>
        <p:nvSpPr>
          <p:cNvPr id="3" name="Slide Number Placeholder 2"/>
          <p:cNvSpPr>
            <a:spLocks noGrp="1"/>
          </p:cNvSpPr>
          <p:nvPr>
            <p:ph type="sldNum" sz="quarter" idx="12"/>
          </p:nvPr>
        </p:nvSpPr>
        <p:spPr/>
        <p:txBody>
          <a:bodyPr/>
          <a:lstStyle/>
          <a:p>
            <a:fld id="{33E22236-2149-4CED-A662-6633D7822ADF}" type="slidenum">
              <a:rPr lang="en-GB" b="0" smtClean="0"/>
              <a:pPr/>
              <a:t>42</a:t>
            </a:fld>
            <a:endParaRPr lang="en-GB" b="0"/>
          </a:p>
        </p:txBody>
      </p:sp>
      <p:sp>
        <p:nvSpPr>
          <p:cNvPr id="13" name="Text Box 3"/>
          <p:cNvSpPr txBox="1">
            <a:spLocks noChangeArrowheads="1"/>
          </p:cNvSpPr>
          <p:nvPr/>
        </p:nvSpPr>
        <p:spPr bwMode="auto">
          <a:xfrm>
            <a:off x="4031110" y="764704"/>
            <a:ext cx="511256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US" i="1" dirty="0">
                <a:solidFill>
                  <a:srgbClr val="003399"/>
                </a:solidFill>
                <a:latin typeface="+mn-lt"/>
                <a:cs typeface="+mn-cs"/>
              </a:rPr>
              <a:t>Australia`s water accounts are not just tables</a:t>
            </a:r>
          </a:p>
        </p:txBody>
      </p:sp>
      <p:pic>
        <p:nvPicPr>
          <p:cNvPr id="1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3002" y="1638092"/>
            <a:ext cx="3474132" cy="238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8252" y="4049081"/>
            <a:ext cx="3486150" cy="234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graphicFrame>
        <p:nvGraphicFramePr>
          <p:cNvPr id="16" name="Object 6"/>
          <p:cNvGraphicFramePr>
            <a:graphicFrameLocks noChangeAspect="1"/>
          </p:cNvGraphicFramePr>
          <p:nvPr>
            <p:extLst>
              <p:ext uri="{D42A27DB-BD31-4B8C-83A1-F6EECF244321}">
                <p14:modId xmlns:p14="http://schemas.microsoft.com/office/powerpoint/2010/main" val="3396066132"/>
              </p:ext>
            </p:extLst>
          </p:nvPr>
        </p:nvGraphicFramePr>
        <p:xfrm>
          <a:off x="4556373" y="3942348"/>
          <a:ext cx="4463686" cy="2592288"/>
        </p:xfrm>
        <a:graphic>
          <a:graphicData uri="http://schemas.openxmlformats.org/presentationml/2006/ole">
            <mc:AlternateContent xmlns:mc="http://schemas.openxmlformats.org/markup-compatibility/2006">
              <mc:Choice xmlns:v="urn:schemas-microsoft-com:vml" Requires="v">
                <p:oleObj spid="_x0000_s2105" name="Chart" r:id="rId6" imgW="4495800" imgH="2235200" progId="Excel.Chart.8">
                  <p:embed/>
                </p:oleObj>
              </mc:Choice>
              <mc:Fallback>
                <p:oleObj name="Chart" r:id="rId6" imgW="4495800" imgH="2235200" progId="Excel.Chart.8">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56373" y="3942348"/>
                        <a:ext cx="4463686" cy="2592288"/>
                      </a:xfrm>
                      <a:prstGeom prst="rect">
                        <a:avLst/>
                      </a:prstGeom>
                      <a:noFill/>
                      <a:ln>
                        <a:noFill/>
                      </a:ln>
                      <a:effectLst/>
                    </p:spPr>
                  </p:pic>
                </p:oleObj>
              </mc:Fallback>
            </mc:AlternateContent>
          </a:graphicData>
        </a:graphic>
      </p:graphicFrame>
      <p:graphicFrame>
        <p:nvGraphicFramePr>
          <p:cNvPr id="17" name="Object 7"/>
          <p:cNvGraphicFramePr>
            <a:graphicFrameLocks noChangeAspect="1"/>
          </p:cNvGraphicFramePr>
          <p:nvPr>
            <p:extLst>
              <p:ext uri="{D42A27DB-BD31-4B8C-83A1-F6EECF244321}">
                <p14:modId xmlns:p14="http://schemas.microsoft.com/office/powerpoint/2010/main" val="1057442196"/>
              </p:ext>
            </p:extLst>
          </p:nvPr>
        </p:nvGraphicFramePr>
        <p:xfrm>
          <a:off x="4607173" y="1206043"/>
          <a:ext cx="4320481" cy="2540931"/>
        </p:xfrm>
        <a:graphic>
          <a:graphicData uri="http://schemas.openxmlformats.org/drawingml/2006/chart">
            <c:chart xmlns:c="http://schemas.openxmlformats.org/drawingml/2006/chart" xmlns:r="http://schemas.openxmlformats.org/officeDocument/2006/relationships" r:id="rId8"/>
          </a:graphicData>
        </a:graphic>
      </p:graphicFrame>
      <p:sp>
        <p:nvSpPr>
          <p:cNvPr id="18" name="Text Box 3"/>
          <p:cNvSpPr txBox="1">
            <a:spLocks noChangeArrowheads="1"/>
          </p:cNvSpPr>
          <p:nvPr/>
        </p:nvSpPr>
        <p:spPr bwMode="auto">
          <a:xfrm>
            <a:off x="941345" y="1240597"/>
            <a:ext cx="313996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GB" sz="1400" dirty="0">
                <a:latin typeface="+mn-lt"/>
                <a:cs typeface="+mn-cs"/>
              </a:rPr>
              <a:t>Percentage of mean annual rainfall</a:t>
            </a:r>
          </a:p>
        </p:txBody>
      </p:sp>
      <p:sp>
        <p:nvSpPr>
          <p:cNvPr id="19" name="Rectangle 18"/>
          <p:cNvSpPr/>
          <p:nvPr/>
        </p:nvSpPr>
        <p:spPr bwMode="auto">
          <a:xfrm>
            <a:off x="286694" y="1206044"/>
            <a:ext cx="4104456" cy="5266655"/>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cs typeface="Arial" charset="0"/>
            </a:endParaRPr>
          </a:p>
        </p:txBody>
      </p:sp>
      <p:sp>
        <p:nvSpPr>
          <p:cNvPr id="20" name="Text Box 3"/>
          <p:cNvSpPr txBox="1">
            <a:spLocks noChangeArrowheads="1"/>
          </p:cNvSpPr>
          <p:nvPr/>
        </p:nvSpPr>
        <p:spPr bwMode="auto">
          <a:xfrm rot="16200000">
            <a:off x="-487139" y="2676316"/>
            <a:ext cx="20882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GB" sz="1400" dirty="0">
                <a:latin typeface="+mn-lt"/>
                <a:cs typeface="+mn-cs"/>
              </a:rPr>
              <a:t>July 1998 – June 2001</a:t>
            </a:r>
          </a:p>
        </p:txBody>
      </p:sp>
      <p:sp>
        <p:nvSpPr>
          <p:cNvPr id="21" name="Text Box 3"/>
          <p:cNvSpPr txBox="1">
            <a:spLocks noChangeArrowheads="1"/>
          </p:cNvSpPr>
          <p:nvPr/>
        </p:nvSpPr>
        <p:spPr bwMode="auto">
          <a:xfrm rot="16200000">
            <a:off x="-487139" y="5069943"/>
            <a:ext cx="20882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GB" sz="1400" dirty="0">
                <a:latin typeface="+mn-lt"/>
                <a:cs typeface="+mn-cs"/>
              </a:rPr>
              <a:t>July 2002 – June 2005</a:t>
            </a:r>
          </a:p>
        </p:txBody>
      </p:sp>
    </p:spTree>
    <p:extLst>
      <p:ext uri="{BB962C8B-B14F-4D97-AF65-F5344CB8AC3E}">
        <p14:creationId xmlns:p14="http://schemas.microsoft.com/office/powerpoint/2010/main" val="2401085577"/>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6" grpId="0"/>
      <p:bldGraphic spid="17" grpId="0">
        <p:bldAsOne/>
      </p:bldGraphic>
    </p:bldLst>
  </p:timing>
</p:sld>
</file>

<file path=ppt/slides/slide43.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b="0"/>
              <a:t>SEEA-CF - Water accounts</a:t>
            </a:r>
            <a:endParaRPr lang="en-GB" b="0" dirty="0"/>
          </a:p>
        </p:txBody>
      </p:sp>
      <p:sp>
        <p:nvSpPr>
          <p:cNvPr id="3" name="Slide Number Placeholder 2"/>
          <p:cNvSpPr>
            <a:spLocks noGrp="1"/>
          </p:cNvSpPr>
          <p:nvPr>
            <p:ph type="sldNum" sz="quarter" idx="12"/>
          </p:nvPr>
        </p:nvSpPr>
        <p:spPr/>
        <p:txBody>
          <a:bodyPr/>
          <a:lstStyle/>
          <a:p>
            <a:fld id="{33E22236-2149-4CED-A662-6633D7822ADF}" type="slidenum">
              <a:rPr lang="en-GB" smtClean="0"/>
              <a:pPr/>
              <a:t>43</a:t>
            </a:fld>
            <a:endParaRPr lang="en-GB"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1621205"/>
            <a:ext cx="3888432" cy="39129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5652120" y="5588511"/>
            <a:ext cx="2879443" cy="338554"/>
          </a:xfrm>
          <a:prstGeom prst="rect">
            <a:avLst/>
          </a:prstGeom>
          <a:noFill/>
        </p:spPr>
        <p:txBody>
          <a:bodyPr wrap="none" rtlCol="0">
            <a:spAutoFit/>
          </a:bodyPr>
          <a:lstStyle/>
          <a:p>
            <a:r>
              <a:rPr lang="en-CA" sz="1600" b="0" dirty="0">
                <a:latin typeface="+mn-lt"/>
              </a:rPr>
              <a:t>Source: Statistics Canada, 2010</a:t>
            </a:r>
          </a:p>
        </p:txBody>
      </p:sp>
      <p:grpSp>
        <p:nvGrpSpPr>
          <p:cNvPr id="6" name="Group 5"/>
          <p:cNvGrpSpPr/>
          <p:nvPr/>
        </p:nvGrpSpPr>
        <p:grpSpPr>
          <a:xfrm>
            <a:off x="539552" y="1600333"/>
            <a:ext cx="4104456" cy="4374851"/>
            <a:chOff x="539552" y="2167069"/>
            <a:chExt cx="4104456" cy="4374851"/>
          </a:xfrm>
        </p:grpSpPr>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2167069"/>
              <a:ext cx="4104456" cy="43748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Oval 7"/>
            <p:cNvSpPr/>
            <p:nvPr/>
          </p:nvSpPr>
          <p:spPr bwMode="auto">
            <a:xfrm>
              <a:off x="1331640" y="5733256"/>
              <a:ext cx="864096" cy="581568"/>
            </a:xfrm>
            <a:prstGeom prst="ellipse">
              <a:avLst/>
            </a:prstGeom>
            <a:noFill/>
            <a:ln w="28575"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sp>
          <p:nvSpPr>
            <p:cNvPr id="9" name="Oval 8"/>
            <p:cNvSpPr/>
            <p:nvPr/>
          </p:nvSpPr>
          <p:spPr bwMode="auto">
            <a:xfrm>
              <a:off x="2281318" y="2780928"/>
              <a:ext cx="864096" cy="581568"/>
            </a:xfrm>
            <a:prstGeom prst="ellipse">
              <a:avLst/>
            </a:prstGeom>
            <a:noFill/>
            <a:ln w="28575"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cxnSp>
          <p:nvCxnSpPr>
            <p:cNvPr id="10" name="Straight Arrow Connector 9"/>
            <p:cNvCxnSpPr/>
            <p:nvPr/>
          </p:nvCxnSpPr>
          <p:spPr bwMode="auto">
            <a:xfrm flipH="1">
              <a:off x="1835696" y="3362496"/>
              <a:ext cx="648072" cy="2370760"/>
            </a:xfrm>
            <a:prstGeom prst="straightConnector1">
              <a:avLst/>
            </a:prstGeom>
            <a:solidFill>
              <a:schemeClr val="accent1"/>
            </a:solidFill>
            <a:ln w="28575" cap="flat" cmpd="sng" algn="ctr">
              <a:solidFill>
                <a:srgbClr val="FF0000">
                  <a:alpha val="50000"/>
                </a:srgbClr>
              </a:solidFill>
              <a:prstDash val="solid"/>
              <a:round/>
              <a:headEnd type="arrow"/>
              <a:tailEnd type="arrow"/>
            </a:ln>
            <a:effectLst/>
          </p:spPr>
        </p:cxnSp>
        <p:sp>
          <p:nvSpPr>
            <p:cNvPr id="11" name="Oval 10"/>
            <p:cNvSpPr/>
            <p:nvPr/>
          </p:nvSpPr>
          <p:spPr bwMode="auto">
            <a:xfrm>
              <a:off x="544778" y="5371672"/>
              <a:ext cx="864096" cy="581568"/>
            </a:xfrm>
            <a:prstGeom prst="ellipse">
              <a:avLst/>
            </a:prstGeom>
            <a:noFill/>
            <a:ln w="28575"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sp>
          <p:nvSpPr>
            <p:cNvPr id="12" name="Oval 11"/>
            <p:cNvSpPr/>
            <p:nvPr/>
          </p:nvSpPr>
          <p:spPr bwMode="auto">
            <a:xfrm>
              <a:off x="1295818" y="3071712"/>
              <a:ext cx="864096" cy="581568"/>
            </a:xfrm>
            <a:prstGeom prst="ellipse">
              <a:avLst/>
            </a:prstGeom>
            <a:noFill/>
            <a:ln w="28575"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cxnSp>
          <p:nvCxnSpPr>
            <p:cNvPr id="13" name="Straight Arrow Connector 12"/>
            <p:cNvCxnSpPr/>
            <p:nvPr/>
          </p:nvCxnSpPr>
          <p:spPr bwMode="auto">
            <a:xfrm flipH="1">
              <a:off x="1048834" y="3653280"/>
              <a:ext cx="498830" cy="1718392"/>
            </a:xfrm>
            <a:prstGeom prst="straightConnector1">
              <a:avLst/>
            </a:prstGeom>
            <a:solidFill>
              <a:schemeClr val="accent1"/>
            </a:solidFill>
            <a:ln w="28575" cap="flat" cmpd="sng" algn="ctr">
              <a:solidFill>
                <a:srgbClr val="FF0000">
                  <a:alpha val="50000"/>
                </a:srgbClr>
              </a:solidFill>
              <a:prstDash val="solid"/>
              <a:round/>
              <a:headEnd type="arrow"/>
              <a:tailEnd type="arrow"/>
            </a:ln>
            <a:effectLst/>
          </p:spPr>
        </p:cxnSp>
      </p:grpSp>
      <p:sp>
        <p:nvSpPr>
          <p:cNvPr id="14" name="Rectangle 13"/>
          <p:cNvSpPr/>
          <p:nvPr/>
        </p:nvSpPr>
        <p:spPr>
          <a:xfrm>
            <a:off x="4257269" y="980728"/>
            <a:ext cx="475252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r>
              <a:rPr lang="en-CA" i="1" dirty="0">
                <a:solidFill>
                  <a:srgbClr val="003399"/>
                </a:solidFill>
                <a:latin typeface="+mn-lt"/>
                <a:cs typeface="+mn-cs"/>
              </a:rPr>
              <a:t>Canada’s Freshwater Supply and Demand</a:t>
            </a:r>
          </a:p>
        </p:txBody>
      </p:sp>
    </p:spTree>
    <p:extLst>
      <p:ext uri="{BB962C8B-B14F-4D97-AF65-F5344CB8AC3E}">
        <p14:creationId xmlns:p14="http://schemas.microsoft.com/office/powerpoint/2010/main" val="1457677891"/>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A lot of progress can be made quickly..</a:t>
            </a:r>
          </a:p>
        </p:txBody>
      </p:sp>
      <p:sp>
        <p:nvSpPr>
          <p:cNvPr id="5" name="Content Placeholder 4"/>
          <p:cNvSpPr>
            <a:spLocks noGrp="1"/>
          </p:cNvSpPr>
          <p:nvPr>
            <p:ph idx="1"/>
          </p:nvPr>
        </p:nvSpPr>
        <p:spPr/>
        <p:txBody>
          <a:bodyPr>
            <a:noAutofit/>
          </a:bodyPr>
          <a:lstStyle/>
          <a:p>
            <a:r>
              <a:rPr lang="en-GB" sz="2000" dirty="0"/>
              <a:t>It is not necessary to compile complete water accounts</a:t>
            </a:r>
          </a:p>
          <a:p>
            <a:pPr lvl="1"/>
            <a:r>
              <a:rPr lang="en-GB" sz="1800" dirty="0"/>
              <a:t>Address national policy priorities with available data</a:t>
            </a:r>
          </a:p>
          <a:p>
            <a:r>
              <a:rPr lang="en-GB" sz="2000" dirty="0"/>
              <a:t>National data, global data and guidance are available to get started</a:t>
            </a:r>
          </a:p>
          <a:p>
            <a:pPr lvl="1"/>
            <a:r>
              <a:rPr lang="en-GB" sz="1800" dirty="0"/>
              <a:t>Many countries already have much of the data needed to compile water supply and use tables and water asset accounts</a:t>
            </a:r>
          </a:p>
          <a:p>
            <a:pPr lvl="1"/>
            <a:r>
              <a:rPr lang="en-GB" sz="1800" dirty="0"/>
              <a:t>Data are usually dispersed in many agencies</a:t>
            </a:r>
          </a:p>
          <a:p>
            <a:pPr lvl="2"/>
            <a:r>
              <a:rPr lang="en-GB" sz="1600" dirty="0"/>
              <a:t>Agricultural agencies collect information on irrigation water, water ministries collect information to construct water balances, etc.</a:t>
            </a:r>
          </a:p>
          <a:p>
            <a:pPr lvl="1"/>
            <a:r>
              <a:rPr lang="en-GB" sz="1800" dirty="0"/>
              <a:t>Cooperation in needed</a:t>
            </a:r>
          </a:p>
          <a:p>
            <a:pPr lvl="2"/>
            <a:r>
              <a:rPr lang="en-GB" sz="1600" dirty="0"/>
              <a:t>Within statistical offices</a:t>
            </a:r>
          </a:p>
          <a:p>
            <a:pPr lvl="2"/>
            <a:r>
              <a:rPr lang="en-GB" sz="1600" dirty="0"/>
              <a:t>Between statistical offices, water departments, economic/planning departments and agricultural departments</a:t>
            </a:r>
          </a:p>
          <a:p>
            <a:pPr lvl="2"/>
            <a:r>
              <a:rPr lang="en-GB" sz="1600" dirty="0"/>
              <a:t>With the water supply industry</a:t>
            </a:r>
          </a:p>
          <a:p>
            <a:pPr lvl="2"/>
            <a:r>
              <a:rPr lang="en-GB" sz="1600" dirty="0"/>
              <a:t>With the scientific and research communities</a:t>
            </a:r>
          </a:p>
          <a:p>
            <a:pPr lvl="2"/>
            <a:r>
              <a:rPr lang="en-GB" sz="1600" dirty="0"/>
              <a:t>Between users and producers of information</a:t>
            </a:r>
          </a:p>
          <a:p>
            <a:pPr marL="0" indent="0">
              <a:buNone/>
            </a:pPr>
            <a:endParaRPr lang="en-GB" dirty="0"/>
          </a:p>
        </p:txBody>
      </p:sp>
      <p:sp>
        <p:nvSpPr>
          <p:cNvPr id="2" name="Footer Placeholder 1"/>
          <p:cNvSpPr>
            <a:spLocks noGrp="1"/>
          </p:cNvSpPr>
          <p:nvPr>
            <p:ph type="ftr" sz="quarter" idx="11"/>
          </p:nvPr>
        </p:nvSpPr>
        <p:spPr/>
        <p:txBody>
          <a:bodyPr/>
          <a:lstStyle/>
          <a:p>
            <a:r>
              <a:rPr lang="en-GB"/>
              <a:t>SEEA-CF - Water accounts</a:t>
            </a:r>
          </a:p>
        </p:txBody>
      </p:sp>
      <p:sp>
        <p:nvSpPr>
          <p:cNvPr id="3" name="Slide Number Placeholder 2"/>
          <p:cNvSpPr>
            <a:spLocks noGrp="1"/>
          </p:cNvSpPr>
          <p:nvPr>
            <p:ph type="sldNum" sz="quarter" idx="12"/>
          </p:nvPr>
        </p:nvSpPr>
        <p:spPr/>
        <p:txBody>
          <a:bodyPr/>
          <a:lstStyle/>
          <a:p>
            <a:fld id="{33E22236-2149-4CED-A662-6633D7822ADF}" type="slidenum">
              <a:rPr lang="en-GB" smtClean="0"/>
              <a:pPr/>
              <a:t>44</a:t>
            </a:fld>
            <a:endParaRPr lang="en-GB"/>
          </a:p>
        </p:txBody>
      </p:sp>
    </p:spTree>
    <p:extLst>
      <p:ext uri="{BB962C8B-B14F-4D97-AF65-F5344CB8AC3E}">
        <p14:creationId xmlns:p14="http://schemas.microsoft.com/office/powerpoint/2010/main" val="3074835035"/>
      </p:ext>
    </p:extLst>
  </p:cSld>
  <p:clrMapOvr>
    <a:masterClrMapping/>
  </p:clrMapOvr>
  <p:transition>
    <p:fade thruBlk="1"/>
  </p:transition>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24198"/>
            <a:ext cx="8748464" cy="792634"/>
          </a:xfrm>
        </p:spPr>
        <p:txBody>
          <a:bodyPr/>
          <a:lstStyle/>
          <a:p>
            <a:r>
              <a:rPr lang="en-GB" dirty="0"/>
              <a:t>Group exercise (15m) (Groups of 3-5)</a:t>
            </a:r>
            <a:endParaRPr lang="en-CA" dirty="0"/>
          </a:p>
        </p:txBody>
      </p:sp>
      <p:sp>
        <p:nvSpPr>
          <p:cNvPr id="3" name="Content Placeholder 2"/>
          <p:cNvSpPr>
            <a:spLocks noGrp="1"/>
          </p:cNvSpPr>
          <p:nvPr>
            <p:ph idx="1"/>
          </p:nvPr>
        </p:nvSpPr>
        <p:spPr>
          <a:xfrm>
            <a:off x="457200" y="1844825"/>
            <a:ext cx="8229600" cy="4320480"/>
          </a:xfrm>
        </p:spPr>
        <p:txBody>
          <a:bodyPr/>
          <a:lstStyle/>
          <a:p>
            <a:pPr marL="514350" indent="-514350">
              <a:buFont typeface="+mj-lt"/>
              <a:buAutoNum type="arabicPeriod"/>
            </a:pPr>
            <a:r>
              <a:rPr lang="en-CA" sz="2400" dirty="0"/>
              <a:t>What is the main water issue in your country?</a:t>
            </a:r>
          </a:p>
          <a:p>
            <a:pPr marL="514350" indent="-514350">
              <a:buFont typeface="+mj-lt"/>
              <a:buAutoNum type="arabicPeriod"/>
            </a:pPr>
            <a:r>
              <a:rPr lang="en-CA" sz="2400" dirty="0"/>
              <a:t>Suggest </a:t>
            </a:r>
            <a:r>
              <a:rPr lang="en-CA" sz="2400" b="1" dirty="0"/>
              <a:t>three</a:t>
            </a:r>
            <a:r>
              <a:rPr lang="en-CA" sz="2400" dirty="0"/>
              <a:t> measures that could be used to address it?</a:t>
            </a:r>
          </a:p>
          <a:p>
            <a:pPr marL="514350" indent="-514350">
              <a:buFont typeface="+mj-lt"/>
              <a:buAutoNum type="arabicPeriod"/>
            </a:pPr>
            <a:r>
              <a:rPr lang="en-CA" sz="2400" dirty="0"/>
              <a:t>Report:</a:t>
            </a:r>
          </a:p>
          <a:p>
            <a:pPr marL="914400" lvl="1" indent="-514350"/>
            <a:r>
              <a:rPr lang="en-CA" sz="2000" dirty="0"/>
              <a:t>The water issue you selected</a:t>
            </a:r>
          </a:p>
          <a:p>
            <a:pPr marL="914400" lvl="1" indent="-514350"/>
            <a:r>
              <a:rPr lang="en-CA" sz="2000" dirty="0"/>
              <a:t>The three measures you selected</a:t>
            </a:r>
          </a:p>
          <a:p>
            <a:pPr marL="914400" lvl="1" indent="-514350"/>
            <a:r>
              <a:rPr lang="en-CA" sz="2000" dirty="0"/>
              <a:t>Are </a:t>
            </a:r>
            <a:r>
              <a:rPr lang="en-CA" sz="2000" b="1" dirty="0"/>
              <a:t>national</a:t>
            </a:r>
            <a:r>
              <a:rPr lang="en-CA" sz="2000" dirty="0"/>
              <a:t> data available in your country for these measures?</a:t>
            </a:r>
          </a:p>
          <a:p>
            <a:pPr marL="514350" indent="-514350">
              <a:buFont typeface="+mj-lt"/>
              <a:buAutoNum type="arabicPeriod"/>
            </a:pPr>
            <a:r>
              <a:rPr lang="en-GB" sz="2400" dirty="0"/>
              <a:t>Discussion:</a:t>
            </a:r>
          </a:p>
          <a:p>
            <a:pPr marL="914400" lvl="1" indent="-514350">
              <a:buFont typeface="Arial" panose="020B0604020202020204" pitchFamily="34" charset="0"/>
              <a:buChar char="−"/>
            </a:pPr>
            <a:r>
              <a:rPr lang="en-GB" sz="2000" dirty="0"/>
              <a:t>What other measures could you suggest?</a:t>
            </a:r>
          </a:p>
          <a:p>
            <a:pPr marL="914400" lvl="1" indent="-514350">
              <a:buFont typeface="Arial" panose="020B0604020202020204" pitchFamily="34" charset="0"/>
              <a:buChar char="−"/>
            </a:pPr>
            <a:r>
              <a:rPr lang="en-GB" sz="2000" dirty="0"/>
              <a:t>What other data sources could you suggest?</a:t>
            </a:r>
            <a:endParaRPr lang="en-CA" sz="2000" dirty="0"/>
          </a:p>
        </p:txBody>
      </p:sp>
      <p:sp>
        <p:nvSpPr>
          <p:cNvPr id="5" name="Footer Placeholder 4"/>
          <p:cNvSpPr>
            <a:spLocks noGrp="1"/>
          </p:cNvSpPr>
          <p:nvPr>
            <p:ph type="ftr" sz="quarter" idx="11"/>
          </p:nvPr>
        </p:nvSpPr>
        <p:spPr/>
        <p:txBody>
          <a:bodyPr/>
          <a:lstStyle/>
          <a:p>
            <a:r>
              <a:rPr lang="en-GB" dirty="0"/>
              <a:t>Water account - SEEA CF</a:t>
            </a:r>
          </a:p>
        </p:txBody>
      </p:sp>
    </p:spTree>
    <p:extLst>
      <p:ext uri="{BB962C8B-B14F-4D97-AF65-F5344CB8AC3E}">
        <p14:creationId xmlns:p14="http://schemas.microsoft.com/office/powerpoint/2010/main" val="3614045221"/>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500"/>
                                        <p:tgtEl>
                                          <p:spTgt spid="3">
                                            <p:txEl>
                                              <p:pRg st="6" end="6"/>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7" end="7"/>
                                            </p:txEl>
                                          </p:spTgt>
                                        </p:tgtEl>
                                        <p:attrNameLst>
                                          <p:attrName>style.visibility</p:attrName>
                                        </p:attrNameLst>
                                      </p:cBhvr>
                                      <p:to>
                                        <p:strVal val="visible"/>
                                      </p:to>
                                    </p:set>
                                    <p:animEffect transition="in" filter="fade">
                                      <p:cBhvr>
                                        <p:cTn id="10" dur="500"/>
                                        <p:tgtEl>
                                          <p:spTgt spid="3">
                                            <p:txEl>
                                              <p:pRg st="7" end="7"/>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animEffect transition="in" filter="fade">
                                      <p:cBhvr>
                                        <p:cTn id="1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Group 1"/>
          <p:cNvGrpSpPr/>
          <p:nvPr/>
        </p:nvGrpSpPr>
        <p:grpSpPr>
          <a:xfrm>
            <a:off x="2483768" y="1734964"/>
            <a:ext cx="4263637" cy="4248472"/>
            <a:chOff x="2483768" y="1734964"/>
            <a:chExt cx="4263637" cy="4248472"/>
          </a:xfrm>
        </p:grpSpPr>
        <p:sp>
          <p:nvSpPr>
            <p:cNvPr id="11" name="Oval 10"/>
            <p:cNvSpPr/>
            <p:nvPr/>
          </p:nvSpPr>
          <p:spPr bwMode="auto">
            <a:xfrm>
              <a:off x="2483768" y="1734964"/>
              <a:ext cx="4263637" cy="4248472"/>
            </a:xfrm>
            <a:prstGeom prst="ellipse">
              <a:avLst/>
            </a:prstGeom>
            <a:solidFill>
              <a:srgbClr val="00CC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cs typeface="Arial" charset="0"/>
              </a:endParaRPr>
            </a:p>
          </p:txBody>
        </p:sp>
        <p:sp>
          <p:nvSpPr>
            <p:cNvPr id="17" name="TextBox 16"/>
            <p:cNvSpPr txBox="1"/>
            <p:nvPr/>
          </p:nvSpPr>
          <p:spPr>
            <a:xfrm>
              <a:off x="3576588" y="4860669"/>
              <a:ext cx="2151732" cy="369332"/>
            </a:xfrm>
            <a:prstGeom prst="rect">
              <a:avLst/>
            </a:prstGeom>
            <a:noFill/>
          </p:spPr>
          <p:txBody>
            <a:bodyPr wrap="square" rtlCol="0">
              <a:spAutoFit/>
            </a:bodyPr>
            <a:lstStyle/>
            <a:p>
              <a:pPr algn="ctr"/>
              <a:r>
                <a:rPr lang="en-US" i="1" u="sng" dirty="0">
                  <a:effectLst>
                    <a:outerShdw blurRad="38100" dist="38100" dir="2700000" algn="tl">
                      <a:srgbClr val="000000">
                        <a:alpha val="43137"/>
                      </a:srgbClr>
                    </a:outerShdw>
                  </a:effectLst>
                </a:rPr>
                <a:t>Water assets</a:t>
              </a:r>
            </a:p>
          </p:txBody>
        </p:sp>
      </p:grpSp>
      <p:grpSp>
        <p:nvGrpSpPr>
          <p:cNvPr id="3" name="Group 2"/>
          <p:cNvGrpSpPr/>
          <p:nvPr/>
        </p:nvGrpSpPr>
        <p:grpSpPr>
          <a:xfrm>
            <a:off x="2488332" y="1734964"/>
            <a:ext cx="4259073" cy="4248472"/>
            <a:chOff x="2488332" y="1734964"/>
            <a:chExt cx="4259073" cy="4248472"/>
          </a:xfrm>
        </p:grpSpPr>
        <p:sp>
          <p:nvSpPr>
            <p:cNvPr id="12" name="Pie 11"/>
            <p:cNvSpPr/>
            <p:nvPr/>
          </p:nvSpPr>
          <p:spPr bwMode="auto">
            <a:xfrm>
              <a:off x="2488332" y="1734964"/>
              <a:ext cx="4259073" cy="4248472"/>
            </a:xfrm>
            <a:prstGeom prst="pie">
              <a:avLst>
                <a:gd name="adj1" fmla="val 8479508"/>
                <a:gd name="adj2" fmla="val 16200000"/>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cs typeface="Arial" charset="0"/>
              </a:endParaRPr>
            </a:p>
          </p:txBody>
        </p:sp>
        <p:sp>
          <p:nvSpPr>
            <p:cNvPr id="18" name="TextBox 17"/>
            <p:cNvSpPr txBox="1"/>
            <p:nvPr/>
          </p:nvSpPr>
          <p:spPr>
            <a:xfrm>
              <a:off x="2868538" y="2576374"/>
              <a:ext cx="1709384" cy="369332"/>
            </a:xfrm>
            <a:prstGeom prst="rect">
              <a:avLst/>
            </a:prstGeom>
            <a:noFill/>
          </p:spPr>
          <p:txBody>
            <a:bodyPr wrap="square" rtlCol="0">
              <a:spAutoFit/>
            </a:bodyPr>
            <a:lstStyle/>
            <a:p>
              <a:r>
                <a:rPr lang="en-US" i="1" u="sng" dirty="0">
                  <a:effectLst>
                    <a:outerShdw blurRad="38100" dist="38100" dir="2700000" algn="tl">
                      <a:srgbClr val="000000">
                        <a:alpha val="43137"/>
                      </a:srgbClr>
                    </a:outerShdw>
                  </a:effectLst>
                </a:rPr>
                <a:t>Supply &amp; Use</a:t>
              </a:r>
            </a:p>
          </p:txBody>
        </p:sp>
      </p:grpSp>
      <p:sp>
        <p:nvSpPr>
          <p:cNvPr id="13" name="Curved Right Arrow 12"/>
          <p:cNvSpPr/>
          <p:nvPr/>
        </p:nvSpPr>
        <p:spPr bwMode="auto">
          <a:xfrm rot="18771755">
            <a:off x="2607305" y="3932933"/>
            <a:ext cx="1258804" cy="2594136"/>
          </a:xfrm>
          <a:prstGeom prst="curvedRightArrow">
            <a:avLst/>
          </a:prstGeom>
          <a:solidFill>
            <a:srgbClr val="0033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cs typeface="Arial" charset="0"/>
            </a:endParaRPr>
          </a:p>
        </p:txBody>
      </p:sp>
      <p:grpSp>
        <p:nvGrpSpPr>
          <p:cNvPr id="16" name="Group 15"/>
          <p:cNvGrpSpPr/>
          <p:nvPr/>
        </p:nvGrpSpPr>
        <p:grpSpPr>
          <a:xfrm>
            <a:off x="3105748" y="3237531"/>
            <a:ext cx="836715" cy="804788"/>
            <a:chOff x="3105748" y="2852936"/>
            <a:chExt cx="836715" cy="804788"/>
          </a:xfrm>
        </p:grpSpPr>
        <p:sp>
          <p:nvSpPr>
            <p:cNvPr id="14" name="Curved Right Arrow 13"/>
            <p:cNvSpPr/>
            <p:nvPr/>
          </p:nvSpPr>
          <p:spPr bwMode="auto">
            <a:xfrm>
              <a:off x="3105748" y="2865636"/>
              <a:ext cx="360041" cy="792088"/>
            </a:xfrm>
            <a:prstGeom prst="curved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cs typeface="Arial" charset="0"/>
              </a:endParaRPr>
            </a:p>
          </p:txBody>
        </p:sp>
        <p:sp>
          <p:nvSpPr>
            <p:cNvPr id="15" name="Curved Right Arrow 14"/>
            <p:cNvSpPr/>
            <p:nvPr/>
          </p:nvSpPr>
          <p:spPr bwMode="auto">
            <a:xfrm rot="10800000">
              <a:off x="3582422" y="2852936"/>
              <a:ext cx="360041" cy="792088"/>
            </a:xfrm>
            <a:prstGeom prst="curved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cs typeface="Arial" charset="0"/>
              </a:endParaRPr>
            </a:p>
          </p:txBody>
        </p:sp>
      </p:grpSp>
      <p:sp>
        <p:nvSpPr>
          <p:cNvPr id="19" name="TextBox 18"/>
          <p:cNvSpPr txBox="1"/>
          <p:nvPr/>
        </p:nvSpPr>
        <p:spPr>
          <a:xfrm>
            <a:off x="1624795" y="5614104"/>
            <a:ext cx="1075866" cy="369332"/>
          </a:xfrm>
          <a:prstGeom prst="rect">
            <a:avLst/>
          </a:prstGeom>
          <a:noFill/>
        </p:spPr>
        <p:txBody>
          <a:bodyPr wrap="square" rtlCol="0">
            <a:spAutoFit/>
          </a:bodyPr>
          <a:lstStyle/>
          <a:p>
            <a:r>
              <a:rPr lang="en-US" dirty="0"/>
              <a:t>Returns</a:t>
            </a:r>
          </a:p>
        </p:txBody>
      </p:sp>
      <p:sp>
        <p:nvSpPr>
          <p:cNvPr id="20" name="Footer Placeholder 19"/>
          <p:cNvSpPr>
            <a:spLocks noGrp="1"/>
          </p:cNvSpPr>
          <p:nvPr>
            <p:ph type="ftr" sz="quarter" idx="11"/>
          </p:nvPr>
        </p:nvSpPr>
        <p:spPr/>
        <p:txBody>
          <a:bodyPr/>
          <a:lstStyle/>
          <a:p>
            <a:r>
              <a:rPr lang="en-GB"/>
              <a:t>Water account - SEEA CF</a:t>
            </a:r>
          </a:p>
        </p:txBody>
      </p:sp>
    </p:spTree>
    <p:extLst>
      <p:ext uri="{BB962C8B-B14F-4D97-AF65-F5344CB8AC3E}">
        <p14:creationId xmlns:p14="http://schemas.microsoft.com/office/powerpoint/2010/main" val="1731753697"/>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3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barn(inVertical)">
                                      <p:cBhvr>
                                        <p:cTn id="17" dur="20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1000" fill="hold"/>
                                        <p:tgtEl>
                                          <p:spTgt spid="13"/>
                                        </p:tgtEl>
                                        <p:attrNameLst>
                                          <p:attrName>ppt_w</p:attrName>
                                        </p:attrNameLst>
                                      </p:cBhvr>
                                      <p:tavLst>
                                        <p:tav tm="0">
                                          <p:val>
                                            <p:fltVal val="0"/>
                                          </p:val>
                                        </p:tav>
                                        <p:tav tm="100000">
                                          <p:val>
                                            <p:strVal val="#ppt_w"/>
                                          </p:val>
                                        </p:tav>
                                      </p:tavLst>
                                    </p:anim>
                                    <p:anim calcmode="lin" valueType="num">
                                      <p:cBhvr>
                                        <p:cTn id="23" dur="1000" fill="hold"/>
                                        <p:tgtEl>
                                          <p:spTgt spid="13"/>
                                        </p:tgtEl>
                                        <p:attrNameLst>
                                          <p:attrName>ppt_h</p:attrName>
                                        </p:attrNameLst>
                                      </p:cBhvr>
                                      <p:tavLst>
                                        <p:tav tm="0">
                                          <p:val>
                                            <p:fltVal val="0"/>
                                          </p:val>
                                        </p:tav>
                                        <p:tav tm="100000">
                                          <p:val>
                                            <p:strVal val="#ppt_h"/>
                                          </p:val>
                                        </p:tav>
                                      </p:tavLst>
                                    </p:anim>
                                    <p:anim calcmode="lin" valueType="num">
                                      <p:cBhvr>
                                        <p:cTn id="24" dur="1000" fill="hold"/>
                                        <p:tgtEl>
                                          <p:spTgt spid="13"/>
                                        </p:tgtEl>
                                        <p:attrNameLst>
                                          <p:attrName>style.rotation</p:attrName>
                                        </p:attrNameLst>
                                      </p:cBhvr>
                                      <p:tavLst>
                                        <p:tav tm="0">
                                          <p:val>
                                            <p:fltVal val="90"/>
                                          </p:val>
                                        </p:tav>
                                        <p:tav tm="100000">
                                          <p:val>
                                            <p:fltVal val="0"/>
                                          </p:val>
                                        </p:tav>
                                      </p:tavLst>
                                    </p:anim>
                                    <p:animEffect transition="in" filter="fade">
                                      <p:cBhvr>
                                        <p:cTn id="25" dur="1000"/>
                                        <p:tgtEl>
                                          <p:spTgt spid="1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p:cTn id="28" dur="1000" fill="hold"/>
                                        <p:tgtEl>
                                          <p:spTgt spid="19"/>
                                        </p:tgtEl>
                                        <p:attrNameLst>
                                          <p:attrName>ppt_w</p:attrName>
                                        </p:attrNameLst>
                                      </p:cBhvr>
                                      <p:tavLst>
                                        <p:tav tm="0">
                                          <p:val>
                                            <p:fltVal val="0"/>
                                          </p:val>
                                        </p:tav>
                                        <p:tav tm="100000">
                                          <p:val>
                                            <p:strVal val="#ppt_w"/>
                                          </p:val>
                                        </p:tav>
                                      </p:tavLst>
                                    </p:anim>
                                    <p:anim calcmode="lin" valueType="num">
                                      <p:cBhvr>
                                        <p:cTn id="29" dur="1000" fill="hold"/>
                                        <p:tgtEl>
                                          <p:spTgt spid="19"/>
                                        </p:tgtEl>
                                        <p:attrNameLst>
                                          <p:attrName>ppt_h</p:attrName>
                                        </p:attrNameLst>
                                      </p:cBhvr>
                                      <p:tavLst>
                                        <p:tav tm="0">
                                          <p:val>
                                            <p:fltVal val="0"/>
                                          </p:val>
                                        </p:tav>
                                        <p:tav tm="100000">
                                          <p:val>
                                            <p:strVal val="#ppt_h"/>
                                          </p:val>
                                        </p:tav>
                                      </p:tavLst>
                                    </p:anim>
                                    <p:animEffect transition="in" filter="fade">
                                      <p:cBhvr>
                                        <p:cTn id="30"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What? </a:t>
            </a:r>
          </a:p>
        </p:txBody>
      </p:sp>
      <p:sp>
        <p:nvSpPr>
          <p:cNvPr id="3" name="Content Placeholder 2"/>
          <p:cNvSpPr>
            <a:spLocks noGrp="1"/>
          </p:cNvSpPr>
          <p:nvPr>
            <p:ph idx="1"/>
          </p:nvPr>
        </p:nvSpPr>
        <p:spPr>
          <a:xfrm>
            <a:off x="628650" y="1667507"/>
            <a:ext cx="7886700" cy="1329445"/>
          </a:xfrm>
        </p:spPr>
        <p:txBody>
          <a:bodyPr/>
          <a:lstStyle/>
          <a:p>
            <a:pPr>
              <a:spcBef>
                <a:spcPts val="0"/>
              </a:spcBef>
              <a:buFont typeface="Arial" charset="0"/>
              <a:buChar char="•"/>
            </a:pPr>
            <a:r>
              <a:rPr lang="en-CA" altLang="en-US" dirty="0"/>
              <a:t>Availability (stocks) and changes (flows) of water resources</a:t>
            </a:r>
          </a:p>
          <a:p>
            <a:pPr>
              <a:spcBef>
                <a:spcPts val="0"/>
              </a:spcBef>
              <a:buFont typeface="Arial" charset="0"/>
              <a:buChar char="•"/>
            </a:pPr>
            <a:r>
              <a:rPr lang="en-CA" altLang="en-US" dirty="0"/>
              <a:t>Supply and use of water within the economy</a:t>
            </a:r>
          </a:p>
          <a:p>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6</a:t>
            </a:fld>
            <a:endParaRPr lang="en-GB"/>
          </a:p>
        </p:txBody>
      </p:sp>
      <p:sp>
        <p:nvSpPr>
          <p:cNvPr id="6" name="Title 1"/>
          <p:cNvSpPr txBox="1">
            <a:spLocks/>
          </p:cNvSpPr>
          <p:nvPr/>
        </p:nvSpPr>
        <p:spPr>
          <a:xfrm>
            <a:off x="645740" y="2852936"/>
            <a:ext cx="7886700" cy="81606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3600" kern="1200">
                <a:solidFill>
                  <a:schemeClr val="accent6">
                    <a:lumMod val="75000"/>
                  </a:schemeClr>
                </a:solidFill>
                <a:latin typeface="+mj-lt"/>
                <a:ea typeface="+mj-ea"/>
                <a:cs typeface="+mj-cs"/>
              </a:defRPr>
            </a:lvl1pPr>
          </a:lstStyle>
          <a:p>
            <a:pPr fontAlgn="auto">
              <a:spcAft>
                <a:spcPts val="0"/>
              </a:spcAft>
            </a:pPr>
            <a:r>
              <a:rPr lang="en-GB" b="0" dirty="0"/>
              <a:t>What? </a:t>
            </a:r>
          </a:p>
        </p:txBody>
      </p:sp>
      <p:sp>
        <p:nvSpPr>
          <p:cNvPr id="7" name="Content Placeholder 2"/>
          <p:cNvSpPr txBox="1">
            <a:spLocks/>
          </p:cNvSpPr>
          <p:nvPr/>
        </p:nvSpPr>
        <p:spPr>
          <a:xfrm>
            <a:off x="645740" y="3645024"/>
            <a:ext cx="7886700" cy="2736304"/>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accent3">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accent2">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spcBef>
                <a:spcPts val="0"/>
              </a:spcBef>
              <a:buFont typeface="Arial" charset="0"/>
              <a:buChar char="•"/>
            </a:pPr>
            <a:r>
              <a:rPr lang="en-CA" altLang="en-US" b="0" dirty="0"/>
              <a:t>Policies on water security, water resources management</a:t>
            </a:r>
          </a:p>
          <a:p>
            <a:pPr>
              <a:lnSpc>
                <a:spcPct val="110000"/>
              </a:lnSpc>
              <a:spcBef>
                <a:spcPts val="0"/>
              </a:spcBef>
              <a:buFont typeface="Arial" charset="0"/>
              <a:buChar char="•"/>
            </a:pPr>
            <a:r>
              <a:rPr lang="en-CA" altLang="en-US" b="0" dirty="0"/>
              <a:t>Links to economic accounts</a:t>
            </a:r>
          </a:p>
          <a:p>
            <a:pPr>
              <a:lnSpc>
                <a:spcPct val="110000"/>
              </a:lnSpc>
              <a:spcBef>
                <a:spcPts val="0"/>
              </a:spcBef>
              <a:buFont typeface="Arial" charset="0"/>
              <a:buChar char="•"/>
            </a:pPr>
            <a:r>
              <a:rPr lang="en-CA" altLang="en-US" b="0" dirty="0"/>
              <a:t>Basis for SEEA-WATER, SEEA-EEA</a:t>
            </a:r>
          </a:p>
          <a:p>
            <a:pPr>
              <a:lnSpc>
                <a:spcPct val="110000"/>
              </a:lnSpc>
              <a:spcBef>
                <a:spcPts val="0"/>
              </a:spcBef>
              <a:buFont typeface="Arial" charset="0"/>
              <a:buChar char="•"/>
            </a:pPr>
            <a:r>
              <a:rPr lang="en-CA" altLang="en-US" b="0" dirty="0"/>
              <a:t>Indicators:</a:t>
            </a:r>
          </a:p>
          <a:p>
            <a:pPr lvl="1">
              <a:lnSpc>
                <a:spcPct val="110000"/>
              </a:lnSpc>
              <a:spcBef>
                <a:spcPts val="0"/>
              </a:spcBef>
              <a:buFont typeface="Arial" charset="0"/>
              <a:buChar char="•"/>
            </a:pPr>
            <a:r>
              <a:rPr lang="en-CA" altLang="en-US" sz="2200" b="0" dirty="0"/>
              <a:t>Total water use (by source, purpose, etc.)</a:t>
            </a:r>
          </a:p>
          <a:p>
            <a:pPr lvl="1">
              <a:lnSpc>
                <a:spcPct val="110000"/>
              </a:lnSpc>
              <a:spcBef>
                <a:spcPts val="0"/>
              </a:spcBef>
              <a:buFont typeface="Arial" charset="0"/>
              <a:buChar char="•"/>
            </a:pPr>
            <a:r>
              <a:rPr lang="en-CA" altLang="en-US" sz="2200" b="0" dirty="0"/>
              <a:t>Water intensity/productivity</a:t>
            </a:r>
          </a:p>
          <a:p>
            <a:pPr lvl="1">
              <a:lnSpc>
                <a:spcPct val="110000"/>
              </a:lnSpc>
              <a:spcBef>
                <a:spcPts val="0"/>
              </a:spcBef>
              <a:buFont typeface="Arial" charset="0"/>
              <a:buChar char="•"/>
            </a:pPr>
            <a:r>
              <a:rPr lang="en-CA" altLang="en-US" sz="2200" b="0" dirty="0"/>
              <a:t>Variability in water resources, trends (droughts, floods)</a:t>
            </a:r>
            <a:endParaRPr lang="en-CA" b="0" dirty="0"/>
          </a:p>
          <a:p>
            <a:pPr fontAlgn="auto">
              <a:lnSpc>
                <a:spcPct val="110000"/>
              </a:lnSpc>
              <a:spcAft>
                <a:spcPts val="0"/>
              </a:spcAft>
            </a:pPr>
            <a:endParaRPr lang="en-GB" b="0" dirty="0"/>
          </a:p>
        </p:txBody>
      </p:sp>
    </p:spTree>
    <p:extLst>
      <p:ext uri="{BB962C8B-B14F-4D97-AF65-F5344CB8AC3E}">
        <p14:creationId xmlns:p14="http://schemas.microsoft.com/office/powerpoint/2010/main" val="560140599"/>
      </p:ext>
    </p:extLst>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0476" t="17411" r="2262" b="15476"/>
          <a:stretch/>
        </p:blipFill>
        <p:spPr bwMode="auto">
          <a:xfrm>
            <a:off x="2339752" y="2492896"/>
            <a:ext cx="4608512" cy="32025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27813" t="19177" r="12655" b="13994"/>
          <a:stretch/>
        </p:blipFill>
        <p:spPr bwMode="auto">
          <a:xfrm>
            <a:off x="250668" y="1495232"/>
            <a:ext cx="5761492" cy="51741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29524" t="17411" r="13095" b="17857"/>
          <a:stretch/>
        </p:blipFill>
        <p:spPr bwMode="auto">
          <a:xfrm>
            <a:off x="4299246" y="1495232"/>
            <a:ext cx="4809258" cy="43403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itle 1"/>
          <p:cNvSpPr>
            <a:spLocks noGrp="1"/>
          </p:cNvSpPr>
          <p:nvPr>
            <p:ph type="title"/>
          </p:nvPr>
        </p:nvSpPr>
        <p:spPr>
          <a:xfrm>
            <a:off x="628650" y="810600"/>
            <a:ext cx="7886700" cy="816069"/>
          </a:xfrm>
        </p:spPr>
        <p:txBody>
          <a:bodyPr>
            <a:normAutofit/>
          </a:bodyPr>
          <a:lstStyle/>
          <a:p>
            <a:r>
              <a:rPr lang="en-US" sz="3200" dirty="0"/>
              <a:t>What does a Water Account look like?</a:t>
            </a:r>
            <a:endParaRPr lang="en-GB" sz="3200" dirty="0"/>
          </a:p>
        </p:txBody>
      </p:sp>
    </p:spTree>
    <p:extLst>
      <p:ext uri="{BB962C8B-B14F-4D97-AF65-F5344CB8AC3E}">
        <p14:creationId xmlns:p14="http://schemas.microsoft.com/office/powerpoint/2010/main" val="1722513983"/>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fade">
                                      <p:cBhvr>
                                        <p:cTn id="12" dur="1000"/>
                                        <p:tgtEl>
                                          <p:spTgt spid="2050"/>
                                        </p:tgtEl>
                                      </p:cBhvr>
                                    </p:animEffect>
                                    <p:anim calcmode="lin" valueType="num">
                                      <p:cBhvr>
                                        <p:cTn id="13" dur="1000" fill="hold"/>
                                        <p:tgtEl>
                                          <p:spTgt spid="2050"/>
                                        </p:tgtEl>
                                        <p:attrNameLst>
                                          <p:attrName>ppt_x</p:attrName>
                                        </p:attrNameLst>
                                      </p:cBhvr>
                                      <p:tavLst>
                                        <p:tav tm="0">
                                          <p:val>
                                            <p:strVal val="#ppt_x"/>
                                          </p:val>
                                        </p:tav>
                                        <p:tav tm="100000">
                                          <p:val>
                                            <p:strVal val="#ppt_x"/>
                                          </p:val>
                                        </p:tav>
                                      </p:tavLst>
                                    </p:anim>
                                    <p:anim calcmode="lin" valueType="num">
                                      <p:cBhvr>
                                        <p:cTn id="14"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What do you need to compile a Water Account?</a:t>
            </a:r>
            <a:endParaRPr lang="en-GB" dirty="0"/>
          </a:p>
        </p:txBody>
      </p:sp>
      <p:sp>
        <p:nvSpPr>
          <p:cNvPr id="3" name="Content Placeholder 2"/>
          <p:cNvSpPr>
            <a:spLocks noGrp="1"/>
          </p:cNvSpPr>
          <p:nvPr>
            <p:ph idx="1"/>
          </p:nvPr>
        </p:nvSpPr>
        <p:spPr>
          <a:xfrm>
            <a:off x="628650" y="1879451"/>
            <a:ext cx="7886700" cy="4645893"/>
          </a:xfrm>
        </p:spPr>
        <p:txBody>
          <a:bodyPr/>
          <a:lstStyle/>
          <a:p>
            <a:pPr>
              <a:buFont typeface="Arial" charset="0"/>
              <a:buChar char="•"/>
            </a:pPr>
            <a:r>
              <a:rPr lang="en-CA" altLang="en-US" dirty="0"/>
              <a:t>Data: </a:t>
            </a:r>
          </a:p>
          <a:p>
            <a:pPr lvl="1">
              <a:buFont typeface="Arial" charset="0"/>
              <a:buChar char="•"/>
            </a:pPr>
            <a:r>
              <a:rPr lang="en-CA" altLang="en-US" dirty="0"/>
              <a:t>Water stocks by source</a:t>
            </a:r>
          </a:p>
          <a:p>
            <a:pPr lvl="1">
              <a:buFont typeface="Arial" charset="0"/>
              <a:buChar char="•"/>
            </a:pPr>
            <a:r>
              <a:rPr lang="en-CA" altLang="en-US" dirty="0"/>
              <a:t>Supply (abstraction, production, return flows)</a:t>
            </a:r>
          </a:p>
          <a:p>
            <a:pPr lvl="1">
              <a:buFont typeface="Arial" charset="0"/>
              <a:buChar char="•"/>
            </a:pPr>
            <a:r>
              <a:rPr lang="en-CA" altLang="en-US" dirty="0"/>
              <a:t>Use (abstraction, intermediate consumption, return flows);</a:t>
            </a:r>
          </a:p>
          <a:p>
            <a:pPr>
              <a:buFont typeface="Arial" charset="0"/>
              <a:buChar char="•"/>
            </a:pPr>
            <a:r>
              <a:rPr lang="en-CA" altLang="en-US" dirty="0"/>
              <a:t>Expertise: </a:t>
            </a:r>
          </a:p>
          <a:p>
            <a:pPr lvl="1">
              <a:buFont typeface="Arial" charset="0"/>
              <a:buChar char="•"/>
            </a:pPr>
            <a:r>
              <a:rPr lang="en-CA" altLang="en-US" dirty="0"/>
              <a:t>Statisticians</a:t>
            </a:r>
          </a:p>
          <a:p>
            <a:pPr lvl="1">
              <a:buFont typeface="Arial" charset="0"/>
              <a:buChar char="•"/>
            </a:pPr>
            <a:r>
              <a:rPr lang="en-CA" altLang="en-US" dirty="0"/>
              <a:t>Hydrologists</a:t>
            </a:r>
          </a:p>
          <a:p>
            <a:pPr lvl="1">
              <a:buFont typeface="Arial" charset="0"/>
              <a:buChar char="•"/>
            </a:pPr>
            <a:r>
              <a:rPr lang="en-CA" altLang="en-US" dirty="0"/>
              <a:t>Water industry specialists</a:t>
            </a:r>
          </a:p>
          <a:p>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8</a:t>
            </a:fld>
            <a:endParaRPr lang="en-GB"/>
          </a:p>
        </p:txBody>
      </p:sp>
    </p:spTree>
    <p:extLst>
      <p:ext uri="{BB962C8B-B14F-4D97-AF65-F5344CB8AC3E}">
        <p14:creationId xmlns:p14="http://schemas.microsoft.com/office/powerpoint/2010/main" val="2141509450"/>
      </p:ext>
    </p:extLst>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Examples of water-related SDG indicators</a:t>
            </a:r>
            <a:endParaRPr lang="en-GB" dirty="0"/>
          </a:p>
        </p:txBody>
      </p:sp>
      <p:sp>
        <p:nvSpPr>
          <p:cNvPr id="3" name="Content Placeholder 2"/>
          <p:cNvSpPr>
            <a:spLocks noGrp="1"/>
          </p:cNvSpPr>
          <p:nvPr>
            <p:ph idx="1"/>
          </p:nvPr>
        </p:nvSpPr>
        <p:spPr>
          <a:xfrm>
            <a:off x="628650" y="1879451"/>
            <a:ext cx="7886700" cy="4717901"/>
          </a:xfrm>
        </p:spPr>
        <p:txBody>
          <a:bodyPr/>
          <a:lstStyle/>
          <a:p>
            <a:r>
              <a:rPr lang="en-GB" b="1" dirty="0"/>
              <a:t>6.1.1:</a:t>
            </a:r>
            <a:r>
              <a:rPr lang="en-GB" dirty="0"/>
              <a:t> Proportion of population using safely managed drinking water services</a:t>
            </a:r>
          </a:p>
          <a:p>
            <a:r>
              <a:rPr lang="en-GB" b="1" dirty="0"/>
              <a:t>6.3.1:</a:t>
            </a:r>
            <a:r>
              <a:rPr lang="en-GB" dirty="0"/>
              <a:t> Percentage of wastewater safely treated</a:t>
            </a:r>
          </a:p>
          <a:p>
            <a:r>
              <a:rPr lang="en-GB" b="1" dirty="0"/>
              <a:t>6.4.1:</a:t>
            </a:r>
            <a:r>
              <a:rPr lang="en-GB" dirty="0"/>
              <a:t> Percentage change in water use efficiency over time</a:t>
            </a:r>
          </a:p>
          <a:p>
            <a:r>
              <a:rPr lang="en-GB" b="1" dirty="0"/>
              <a:t>6.4.2:</a:t>
            </a:r>
            <a:r>
              <a:rPr lang="en-GB" dirty="0"/>
              <a:t> Level of water stress: freshwater withdrawal as a proportion of available freshwater resources</a:t>
            </a:r>
            <a:endParaRPr lang="en-US" dirty="0"/>
          </a:p>
          <a:p>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9</a:t>
            </a:fld>
            <a:endParaRPr lang="en-GB"/>
          </a:p>
        </p:txBody>
      </p:sp>
    </p:spTree>
    <p:extLst>
      <p:ext uri="{BB962C8B-B14F-4D97-AF65-F5344CB8AC3E}">
        <p14:creationId xmlns:p14="http://schemas.microsoft.com/office/powerpoint/2010/main" val="3955885430"/>
      </p:ext>
    </p:extLst>
  </p:cSld>
  <p:clrMapOvr>
    <a:masterClrMapping/>
  </p:clrMapOvr>
  <p:transition>
    <p:fade thruBlk="1"/>
  </p:transition>
</p:sld>
</file>

<file path=ppt/theme/theme1.xml><?xml version="1.0" encoding="utf-8"?>
<a:theme xmlns:a="http://schemas.openxmlformats.org/drawingml/2006/main" name="SD PowerPoint Template">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Constantia Custom 1">
      <a:majorFont>
        <a:latin typeface="Constantia"/>
        <a:ea typeface=""/>
        <a:cs typeface=""/>
      </a:majorFont>
      <a:minorFont>
        <a:latin typeface="Constantia"/>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D PowerPoint Template" id="{F0AA63F3-4312-493B-8174-352B2AD520BD}" vid="{DD105971-6F86-4F45-9EF8-20BC841C00E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SD PowerPoint Template</Template>
  <TotalTime>10224</TotalTime>
  <Words>4534</Words>
  <Application>Microsoft Office PowerPoint</Application>
  <PresentationFormat>On-screen Show (4:3)</PresentationFormat>
  <Paragraphs>535</Paragraphs>
  <Slides>45</Slides>
  <Notes>30</Notes>
  <HiddenSlides>1</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45</vt:i4>
      </vt:variant>
    </vt:vector>
  </HeadingPairs>
  <TitlesOfParts>
    <vt:vector size="56" baseType="lpstr">
      <vt:lpstr>MS PGothic</vt:lpstr>
      <vt:lpstr>MS PGothic</vt:lpstr>
      <vt:lpstr>Arial</vt:lpstr>
      <vt:lpstr>Calibri</vt:lpstr>
      <vt:lpstr>Constantia</vt:lpstr>
      <vt:lpstr>Cordia New</vt:lpstr>
      <vt:lpstr>Roboto Regular</vt:lpstr>
      <vt:lpstr>Verdana</vt:lpstr>
      <vt:lpstr>Wingdings</vt:lpstr>
      <vt:lpstr>SD PowerPoint Template</vt:lpstr>
      <vt:lpstr>Chart</vt:lpstr>
      <vt:lpstr>Water Statistics and Accounting and the 2030 Agenda</vt:lpstr>
      <vt:lpstr>Outline</vt:lpstr>
      <vt:lpstr>Learning objectives: Levels 1 and 2</vt:lpstr>
      <vt:lpstr>Water Account</vt:lpstr>
      <vt:lpstr>PowerPoint Presentation</vt:lpstr>
      <vt:lpstr>What? </vt:lpstr>
      <vt:lpstr>What does a Water Account look like?</vt:lpstr>
      <vt:lpstr>What do you need to compile a Water Account?</vt:lpstr>
      <vt:lpstr>Examples of water-related SDG indicators</vt:lpstr>
      <vt:lpstr>Water Account</vt:lpstr>
      <vt:lpstr>Learning objectives</vt:lpstr>
      <vt:lpstr>Accounts and data </vt:lpstr>
      <vt:lpstr>Water policy issues</vt:lpstr>
      <vt:lpstr>Concepts</vt:lpstr>
      <vt:lpstr>The Hydrological Cycle</vt:lpstr>
      <vt:lpstr>Water stocks and flows diagram</vt:lpstr>
      <vt:lpstr>Water asset account (from diagram)</vt:lpstr>
      <vt:lpstr>PowerPoint Presentation</vt:lpstr>
      <vt:lpstr>Physical Water Use Table (from Diagram)</vt:lpstr>
      <vt:lpstr>Compilation Group Exercise (30m)</vt:lpstr>
      <vt:lpstr>Group Exercise: Exercise 1 – Water Asset Account </vt:lpstr>
      <vt:lpstr>Group Exercise: Exercise 2 – Water Use Table</vt:lpstr>
      <vt:lpstr>PowerPoint Presentation</vt:lpstr>
      <vt:lpstr>The answers</vt:lpstr>
      <vt:lpstr>The answers</vt:lpstr>
      <vt:lpstr>Water Account</vt:lpstr>
      <vt:lpstr>Learning objectives</vt:lpstr>
      <vt:lpstr>Data options</vt:lpstr>
      <vt:lpstr>Data options</vt:lpstr>
      <vt:lpstr>Data options</vt:lpstr>
      <vt:lpstr>Data options</vt:lpstr>
      <vt:lpstr>Data options</vt:lpstr>
      <vt:lpstr>Data options</vt:lpstr>
      <vt:lpstr>Data options</vt:lpstr>
      <vt:lpstr>Data options</vt:lpstr>
      <vt:lpstr>Data options</vt:lpstr>
      <vt:lpstr>Guidelines on methods</vt:lpstr>
      <vt:lpstr>Common problems in compilation of water accounts</vt:lpstr>
      <vt:lpstr>Some Global and country examples</vt:lpstr>
      <vt:lpstr>PowerPoint Presentation</vt:lpstr>
      <vt:lpstr>PowerPoint Presentation</vt:lpstr>
      <vt:lpstr>PowerPoint Presentation</vt:lpstr>
      <vt:lpstr>PowerPoint Presentation</vt:lpstr>
      <vt:lpstr>A lot of progress can be made quickly..</vt:lpstr>
      <vt:lpstr>Group exercise (15m) (Groups of 3-5)</vt:lpstr>
    </vt:vector>
  </TitlesOfParts>
  <Company>United Nations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UNESCAP</dc:creator>
  <cp:lastModifiedBy>Jillian Campbell</cp:lastModifiedBy>
  <cp:revision>675</cp:revision>
  <cp:lastPrinted>2016-08-22T06:35:41Z</cp:lastPrinted>
  <dcterms:created xsi:type="dcterms:W3CDTF">2012-02-07T02:16:22Z</dcterms:created>
  <dcterms:modified xsi:type="dcterms:W3CDTF">2018-03-29T05:58:37Z</dcterms:modified>
</cp:coreProperties>
</file>