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heme/themeOverride1.xml" ContentType="application/vnd.openxmlformats-officedocument.themeOverr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337" r:id="rId3"/>
    <p:sldId id="338" r:id="rId4"/>
    <p:sldId id="339" r:id="rId5"/>
    <p:sldId id="340" r:id="rId6"/>
    <p:sldId id="299" r:id="rId7"/>
    <p:sldId id="271" r:id="rId8"/>
    <p:sldId id="263" r:id="rId9"/>
    <p:sldId id="278" r:id="rId10"/>
    <p:sldId id="297" r:id="rId11"/>
    <p:sldId id="304" r:id="rId12"/>
    <p:sldId id="305" r:id="rId13"/>
    <p:sldId id="331" r:id="rId14"/>
    <p:sldId id="279" r:id="rId15"/>
    <p:sldId id="332" r:id="rId16"/>
    <p:sldId id="312" r:id="rId17"/>
    <p:sldId id="342" r:id="rId18"/>
    <p:sldId id="344" r:id="rId19"/>
    <p:sldId id="335" r:id="rId20"/>
    <p:sldId id="327" r:id="rId21"/>
    <p:sldId id="324" r:id="rId22"/>
    <p:sldId id="345" r:id="rId23"/>
    <p:sldId id="325" r:id="rId24"/>
    <p:sldId id="336" r:id="rId25"/>
    <p:sldId id="328" r:id="rId26"/>
    <p:sldId id="333" r:id="rId27"/>
    <p:sldId id="329" r:id="rId28"/>
    <p:sldId id="315" r:id="rId29"/>
    <p:sldId id="343" r:id="rId30"/>
    <p:sldId id="317" r:id="rId31"/>
    <p:sldId id="316" r:id="rId3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984807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4" autoAdjust="0"/>
  </p:normalViewPr>
  <p:slideViewPr>
    <p:cSldViewPr>
      <p:cViewPr varScale="1">
        <p:scale>
          <a:sx n="82" d="100"/>
          <a:sy n="82" d="100"/>
        </p:scale>
        <p:origin x="16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1" d="100"/>
        <a:sy n="5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696A4-EA9A-40A4-92C3-C5AFF6C46914}" type="doc">
      <dgm:prSet loTypeId="urn:microsoft.com/office/officeart/2005/8/layout/matrix2" loCatId="matrix" qsTypeId="urn:microsoft.com/office/officeart/2005/8/quickstyle/simple3" qsCatId="simple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44E84A89-64B4-4D3F-BF23-1C8B71151050}">
      <dgm:prSet phldrT="[Texte]"/>
      <dgm:spPr/>
      <dgm:t>
        <a:bodyPr/>
        <a:lstStyle/>
        <a:p>
          <a:r>
            <a:rPr lang="en-US" b="0" i="0" dirty="0"/>
            <a:t>Strengthening the </a:t>
          </a:r>
          <a:r>
            <a:rPr lang="en-US" b="1" i="0" dirty="0">
              <a:solidFill>
                <a:srgbClr val="C00000"/>
              </a:solidFill>
            </a:rPr>
            <a:t>implementation</a:t>
          </a:r>
          <a:r>
            <a:rPr lang="en-US" b="0" i="0" dirty="0"/>
            <a:t> of SDMX</a:t>
          </a:r>
          <a:endParaRPr lang="en-US" dirty="0"/>
        </a:p>
      </dgm:t>
    </dgm:pt>
    <dgm:pt modelId="{E4A23EA4-7A86-4592-9683-AEEEC048367C}" type="parTrans" cxnId="{53911D6B-8A0E-48B8-AD76-8569A01DA01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95C2A12-E909-4510-A76B-9FD6E6161646}" type="sibTrans" cxnId="{53911D6B-8A0E-48B8-AD76-8569A01DA012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437A16F4-C4D3-4BC1-9842-64EB3B35CDD1}">
      <dgm:prSet phldrT="[Texte]"/>
      <dgm:spPr/>
      <dgm:t>
        <a:bodyPr/>
        <a:lstStyle/>
        <a:p>
          <a:r>
            <a:rPr lang="en-US" b="0" i="0" noProof="0" dirty="0"/>
            <a:t>Making</a:t>
          </a:r>
          <a:r>
            <a:rPr lang="fr-FR" b="0" i="0" dirty="0"/>
            <a:t> data usage </a:t>
          </a:r>
          <a:r>
            <a:rPr lang="en-US" b="1" i="0" noProof="0" dirty="0">
              <a:solidFill>
                <a:srgbClr val="C00000"/>
              </a:solidFill>
            </a:rPr>
            <a:t>easier</a:t>
          </a:r>
          <a:r>
            <a:rPr lang="fr-FR" b="0" i="0" dirty="0"/>
            <a:t> via SDMX</a:t>
          </a:r>
          <a:endParaRPr lang="en-US" dirty="0"/>
        </a:p>
      </dgm:t>
    </dgm:pt>
    <dgm:pt modelId="{63BCF7BE-82FB-4020-8F82-5C619CA419A0}" type="parTrans" cxnId="{8359F77E-C238-4ED5-824A-6D2735AE5F2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40D55EEC-5130-4E25-8DD3-B7CAF728C584}" type="sibTrans" cxnId="{8359F77E-C238-4ED5-824A-6D2735AE5F28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CAF3865F-7DD4-4B44-8980-CA07C2CA2F75}">
      <dgm:prSet phldrT="[Texte]"/>
      <dgm:spPr/>
      <dgm:t>
        <a:bodyPr/>
        <a:lstStyle/>
        <a:p>
          <a:r>
            <a:rPr lang="en-US" b="0" i="0" dirty="0"/>
            <a:t>SDMX to </a:t>
          </a:r>
          <a:r>
            <a:rPr lang="en-US" b="1" i="0" dirty="0">
              <a:solidFill>
                <a:srgbClr val="C00000"/>
              </a:solidFill>
            </a:rPr>
            <a:t>modernize</a:t>
          </a:r>
          <a:r>
            <a:rPr lang="en-US" b="0" i="0" dirty="0"/>
            <a:t> statistical processes and to improve the standards and </a:t>
          </a:r>
          <a:r>
            <a:rPr lang="en-US" b="1" i="0" dirty="0">
              <a:solidFill>
                <a:srgbClr val="C00000"/>
              </a:solidFill>
            </a:rPr>
            <a:t>IT infrastructure</a:t>
          </a:r>
          <a:endParaRPr lang="en-US" b="1" dirty="0">
            <a:solidFill>
              <a:srgbClr val="C00000"/>
            </a:solidFill>
          </a:endParaRPr>
        </a:p>
      </dgm:t>
    </dgm:pt>
    <dgm:pt modelId="{7F77BAFA-AC3C-4E86-A2B4-3DF9E975FBB3}" type="parTrans" cxnId="{EFAF1E64-9064-477C-ACF8-B0EC934EBCC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1985C8FE-F631-49E9-85FE-DB52C5D78818}" type="sibTrans" cxnId="{EFAF1E64-9064-477C-ACF8-B0EC934EBCC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27C442CD-620F-47C3-9A0E-39B1D042717B}">
      <dgm:prSet phldrT="[Texte]"/>
      <dgm:spPr/>
      <dgm:t>
        <a:bodyPr/>
        <a:lstStyle/>
        <a:p>
          <a:r>
            <a:rPr lang="en-US" b="0" i="0" dirty="0"/>
            <a:t>Improving communication and  including a </a:t>
          </a:r>
          <a:r>
            <a:rPr lang="en-US" b="1" i="0" dirty="0">
              <a:solidFill>
                <a:srgbClr val="C00000"/>
              </a:solidFill>
            </a:rPr>
            <a:t>better interaction </a:t>
          </a:r>
          <a:r>
            <a:rPr lang="en-US" b="0" i="0" dirty="0"/>
            <a:t>between international partners</a:t>
          </a:r>
          <a:endParaRPr lang="en-US" dirty="0"/>
        </a:p>
      </dgm:t>
    </dgm:pt>
    <dgm:pt modelId="{CB45FAE9-767D-40ED-B1F6-6D7DA3595450}" type="parTrans" cxnId="{741DA04C-CC30-4B55-AEC7-9368E373A8AD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31C55AA5-F06C-466C-A38F-B3DB025568BA}" type="sibTrans" cxnId="{741DA04C-CC30-4B55-AEC7-9368E373A8AD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EA2D14A0-DDDA-4F82-B81D-052ABF393020}" type="pres">
      <dgm:prSet presAssocID="{890696A4-EA9A-40A4-92C3-C5AFF6C46914}" presName="matrix" presStyleCnt="0">
        <dgm:presLayoutVars>
          <dgm:chMax val="1"/>
          <dgm:dir/>
          <dgm:resizeHandles val="exact"/>
        </dgm:presLayoutVars>
      </dgm:prSet>
      <dgm:spPr/>
    </dgm:pt>
    <dgm:pt modelId="{AC6AF6E4-4DD6-415A-8222-9FE6DCB99F90}" type="pres">
      <dgm:prSet presAssocID="{890696A4-EA9A-40A4-92C3-C5AFF6C46914}" presName="axisShape" presStyleLbl="bgShp" presStyleIdx="0" presStyleCnt="1"/>
      <dgm:spPr/>
    </dgm:pt>
    <dgm:pt modelId="{4B4B4108-87E8-4AC5-8350-4E6B70D52AC2}" type="pres">
      <dgm:prSet presAssocID="{890696A4-EA9A-40A4-92C3-C5AFF6C46914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D4FD18D-FC36-488E-8183-1EAD9E81A965}" type="pres">
      <dgm:prSet presAssocID="{890696A4-EA9A-40A4-92C3-C5AFF6C46914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4AFE1BB-34AA-4FDB-B0E1-4FCC3FAF7F19}" type="pres">
      <dgm:prSet presAssocID="{890696A4-EA9A-40A4-92C3-C5AFF6C46914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A1EE7D2-834A-4AB8-B32A-B7BB951AC90B}" type="pres">
      <dgm:prSet presAssocID="{890696A4-EA9A-40A4-92C3-C5AFF6C46914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2250920-768D-4898-998B-1AE62C15021B}" type="presOf" srcId="{CAF3865F-7DD4-4B44-8980-CA07C2CA2F75}" destId="{44AFE1BB-34AA-4FDB-B0E1-4FCC3FAF7F19}" srcOrd="0" destOrd="0" presId="urn:microsoft.com/office/officeart/2005/8/layout/matrix2"/>
    <dgm:cxn modelId="{E5850524-134B-4C18-B984-13703F9F4653}" type="presOf" srcId="{44E84A89-64B4-4D3F-BF23-1C8B71151050}" destId="{4B4B4108-87E8-4AC5-8350-4E6B70D52AC2}" srcOrd="0" destOrd="0" presId="urn:microsoft.com/office/officeart/2005/8/layout/matrix2"/>
    <dgm:cxn modelId="{EFAF1E64-9064-477C-ACF8-B0EC934EBCC1}" srcId="{890696A4-EA9A-40A4-92C3-C5AFF6C46914}" destId="{CAF3865F-7DD4-4B44-8980-CA07C2CA2F75}" srcOrd="2" destOrd="0" parTransId="{7F77BAFA-AC3C-4E86-A2B4-3DF9E975FBB3}" sibTransId="{1985C8FE-F631-49E9-85FE-DB52C5D78818}"/>
    <dgm:cxn modelId="{53911D6B-8A0E-48B8-AD76-8569A01DA012}" srcId="{890696A4-EA9A-40A4-92C3-C5AFF6C46914}" destId="{44E84A89-64B4-4D3F-BF23-1C8B71151050}" srcOrd="0" destOrd="0" parTransId="{E4A23EA4-7A86-4592-9683-AEEEC048367C}" sibTransId="{995C2A12-E909-4510-A76B-9FD6E6161646}"/>
    <dgm:cxn modelId="{741DA04C-CC30-4B55-AEC7-9368E373A8AD}" srcId="{890696A4-EA9A-40A4-92C3-C5AFF6C46914}" destId="{27C442CD-620F-47C3-9A0E-39B1D042717B}" srcOrd="3" destOrd="0" parTransId="{CB45FAE9-767D-40ED-B1F6-6D7DA3595450}" sibTransId="{31C55AA5-F06C-466C-A38F-B3DB025568BA}"/>
    <dgm:cxn modelId="{8359F77E-C238-4ED5-824A-6D2735AE5F28}" srcId="{890696A4-EA9A-40A4-92C3-C5AFF6C46914}" destId="{437A16F4-C4D3-4BC1-9842-64EB3B35CDD1}" srcOrd="1" destOrd="0" parTransId="{63BCF7BE-82FB-4020-8F82-5C619CA419A0}" sibTransId="{40D55EEC-5130-4E25-8DD3-B7CAF728C584}"/>
    <dgm:cxn modelId="{5C1D589B-AA9B-4872-8352-9BF903E4C26A}" type="presOf" srcId="{437A16F4-C4D3-4BC1-9842-64EB3B35CDD1}" destId="{1D4FD18D-FC36-488E-8183-1EAD9E81A965}" srcOrd="0" destOrd="0" presId="urn:microsoft.com/office/officeart/2005/8/layout/matrix2"/>
    <dgm:cxn modelId="{F219E6B2-C5C4-4F21-9A0D-1097FE291D6C}" type="presOf" srcId="{27C442CD-620F-47C3-9A0E-39B1D042717B}" destId="{6A1EE7D2-834A-4AB8-B32A-B7BB951AC90B}" srcOrd="0" destOrd="0" presId="urn:microsoft.com/office/officeart/2005/8/layout/matrix2"/>
    <dgm:cxn modelId="{9CF37BC3-6FBF-480F-916F-E0175A1AEA6C}" type="presOf" srcId="{890696A4-EA9A-40A4-92C3-C5AFF6C46914}" destId="{EA2D14A0-DDDA-4F82-B81D-052ABF393020}" srcOrd="0" destOrd="0" presId="urn:microsoft.com/office/officeart/2005/8/layout/matrix2"/>
    <dgm:cxn modelId="{536E849F-E63A-45E1-ACCF-8E908686298E}" type="presParOf" srcId="{EA2D14A0-DDDA-4F82-B81D-052ABF393020}" destId="{AC6AF6E4-4DD6-415A-8222-9FE6DCB99F90}" srcOrd="0" destOrd="0" presId="urn:microsoft.com/office/officeart/2005/8/layout/matrix2"/>
    <dgm:cxn modelId="{6E6089FC-580F-44A3-893D-212990E6963E}" type="presParOf" srcId="{EA2D14A0-DDDA-4F82-B81D-052ABF393020}" destId="{4B4B4108-87E8-4AC5-8350-4E6B70D52AC2}" srcOrd="1" destOrd="0" presId="urn:microsoft.com/office/officeart/2005/8/layout/matrix2"/>
    <dgm:cxn modelId="{8EE9859C-8FE1-4DA1-B9FD-2E22035565B0}" type="presParOf" srcId="{EA2D14A0-DDDA-4F82-B81D-052ABF393020}" destId="{1D4FD18D-FC36-488E-8183-1EAD9E81A965}" srcOrd="2" destOrd="0" presId="urn:microsoft.com/office/officeart/2005/8/layout/matrix2"/>
    <dgm:cxn modelId="{BD7FA9F8-7069-4012-962C-A9C9EA4C5984}" type="presParOf" srcId="{EA2D14A0-DDDA-4F82-B81D-052ABF393020}" destId="{44AFE1BB-34AA-4FDB-B0E1-4FCC3FAF7F19}" srcOrd="3" destOrd="0" presId="urn:microsoft.com/office/officeart/2005/8/layout/matrix2"/>
    <dgm:cxn modelId="{50E54C61-BCB9-4CB5-88F3-53E4D53A296D}" type="presParOf" srcId="{EA2D14A0-DDDA-4F82-B81D-052ABF393020}" destId="{6A1EE7D2-834A-4AB8-B32A-B7BB951AC90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Sharing SDMX skills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Pilot Data Hub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Communication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C9C2A36-E82E-42B5-B844-29AA86D81CD0}" type="presOf" srcId="{C4EC54FB-C152-43B5-9A93-E51122F0B740}" destId="{D3258359-1C92-4EF8-AA56-994E6ACC55A5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C36EB571-FF94-4CD7-A99C-FA9B20CE658E}" type="presOf" srcId="{7923DA73-1FFB-43C7-A7D6-FC174DEAE896}" destId="{4CC72680-2AAA-434D-A9EB-B287890F7280}" srcOrd="0" destOrd="0" presId="urn:microsoft.com/office/officeart/2005/8/layout/chevron1"/>
    <dgm:cxn modelId="{93A76C83-6327-458C-A670-B03462E0D7EF}" type="presOf" srcId="{9B983207-BBDD-4CD6-9806-2319AC22B497}" destId="{B0131B96-8AF3-4618-AA9F-C5BABFF0FB08}" srcOrd="0" destOrd="0" presId="urn:microsoft.com/office/officeart/2005/8/layout/chevron1"/>
    <dgm:cxn modelId="{5DB1DA92-C207-4B8C-A4D0-3F2C063F3DE6}" type="presOf" srcId="{5E77997D-3D9A-4F2D-A1FC-04CADE6E33D0}" destId="{686BAB8A-3B68-468E-AF8C-206A46007838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4E5B6060-12AE-4FEE-8CFC-002E81B87E8B}" type="presParOf" srcId="{B0131B96-8AF3-4618-AA9F-C5BABFF0FB08}" destId="{D3258359-1C92-4EF8-AA56-994E6ACC55A5}" srcOrd="0" destOrd="0" presId="urn:microsoft.com/office/officeart/2005/8/layout/chevron1"/>
    <dgm:cxn modelId="{76E24B73-8B77-47F8-90A4-BB49978924DA}" type="presParOf" srcId="{B0131B96-8AF3-4618-AA9F-C5BABFF0FB08}" destId="{0BFA83C3-5BAF-4C1F-99DE-58DF58A8A48D}" srcOrd="1" destOrd="0" presId="urn:microsoft.com/office/officeart/2005/8/layout/chevron1"/>
    <dgm:cxn modelId="{BD5729FE-3F31-4DA2-A8D9-A4E447D0CE13}" type="presParOf" srcId="{B0131B96-8AF3-4618-AA9F-C5BABFF0FB08}" destId="{4CC72680-2AAA-434D-A9EB-B287890F7280}" srcOrd="2" destOrd="0" presId="urn:microsoft.com/office/officeart/2005/8/layout/chevron1"/>
    <dgm:cxn modelId="{EADA8C1E-C31D-4A57-91F3-FA0888D053CF}" type="presParOf" srcId="{B0131B96-8AF3-4618-AA9F-C5BABFF0FB08}" destId="{7ADCE61B-4F6D-4CF2-A377-D67BB6929E7C}" srcOrd="3" destOrd="0" presId="urn:microsoft.com/office/officeart/2005/8/layout/chevron1"/>
    <dgm:cxn modelId="{63ED7FD2-7341-4580-86BB-5F84C7E2EFA6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Sharing SDMX skills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Pilot Data Hub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Communication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F91C207-0359-434A-AF02-6B524FFF9174}" type="presOf" srcId="{9B983207-BBDD-4CD6-9806-2319AC22B497}" destId="{B0131B96-8AF3-4618-AA9F-C5BABFF0FB08}" srcOrd="0" destOrd="0" presId="urn:microsoft.com/office/officeart/2005/8/layout/chevron1"/>
    <dgm:cxn modelId="{EBA87B10-AA2F-4652-A291-13182EC7F928}" type="presOf" srcId="{5E77997D-3D9A-4F2D-A1FC-04CADE6E33D0}" destId="{686BAB8A-3B68-468E-AF8C-206A46007838}" srcOrd="0" destOrd="0" presId="urn:microsoft.com/office/officeart/2005/8/layout/chevron1"/>
    <dgm:cxn modelId="{7392C311-AAE8-465E-8DD4-2291E19F3B74}" type="presOf" srcId="{C4EC54FB-C152-43B5-9A93-E51122F0B740}" destId="{D3258359-1C92-4EF8-AA56-994E6ACC55A5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0B52D2BB-E633-4879-9DFF-C5DC941FC2BA}" type="presOf" srcId="{7923DA73-1FFB-43C7-A7D6-FC174DEAE896}" destId="{4CC72680-2AAA-434D-A9EB-B287890F7280}" srcOrd="0" destOrd="0" presId="urn:microsoft.com/office/officeart/2005/8/layout/chevron1"/>
    <dgm:cxn modelId="{07089E78-21F2-4988-B40A-761A7945BB7F}" type="presParOf" srcId="{B0131B96-8AF3-4618-AA9F-C5BABFF0FB08}" destId="{D3258359-1C92-4EF8-AA56-994E6ACC55A5}" srcOrd="0" destOrd="0" presId="urn:microsoft.com/office/officeart/2005/8/layout/chevron1"/>
    <dgm:cxn modelId="{9DD03ACE-8E39-4D19-B29C-57BEE3C4C10F}" type="presParOf" srcId="{B0131B96-8AF3-4618-AA9F-C5BABFF0FB08}" destId="{0BFA83C3-5BAF-4C1F-99DE-58DF58A8A48D}" srcOrd="1" destOrd="0" presId="urn:microsoft.com/office/officeart/2005/8/layout/chevron1"/>
    <dgm:cxn modelId="{C891AD16-785A-4379-BBA2-EFB6A7897641}" type="presParOf" srcId="{B0131B96-8AF3-4618-AA9F-C5BABFF0FB08}" destId="{4CC72680-2AAA-434D-A9EB-B287890F7280}" srcOrd="2" destOrd="0" presId="urn:microsoft.com/office/officeart/2005/8/layout/chevron1"/>
    <dgm:cxn modelId="{3329098B-9D8A-4A07-805F-CB8B01E40E0A}" type="presParOf" srcId="{B0131B96-8AF3-4618-AA9F-C5BABFF0FB08}" destId="{7ADCE61B-4F6D-4CF2-A377-D67BB6929E7C}" srcOrd="3" destOrd="0" presId="urn:microsoft.com/office/officeart/2005/8/layout/chevron1"/>
    <dgm:cxn modelId="{3697C9EF-74BD-41DF-88C9-81308D50679C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Sharing SDMX skills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Pilot Data Hub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Communication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ACD180F-2FEC-455F-9956-719D759F12E6}" type="presOf" srcId="{9B983207-BBDD-4CD6-9806-2319AC22B497}" destId="{B0131B96-8AF3-4618-AA9F-C5BABFF0FB08}" srcOrd="0" destOrd="0" presId="urn:microsoft.com/office/officeart/2005/8/layout/chevron1"/>
    <dgm:cxn modelId="{C0629733-B5A7-4BB0-AF5E-6742C94745B1}" type="presOf" srcId="{5E77997D-3D9A-4F2D-A1FC-04CADE6E33D0}" destId="{686BAB8A-3B68-468E-AF8C-206A46007838}" srcOrd="0" destOrd="0" presId="urn:microsoft.com/office/officeart/2005/8/layout/chevron1"/>
    <dgm:cxn modelId="{69385548-14C1-431E-8409-CDFBCEFA4B5E}" type="presOf" srcId="{C4EC54FB-C152-43B5-9A93-E51122F0B740}" destId="{D3258359-1C92-4EF8-AA56-994E6ACC55A5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4DEF147B-95BD-4CFA-B959-68791258AF5D}" type="presOf" srcId="{7923DA73-1FFB-43C7-A7D6-FC174DEAE896}" destId="{4CC72680-2AAA-434D-A9EB-B287890F7280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7F659821-02D2-4151-9D11-9CFA544B29CD}" type="presParOf" srcId="{B0131B96-8AF3-4618-AA9F-C5BABFF0FB08}" destId="{D3258359-1C92-4EF8-AA56-994E6ACC55A5}" srcOrd="0" destOrd="0" presId="urn:microsoft.com/office/officeart/2005/8/layout/chevron1"/>
    <dgm:cxn modelId="{4D5BAB45-8B29-4EFD-B0F0-DE68D80F6026}" type="presParOf" srcId="{B0131B96-8AF3-4618-AA9F-C5BABFF0FB08}" destId="{0BFA83C3-5BAF-4C1F-99DE-58DF58A8A48D}" srcOrd="1" destOrd="0" presId="urn:microsoft.com/office/officeart/2005/8/layout/chevron1"/>
    <dgm:cxn modelId="{BD525009-3504-443B-8285-FC94C847B619}" type="presParOf" srcId="{B0131B96-8AF3-4618-AA9F-C5BABFF0FB08}" destId="{4CC72680-2AAA-434D-A9EB-B287890F7280}" srcOrd="2" destOrd="0" presId="urn:microsoft.com/office/officeart/2005/8/layout/chevron1"/>
    <dgm:cxn modelId="{2987E265-62E4-4EF3-AA4F-22F0E6546D59}" type="presParOf" srcId="{B0131B96-8AF3-4618-AA9F-C5BABFF0FB08}" destId="{7ADCE61B-4F6D-4CF2-A377-D67BB6929E7C}" srcOrd="3" destOrd="0" presId="urn:microsoft.com/office/officeart/2005/8/layout/chevron1"/>
    <dgm:cxn modelId="{EAE456BE-317E-479B-A485-C3B072CDC8D8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Capacity building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/>
      <dgm:t>
        <a:bodyPr/>
        <a:lstStyle/>
        <a:p>
          <a:r>
            <a:rPr lang="en-US" b="1" dirty="0"/>
            <a:t>Tools implementation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/>
      <dgm:t>
        <a:bodyPr/>
        <a:lstStyle/>
        <a:p>
          <a:r>
            <a:rPr lang="en-US" b="1" dirty="0"/>
            <a:t>Test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A411852-38E5-47FF-A005-CC5EAF46631D}" type="presOf" srcId="{5E77997D-3D9A-4F2D-A1FC-04CADE6E33D0}" destId="{686BAB8A-3B68-468E-AF8C-206A46007838}" srcOrd="0" destOrd="0" presId="urn:microsoft.com/office/officeart/2005/8/layout/chevron1"/>
    <dgm:cxn modelId="{BA734D72-8AF5-41F2-9A96-1E4E7D156AE5}" type="presOf" srcId="{7923DA73-1FFB-43C7-A7D6-FC174DEAE896}" destId="{4CC72680-2AAA-434D-A9EB-B287890F7280}" srcOrd="0" destOrd="0" presId="urn:microsoft.com/office/officeart/2005/8/layout/chevron1"/>
    <dgm:cxn modelId="{B832048E-CE35-45B0-8D8A-5BE569970987}" type="presOf" srcId="{9B983207-BBDD-4CD6-9806-2319AC22B497}" destId="{B0131B96-8AF3-4618-AA9F-C5BABFF0FB08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C1F86DCF-FFB2-499C-BE5C-576014334D48}" type="presOf" srcId="{C4EC54FB-C152-43B5-9A93-E51122F0B740}" destId="{D3258359-1C92-4EF8-AA56-994E6ACC55A5}" srcOrd="0" destOrd="0" presId="urn:microsoft.com/office/officeart/2005/8/layout/chevron1"/>
    <dgm:cxn modelId="{F6189AC4-4036-4E71-B9B3-A4775197AD78}" type="presParOf" srcId="{B0131B96-8AF3-4618-AA9F-C5BABFF0FB08}" destId="{D3258359-1C92-4EF8-AA56-994E6ACC55A5}" srcOrd="0" destOrd="0" presId="urn:microsoft.com/office/officeart/2005/8/layout/chevron1"/>
    <dgm:cxn modelId="{27D20F7E-C7A4-4370-87B2-6E7A5DC1812B}" type="presParOf" srcId="{B0131B96-8AF3-4618-AA9F-C5BABFF0FB08}" destId="{0BFA83C3-5BAF-4C1F-99DE-58DF58A8A48D}" srcOrd="1" destOrd="0" presId="urn:microsoft.com/office/officeart/2005/8/layout/chevron1"/>
    <dgm:cxn modelId="{8DDC7C4D-9D38-4DE3-9102-32A628E5C7BE}" type="presParOf" srcId="{B0131B96-8AF3-4618-AA9F-C5BABFF0FB08}" destId="{4CC72680-2AAA-434D-A9EB-B287890F7280}" srcOrd="2" destOrd="0" presId="urn:microsoft.com/office/officeart/2005/8/layout/chevron1"/>
    <dgm:cxn modelId="{9EDD77CF-0ACA-475E-A973-ECFFAE77D8C3}" type="presParOf" srcId="{B0131B96-8AF3-4618-AA9F-C5BABFF0FB08}" destId="{7ADCE61B-4F6D-4CF2-A377-D67BB6929E7C}" srcOrd="3" destOrd="0" presId="urn:microsoft.com/office/officeart/2005/8/layout/chevron1"/>
    <dgm:cxn modelId="{5AC8E717-F0EC-4356-BED1-F857291261F2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5_2" csCatId="accent5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Data modeling 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/>
      <dgm:t>
        <a:bodyPr/>
        <a:lstStyle/>
        <a:p>
          <a:pPr rtl="0"/>
          <a:r>
            <a:rPr lang="en-US" b="1" dirty="0"/>
            <a:t>Test/validate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/>
      <dgm:t>
        <a:bodyPr/>
        <a:lstStyle/>
        <a:p>
          <a:r>
            <a:rPr lang="en-US" b="1" dirty="0"/>
            <a:t>SDMX outputs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44BBA5D-AE0C-4921-B13A-89A92B967C95}" type="presOf" srcId="{9B983207-BBDD-4CD6-9806-2319AC22B497}" destId="{B0131B96-8AF3-4618-AA9F-C5BABFF0FB08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9674C6F-5931-4CC8-9E1E-3F7D2BA83FC3}" type="presOf" srcId="{7923DA73-1FFB-43C7-A7D6-FC174DEAE896}" destId="{4CC72680-2AAA-434D-A9EB-B287890F7280}" srcOrd="0" destOrd="0" presId="urn:microsoft.com/office/officeart/2005/8/layout/chevron1"/>
    <dgm:cxn modelId="{31CFF29D-F9D8-436E-8B59-37389BD13EB2}" type="presOf" srcId="{C4EC54FB-C152-43B5-9A93-E51122F0B740}" destId="{D3258359-1C92-4EF8-AA56-994E6ACC55A5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95E9ACA6-8374-476E-92E5-59AB0CA9D062}" type="presOf" srcId="{5E77997D-3D9A-4F2D-A1FC-04CADE6E33D0}" destId="{686BAB8A-3B68-468E-AF8C-206A46007838}" srcOrd="0" destOrd="0" presId="urn:microsoft.com/office/officeart/2005/8/layout/chevron1"/>
    <dgm:cxn modelId="{420443FB-0362-43DA-9D9A-A2966A152B33}" type="presParOf" srcId="{B0131B96-8AF3-4618-AA9F-C5BABFF0FB08}" destId="{D3258359-1C92-4EF8-AA56-994E6ACC55A5}" srcOrd="0" destOrd="0" presId="urn:microsoft.com/office/officeart/2005/8/layout/chevron1"/>
    <dgm:cxn modelId="{F226A108-4EFF-4C5B-91E6-71F046F455A5}" type="presParOf" srcId="{B0131B96-8AF3-4618-AA9F-C5BABFF0FB08}" destId="{0BFA83C3-5BAF-4C1F-99DE-58DF58A8A48D}" srcOrd="1" destOrd="0" presId="urn:microsoft.com/office/officeart/2005/8/layout/chevron1"/>
    <dgm:cxn modelId="{ACB6DF8C-BCBF-4F7D-85E0-ED351ADE2FCA}" type="presParOf" srcId="{B0131B96-8AF3-4618-AA9F-C5BABFF0FB08}" destId="{4CC72680-2AAA-434D-A9EB-B287890F7280}" srcOrd="2" destOrd="0" presId="urn:microsoft.com/office/officeart/2005/8/layout/chevron1"/>
    <dgm:cxn modelId="{62C56629-A8D4-4518-83A0-756CDEFF78B6}" type="presParOf" srcId="{B0131B96-8AF3-4618-AA9F-C5BABFF0FB08}" destId="{7ADCE61B-4F6D-4CF2-A377-D67BB6929E7C}" srcOrd="3" destOrd="0" presId="urn:microsoft.com/office/officeart/2005/8/layout/chevron1"/>
    <dgm:cxn modelId="{36DE0711-4422-4591-924A-E61F79CC6741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Sharing SDMX skills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/>
      <dgm:t>
        <a:bodyPr/>
        <a:lstStyle/>
        <a:p>
          <a:r>
            <a:rPr lang="en-US" b="1" dirty="0"/>
            <a:t>Pilot Data Hub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/>
      <dgm:t>
        <a:bodyPr/>
        <a:lstStyle/>
        <a:p>
          <a:r>
            <a:rPr lang="en-US" b="1" dirty="0"/>
            <a:t>Communication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5554918D-9471-4060-BC9D-10915B0A36C6}" type="presOf" srcId="{5E77997D-3D9A-4F2D-A1FC-04CADE6E33D0}" destId="{686BAB8A-3B68-468E-AF8C-206A46007838}" srcOrd="0" destOrd="0" presId="urn:microsoft.com/office/officeart/2005/8/layout/chevron1"/>
    <dgm:cxn modelId="{E1EB5E90-5FD1-4606-8691-5DDEB9A53213}" type="presOf" srcId="{7923DA73-1FFB-43C7-A7D6-FC174DEAE896}" destId="{4CC72680-2AAA-434D-A9EB-B287890F7280}" srcOrd="0" destOrd="0" presId="urn:microsoft.com/office/officeart/2005/8/layout/chevron1"/>
    <dgm:cxn modelId="{C865CB90-3CD2-41FD-A9D3-E1AECDB7D868}" type="presOf" srcId="{C4EC54FB-C152-43B5-9A93-E51122F0B740}" destId="{D3258359-1C92-4EF8-AA56-994E6ACC55A5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4D7C46FD-972A-4B91-B35F-B32E5C0401E8}" type="presOf" srcId="{9B983207-BBDD-4CD6-9806-2319AC22B497}" destId="{B0131B96-8AF3-4618-AA9F-C5BABFF0FB08}" srcOrd="0" destOrd="0" presId="urn:microsoft.com/office/officeart/2005/8/layout/chevron1"/>
    <dgm:cxn modelId="{BAE7AB2D-8505-4BA0-B5BB-13CD28268F11}" type="presParOf" srcId="{B0131B96-8AF3-4618-AA9F-C5BABFF0FB08}" destId="{D3258359-1C92-4EF8-AA56-994E6ACC55A5}" srcOrd="0" destOrd="0" presId="urn:microsoft.com/office/officeart/2005/8/layout/chevron1"/>
    <dgm:cxn modelId="{6CFCE58A-BB54-4EE4-9DF9-249901A2CC44}" type="presParOf" srcId="{B0131B96-8AF3-4618-AA9F-C5BABFF0FB08}" destId="{0BFA83C3-5BAF-4C1F-99DE-58DF58A8A48D}" srcOrd="1" destOrd="0" presId="urn:microsoft.com/office/officeart/2005/8/layout/chevron1"/>
    <dgm:cxn modelId="{8A3ECBB4-B4A2-4816-A3F0-1362924B5D1B}" type="presParOf" srcId="{B0131B96-8AF3-4618-AA9F-C5BABFF0FB08}" destId="{4CC72680-2AAA-434D-A9EB-B287890F7280}" srcOrd="2" destOrd="0" presId="urn:microsoft.com/office/officeart/2005/8/layout/chevron1"/>
    <dgm:cxn modelId="{655AE4FC-E23B-4C6A-8C60-FAF90005766F}" type="presParOf" srcId="{B0131B96-8AF3-4618-AA9F-C5BABFF0FB08}" destId="{7ADCE61B-4F6D-4CF2-A377-D67BB6929E7C}" srcOrd="3" destOrd="0" presId="urn:microsoft.com/office/officeart/2005/8/layout/chevron1"/>
    <dgm:cxn modelId="{5074A35A-76B9-4361-A6B1-CB40C4FE3C32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Capacity building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Tools implementation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Test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EE08447-3A54-4104-8C0E-48D8E908F1C3}" type="presOf" srcId="{9B983207-BBDD-4CD6-9806-2319AC22B497}" destId="{B0131B96-8AF3-4618-AA9F-C5BABFF0FB08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D41BD1F3-3152-4645-9C80-EA0739B5B668}" type="presOf" srcId="{7923DA73-1FFB-43C7-A7D6-FC174DEAE896}" destId="{4CC72680-2AAA-434D-A9EB-B287890F7280}" srcOrd="0" destOrd="0" presId="urn:microsoft.com/office/officeart/2005/8/layout/chevron1"/>
    <dgm:cxn modelId="{FB575BF8-1206-467D-A9F0-24123EB8FF01}" type="presOf" srcId="{5E77997D-3D9A-4F2D-A1FC-04CADE6E33D0}" destId="{686BAB8A-3B68-468E-AF8C-206A46007838}" srcOrd="0" destOrd="0" presId="urn:microsoft.com/office/officeart/2005/8/layout/chevron1"/>
    <dgm:cxn modelId="{39BACDFA-24EC-4E0B-A408-173DDCED8B36}" type="presOf" srcId="{C4EC54FB-C152-43B5-9A93-E51122F0B740}" destId="{D3258359-1C92-4EF8-AA56-994E6ACC55A5}" srcOrd="0" destOrd="0" presId="urn:microsoft.com/office/officeart/2005/8/layout/chevron1"/>
    <dgm:cxn modelId="{344E09BC-57D6-44EE-A3FF-7878D691BE61}" type="presParOf" srcId="{B0131B96-8AF3-4618-AA9F-C5BABFF0FB08}" destId="{D3258359-1C92-4EF8-AA56-994E6ACC55A5}" srcOrd="0" destOrd="0" presId="urn:microsoft.com/office/officeart/2005/8/layout/chevron1"/>
    <dgm:cxn modelId="{9D534818-DAAD-42A2-AD07-23F9DD33DAB0}" type="presParOf" srcId="{B0131B96-8AF3-4618-AA9F-C5BABFF0FB08}" destId="{0BFA83C3-5BAF-4C1F-99DE-58DF58A8A48D}" srcOrd="1" destOrd="0" presId="urn:microsoft.com/office/officeart/2005/8/layout/chevron1"/>
    <dgm:cxn modelId="{145323EF-54C3-43E0-BFAE-26111A808151}" type="presParOf" srcId="{B0131B96-8AF3-4618-AA9F-C5BABFF0FB08}" destId="{4CC72680-2AAA-434D-A9EB-B287890F7280}" srcOrd="2" destOrd="0" presId="urn:microsoft.com/office/officeart/2005/8/layout/chevron1"/>
    <dgm:cxn modelId="{866B3E7D-41FB-466E-ABFD-2F029DF1DFA8}" type="presParOf" srcId="{B0131B96-8AF3-4618-AA9F-C5BABFF0FB08}" destId="{7ADCE61B-4F6D-4CF2-A377-D67BB6929E7C}" srcOrd="3" destOrd="0" presId="urn:microsoft.com/office/officeart/2005/8/layout/chevron1"/>
    <dgm:cxn modelId="{7BCBFFC2-14FA-4043-8ACD-828C2FE37584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4EC54FB-C152-43B5-9A93-E51122F0B740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Capacity building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/>
      <dgm:t>
        <a:bodyPr/>
        <a:lstStyle/>
        <a:p>
          <a:r>
            <a:rPr lang="en-US" b="1" dirty="0"/>
            <a:t>Tools implementation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Test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EBC985E-4071-4671-A5DA-4ECE410620EE}" type="presOf" srcId="{C4EC54FB-C152-43B5-9A93-E51122F0B740}" destId="{D3258359-1C92-4EF8-AA56-994E6ACC55A5}" srcOrd="0" destOrd="0" presId="urn:microsoft.com/office/officeart/2005/8/layout/chevron1"/>
    <dgm:cxn modelId="{44757349-6437-47E9-A79F-A731F7376EE5}" type="presOf" srcId="{9B983207-BBDD-4CD6-9806-2319AC22B497}" destId="{B0131B96-8AF3-4618-AA9F-C5BABFF0FB08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D4685CC3-991C-4062-82B9-BBE06411E7FC}" type="presOf" srcId="{7923DA73-1FFB-43C7-A7D6-FC174DEAE896}" destId="{4CC72680-2AAA-434D-A9EB-B287890F7280}" srcOrd="0" destOrd="0" presId="urn:microsoft.com/office/officeart/2005/8/layout/chevron1"/>
    <dgm:cxn modelId="{98D6DCF6-E2CC-446E-9EB5-8DDA9302E36E}" type="presOf" srcId="{5E77997D-3D9A-4F2D-A1FC-04CADE6E33D0}" destId="{686BAB8A-3B68-468E-AF8C-206A46007838}" srcOrd="0" destOrd="0" presId="urn:microsoft.com/office/officeart/2005/8/layout/chevron1"/>
    <dgm:cxn modelId="{3408F020-3AAB-41A7-89B3-157DB86AA4EF}" type="presParOf" srcId="{B0131B96-8AF3-4618-AA9F-C5BABFF0FB08}" destId="{D3258359-1C92-4EF8-AA56-994E6ACC55A5}" srcOrd="0" destOrd="0" presId="urn:microsoft.com/office/officeart/2005/8/layout/chevron1"/>
    <dgm:cxn modelId="{7E9A6CF7-378D-434E-836C-1821FCC10423}" type="presParOf" srcId="{B0131B96-8AF3-4618-AA9F-C5BABFF0FB08}" destId="{0BFA83C3-5BAF-4C1F-99DE-58DF58A8A48D}" srcOrd="1" destOrd="0" presId="urn:microsoft.com/office/officeart/2005/8/layout/chevron1"/>
    <dgm:cxn modelId="{55987B96-713F-4BF2-BF54-DAF99154A2D5}" type="presParOf" srcId="{B0131B96-8AF3-4618-AA9F-C5BABFF0FB08}" destId="{4CC72680-2AAA-434D-A9EB-B287890F7280}" srcOrd="2" destOrd="0" presId="urn:microsoft.com/office/officeart/2005/8/layout/chevron1"/>
    <dgm:cxn modelId="{42297049-C8FD-4E5C-BE78-158356780ECC}" type="presParOf" srcId="{B0131B96-8AF3-4618-AA9F-C5BABFF0FB08}" destId="{7ADCE61B-4F6D-4CF2-A377-D67BB6929E7C}" srcOrd="3" destOrd="0" presId="urn:microsoft.com/office/officeart/2005/8/layout/chevron1"/>
    <dgm:cxn modelId="{E0DC4DC6-05AB-4182-9790-CE67B6CDE165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4EC54FB-C152-43B5-9A93-E51122F0B740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Capacity building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/>
            <a:t>Tools implementation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/>
      <dgm:t>
        <a:bodyPr/>
        <a:lstStyle/>
        <a:p>
          <a:r>
            <a:rPr lang="en-US" b="1" dirty="0"/>
            <a:t>Test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DAAEA0F-BF4F-474D-99C7-DA85354056BF}" type="presOf" srcId="{C4EC54FB-C152-43B5-9A93-E51122F0B740}" destId="{D3258359-1C92-4EF8-AA56-994E6ACC55A5}" srcOrd="0" destOrd="0" presId="urn:microsoft.com/office/officeart/2005/8/layout/chevron1"/>
    <dgm:cxn modelId="{6518CD3B-FE83-425C-95F0-C5D015B52642}" type="presOf" srcId="{7923DA73-1FFB-43C7-A7D6-FC174DEAE896}" destId="{4CC72680-2AAA-434D-A9EB-B287890F7280}" srcOrd="0" destOrd="0" presId="urn:microsoft.com/office/officeart/2005/8/layout/chevron1"/>
    <dgm:cxn modelId="{EA952D5E-01EA-4546-B367-B809054D0E9E}" type="presOf" srcId="{5E77997D-3D9A-4F2D-A1FC-04CADE6E33D0}" destId="{686BAB8A-3B68-468E-AF8C-206A46007838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FEF7CBD8-2E71-4437-803F-4532AC32F69F}" type="presOf" srcId="{9B983207-BBDD-4CD6-9806-2319AC22B497}" destId="{B0131B96-8AF3-4618-AA9F-C5BABFF0FB08}" srcOrd="0" destOrd="0" presId="urn:microsoft.com/office/officeart/2005/8/layout/chevron1"/>
    <dgm:cxn modelId="{B557DE98-25E2-46AB-AB57-7CFA6460C100}" type="presParOf" srcId="{B0131B96-8AF3-4618-AA9F-C5BABFF0FB08}" destId="{D3258359-1C92-4EF8-AA56-994E6ACC55A5}" srcOrd="0" destOrd="0" presId="urn:microsoft.com/office/officeart/2005/8/layout/chevron1"/>
    <dgm:cxn modelId="{4718F82B-FF32-4090-BFD0-CDE23F9F6CC7}" type="presParOf" srcId="{B0131B96-8AF3-4618-AA9F-C5BABFF0FB08}" destId="{0BFA83C3-5BAF-4C1F-99DE-58DF58A8A48D}" srcOrd="1" destOrd="0" presId="urn:microsoft.com/office/officeart/2005/8/layout/chevron1"/>
    <dgm:cxn modelId="{2CD98B72-F21D-4643-8ABC-34BD134E164F}" type="presParOf" srcId="{B0131B96-8AF3-4618-AA9F-C5BABFF0FB08}" destId="{4CC72680-2AAA-434D-A9EB-B287890F7280}" srcOrd="2" destOrd="0" presId="urn:microsoft.com/office/officeart/2005/8/layout/chevron1"/>
    <dgm:cxn modelId="{66129B40-36C7-4D41-94B2-878305715767}" type="presParOf" srcId="{B0131B96-8AF3-4618-AA9F-C5BABFF0FB08}" destId="{7ADCE61B-4F6D-4CF2-A377-D67BB6929E7C}" srcOrd="3" destOrd="0" presId="urn:microsoft.com/office/officeart/2005/8/layout/chevron1"/>
    <dgm:cxn modelId="{DA8A62B4-7ED4-48D8-AA17-4B8C0372B8F8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5_2" csCatId="accent5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Data modeling 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/>
      <dgm:t>
        <a:bodyPr/>
        <a:lstStyle/>
        <a:p>
          <a:pPr rtl="0"/>
          <a:r>
            <a:rPr lang="en-US" b="1" dirty="0"/>
            <a:t>Test/validate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/>
      <dgm:t>
        <a:bodyPr/>
        <a:lstStyle/>
        <a:p>
          <a:r>
            <a:rPr lang="en-US" b="1" dirty="0"/>
            <a:t>SDMX outputs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9DBF61E-CCD2-416E-9E6D-CB5B98798103}" type="presOf" srcId="{C4EC54FB-C152-43B5-9A93-E51122F0B740}" destId="{D3258359-1C92-4EF8-AA56-994E6ACC55A5}" srcOrd="0" destOrd="0" presId="urn:microsoft.com/office/officeart/2005/8/layout/chevron1"/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E7EB1854-E0D8-4777-80B4-DCAFF3B3E936}" type="presOf" srcId="{9B983207-BBDD-4CD6-9806-2319AC22B497}" destId="{B0131B96-8AF3-4618-AA9F-C5BABFF0FB08}" srcOrd="0" destOrd="0" presId="urn:microsoft.com/office/officeart/2005/8/layout/chevron1"/>
    <dgm:cxn modelId="{0F23EC95-5F73-4839-90C8-F6B2AB0D9D01}" type="presOf" srcId="{5E77997D-3D9A-4F2D-A1FC-04CADE6E33D0}" destId="{686BAB8A-3B68-468E-AF8C-206A46007838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B8346BC3-CB83-4602-AD65-764EE612BDE6}" type="presOf" srcId="{7923DA73-1FFB-43C7-A7D6-FC174DEAE896}" destId="{4CC72680-2AAA-434D-A9EB-B287890F7280}" srcOrd="0" destOrd="0" presId="urn:microsoft.com/office/officeart/2005/8/layout/chevron1"/>
    <dgm:cxn modelId="{A88BC944-073E-4BFE-9FB1-06672D59A446}" type="presParOf" srcId="{B0131B96-8AF3-4618-AA9F-C5BABFF0FB08}" destId="{D3258359-1C92-4EF8-AA56-994E6ACC55A5}" srcOrd="0" destOrd="0" presId="urn:microsoft.com/office/officeart/2005/8/layout/chevron1"/>
    <dgm:cxn modelId="{F98FF39D-86B0-4D28-BEC3-687CD551D81E}" type="presParOf" srcId="{B0131B96-8AF3-4618-AA9F-C5BABFF0FB08}" destId="{0BFA83C3-5BAF-4C1F-99DE-58DF58A8A48D}" srcOrd="1" destOrd="0" presId="urn:microsoft.com/office/officeart/2005/8/layout/chevron1"/>
    <dgm:cxn modelId="{3C03A6D6-F3CC-4DB9-A478-85F366D48C5E}" type="presParOf" srcId="{B0131B96-8AF3-4618-AA9F-C5BABFF0FB08}" destId="{4CC72680-2AAA-434D-A9EB-B287890F7280}" srcOrd="2" destOrd="0" presId="urn:microsoft.com/office/officeart/2005/8/layout/chevron1"/>
    <dgm:cxn modelId="{46426404-C866-480F-8A3A-575784C93735}" type="presParOf" srcId="{B0131B96-8AF3-4618-AA9F-C5BABFF0FB08}" destId="{7ADCE61B-4F6D-4CF2-A377-D67BB6929E7C}" srcOrd="3" destOrd="0" presId="urn:microsoft.com/office/officeart/2005/8/layout/chevron1"/>
    <dgm:cxn modelId="{858A79E1-B13C-4838-86A8-35876FB291ED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B983207-BBDD-4CD6-9806-2319AC22B497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4EC54FB-C152-43B5-9A93-E51122F0B740}">
      <dgm:prSet phldrT="[Texte]"/>
      <dgm:spPr/>
      <dgm:t>
        <a:bodyPr/>
        <a:lstStyle/>
        <a:p>
          <a:r>
            <a:rPr lang="en-US" b="1" dirty="0"/>
            <a:t>Sharing SDMX skills</a:t>
          </a:r>
        </a:p>
      </dgm:t>
    </dgm:pt>
    <dgm:pt modelId="{A23C4D4E-9182-40FB-A96A-19CA6D02178F}" type="parTrans" cxnId="{BD737CA2-71DC-40C4-A936-D7C4887045DE}">
      <dgm:prSet/>
      <dgm:spPr/>
      <dgm:t>
        <a:bodyPr/>
        <a:lstStyle/>
        <a:p>
          <a:endParaRPr lang="en-US" b="1"/>
        </a:p>
      </dgm:t>
    </dgm:pt>
    <dgm:pt modelId="{9EC9A1DE-1B2F-4376-86FC-A18C725F10BA}" type="sibTrans" cxnId="{BD737CA2-71DC-40C4-A936-D7C4887045DE}">
      <dgm:prSet/>
      <dgm:spPr/>
      <dgm:t>
        <a:bodyPr/>
        <a:lstStyle/>
        <a:p>
          <a:endParaRPr lang="en-US" b="1"/>
        </a:p>
      </dgm:t>
    </dgm:pt>
    <dgm:pt modelId="{7923DA73-1FFB-43C7-A7D6-FC174DEAE896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Pilot Data Hub </a:t>
          </a:r>
        </a:p>
      </dgm:t>
    </dgm:pt>
    <dgm:pt modelId="{F0746A05-1277-4195-A811-B546BDFC59AF}" type="parTrans" cxnId="{2CB4896B-8129-4D63-9F26-940590829281}">
      <dgm:prSet/>
      <dgm:spPr/>
      <dgm:t>
        <a:bodyPr/>
        <a:lstStyle/>
        <a:p>
          <a:endParaRPr lang="en-US" b="1"/>
        </a:p>
      </dgm:t>
    </dgm:pt>
    <dgm:pt modelId="{AA478FF3-A926-4B8D-9D8D-95227020289F}" type="sibTrans" cxnId="{2CB4896B-8129-4D63-9F26-940590829281}">
      <dgm:prSet/>
      <dgm:spPr/>
      <dgm:t>
        <a:bodyPr/>
        <a:lstStyle/>
        <a:p>
          <a:endParaRPr lang="en-US" b="1"/>
        </a:p>
      </dgm:t>
    </dgm:pt>
    <dgm:pt modelId="{5E77997D-3D9A-4F2D-A1FC-04CADE6E33D0}">
      <dgm:prSet phldrT="[Texte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Communication</a:t>
          </a:r>
        </a:p>
      </dgm:t>
    </dgm:pt>
    <dgm:pt modelId="{9081762B-DD7C-4401-9233-54A2B894A78C}" type="parTrans" cxnId="{88295A9E-D95F-4F1F-A0D3-678230909CDA}">
      <dgm:prSet/>
      <dgm:spPr/>
      <dgm:t>
        <a:bodyPr/>
        <a:lstStyle/>
        <a:p>
          <a:endParaRPr lang="en-US" b="1"/>
        </a:p>
      </dgm:t>
    </dgm:pt>
    <dgm:pt modelId="{CAC250AF-D70B-4495-824F-9B0AF06631E7}" type="sibTrans" cxnId="{88295A9E-D95F-4F1F-A0D3-678230909CDA}">
      <dgm:prSet/>
      <dgm:spPr/>
      <dgm:t>
        <a:bodyPr/>
        <a:lstStyle/>
        <a:p>
          <a:endParaRPr lang="en-US" b="1"/>
        </a:p>
      </dgm:t>
    </dgm:pt>
    <dgm:pt modelId="{B0131B96-8AF3-4618-AA9F-C5BABFF0FB08}" type="pres">
      <dgm:prSet presAssocID="{9B983207-BBDD-4CD6-9806-2319AC22B497}" presName="Name0" presStyleCnt="0">
        <dgm:presLayoutVars>
          <dgm:dir/>
          <dgm:animLvl val="lvl"/>
          <dgm:resizeHandles val="exact"/>
        </dgm:presLayoutVars>
      </dgm:prSet>
      <dgm:spPr/>
    </dgm:pt>
    <dgm:pt modelId="{D3258359-1C92-4EF8-AA56-994E6ACC55A5}" type="pres">
      <dgm:prSet presAssocID="{C4EC54FB-C152-43B5-9A93-E51122F0B74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BFA83C3-5BAF-4C1F-99DE-58DF58A8A48D}" type="pres">
      <dgm:prSet presAssocID="{9EC9A1DE-1B2F-4376-86FC-A18C725F10BA}" presName="parTxOnlySpace" presStyleCnt="0"/>
      <dgm:spPr/>
    </dgm:pt>
    <dgm:pt modelId="{4CC72680-2AAA-434D-A9EB-B287890F7280}" type="pres">
      <dgm:prSet presAssocID="{7923DA73-1FFB-43C7-A7D6-FC174DEAE89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ADCE61B-4F6D-4CF2-A377-D67BB6929E7C}" type="pres">
      <dgm:prSet presAssocID="{AA478FF3-A926-4B8D-9D8D-95227020289F}" presName="parTxOnlySpace" presStyleCnt="0"/>
      <dgm:spPr/>
    </dgm:pt>
    <dgm:pt modelId="{686BAB8A-3B68-468E-AF8C-206A46007838}" type="pres">
      <dgm:prSet presAssocID="{5E77997D-3D9A-4F2D-A1FC-04CADE6E33D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CB4896B-8129-4D63-9F26-940590829281}" srcId="{9B983207-BBDD-4CD6-9806-2319AC22B497}" destId="{7923DA73-1FFB-43C7-A7D6-FC174DEAE896}" srcOrd="1" destOrd="0" parTransId="{F0746A05-1277-4195-A811-B546BDFC59AF}" sibTransId="{AA478FF3-A926-4B8D-9D8D-95227020289F}"/>
    <dgm:cxn modelId="{EF4BB674-CEEC-4240-8408-486A463D1103}" type="presOf" srcId="{C4EC54FB-C152-43B5-9A93-E51122F0B740}" destId="{D3258359-1C92-4EF8-AA56-994E6ACC55A5}" srcOrd="0" destOrd="0" presId="urn:microsoft.com/office/officeart/2005/8/layout/chevron1"/>
    <dgm:cxn modelId="{7B393557-A791-4B0D-B706-0450EE8B591A}" type="presOf" srcId="{5E77997D-3D9A-4F2D-A1FC-04CADE6E33D0}" destId="{686BAB8A-3B68-468E-AF8C-206A46007838}" srcOrd="0" destOrd="0" presId="urn:microsoft.com/office/officeart/2005/8/layout/chevron1"/>
    <dgm:cxn modelId="{88295A9E-D95F-4F1F-A0D3-678230909CDA}" srcId="{9B983207-BBDD-4CD6-9806-2319AC22B497}" destId="{5E77997D-3D9A-4F2D-A1FC-04CADE6E33D0}" srcOrd="2" destOrd="0" parTransId="{9081762B-DD7C-4401-9233-54A2B894A78C}" sibTransId="{CAC250AF-D70B-4495-824F-9B0AF06631E7}"/>
    <dgm:cxn modelId="{BD737CA2-71DC-40C4-A936-D7C4887045DE}" srcId="{9B983207-BBDD-4CD6-9806-2319AC22B497}" destId="{C4EC54FB-C152-43B5-9A93-E51122F0B740}" srcOrd="0" destOrd="0" parTransId="{A23C4D4E-9182-40FB-A96A-19CA6D02178F}" sibTransId="{9EC9A1DE-1B2F-4376-86FC-A18C725F10BA}"/>
    <dgm:cxn modelId="{3A3A33B6-F43A-4B29-B6E3-0AD306D0CD2B}" type="presOf" srcId="{9B983207-BBDD-4CD6-9806-2319AC22B497}" destId="{B0131B96-8AF3-4618-AA9F-C5BABFF0FB08}" srcOrd="0" destOrd="0" presId="urn:microsoft.com/office/officeart/2005/8/layout/chevron1"/>
    <dgm:cxn modelId="{A3F520CB-379A-45BD-8854-12EE351F12B0}" type="presOf" srcId="{7923DA73-1FFB-43C7-A7D6-FC174DEAE896}" destId="{4CC72680-2AAA-434D-A9EB-B287890F7280}" srcOrd="0" destOrd="0" presId="urn:microsoft.com/office/officeart/2005/8/layout/chevron1"/>
    <dgm:cxn modelId="{B5854A64-EE2D-4BEF-B7A9-6059C4E5A77B}" type="presParOf" srcId="{B0131B96-8AF3-4618-AA9F-C5BABFF0FB08}" destId="{D3258359-1C92-4EF8-AA56-994E6ACC55A5}" srcOrd="0" destOrd="0" presId="urn:microsoft.com/office/officeart/2005/8/layout/chevron1"/>
    <dgm:cxn modelId="{AD7394D7-8B30-4DB1-A191-235800BD5DC7}" type="presParOf" srcId="{B0131B96-8AF3-4618-AA9F-C5BABFF0FB08}" destId="{0BFA83C3-5BAF-4C1F-99DE-58DF58A8A48D}" srcOrd="1" destOrd="0" presId="urn:microsoft.com/office/officeart/2005/8/layout/chevron1"/>
    <dgm:cxn modelId="{2A7323C7-2A5C-4601-9EBD-EDD4441DE543}" type="presParOf" srcId="{B0131B96-8AF3-4618-AA9F-C5BABFF0FB08}" destId="{4CC72680-2AAA-434D-A9EB-B287890F7280}" srcOrd="2" destOrd="0" presId="urn:microsoft.com/office/officeart/2005/8/layout/chevron1"/>
    <dgm:cxn modelId="{C768B879-A7C8-4DAA-AB2F-E6108E263F36}" type="presParOf" srcId="{B0131B96-8AF3-4618-AA9F-C5BABFF0FB08}" destId="{7ADCE61B-4F6D-4CF2-A377-D67BB6929E7C}" srcOrd="3" destOrd="0" presId="urn:microsoft.com/office/officeart/2005/8/layout/chevron1"/>
    <dgm:cxn modelId="{943E6270-D79E-4D1C-819F-56AF2575CCC2}" type="presParOf" srcId="{B0131B96-8AF3-4618-AA9F-C5BABFF0FB08}" destId="{686BAB8A-3B68-468E-AF8C-206A460078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AF6E4-4DD6-415A-8222-9FE6DCB99F90}">
      <dsp:nvSpPr>
        <dsp:cNvPr id="0" name=""/>
        <dsp:cNvSpPr/>
      </dsp:nvSpPr>
      <dsp:spPr>
        <a:xfrm>
          <a:off x="940048" y="0"/>
          <a:ext cx="5344368" cy="534436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4B4108-87E8-4AC5-8350-4E6B70D52AC2}">
      <dsp:nvSpPr>
        <dsp:cNvPr id="0" name=""/>
        <dsp:cNvSpPr/>
      </dsp:nvSpPr>
      <dsp:spPr>
        <a:xfrm>
          <a:off x="1287431" y="347383"/>
          <a:ext cx="2137747" cy="213774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Strengthening the </a:t>
          </a:r>
          <a:r>
            <a:rPr lang="en-US" sz="1800" b="1" i="0" kern="1200" dirty="0">
              <a:solidFill>
                <a:srgbClr val="C00000"/>
              </a:solidFill>
            </a:rPr>
            <a:t>implementation</a:t>
          </a:r>
          <a:r>
            <a:rPr lang="en-US" sz="1800" b="0" i="0" kern="1200" dirty="0"/>
            <a:t> of SDMX</a:t>
          </a:r>
          <a:endParaRPr lang="en-US" sz="1800" kern="1200" dirty="0"/>
        </a:p>
      </dsp:txBody>
      <dsp:txXfrm>
        <a:off x="1391787" y="451739"/>
        <a:ext cx="1929035" cy="1929035"/>
      </dsp:txXfrm>
    </dsp:sp>
    <dsp:sp modelId="{1D4FD18D-FC36-488E-8183-1EAD9E81A965}">
      <dsp:nvSpPr>
        <dsp:cNvPr id="0" name=""/>
        <dsp:cNvSpPr/>
      </dsp:nvSpPr>
      <dsp:spPr>
        <a:xfrm>
          <a:off x="3799284" y="347383"/>
          <a:ext cx="2137747" cy="213774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noProof="0" dirty="0"/>
            <a:t>Making</a:t>
          </a:r>
          <a:r>
            <a:rPr lang="fr-FR" sz="1800" b="0" i="0" kern="1200" dirty="0"/>
            <a:t> data usage </a:t>
          </a:r>
          <a:r>
            <a:rPr lang="en-US" sz="1800" b="1" i="0" kern="1200" noProof="0" dirty="0">
              <a:solidFill>
                <a:srgbClr val="C00000"/>
              </a:solidFill>
            </a:rPr>
            <a:t>easier</a:t>
          </a:r>
          <a:r>
            <a:rPr lang="fr-FR" sz="1800" b="0" i="0" kern="1200" dirty="0"/>
            <a:t> via SDMX</a:t>
          </a:r>
          <a:endParaRPr lang="en-US" sz="1800" kern="1200" dirty="0"/>
        </a:p>
      </dsp:txBody>
      <dsp:txXfrm>
        <a:off x="3903640" y="451739"/>
        <a:ext cx="1929035" cy="1929035"/>
      </dsp:txXfrm>
    </dsp:sp>
    <dsp:sp modelId="{44AFE1BB-34AA-4FDB-B0E1-4FCC3FAF7F19}">
      <dsp:nvSpPr>
        <dsp:cNvPr id="0" name=""/>
        <dsp:cNvSpPr/>
      </dsp:nvSpPr>
      <dsp:spPr>
        <a:xfrm>
          <a:off x="1287431" y="2859236"/>
          <a:ext cx="2137747" cy="213774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SDMX to </a:t>
          </a:r>
          <a:r>
            <a:rPr lang="en-US" sz="1800" b="1" i="0" kern="1200" dirty="0">
              <a:solidFill>
                <a:srgbClr val="C00000"/>
              </a:solidFill>
            </a:rPr>
            <a:t>modernize</a:t>
          </a:r>
          <a:r>
            <a:rPr lang="en-US" sz="1800" b="0" i="0" kern="1200" dirty="0"/>
            <a:t> statistical processes and to improve the standards and </a:t>
          </a:r>
          <a:r>
            <a:rPr lang="en-US" sz="1800" b="1" i="0" kern="1200" dirty="0">
              <a:solidFill>
                <a:srgbClr val="C00000"/>
              </a:solidFill>
            </a:rPr>
            <a:t>IT infrastructure</a:t>
          </a:r>
          <a:endParaRPr lang="en-US" sz="1800" b="1" kern="1200" dirty="0">
            <a:solidFill>
              <a:srgbClr val="C00000"/>
            </a:solidFill>
          </a:endParaRPr>
        </a:p>
      </dsp:txBody>
      <dsp:txXfrm>
        <a:off x="1391787" y="2963592"/>
        <a:ext cx="1929035" cy="1929035"/>
      </dsp:txXfrm>
    </dsp:sp>
    <dsp:sp modelId="{6A1EE7D2-834A-4AB8-B32A-B7BB951AC90B}">
      <dsp:nvSpPr>
        <dsp:cNvPr id="0" name=""/>
        <dsp:cNvSpPr/>
      </dsp:nvSpPr>
      <dsp:spPr>
        <a:xfrm>
          <a:off x="3799284" y="2859236"/>
          <a:ext cx="2137747" cy="213774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Improving communication and  including a </a:t>
          </a:r>
          <a:r>
            <a:rPr lang="en-US" sz="1800" b="1" i="0" kern="1200" dirty="0">
              <a:solidFill>
                <a:srgbClr val="C00000"/>
              </a:solidFill>
            </a:rPr>
            <a:t>better interaction </a:t>
          </a:r>
          <a:r>
            <a:rPr lang="en-US" sz="1800" b="0" i="0" kern="1200" dirty="0"/>
            <a:t>between international partners</a:t>
          </a:r>
          <a:endParaRPr lang="en-US" sz="1800" kern="1200" dirty="0"/>
        </a:p>
      </dsp:txBody>
      <dsp:txXfrm>
        <a:off x="3903640" y="2963592"/>
        <a:ext cx="1929035" cy="19290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16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Sharing SDMX skills</a:t>
          </a:r>
        </a:p>
      </dsp:txBody>
      <dsp:txXfrm>
        <a:off x="517847" y="312361"/>
        <a:ext cx="1547192" cy="1031461"/>
      </dsp:txXfrm>
    </dsp:sp>
    <dsp:sp modelId="{4CC72680-2AAA-434D-A9EB-B287890F7280}">
      <dsp:nvSpPr>
        <dsp:cNvPr id="0" name=""/>
        <dsp:cNvSpPr/>
      </dsp:nvSpPr>
      <dsp:spPr>
        <a:xfrm>
          <a:off x="2322905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Data Hub </a:t>
          </a:r>
        </a:p>
      </dsp:txBody>
      <dsp:txXfrm>
        <a:off x="2838636" y="312361"/>
        <a:ext cx="1547192" cy="1031461"/>
      </dsp:txXfrm>
    </dsp:sp>
    <dsp:sp modelId="{686BAB8A-3B68-468E-AF8C-206A46007838}">
      <dsp:nvSpPr>
        <dsp:cNvPr id="0" name=""/>
        <dsp:cNvSpPr/>
      </dsp:nvSpPr>
      <dsp:spPr>
        <a:xfrm>
          <a:off x="4643693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Communication</a:t>
          </a:r>
        </a:p>
      </dsp:txBody>
      <dsp:txXfrm>
        <a:off x="5159424" y="312361"/>
        <a:ext cx="1547192" cy="103146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16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Sharing SDMX skills</a:t>
          </a:r>
        </a:p>
      </dsp:txBody>
      <dsp:txXfrm>
        <a:off x="517847" y="312361"/>
        <a:ext cx="1547192" cy="1031461"/>
      </dsp:txXfrm>
    </dsp:sp>
    <dsp:sp modelId="{4CC72680-2AAA-434D-A9EB-B287890F7280}">
      <dsp:nvSpPr>
        <dsp:cNvPr id="0" name=""/>
        <dsp:cNvSpPr/>
      </dsp:nvSpPr>
      <dsp:spPr>
        <a:xfrm>
          <a:off x="2322905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Data Hub </a:t>
          </a:r>
        </a:p>
      </dsp:txBody>
      <dsp:txXfrm>
        <a:off x="2838636" y="312361"/>
        <a:ext cx="1547192" cy="1031461"/>
      </dsp:txXfrm>
    </dsp:sp>
    <dsp:sp modelId="{686BAB8A-3B68-468E-AF8C-206A46007838}">
      <dsp:nvSpPr>
        <dsp:cNvPr id="0" name=""/>
        <dsp:cNvSpPr/>
      </dsp:nvSpPr>
      <dsp:spPr>
        <a:xfrm>
          <a:off x="4643693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Communication</a:t>
          </a:r>
        </a:p>
      </dsp:txBody>
      <dsp:txXfrm>
        <a:off x="5159424" y="312361"/>
        <a:ext cx="1547192" cy="10314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16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Sharing SDMX skills</a:t>
          </a:r>
        </a:p>
      </dsp:txBody>
      <dsp:txXfrm>
        <a:off x="2116" y="312361"/>
        <a:ext cx="2578653" cy="1031461"/>
      </dsp:txXfrm>
    </dsp:sp>
    <dsp:sp modelId="{4CC72680-2AAA-434D-A9EB-B287890F7280}">
      <dsp:nvSpPr>
        <dsp:cNvPr id="0" name=""/>
        <dsp:cNvSpPr/>
      </dsp:nvSpPr>
      <dsp:spPr>
        <a:xfrm>
          <a:off x="2322905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Data Hub </a:t>
          </a:r>
        </a:p>
      </dsp:txBody>
      <dsp:txXfrm>
        <a:off x="2322905" y="312361"/>
        <a:ext cx="2578653" cy="1031461"/>
      </dsp:txXfrm>
    </dsp:sp>
    <dsp:sp modelId="{686BAB8A-3B68-468E-AF8C-206A46007838}">
      <dsp:nvSpPr>
        <dsp:cNvPr id="0" name=""/>
        <dsp:cNvSpPr/>
      </dsp:nvSpPr>
      <dsp:spPr>
        <a:xfrm>
          <a:off x="4643693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Communication</a:t>
          </a:r>
        </a:p>
      </dsp:txBody>
      <dsp:txXfrm>
        <a:off x="4643693" y="312361"/>
        <a:ext cx="2578653" cy="10314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51" y="519793"/>
          <a:ext cx="2621611" cy="10486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Capacity building</a:t>
          </a:r>
        </a:p>
      </dsp:txBody>
      <dsp:txXfrm>
        <a:off x="526473" y="519793"/>
        <a:ext cx="1572967" cy="1048644"/>
      </dsp:txXfrm>
    </dsp:sp>
    <dsp:sp modelId="{4CC72680-2AAA-434D-A9EB-B287890F7280}">
      <dsp:nvSpPr>
        <dsp:cNvPr id="0" name=""/>
        <dsp:cNvSpPr/>
      </dsp:nvSpPr>
      <dsp:spPr>
        <a:xfrm>
          <a:off x="2361602" y="519793"/>
          <a:ext cx="2621611" cy="10486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Tools implementation</a:t>
          </a:r>
        </a:p>
      </dsp:txBody>
      <dsp:txXfrm>
        <a:off x="2885924" y="519793"/>
        <a:ext cx="1572967" cy="1048644"/>
      </dsp:txXfrm>
    </dsp:sp>
    <dsp:sp modelId="{686BAB8A-3B68-468E-AF8C-206A46007838}">
      <dsp:nvSpPr>
        <dsp:cNvPr id="0" name=""/>
        <dsp:cNvSpPr/>
      </dsp:nvSpPr>
      <dsp:spPr>
        <a:xfrm>
          <a:off x="4721052" y="519793"/>
          <a:ext cx="2621611" cy="10486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Test</a:t>
          </a:r>
        </a:p>
      </dsp:txBody>
      <dsp:txXfrm>
        <a:off x="5245374" y="519793"/>
        <a:ext cx="1572967" cy="10486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30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Data modeling </a:t>
          </a:r>
        </a:p>
      </dsp:txBody>
      <dsp:txXfrm>
        <a:off x="521312" y="308910"/>
        <a:ext cx="1557546" cy="1038363"/>
      </dsp:txXfrm>
    </dsp:sp>
    <dsp:sp modelId="{4CC72680-2AAA-434D-A9EB-B287890F7280}">
      <dsp:nvSpPr>
        <dsp:cNvPr id="0" name=""/>
        <dsp:cNvSpPr/>
      </dsp:nvSpPr>
      <dsp:spPr>
        <a:xfrm>
          <a:off x="2338449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Test/validate </a:t>
          </a:r>
        </a:p>
      </dsp:txBody>
      <dsp:txXfrm>
        <a:off x="2857631" y="308910"/>
        <a:ext cx="1557546" cy="1038363"/>
      </dsp:txXfrm>
    </dsp:sp>
    <dsp:sp modelId="{686BAB8A-3B68-468E-AF8C-206A46007838}">
      <dsp:nvSpPr>
        <dsp:cNvPr id="0" name=""/>
        <dsp:cNvSpPr/>
      </dsp:nvSpPr>
      <dsp:spPr>
        <a:xfrm>
          <a:off x="4674767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SDMX outputs</a:t>
          </a:r>
        </a:p>
      </dsp:txBody>
      <dsp:txXfrm>
        <a:off x="5193949" y="308910"/>
        <a:ext cx="1557546" cy="1038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16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Sharing SDMX skills</a:t>
          </a:r>
        </a:p>
      </dsp:txBody>
      <dsp:txXfrm>
        <a:off x="517847" y="312361"/>
        <a:ext cx="1547192" cy="1031461"/>
      </dsp:txXfrm>
    </dsp:sp>
    <dsp:sp modelId="{4CC72680-2AAA-434D-A9EB-B287890F7280}">
      <dsp:nvSpPr>
        <dsp:cNvPr id="0" name=""/>
        <dsp:cNvSpPr/>
      </dsp:nvSpPr>
      <dsp:spPr>
        <a:xfrm>
          <a:off x="2322905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Data Hub </a:t>
          </a:r>
        </a:p>
      </dsp:txBody>
      <dsp:txXfrm>
        <a:off x="2838636" y="312361"/>
        <a:ext cx="1547192" cy="1031461"/>
      </dsp:txXfrm>
    </dsp:sp>
    <dsp:sp modelId="{686BAB8A-3B68-468E-AF8C-206A46007838}">
      <dsp:nvSpPr>
        <dsp:cNvPr id="0" name=""/>
        <dsp:cNvSpPr/>
      </dsp:nvSpPr>
      <dsp:spPr>
        <a:xfrm>
          <a:off x="4643693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Communication</a:t>
          </a:r>
        </a:p>
      </dsp:txBody>
      <dsp:txXfrm>
        <a:off x="5159424" y="312361"/>
        <a:ext cx="1547192" cy="10314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1920" y="504078"/>
          <a:ext cx="2340147" cy="936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Capacity building</a:t>
          </a:r>
        </a:p>
      </dsp:txBody>
      <dsp:txXfrm>
        <a:off x="469949" y="504078"/>
        <a:ext cx="1404089" cy="936058"/>
      </dsp:txXfrm>
    </dsp:sp>
    <dsp:sp modelId="{4CC72680-2AAA-434D-A9EB-B287890F7280}">
      <dsp:nvSpPr>
        <dsp:cNvPr id="0" name=""/>
        <dsp:cNvSpPr/>
      </dsp:nvSpPr>
      <dsp:spPr>
        <a:xfrm>
          <a:off x="2108053" y="504078"/>
          <a:ext cx="2340147" cy="936058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Tools implementation</a:t>
          </a:r>
        </a:p>
      </dsp:txBody>
      <dsp:txXfrm>
        <a:off x="2576082" y="504078"/>
        <a:ext cx="1404089" cy="936058"/>
      </dsp:txXfrm>
    </dsp:sp>
    <dsp:sp modelId="{686BAB8A-3B68-468E-AF8C-206A46007838}">
      <dsp:nvSpPr>
        <dsp:cNvPr id="0" name=""/>
        <dsp:cNvSpPr/>
      </dsp:nvSpPr>
      <dsp:spPr>
        <a:xfrm>
          <a:off x="4214185" y="504078"/>
          <a:ext cx="2340147" cy="936058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Test</a:t>
          </a:r>
        </a:p>
      </dsp:txBody>
      <dsp:txXfrm>
        <a:off x="4682214" y="504078"/>
        <a:ext cx="1404089" cy="9360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1972" y="419471"/>
          <a:ext cx="2403143" cy="961257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Capacity building</a:t>
          </a:r>
        </a:p>
      </dsp:txBody>
      <dsp:txXfrm>
        <a:off x="482601" y="419471"/>
        <a:ext cx="1441886" cy="961257"/>
      </dsp:txXfrm>
    </dsp:sp>
    <dsp:sp modelId="{4CC72680-2AAA-434D-A9EB-B287890F7280}">
      <dsp:nvSpPr>
        <dsp:cNvPr id="0" name=""/>
        <dsp:cNvSpPr/>
      </dsp:nvSpPr>
      <dsp:spPr>
        <a:xfrm>
          <a:off x="2164801" y="419471"/>
          <a:ext cx="2403143" cy="961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Tools implementation</a:t>
          </a:r>
        </a:p>
      </dsp:txBody>
      <dsp:txXfrm>
        <a:off x="2645430" y="419471"/>
        <a:ext cx="1441886" cy="961257"/>
      </dsp:txXfrm>
    </dsp:sp>
    <dsp:sp modelId="{686BAB8A-3B68-468E-AF8C-206A46007838}">
      <dsp:nvSpPr>
        <dsp:cNvPr id="0" name=""/>
        <dsp:cNvSpPr/>
      </dsp:nvSpPr>
      <dsp:spPr>
        <a:xfrm>
          <a:off x="4327630" y="419471"/>
          <a:ext cx="2403143" cy="961257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Test</a:t>
          </a:r>
        </a:p>
      </dsp:txBody>
      <dsp:txXfrm>
        <a:off x="4808259" y="419471"/>
        <a:ext cx="1441886" cy="9612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1884" y="476813"/>
          <a:ext cx="2296453" cy="918581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Capacity building</a:t>
          </a:r>
        </a:p>
      </dsp:txBody>
      <dsp:txXfrm>
        <a:off x="461175" y="476813"/>
        <a:ext cx="1377872" cy="918581"/>
      </dsp:txXfrm>
    </dsp:sp>
    <dsp:sp modelId="{4CC72680-2AAA-434D-A9EB-B287890F7280}">
      <dsp:nvSpPr>
        <dsp:cNvPr id="0" name=""/>
        <dsp:cNvSpPr/>
      </dsp:nvSpPr>
      <dsp:spPr>
        <a:xfrm>
          <a:off x="2068693" y="476813"/>
          <a:ext cx="2296453" cy="918581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Tools implementation</a:t>
          </a:r>
        </a:p>
      </dsp:txBody>
      <dsp:txXfrm>
        <a:off x="2527984" y="476813"/>
        <a:ext cx="1377872" cy="918581"/>
      </dsp:txXfrm>
    </dsp:sp>
    <dsp:sp modelId="{686BAB8A-3B68-468E-AF8C-206A46007838}">
      <dsp:nvSpPr>
        <dsp:cNvPr id="0" name=""/>
        <dsp:cNvSpPr/>
      </dsp:nvSpPr>
      <dsp:spPr>
        <a:xfrm>
          <a:off x="4135502" y="476813"/>
          <a:ext cx="2296453" cy="9185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Test</a:t>
          </a:r>
        </a:p>
      </dsp:txBody>
      <dsp:txXfrm>
        <a:off x="4594793" y="476813"/>
        <a:ext cx="1377872" cy="9185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30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Data modeling </a:t>
          </a:r>
        </a:p>
      </dsp:txBody>
      <dsp:txXfrm>
        <a:off x="521312" y="308910"/>
        <a:ext cx="1557546" cy="1038363"/>
      </dsp:txXfrm>
    </dsp:sp>
    <dsp:sp modelId="{4CC72680-2AAA-434D-A9EB-B287890F7280}">
      <dsp:nvSpPr>
        <dsp:cNvPr id="0" name=""/>
        <dsp:cNvSpPr/>
      </dsp:nvSpPr>
      <dsp:spPr>
        <a:xfrm>
          <a:off x="2338449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Test/validate </a:t>
          </a:r>
        </a:p>
      </dsp:txBody>
      <dsp:txXfrm>
        <a:off x="2857631" y="308910"/>
        <a:ext cx="1557546" cy="1038363"/>
      </dsp:txXfrm>
    </dsp:sp>
    <dsp:sp modelId="{686BAB8A-3B68-468E-AF8C-206A46007838}">
      <dsp:nvSpPr>
        <dsp:cNvPr id="0" name=""/>
        <dsp:cNvSpPr/>
      </dsp:nvSpPr>
      <dsp:spPr>
        <a:xfrm>
          <a:off x="4674767" y="308910"/>
          <a:ext cx="2595909" cy="103836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SDMX outputs</a:t>
          </a:r>
        </a:p>
      </dsp:txBody>
      <dsp:txXfrm>
        <a:off x="5193949" y="308910"/>
        <a:ext cx="1557546" cy="10383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58359-1C92-4EF8-AA56-994E6ACC55A5}">
      <dsp:nvSpPr>
        <dsp:cNvPr id="0" name=""/>
        <dsp:cNvSpPr/>
      </dsp:nvSpPr>
      <dsp:spPr>
        <a:xfrm>
          <a:off x="2116" y="312361"/>
          <a:ext cx="2578653" cy="10314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Sharing SDMX skills</a:t>
          </a:r>
        </a:p>
      </dsp:txBody>
      <dsp:txXfrm>
        <a:off x="517847" y="312361"/>
        <a:ext cx="1547192" cy="1031461"/>
      </dsp:txXfrm>
    </dsp:sp>
    <dsp:sp modelId="{4CC72680-2AAA-434D-A9EB-B287890F7280}">
      <dsp:nvSpPr>
        <dsp:cNvPr id="0" name=""/>
        <dsp:cNvSpPr/>
      </dsp:nvSpPr>
      <dsp:spPr>
        <a:xfrm>
          <a:off x="2322905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Pilot Data Hub </a:t>
          </a:r>
        </a:p>
      </dsp:txBody>
      <dsp:txXfrm>
        <a:off x="2838636" y="312361"/>
        <a:ext cx="1547192" cy="1031461"/>
      </dsp:txXfrm>
    </dsp:sp>
    <dsp:sp modelId="{686BAB8A-3B68-468E-AF8C-206A46007838}">
      <dsp:nvSpPr>
        <dsp:cNvPr id="0" name=""/>
        <dsp:cNvSpPr/>
      </dsp:nvSpPr>
      <dsp:spPr>
        <a:xfrm>
          <a:off x="4643693" y="312361"/>
          <a:ext cx="2578653" cy="1031461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Communication</a:t>
          </a:r>
        </a:p>
      </dsp:txBody>
      <dsp:txXfrm>
        <a:off x="5159424" y="312361"/>
        <a:ext cx="1547192" cy="1031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4A695-84CE-4C44-98E8-2CB78B8AFA8B}" type="datetimeFigureOut">
              <a:rPr lang="fr-FR" smtClean="0"/>
              <a:pPr/>
              <a:t>26/03/2019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33F2F-24CA-4C73-9572-2DEA214649B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797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project aims to modernize our statistical system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3F2F-24CA-4C73-9572-2DEA214649BD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- Get data in different</a:t>
            </a:r>
            <a:r>
              <a:rPr lang="en-US" baseline="0" dirty="0"/>
              <a:t> format </a:t>
            </a:r>
          </a:p>
          <a:p>
            <a:r>
              <a:rPr lang="en-US" dirty="0"/>
              <a:t>- Loose</a:t>
            </a:r>
            <a:r>
              <a:rPr lang="en-US" baseline="0" dirty="0"/>
              <a:t> of time to harmonize structure and codes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33F2F-24CA-4C73-9572-2DEA214649BD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SDMX for ASYB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B539-4C3E-4EC4-94E0-776CBACB4BF7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47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1682-AE00-48FD-8498-342E22081724}" type="datetimeFigureOut">
              <a:rPr lang="fr-FR" smtClean="0"/>
              <a:pPr/>
              <a:t>26/03/2019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C8A3-D13B-4646-AFE8-0ECDB433ABCA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1682-AE00-48FD-8498-342E22081724}" type="datetimeFigureOut">
              <a:rPr lang="fr-FR" smtClean="0"/>
              <a:pPr/>
              <a:t>26/03/2019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C8A3-D13B-4646-AFE8-0ECDB433ABCA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1682-AE00-48FD-8498-342E22081724}" type="datetimeFigureOut">
              <a:rPr lang="fr-FR" smtClean="0"/>
              <a:pPr/>
              <a:t>26/03/2019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C8A3-D13B-4646-AFE8-0ECDB433ABCA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51682-AE00-48FD-8498-342E22081724}" type="datetimeFigureOut">
              <a:rPr lang="fr-FR" smtClean="0"/>
              <a:pPr/>
              <a:t>26/03/2019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6C8A3-D13B-4646-AFE8-0ECDB433ABCA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image" Target="../media/image15.png"/><Relationship Id="rId7" Type="http://schemas.openxmlformats.org/officeDocument/2006/relationships/diagramData" Target="../diagrams/data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microsoft.com/office/2007/relationships/diagramDrawing" Target="../diagrams/drawing7.xml"/><Relationship Id="rId5" Type="http://schemas.openxmlformats.org/officeDocument/2006/relationships/image" Target="../media/image17.png"/><Relationship Id="rId10" Type="http://schemas.openxmlformats.org/officeDocument/2006/relationships/diagramColors" Target="../diagrams/colors7.xml"/><Relationship Id="rId4" Type="http://schemas.openxmlformats.org/officeDocument/2006/relationships/image" Target="../media/image16.png"/><Relationship Id="rId9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9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43.jpe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44.png"/><Relationship Id="rId9" Type="http://schemas.microsoft.com/office/2007/relationships/diagramDrawing" Target="../diagrams/drawin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10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52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53.jpeg"/><Relationship Id="rId9" Type="http://schemas.microsoft.com/office/2007/relationships/diagramDrawing" Target="../diagrams/drawing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54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715272" y="684000"/>
            <a:ext cx="1883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entury Gothic" pitchFamily="34" charset="0"/>
              </a:rPr>
              <a:t>May 2017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2204864"/>
            <a:ext cx="7200800" cy="146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70" b="1" kern="1300" spc="180" dirty="0">
              <a:solidFill>
                <a:srgbClr val="01488A"/>
              </a:solidFill>
              <a:latin typeface="Century Gothic" pitchFamily="34" charset="0"/>
            </a:endParaRPr>
          </a:p>
          <a:p>
            <a:r>
              <a:rPr lang="fr-FR" sz="4400" b="1" kern="1300" spc="180" dirty="0">
                <a:solidFill>
                  <a:srgbClr val="01488A"/>
                </a:solidFill>
                <a:latin typeface="Century Gothic" pitchFamily="34" charset="0"/>
              </a:rPr>
              <a:t>SDMX</a:t>
            </a:r>
            <a:r>
              <a:rPr lang="fr-FR" sz="2270" b="1" kern="1300" spc="180" dirty="0">
                <a:solidFill>
                  <a:srgbClr val="01488A"/>
                </a:solidFill>
                <a:latin typeface="Century Gothic" pitchFamily="34" charset="0"/>
              </a:rPr>
              <a:t> in </a:t>
            </a:r>
            <a:r>
              <a:rPr lang="en-US" sz="2270" b="1" kern="1300" spc="180" dirty="0">
                <a:solidFill>
                  <a:srgbClr val="01488A"/>
                </a:solidFill>
                <a:latin typeface="Century Gothic" pitchFamily="34" charset="0"/>
              </a:rPr>
              <a:t>Statistical</a:t>
            </a:r>
            <a:r>
              <a:rPr lang="fr-FR" sz="2270" b="1" kern="1300" spc="180" dirty="0">
                <a:solidFill>
                  <a:srgbClr val="01488A"/>
                </a:solidFill>
                <a:latin typeface="Century Gothic" pitchFamily="34" charset="0"/>
              </a:rPr>
              <a:t>  Information  System</a:t>
            </a:r>
            <a:endParaRPr lang="en-US" sz="2400" b="1" dirty="0">
              <a:solidFill>
                <a:srgbClr val="336600"/>
              </a:solidFill>
              <a:latin typeface="Century Gothic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1520" y="5661248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itchFamily="34" charset="0"/>
              </a:rPr>
              <a:t>Mr. Kamel Abdellaoui</a:t>
            </a:r>
          </a:p>
          <a:p>
            <a:r>
              <a:rPr lang="en-US" sz="1200" b="1" dirty="0">
                <a:solidFill>
                  <a:schemeClr val="tx2"/>
                </a:solidFill>
                <a:latin typeface="Century Gothic" pitchFamily="34" charset="0"/>
              </a:rPr>
              <a:t>Dissemination Information System &amp; Coordination</a:t>
            </a:r>
          </a:p>
          <a:p>
            <a:r>
              <a:rPr lang="en-US" sz="1200" b="1" dirty="0">
                <a:solidFill>
                  <a:schemeClr val="tx2"/>
                </a:solidFill>
                <a:latin typeface="Century Gothic" pitchFamily="34" charset="0"/>
              </a:rPr>
              <a:t>NIS Tunisia</a:t>
            </a:r>
          </a:p>
          <a:p>
            <a:endParaRPr lang="en-US" sz="1200" dirty="0">
              <a:solidFill>
                <a:schemeClr val="tx2"/>
              </a:solidFill>
              <a:latin typeface="Century Gothic" pitchFamily="34" charset="0"/>
            </a:endParaRPr>
          </a:p>
          <a:p>
            <a:r>
              <a:rPr lang="en-US" sz="1200" dirty="0">
                <a:solidFill>
                  <a:schemeClr val="tx2"/>
                </a:solidFill>
                <a:latin typeface="Century Gothic" pitchFamily="34" charset="0"/>
              </a:rPr>
              <a:t>Abdellaoui.kamel @ins.tn</a:t>
            </a:r>
          </a:p>
          <a:p>
            <a:r>
              <a:rPr lang="en-US" sz="1200" dirty="0">
                <a:solidFill>
                  <a:schemeClr val="tx2"/>
                </a:solidFill>
                <a:latin typeface="Century Gothic" pitchFamily="34" charset="0"/>
              </a:rPr>
              <a:t>kamelabdellaouister@gmail.com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238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493395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251520" y="6309320"/>
            <a:ext cx="2039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2">
                    <a:lumMod val="50000"/>
                  </a:schemeClr>
                </a:solidFill>
              </a:rPr>
              <a:t>http://</a:t>
            </a:r>
            <a:r>
              <a:rPr lang="fr-FR" b="1" dirty="0">
                <a:solidFill>
                  <a:srgbClr val="FF0000"/>
                </a:solidFill>
              </a:rPr>
              <a:t>sdmx</a:t>
            </a:r>
            <a:r>
              <a:rPr lang="fr-FR" b="1" dirty="0">
                <a:solidFill>
                  <a:schemeClr val="tx2">
                    <a:lumMod val="50000"/>
                  </a:schemeClr>
                </a:solidFill>
              </a:rPr>
              <a:t>.ins.tn/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663154"/>
            <a:ext cx="6178352" cy="3358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156784"/>
            <a:ext cx="6520108" cy="3152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277070"/>
            <a:ext cx="5924423" cy="3320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3705324"/>
            <a:ext cx="5827268" cy="289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e 19"/>
          <p:cNvGrpSpPr/>
          <p:nvPr/>
        </p:nvGrpSpPr>
        <p:grpSpPr>
          <a:xfrm>
            <a:off x="356415" y="476672"/>
            <a:ext cx="7248305" cy="1944216"/>
            <a:chOff x="545871" y="972419"/>
            <a:chExt cx="8274601" cy="2168549"/>
          </a:xfrm>
        </p:grpSpPr>
        <p:graphicFrame>
          <p:nvGraphicFramePr>
            <p:cNvPr id="21" name="Diagramme 20"/>
            <p:cNvGraphicFramePr/>
            <p:nvPr/>
          </p:nvGraphicFramePr>
          <p:xfrm>
            <a:off x="1475656" y="1052736"/>
            <a:ext cx="7344816" cy="20882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2" name="ZoneTexte 21"/>
            <p:cNvSpPr txBox="1"/>
            <p:nvPr/>
          </p:nvSpPr>
          <p:spPr>
            <a:xfrm>
              <a:off x="545871" y="972419"/>
              <a:ext cx="16065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</a:rPr>
                <a:t>PHASE 1</a:t>
              </a:r>
            </a:p>
          </p:txBody>
        </p:sp>
      </p:grpSp>
      <p:sp>
        <p:nvSpPr>
          <p:cNvPr id="24" name="Titr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SDMX Action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SDMX REGISTRY</a:t>
            </a:r>
          </a:p>
        </p:txBody>
      </p:sp>
      <p:grpSp>
        <p:nvGrpSpPr>
          <p:cNvPr id="3" name="Groupe 41"/>
          <p:cNvGrpSpPr/>
          <p:nvPr/>
        </p:nvGrpSpPr>
        <p:grpSpPr>
          <a:xfrm>
            <a:off x="3131840" y="3356992"/>
            <a:ext cx="2952328" cy="1368152"/>
            <a:chOff x="3131840" y="3356992"/>
            <a:chExt cx="2952328" cy="1368152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3131840" y="3356992"/>
              <a:ext cx="2952328" cy="1368152"/>
            </a:xfrm>
            <a:prstGeom prst="roundRect">
              <a:avLst/>
            </a:prstGeom>
            <a:noFill/>
            <a:ln w="127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e 6"/>
            <p:cNvGrpSpPr/>
            <p:nvPr/>
          </p:nvGrpSpPr>
          <p:grpSpPr>
            <a:xfrm>
              <a:off x="3419872" y="3559671"/>
              <a:ext cx="2448272" cy="1021457"/>
              <a:chOff x="1969293" y="3841031"/>
              <a:chExt cx="3970859" cy="1401514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6108" r="37568"/>
              <a:stretch>
                <a:fillRect/>
              </a:stretch>
            </p:blipFill>
            <p:spPr bwMode="auto">
              <a:xfrm>
                <a:off x="2771800" y="4509120"/>
                <a:ext cx="2304256" cy="733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3838"/>
              <a:stretch>
                <a:fillRect/>
              </a:stretch>
            </p:blipFill>
            <p:spPr bwMode="auto">
              <a:xfrm>
                <a:off x="1969293" y="3841031"/>
                <a:ext cx="1659657" cy="733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3567"/>
              <a:stretch>
                <a:fillRect/>
              </a:stretch>
            </p:blipFill>
            <p:spPr bwMode="auto">
              <a:xfrm>
                <a:off x="3628950" y="3847703"/>
                <a:ext cx="2311202" cy="733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1864645" cy="34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204864"/>
            <a:ext cx="2117998" cy="30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 t="9788" b="9788"/>
          <a:stretch>
            <a:fillRect/>
          </a:stretch>
        </p:blipFill>
        <p:spPr bwMode="auto">
          <a:xfrm>
            <a:off x="6228184" y="2132856"/>
            <a:ext cx="2091879" cy="38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3861048"/>
            <a:ext cx="22677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5589240"/>
            <a:ext cx="1680022" cy="561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5661248"/>
            <a:ext cx="3094906" cy="36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avec flèche 15"/>
          <p:cNvCxnSpPr/>
          <p:nvPr/>
        </p:nvCxnSpPr>
        <p:spPr>
          <a:xfrm>
            <a:off x="2339752" y="2636912"/>
            <a:ext cx="72008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267744" y="414908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2627784" y="4797152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 flipV="1">
            <a:off x="5940152" y="4797152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>
            <a:off x="6156176" y="2636912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6228184" y="4185084"/>
            <a:ext cx="648072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80607"/>
            <a:ext cx="8627690" cy="397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SDMX REGISTRY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5220072" y="1916832"/>
            <a:ext cx="936104" cy="57606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8848030" cy="411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à coins arrondis 5"/>
          <p:cNvSpPr/>
          <p:nvPr/>
        </p:nvSpPr>
        <p:spPr>
          <a:xfrm>
            <a:off x="6660232" y="1916832"/>
            <a:ext cx="2448272" cy="2520280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949280"/>
            <a:ext cx="1259632" cy="82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à coins arrondis 61"/>
          <p:cNvSpPr/>
          <p:nvPr/>
        </p:nvSpPr>
        <p:spPr>
          <a:xfrm>
            <a:off x="107504" y="980728"/>
            <a:ext cx="8217296" cy="1872208"/>
          </a:xfrm>
          <a:prstGeom prst="roundRect">
            <a:avLst/>
          </a:prstGeom>
          <a:solidFill>
            <a:srgbClr val="6DB6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179512" y="4797152"/>
            <a:ext cx="8145288" cy="206084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179512" y="2996952"/>
            <a:ext cx="8136904" cy="1656184"/>
          </a:xfrm>
          <a:prstGeom prst="roundRect">
            <a:avLst/>
          </a:prstGeom>
          <a:solidFill>
            <a:srgbClr val="FFCC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876495" y="6356350"/>
            <a:ext cx="513425" cy="294042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13</a:t>
            </a:fld>
            <a:endParaRPr lang="it-IT" dirty="0"/>
          </a:p>
        </p:txBody>
      </p:sp>
      <p:grpSp>
        <p:nvGrpSpPr>
          <p:cNvPr id="2" name="Gruppo 5"/>
          <p:cNvGrpSpPr/>
          <p:nvPr/>
        </p:nvGrpSpPr>
        <p:grpSpPr>
          <a:xfrm>
            <a:off x="5652120" y="3068960"/>
            <a:ext cx="629501" cy="461511"/>
            <a:chOff x="5438775" y="5099600"/>
            <a:chExt cx="873999" cy="673217"/>
          </a:xfrm>
        </p:grpSpPr>
        <p:pic>
          <p:nvPicPr>
            <p:cNvPr id="46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" name="Connettore 1 24"/>
          <p:cNvCxnSpPr/>
          <p:nvPr/>
        </p:nvCxnSpPr>
        <p:spPr>
          <a:xfrm flipV="1">
            <a:off x="958850" y="2934705"/>
            <a:ext cx="7149165" cy="3709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25"/>
          <p:cNvCxnSpPr/>
          <p:nvPr/>
        </p:nvCxnSpPr>
        <p:spPr>
          <a:xfrm flipV="1">
            <a:off x="958850" y="4646549"/>
            <a:ext cx="7149165" cy="39752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26"/>
          <p:cNvSpPr txBox="1"/>
          <p:nvPr/>
        </p:nvSpPr>
        <p:spPr>
          <a:xfrm rot="16200000">
            <a:off x="659" y="1807653"/>
            <a:ext cx="944396" cy="442674"/>
          </a:xfrm>
          <a:prstGeom prst="flowChartAlternateProcess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Collect</a:t>
            </a:r>
            <a:endParaRPr lang="it-IT" sz="1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CasellaDiTesto 27"/>
          <p:cNvSpPr txBox="1"/>
          <p:nvPr/>
        </p:nvSpPr>
        <p:spPr>
          <a:xfrm rot="16200000">
            <a:off x="-47916" y="3541067"/>
            <a:ext cx="1142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7030A0"/>
                </a:solidFill>
                <a:latin typeface="Calibri" panose="020F0502020204030204" pitchFamily="34" charset="0"/>
              </a:rPr>
              <a:t>Process</a:t>
            </a:r>
            <a:endParaRPr lang="it-IT" sz="2000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CasellaDiTesto 28"/>
          <p:cNvSpPr txBox="1"/>
          <p:nvPr/>
        </p:nvSpPr>
        <p:spPr>
          <a:xfrm rot="16200000">
            <a:off x="-265158" y="5495317"/>
            <a:ext cx="1546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Dissemination</a:t>
            </a:r>
          </a:p>
        </p:txBody>
      </p:sp>
      <p:sp>
        <p:nvSpPr>
          <p:cNvPr id="13" name="Rettangolo 30"/>
          <p:cNvSpPr/>
          <p:nvPr/>
        </p:nvSpPr>
        <p:spPr>
          <a:xfrm>
            <a:off x="1072295" y="2210891"/>
            <a:ext cx="4813211" cy="568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>
                <a:latin typeface="Calibri" panose="020F0502020204030204" pitchFamily="34" charset="0"/>
              </a:rPr>
              <a:t>Primary</a:t>
            </a:r>
            <a:r>
              <a:rPr lang="it-IT" sz="2000" dirty="0">
                <a:latin typeface="Calibri" panose="020F0502020204030204" pitchFamily="34" charset="0"/>
              </a:rPr>
              <a:t> Data Storage</a:t>
            </a:r>
            <a:endParaRPr lang="it-IT" sz="1600" dirty="0">
              <a:latin typeface="Calibri" panose="020F0502020204030204" pitchFamily="34" charset="0"/>
            </a:endParaRPr>
          </a:p>
        </p:txBody>
      </p:sp>
      <p:sp>
        <p:nvSpPr>
          <p:cNvPr id="14" name="CasellaDiTesto 36"/>
          <p:cNvSpPr txBox="1"/>
          <p:nvPr/>
        </p:nvSpPr>
        <p:spPr>
          <a:xfrm>
            <a:off x="478814" y="1330537"/>
            <a:ext cx="245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External</a:t>
            </a:r>
            <a:r>
              <a:rPr lang="it-IT" sz="16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processable</a:t>
            </a:r>
            <a:endParaRPr lang="it-IT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37"/>
          <p:cNvSpPr txBox="1"/>
          <p:nvPr/>
        </p:nvSpPr>
        <p:spPr>
          <a:xfrm>
            <a:off x="2748488" y="1340274"/>
            <a:ext cx="1484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Survey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file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ttangolo 32"/>
          <p:cNvSpPr/>
          <p:nvPr/>
        </p:nvSpPr>
        <p:spPr>
          <a:xfrm>
            <a:off x="8460432" y="1628800"/>
            <a:ext cx="624012" cy="4752528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41"/>
          <p:cNvSpPr txBox="1"/>
          <p:nvPr/>
        </p:nvSpPr>
        <p:spPr>
          <a:xfrm rot="16200000">
            <a:off x="7230610" y="3453089"/>
            <a:ext cx="3065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Metadata  Manegemnt</a:t>
            </a:r>
            <a:endParaRPr lang="it-IT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" name="CasellaDiTesto 47"/>
          <p:cNvSpPr txBox="1"/>
          <p:nvPr/>
        </p:nvSpPr>
        <p:spPr>
          <a:xfrm>
            <a:off x="6660232" y="4005064"/>
            <a:ext cx="851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Macro </a:t>
            </a:r>
          </a:p>
          <a:p>
            <a:pPr algn="ctr"/>
            <a:r>
              <a:rPr lang="it-IT" dirty="0">
                <a:solidFill>
                  <a:srgbClr val="7030A0"/>
                </a:solidFill>
                <a:latin typeface="Calibri" panose="020F0502020204030204" pitchFamily="34" charset="0"/>
              </a:rPr>
              <a:t>Data</a:t>
            </a:r>
          </a:p>
        </p:txBody>
      </p:sp>
      <p:pic>
        <p:nvPicPr>
          <p:cNvPr id="19" name="Picture 2" descr="Risultati immagini per databas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3356992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sellaDiTesto 38"/>
          <p:cNvSpPr txBox="1"/>
          <p:nvPr/>
        </p:nvSpPr>
        <p:spPr>
          <a:xfrm>
            <a:off x="4039437" y="1019175"/>
            <a:ext cx="1871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Survey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database</a:t>
            </a:r>
          </a:p>
        </p:txBody>
      </p:sp>
      <p:pic>
        <p:nvPicPr>
          <p:cNvPr id="21" name="Picture 2" descr="Risultati immagini per database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30826" y="1360327"/>
            <a:ext cx="645659" cy="40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Risultati immagini per data mart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229200"/>
            <a:ext cx="112153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Risultati immagini per cog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628" y="3323312"/>
            <a:ext cx="736978" cy="73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Risultati immagini per databas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61962" y="3334407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sellaDiTesto 40"/>
          <p:cNvSpPr txBox="1"/>
          <p:nvPr/>
        </p:nvSpPr>
        <p:spPr>
          <a:xfrm>
            <a:off x="1128287" y="4005064"/>
            <a:ext cx="1075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rgbClr val="7030A0"/>
                </a:solidFill>
                <a:latin typeface="Calibri" panose="020F0502020204030204" pitchFamily="34" charset="0"/>
              </a:rPr>
              <a:t>Working</a:t>
            </a:r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it-IT" dirty="0">
                <a:solidFill>
                  <a:srgbClr val="7030A0"/>
                </a:solidFill>
                <a:latin typeface="Calibri" panose="020F0502020204030204" pitchFamily="34" charset="0"/>
              </a:rPr>
              <a:t>Data</a:t>
            </a:r>
          </a:p>
        </p:txBody>
      </p:sp>
      <p:sp>
        <p:nvSpPr>
          <p:cNvPr id="28" name="Freccia in giù 48"/>
          <p:cNvSpPr/>
          <p:nvPr/>
        </p:nvSpPr>
        <p:spPr>
          <a:xfrm rot="16200000">
            <a:off x="2060569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giù 49"/>
          <p:cNvSpPr/>
          <p:nvPr/>
        </p:nvSpPr>
        <p:spPr>
          <a:xfrm rot="16200000">
            <a:off x="3318515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Picture 2" descr="Risultati immagini per database icon">
            <a:extLst>
              <a:ext uri="{FF2B5EF4-FFF2-40B4-BE49-F238E27FC236}">
                <a16:creationId xmlns:a16="http://schemas.microsoft.com/office/drawing/2014/main" id="{BF3F45D4-7924-423E-81A1-E3621C843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15524" y="3334407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sellaDiTesto 53">
            <a:extLst>
              <a:ext uri="{FF2B5EF4-FFF2-40B4-BE49-F238E27FC236}">
                <a16:creationId xmlns:a16="http://schemas.microsoft.com/office/drawing/2014/main" id="{E590CDB6-53EA-4A32-A2CB-661662A52D30}"/>
              </a:ext>
            </a:extLst>
          </p:cNvPr>
          <p:cNvSpPr txBox="1"/>
          <p:nvPr/>
        </p:nvSpPr>
        <p:spPr>
          <a:xfrm>
            <a:off x="3544376" y="4005064"/>
            <a:ext cx="1110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Micro </a:t>
            </a:r>
          </a:p>
          <a:p>
            <a:pPr algn="ctr"/>
            <a:r>
              <a:rPr lang="it-IT" dirty="0" err="1">
                <a:solidFill>
                  <a:srgbClr val="7030A0"/>
                </a:solidFill>
                <a:latin typeface="Calibri" panose="020F0502020204030204" pitchFamily="34" charset="0"/>
              </a:rPr>
              <a:t>Fina</a:t>
            </a:r>
            <a:r>
              <a:rPr lang="it-IT" b="1" dirty="0" err="1">
                <a:solidFill>
                  <a:srgbClr val="7030A0"/>
                </a:solidFill>
                <a:latin typeface="Calibri" panose="020F0502020204030204" pitchFamily="34" charset="0"/>
              </a:rPr>
              <a:t>l</a:t>
            </a:r>
            <a:endParaRPr lang="it-IT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pic>
        <p:nvPicPr>
          <p:cNvPr id="32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90" y="3322292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16200000">
            <a:off x="4514131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giù 55"/>
          <p:cNvSpPr/>
          <p:nvPr/>
        </p:nvSpPr>
        <p:spPr>
          <a:xfrm>
            <a:off x="1452600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in giù 58"/>
          <p:cNvSpPr/>
          <p:nvPr/>
        </p:nvSpPr>
        <p:spPr>
          <a:xfrm>
            <a:off x="3325660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giù 61"/>
          <p:cNvSpPr/>
          <p:nvPr/>
        </p:nvSpPr>
        <p:spPr>
          <a:xfrm>
            <a:off x="4810203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giù 63"/>
          <p:cNvSpPr/>
          <p:nvPr/>
        </p:nvSpPr>
        <p:spPr>
          <a:xfrm>
            <a:off x="1452600" y="2896605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in giù 69"/>
          <p:cNvSpPr/>
          <p:nvPr/>
        </p:nvSpPr>
        <p:spPr>
          <a:xfrm>
            <a:off x="6949065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70"/>
          <p:cNvSpPr txBox="1"/>
          <p:nvPr/>
        </p:nvSpPr>
        <p:spPr>
          <a:xfrm>
            <a:off x="6372200" y="1154548"/>
            <a:ext cx="1464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External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for </a:t>
            </a:r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dissemination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0" name="Rettangolo 72"/>
          <p:cNvSpPr/>
          <p:nvPr/>
        </p:nvSpPr>
        <p:spPr>
          <a:xfrm>
            <a:off x="6490127" y="2210891"/>
            <a:ext cx="1248076" cy="5683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bg1"/>
                </a:solidFill>
                <a:latin typeface="Calibri" panose="020F0502020204030204" pitchFamily="34" charset="0"/>
              </a:rPr>
              <a:t>External</a:t>
            </a:r>
            <a:r>
              <a:rPr lang="it-IT" sz="1400" dirty="0">
                <a:solidFill>
                  <a:schemeClr val="bg1"/>
                </a:solidFill>
                <a:latin typeface="Calibri" panose="020F0502020204030204" pitchFamily="34" charset="0"/>
              </a:rPr>
              <a:t> Data Storage</a:t>
            </a:r>
            <a:endParaRPr lang="it-IT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po 75"/>
          <p:cNvGrpSpPr/>
          <p:nvPr/>
        </p:nvGrpSpPr>
        <p:grpSpPr>
          <a:xfrm>
            <a:off x="7470891" y="2895481"/>
            <a:ext cx="629501" cy="461511"/>
            <a:chOff x="5438775" y="5099600"/>
            <a:chExt cx="873999" cy="673217"/>
          </a:xfrm>
        </p:grpSpPr>
        <p:pic>
          <p:nvPicPr>
            <p:cNvPr id="44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16200000">
            <a:off x="5805661" y="3563491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>
            <a:off x="6876256" y="2924944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75"/>
          <p:cNvGrpSpPr/>
          <p:nvPr/>
        </p:nvGrpSpPr>
        <p:grpSpPr>
          <a:xfrm>
            <a:off x="6084168" y="4869160"/>
            <a:ext cx="648072" cy="432048"/>
            <a:chOff x="5438775" y="5099600"/>
            <a:chExt cx="873999" cy="673217"/>
          </a:xfrm>
        </p:grpSpPr>
        <p:pic>
          <p:nvPicPr>
            <p:cNvPr id="55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CasellaDiTesto 47"/>
          <p:cNvSpPr txBox="1"/>
          <p:nvPr/>
        </p:nvSpPr>
        <p:spPr>
          <a:xfrm>
            <a:off x="6284763" y="6211669"/>
            <a:ext cx="1599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Dissemination </a:t>
            </a:r>
          </a:p>
          <a:p>
            <a:pPr algn="ctr"/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Data</a:t>
            </a:r>
          </a:p>
        </p:txBody>
      </p:sp>
      <p:sp>
        <p:nvSpPr>
          <p:cNvPr id="60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>
            <a:off x="6906096" y="4797152"/>
            <a:ext cx="330200" cy="34925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8" cstate="print"/>
          <a:srcRect l="10000" t="14601" r="10000"/>
          <a:stretch>
            <a:fillRect/>
          </a:stretch>
        </p:blipFill>
        <p:spPr bwMode="auto">
          <a:xfrm>
            <a:off x="2411760" y="5589240"/>
            <a:ext cx="1008112" cy="843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4725144"/>
            <a:ext cx="1037806" cy="732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6021288"/>
            <a:ext cx="43976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uppo 5"/>
          <p:cNvGrpSpPr/>
          <p:nvPr/>
        </p:nvGrpSpPr>
        <p:grpSpPr>
          <a:xfrm>
            <a:off x="4878603" y="5013176"/>
            <a:ext cx="629501" cy="461511"/>
            <a:chOff x="5438775" y="5099600"/>
            <a:chExt cx="873999" cy="673217"/>
          </a:xfrm>
        </p:grpSpPr>
        <p:pic>
          <p:nvPicPr>
            <p:cNvPr id="71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5400000">
            <a:off x="4712708" y="5448532"/>
            <a:ext cx="474216" cy="75563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5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589240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Rectangle à coins arrondis 65"/>
          <p:cNvSpPr/>
          <p:nvPr/>
        </p:nvSpPr>
        <p:spPr>
          <a:xfrm>
            <a:off x="5652120" y="908720"/>
            <a:ext cx="2736304" cy="3672408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itre 1"/>
          <p:cNvSpPr txBox="1">
            <a:spLocks/>
          </p:cNvSpPr>
          <p:nvPr/>
        </p:nvSpPr>
        <p:spPr>
          <a:xfrm>
            <a:off x="950912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INS Architecture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osange 3"/>
          <p:cNvSpPr/>
          <p:nvPr/>
        </p:nvSpPr>
        <p:spPr>
          <a:xfrm>
            <a:off x="2699792" y="764704"/>
            <a:ext cx="1512168" cy="1440160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DB exists</a:t>
            </a:r>
          </a:p>
        </p:txBody>
      </p:sp>
      <p:grpSp>
        <p:nvGrpSpPr>
          <p:cNvPr id="32" name="Groupe 31"/>
          <p:cNvGrpSpPr/>
          <p:nvPr/>
        </p:nvGrpSpPr>
        <p:grpSpPr>
          <a:xfrm>
            <a:off x="2555776" y="2204864"/>
            <a:ext cx="1656184" cy="2304256"/>
            <a:chOff x="2555776" y="2204864"/>
            <a:chExt cx="1656184" cy="2304256"/>
          </a:xfrm>
        </p:grpSpPr>
        <p:cxnSp>
          <p:nvCxnSpPr>
            <p:cNvPr id="11" name="Connecteur droit avec flèche 10"/>
            <p:cNvCxnSpPr/>
            <p:nvPr/>
          </p:nvCxnSpPr>
          <p:spPr>
            <a:xfrm>
              <a:off x="3419872" y="2204864"/>
              <a:ext cx="0" cy="86409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3491880" y="2276872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NO</a:t>
              </a:r>
            </a:p>
          </p:txBody>
        </p:sp>
        <p:sp>
          <p:nvSpPr>
            <p:cNvPr id="14" name="Losange 13"/>
            <p:cNvSpPr/>
            <p:nvPr/>
          </p:nvSpPr>
          <p:spPr>
            <a:xfrm>
              <a:off x="2555776" y="3140968"/>
              <a:ext cx="1656184" cy="1368152"/>
            </a:xfrm>
            <a:prstGeom prst="diamon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Agree to use  ready DW</a:t>
              </a:r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4211960" y="1052736"/>
            <a:ext cx="4932040" cy="1080119"/>
            <a:chOff x="4211960" y="1052736"/>
            <a:chExt cx="4932040" cy="1080119"/>
          </a:xfrm>
        </p:grpSpPr>
        <p:cxnSp>
          <p:nvCxnSpPr>
            <p:cNvPr id="6" name="Connecteur droit avec flèche 5"/>
            <p:cNvCxnSpPr>
              <a:stCxn id="4" idx="3"/>
            </p:cNvCxnSpPr>
            <p:nvPr/>
          </p:nvCxnSpPr>
          <p:spPr>
            <a:xfrm>
              <a:off x="4211960" y="1484784"/>
              <a:ext cx="1152128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211960" y="1052736"/>
              <a:ext cx="523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</a:rPr>
                <a:t>YES</a:t>
              </a:r>
            </a:p>
          </p:txBody>
        </p:sp>
        <p:sp>
          <p:nvSpPr>
            <p:cNvPr id="8" name="Espace réservé du contenu 2"/>
            <p:cNvSpPr txBox="1">
              <a:spLocks/>
            </p:cNvSpPr>
            <p:nvPr/>
          </p:nvSpPr>
          <p:spPr>
            <a:xfrm>
              <a:off x="5434136" y="1052736"/>
              <a:ext cx="2738264" cy="1080119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SDMX </a:t>
              </a: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mapping </a:t>
              </a: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with exiting DB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88290" y="1268760"/>
              <a:ext cx="9557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b="1" dirty="0"/>
                <a:t>Case 1   </a:t>
              </a: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4283968" y="3284985"/>
            <a:ext cx="5012432" cy="1080119"/>
            <a:chOff x="4283968" y="3284985"/>
            <a:chExt cx="5012432" cy="1080119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4283968" y="3861048"/>
              <a:ext cx="1152128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space réservé du contenu 2"/>
            <p:cNvSpPr txBox="1">
              <a:spLocks/>
            </p:cNvSpPr>
            <p:nvPr/>
          </p:nvSpPr>
          <p:spPr>
            <a:xfrm>
              <a:off x="5508104" y="3284985"/>
              <a:ext cx="2738264" cy="1080119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Building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SDMX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DW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364360" y="3419708"/>
              <a:ext cx="523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</a:rPr>
                <a:t>YES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340690" y="3645024"/>
              <a:ext cx="9557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b="1" dirty="0"/>
                <a:t>Case 2   </a:t>
              </a:r>
            </a:p>
          </p:txBody>
        </p:sp>
      </p:grp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US" dirty="0"/>
              <a:t>SDMX integration scenarios 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2483768" y="4581128"/>
            <a:ext cx="3908038" cy="2016223"/>
            <a:chOff x="2483768" y="4581128"/>
            <a:chExt cx="3908038" cy="2016223"/>
          </a:xfrm>
        </p:grpSpPr>
        <p:cxnSp>
          <p:nvCxnSpPr>
            <p:cNvPr id="25" name="Connecteur droit avec flèche 24"/>
            <p:cNvCxnSpPr/>
            <p:nvPr/>
          </p:nvCxnSpPr>
          <p:spPr>
            <a:xfrm>
              <a:off x="3347864" y="4581128"/>
              <a:ext cx="0" cy="86409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/>
            <p:cNvSpPr txBox="1"/>
            <p:nvPr/>
          </p:nvSpPr>
          <p:spPr>
            <a:xfrm>
              <a:off x="3491880" y="4715852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NO</a:t>
              </a:r>
            </a:p>
          </p:txBody>
        </p:sp>
        <p:sp>
          <p:nvSpPr>
            <p:cNvPr id="29" name="Espace réservé du contenu 2"/>
            <p:cNvSpPr txBox="1">
              <a:spLocks/>
            </p:cNvSpPr>
            <p:nvPr/>
          </p:nvSpPr>
          <p:spPr>
            <a:xfrm>
              <a:off x="2483768" y="5517232"/>
              <a:ext cx="2738264" cy="1080119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 fontScale="92500" lnSpcReduction="20000"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Convert </a:t>
              </a:r>
              <a:r>
                <a:rPr lang="en-US" sz="2400" dirty="0">
                  <a:solidFill>
                    <a:schemeClr val="tx1"/>
                  </a:solidFill>
                </a:rPr>
                <a:t>to csv (friendly structure for S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DMX)</a:t>
              </a: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36096" y="5949280"/>
              <a:ext cx="9557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n-US" b="1" dirty="0"/>
                <a:t>Case 3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949280"/>
            <a:ext cx="1259632" cy="82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à coins arrondis 61"/>
          <p:cNvSpPr/>
          <p:nvPr/>
        </p:nvSpPr>
        <p:spPr>
          <a:xfrm>
            <a:off x="107504" y="980728"/>
            <a:ext cx="8217296" cy="1872208"/>
          </a:xfrm>
          <a:prstGeom prst="roundRect">
            <a:avLst/>
          </a:prstGeom>
          <a:solidFill>
            <a:srgbClr val="6DB6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179512" y="4797152"/>
            <a:ext cx="8145288" cy="206084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179512" y="2996952"/>
            <a:ext cx="8136904" cy="1656184"/>
          </a:xfrm>
          <a:prstGeom prst="roundRect">
            <a:avLst/>
          </a:prstGeom>
          <a:solidFill>
            <a:srgbClr val="FFCC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876495" y="6356350"/>
            <a:ext cx="513425" cy="294042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15</a:t>
            </a:fld>
            <a:endParaRPr lang="it-IT" dirty="0"/>
          </a:p>
        </p:txBody>
      </p:sp>
      <p:grpSp>
        <p:nvGrpSpPr>
          <p:cNvPr id="2" name="Gruppo 5"/>
          <p:cNvGrpSpPr/>
          <p:nvPr/>
        </p:nvGrpSpPr>
        <p:grpSpPr>
          <a:xfrm>
            <a:off x="5652120" y="3068960"/>
            <a:ext cx="629501" cy="461511"/>
            <a:chOff x="5438775" y="5099600"/>
            <a:chExt cx="873999" cy="673217"/>
          </a:xfrm>
        </p:grpSpPr>
        <p:pic>
          <p:nvPicPr>
            <p:cNvPr id="46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" name="Connettore 1 24"/>
          <p:cNvCxnSpPr/>
          <p:nvPr/>
        </p:nvCxnSpPr>
        <p:spPr>
          <a:xfrm flipV="1">
            <a:off x="958850" y="2934705"/>
            <a:ext cx="7149165" cy="3709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25"/>
          <p:cNvCxnSpPr/>
          <p:nvPr/>
        </p:nvCxnSpPr>
        <p:spPr>
          <a:xfrm flipV="1">
            <a:off x="958850" y="4646549"/>
            <a:ext cx="7149165" cy="39752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26"/>
          <p:cNvSpPr txBox="1"/>
          <p:nvPr/>
        </p:nvSpPr>
        <p:spPr>
          <a:xfrm rot="16200000">
            <a:off x="659" y="1807653"/>
            <a:ext cx="944396" cy="442674"/>
          </a:xfrm>
          <a:prstGeom prst="flowChartAlternateProcess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Collect</a:t>
            </a:r>
            <a:endParaRPr lang="it-IT" sz="1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CasellaDiTesto 27"/>
          <p:cNvSpPr txBox="1"/>
          <p:nvPr/>
        </p:nvSpPr>
        <p:spPr>
          <a:xfrm rot="16200000">
            <a:off x="-47916" y="3541067"/>
            <a:ext cx="1142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7030A0"/>
                </a:solidFill>
                <a:latin typeface="Calibri" panose="020F0502020204030204" pitchFamily="34" charset="0"/>
              </a:rPr>
              <a:t>Process</a:t>
            </a:r>
            <a:endParaRPr lang="it-IT" sz="2000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CasellaDiTesto 28"/>
          <p:cNvSpPr txBox="1"/>
          <p:nvPr/>
        </p:nvSpPr>
        <p:spPr>
          <a:xfrm rot="16200000">
            <a:off x="-265158" y="5495317"/>
            <a:ext cx="1546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Dissemination</a:t>
            </a:r>
          </a:p>
        </p:txBody>
      </p:sp>
      <p:sp>
        <p:nvSpPr>
          <p:cNvPr id="13" name="Rettangolo 30"/>
          <p:cNvSpPr/>
          <p:nvPr/>
        </p:nvSpPr>
        <p:spPr>
          <a:xfrm>
            <a:off x="1072295" y="2210891"/>
            <a:ext cx="4813211" cy="568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>
                <a:latin typeface="Calibri" panose="020F0502020204030204" pitchFamily="34" charset="0"/>
              </a:rPr>
              <a:t>Primary</a:t>
            </a:r>
            <a:r>
              <a:rPr lang="it-IT" sz="2000" dirty="0">
                <a:latin typeface="Calibri" panose="020F0502020204030204" pitchFamily="34" charset="0"/>
              </a:rPr>
              <a:t> Data Storage</a:t>
            </a:r>
            <a:endParaRPr lang="it-IT" sz="1600" dirty="0">
              <a:latin typeface="Calibri" panose="020F0502020204030204" pitchFamily="34" charset="0"/>
            </a:endParaRPr>
          </a:p>
        </p:txBody>
      </p:sp>
      <p:sp>
        <p:nvSpPr>
          <p:cNvPr id="14" name="CasellaDiTesto 36"/>
          <p:cNvSpPr txBox="1"/>
          <p:nvPr/>
        </p:nvSpPr>
        <p:spPr>
          <a:xfrm>
            <a:off x="478814" y="1330537"/>
            <a:ext cx="245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External</a:t>
            </a:r>
            <a:r>
              <a:rPr lang="it-IT" sz="16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processable</a:t>
            </a:r>
            <a:endParaRPr lang="it-IT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37"/>
          <p:cNvSpPr txBox="1"/>
          <p:nvPr/>
        </p:nvSpPr>
        <p:spPr>
          <a:xfrm>
            <a:off x="2748488" y="1340274"/>
            <a:ext cx="1484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Survey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file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ttangolo 32"/>
          <p:cNvSpPr/>
          <p:nvPr/>
        </p:nvSpPr>
        <p:spPr>
          <a:xfrm>
            <a:off x="8460432" y="1628800"/>
            <a:ext cx="624012" cy="4752528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41"/>
          <p:cNvSpPr txBox="1"/>
          <p:nvPr/>
        </p:nvSpPr>
        <p:spPr>
          <a:xfrm rot="16200000">
            <a:off x="7230610" y="3453089"/>
            <a:ext cx="3065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Metadata  Manegemnt</a:t>
            </a:r>
            <a:endParaRPr lang="it-IT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" name="CasellaDiTesto 47"/>
          <p:cNvSpPr txBox="1"/>
          <p:nvPr/>
        </p:nvSpPr>
        <p:spPr>
          <a:xfrm>
            <a:off x="6660232" y="4005064"/>
            <a:ext cx="851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Macro </a:t>
            </a:r>
          </a:p>
          <a:p>
            <a:pPr algn="ctr"/>
            <a:r>
              <a:rPr lang="it-IT" dirty="0">
                <a:solidFill>
                  <a:srgbClr val="7030A0"/>
                </a:solidFill>
                <a:latin typeface="Calibri" panose="020F0502020204030204" pitchFamily="34" charset="0"/>
              </a:rPr>
              <a:t>Data</a:t>
            </a:r>
          </a:p>
        </p:txBody>
      </p:sp>
      <p:pic>
        <p:nvPicPr>
          <p:cNvPr id="19" name="Picture 2" descr="Risultati immagini per databas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3356992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sellaDiTesto 38"/>
          <p:cNvSpPr txBox="1"/>
          <p:nvPr/>
        </p:nvSpPr>
        <p:spPr>
          <a:xfrm>
            <a:off x="4039437" y="1019175"/>
            <a:ext cx="1871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Survey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database</a:t>
            </a:r>
          </a:p>
        </p:txBody>
      </p:sp>
      <p:pic>
        <p:nvPicPr>
          <p:cNvPr id="21" name="Picture 2" descr="Risultati immagini per database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30826" y="1360327"/>
            <a:ext cx="645659" cy="40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Risultati immagini per data mart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229200"/>
            <a:ext cx="112153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Risultati immagini per cog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628" y="3323312"/>
            <a:ext cx="736978" cy="73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Risultati immagini per databas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61962" y="3334407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sellaDiTesto 40"/>
          <p:cNvSpPr txBox="1"/>
          <p:nvPr/>
        </p:nvSpPr>
        <p:spPr>
          <a:xfrm>
            <a:off x="1128287" y="4005064"/>
            <a:ext cx="1075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rgbClr val="7030A0"/>
                </a:solidFill>
                <a:latin typeface="Calibri" panose="020F0502020204030204" pitchFamily="34" charset="0"/>
              </a:rPr>
              <a:t>Working</a:t>
            </a:r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it-IT" dirty="0">
                <a:solidFill>
                  <a:srgbClr val="7030A0"/>
                </a:solidFill>
                <a:latin typeface="Calibri" panose="020F0502020204030204" pitchFamily="34" charset="0"/>
              </a:rPr>
              <a:t>Data</a:t>
            </a:r>
          </a:p>
        </p:txBody>
      </p:sp>
      <p:sp>
        <p:nvSpPr>
          <p:cNvPr id="28" name="Freccia in giù 48"/>
          <p:cNvSpPr/>
          <p:nvPr/>
        </p:nvSpPr>
        <p:spPr>
          <a:xfrm rot="16200000">
            <a:off x="2060569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giù 49"/>
          <p:cNvSpPr/>
          <p:nvPr/>
        </p:nvSpPr>
        <p:spPr>
          <a:xfrm rot="16200000">
            <a:off x="3318515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Picture 2" descr="Risultati immagini per database icon">
            <a:extLst>
              <a:ext uri="{FF2B5EF4-FFF2-40B4-BE49-F238E27FC236}">
                <a16:creationId xmlns:a16="http://schemas.microsoft.com/office/drawing/2014/main" id="{BF3F45D4-7924-423E-81A1-E3621C843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15524" y="3334407"/>
            <a:ext cx="712748" cy="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sellaDiTesto 53">
            <a:extLst>
              <a:ext uri="{FF2B5EF4-FFF2-40B4-BE49-F238E27FC236}">
                <a16:creationId xmlns:a16="http://schemas.microsoft.com/office/drawing/2014/main" id="{E590CDB6-53EA-4A32-A2CB-661662A52D30}"/>
              </a:ext>
            </a:extLst>
          </p:cNvPr>
          <p:cNvSpPr txBox="1"/>
          <p:nvPr/>
        </p:nvSpPr>
        <p:spPr>
          <a:xfrm>
            <a:off x="3544376" y="4005064"/>
            <a:ext cx="1110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7030A0"/>
                </a:solidFill>
                <a:latin typeface="Calibri" panose="020F0502020204030204" pitchFamily="34" charset="0"/>
              </a:rPr>
              <a:t>Micro </a:t>
            </a:r>
          </a:p>
          <a:p>
            <a:pPr algn="ctr"/>
            <a:r>
              <a:rPr lang="it-IT" dirty="0" err="1">
                <a:solidFill>
                  <a:srgbClr val="7030A0"/>
                </a:solidFill>
                <a:latin typeface="Calibri" panose="020F0502020204030204" pitchFamily="34" charset="0"/>
              </a:rPr>
              <a:t>Fina</a:t>
            </a:r>
            <a:r>
              <a:rPr lang="it-IT" b="1" dirty="0" err="1">
                <a:solidFill>
                  <a:srgbClr val="7030A0"/>
                </a:solidFill>
                <a:latin typeface="Calibri" panose="020F0502020204030204" pitchFamily="34" charset="0"/>
              </a:rPr>
              <a:t>l</a:t>
            </a:r>
            <a:endParaRPr lang="it-IT" b="1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pic>
        <p:nvPicPr>
          <p:cNvPr id="32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90" y="3322292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16200000">
            <a:off x="4514131" y="3505088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giù 55"/>
          <p:cNvSpPr/>
          <p:nvPr/>
        </p:nvSpPr>
        <p:spPr>
          <a:xfrm>
            <a:off x="1452600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in giù 58"/>
          <p:cNvSpPr/>
          <p:nvPr/>
        </p:nvSpPr>
        <p:spPr>
          <a:xfrm>
            <a:off x="3325660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giù 61"/>
          <p:cNvSpPr/>
          <p:nvPr/>
        </p:nvSpPr>
        <p:spPr>
          <a:xfrm>
            <a:off x="4810203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giù 63"/>
          <p:cNvSpPr/>
          <p:nvPr/>
        </p:nvSpPr>
        <p:spPr>
          <a:xfrm>
            <a:off x="1452600" y="2896605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in giù 69"/>
          <p:cNvSpPr/>
          <p:nvPr/>
        </p:nvSpPr>
        <p:spPr>
          <a:xfrm>
            <a:off x="6949065" y="1810002"/>
            <a:ext cx="330200" cy="349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70"/>
          <p:cNvSpPr txBox="1"/>
          <p:nvPr/>
        </p:nvSpPr>
        <p:spPr>
          <a:xfrm>
            <a:off x="6372200" y="1154548"/>
            <a:ext cx="1464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External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for </a:t>
            </a:r>
            <a:r>
              <a:rPr lang="it-IT" sz="16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dissemination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0" name="Rettangolo 72"/>
          <p:cNvSpPr/>
          <p:nvPr/>
        </p:nvSpPr>
        <p:spPr>
          <a:xfrm>
            <a:off x="6490127" y="2210891"/>
            <a:ext cx="1248076" cy="5683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bg1"/>
                </a:solidFill>
                <a:latin typeface="Calibri" panose="020F0502020204030204" pitchFamily="34" charset="0"/>
              </a:rPr>
              <a:t>External</a:t>
            </a:r>
            <a:r>
              <a:rPr lang="it-IT" sz="1400" dirty="0">
                <a:solidFill>
                  <a:schemeClr val="bg1"/>
                </a:solidFill>
                <a:latin typeface="Calibri" panose="020F0502020204030204" pitchFamily="34" charset="0"/>
              </a:rPr>
              <a:t> Data Storage</a:t>
            </a:r>
            <a:endParaRPr lang="it-IT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uppo 75"/>
          <p:cNvGrpSpPr/>
          <p:nvPr/>
        </p:nvGrpSpPr>
        <p:grpSpPr>
          <a:xfrm>
            <a:off x="7470891" y="3356992"/>
            <a:ext cx="629501" cy="461511"/>
            <a:chOff x="5438775" y="5099600"/>
            <a:chExt cx="873999" cy="673217"/>
          </a:xfrm>
        </p:grpSpPr>
        <p:pic>
          <p:nvPicPr>
            <p:cNvPr id="44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16200000">
            <a:off x="5805661" y="3563491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>
            <a:off x="6876256" y="2924944"/>
            <a:ext cx="330200" cy="34925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75"/>
          <p:cNvGrpSpPr/>
          <p:nvPr/>
        </p:nvGrpSpPr>
        <p:grpSpPr>
          <a:xfrm>
            <a:off x="6084168" y="4869160"/>
            <a:ext cx="648072" cy="432048"/>
            <a:chOff x="5438775" y="5099600"/>
            <a:chExt cx="873999" cy="673217"/>
          </a:xfrm>
        </p:grpSpPr>
        <p:pic>
          <p:nvPicPr>
            <p:cNvPr id="55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CasellaDiTesto 47"/>
          <p:cNvSpPr txBox="1"/>
          <p:nvPr/>
        </p:nvSpPr>
        <p:spPr>
          <a:xfrm>
            <a:off x="6284763" y="6211669"/>
            <a:ext cx="1599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Dissemination </a:t>
            </a:r>
          </a:p>
          <a:p>
            <a:pPr algn="ctr"/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Data</a:t>
            </a:r>
          </a:p>
        </p:txBody>
      </p:sp>
      <p:sp>
        <p:nvSpPr>
          <p:cNvPr id="60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>
            <a:off x="6906096" y="4797152"/>
            <a:ext cx="330200" cy="34925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8" cstate="print"/>
          <a:srcRect l="10000" t="14601" r="10000"/>
          <a:stretch>
            <a:fillRect/>
          </a:stretch>
        </p:blipFill>
        <p:spPr bwMode="auto">
          <a:xfrm>
            <a:off x="2411760" y="5589240"/>
            <a:ext cx="1008112" cy="843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4725144"/>
            <a:ext cx="1037806" cy="732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6021288"/>
            <a:ext cx="43976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uppo 5"/>
          <p:cNvGrpSpPr/>
          <p:nvPr/>
        </p:nvGrpSpPr>
        <p:grpSpPr>
          <a:xfrm>
            <a:off x="4878603" y="5013176"/>
            <a:ext cx="629501" cy="461511"/>
            <a:chOff x="5438775" y="5099600"/>
            <a:chExt cx="873999" cy="673217"/>
          </a:xfrm>
        </p:grpSpPr>
        <p:pic>
          <p:nvPicPr>
            <p:cNvPr id="71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70" b="26987"/>
            <a:stretch/>
          </p:blipFill>
          <p:spPr bwMode="auto">
            <a:xfrm>
              <a:off x="5438775" y="5349405"/>
              <a:ext cx="873999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8" descr="Risultati immagini per sdmx logo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173" b="26987"/>
            <a:stretch/>
          </p:blipFill>
          <p:spPr bwMode="auto">
            <a:xfrm>
              <a:off x="5553348" y="5099600"/>
              <a:ext cx="657141" cy="42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Freccia in giù 57">
            <a:extLst>
              <a:ext uri="{FF2B5EF4-FFF2-40B4-BE49-F238E27FC236}">
                <a16:creationId xmlns:a16="http://schemas.microsoft.com/office/drawing/2014/main" id="{AC4878D5-D5F8-4820-A379-70EEE2D116A6}"/>
              </a:ext>
            </a:extLst>
          </p:cNvPr>
          <p:cNvSpPr/>
          <p:nvPr/>
        </p:nvSpPr>
        <p:spPr>
          <a:xfrm rot="5400000">
            <a:off x="4712708" y="5448532"/>
            <a:ext cx="474216" cy="75563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5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589240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itre 1"/>
          <p:cNvSpPr txBox="1">
            <a:spLocks/>
          </p:cNvSpPr>
          <p:nvPr/>
        </p:nvSpPr>
        <p:spPr>
          <a:xfrm>
            <a:off x="950912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INS Architecture 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4932040" y="2924944"/>
            <a:ext cx="3456384" cy="3672408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203848" y="4869160"/>
            <a:ext cx="3312368" cy="15121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rganigramme : Disque magnétique 8"/>
          <p:cNvSpPr/>
          <p:nvPr/>
        </p:nvSpPr>
        <p:spPr>
          <a:xfrm>
            <a:off x="3347864" y="4941168"/>
            <a:ext cx="792088" cy="648072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DB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355976" y="558924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à coins arrondis 10"/>
          <p:cNvSpPr/>
          <p:nvPr/>
        </p:nvSpPr>
        <p:spPr>
          <a:xfrm>
            <a:off x="5220072" y="5373216"/>
            <a:ext cx="86409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NSIWS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995936" y="4437112"/>
            <a:ext cx="178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Reporting  Space</a:t>
            </a:r>
          </a:p>
        </p:txBody>
      </p:sp>
      <p:sp>
        <p:nvSpPr>
          <p:cNvPr id="16" name="Rectangle à coins arrondis 15"/>
          <p:cNvSpPr/>
          <p:nvPr/>
        </p:nvSpPr>
        <p:spPr>
          <a:xfrm rot="16200000">
            <a:off x="-900607" y="3429000"/>
            <a:ext cx="4176464" cy="201622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rganigramme : Disque magnétique 16"/>
          <p:cNvSpPr/>
          <p:nvPr/>
        </p:nvSpPr>
        <p:spPr>
          <a:xfrm>
            <a:off x="251520" y="3068960"/>
            <a:ext cx="1191787" cy="1008112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DB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51520" y="1916832"/>
            <a:ext cx="212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Process Space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1691680" y="4437112"/>
            <a:ext cx="93610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NSIWS</a:t>
            </a:r>
          </a:p>
        </p:txBody>
      </p:sp>
      <p:cxnSp>
        <p:nvCxnSpPr>
          <p:cNvPr id="20" name="Connecteur droit avec flèche 19"/>
          <p:cNvCxnSpPr>
            <a:stCxn id="19" idx="3"/>
          </p:cNvCxnSpPr>
          <p:nvPr/>
        </p:nvCxnSpPr>
        <p:spPr>
          <a:xfrm flipV="1">
            <a:off x="2627784" y="3717032"/>
            <a:ext cx="432048" cy="972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9" idx="3"/>
          </p:cNvCxnSpPr>
          <p:nvPr/>
        </p:nvCxnSpPr>
        <p:spPr>
          <a:xfrm>
            <a:off x="2627784" y="4689140"/>
            <a:ext cx="432048" cy="972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Organigramme : Disque magnétique 29"/>
          <p:cNvSpPr/>
          <p:nvPr/>
        </p:nvSpPr>
        <p:spPr>
          <a:xfrm>
            <a:off x="3419872" y="5661248"/>
            <a:ext cx="687731" cy="576064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MSDB</a:t>
            </a:r>
          </a:p>
        </p:txBody>
      </p:sp>
      <p:sp>
        <p:nvSpPr>
          <p:cNvPr id="31" name="Organigramme : Disque magnétique 30"/>
          <p:cNvSpPr/>
          <p:nvPr/>
        </p:nvSpPr>
        <p:spPr>
          <a:xfrm>
            <a:off x="323528" y="4725144"/>
            <a:ext cx="1224136" cy="792088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MASTORE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3203848" y="1872208"/>
            <a:ext cx="3528392" cy="20162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rganigramme : Disque magnétique 3"/>
          <p:cNvSpPr/>
          <p:nvPr/>
        </p:nvSpPr>
        <p:spPr>
          <a:xfrm>
            <a:off x="3563888" y="2232248"/>
            <a:ext cx="792088" cy="648072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DB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436096" y="2448272"/>
            <a:ext cx="86409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NSIWS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7092280" y="288032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923928" y="1340768"/>
            <a:ext cx="240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Dissemination Space</a:t>
            </a:r>
          </a:p>
        </p:txBody>
      </p:sp>
      <p:sp>
        <p:nvSpPr>
          <p:cNvPr id="25" name="Organigramme : Disque magnétique 24"/>
          <p:cNvSpPr/>
          <p:nvPr/>
        </p:nvSpPr>
        <p:spPr>
          <a:xfrm>
            <a:off x="3563888" y="3096344"/>
            <a:ext cx="831747" cy="576064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MSBD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5364088" y="3168352"/>
            <a:ext cx="1152128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REGISTRY</a:t>
            </a:r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4644008" y="273630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à coins arrondis 32"/>
          <p:cNvSpPr/>
          <p:nvPr/>
        </p:nvSpPr>
        <p:spPr>
          <a:xfrm>
            <a:off x="323528" y="5877272"/>
            <a:ext cx="1152128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REGISTRY</a:t>
            </a:r>
          </a:p>
        </p:txBody>
      </p:sp>
      <p:cxnSp>
        <p:nvCxnSpPr>
          <p:cNvPr id="36" name="Connecteur droit 35"/>
          <p:cNvCxnSpPr>
            <a:endCxn id="19" idx="1"/>
          </p:cNvCxnSpPr>
          <p:nvPr/>
        </p:nvCxnSpPr>
        <p:spPr>
          <a:xfrm>
            <a:off x="1187624" y="4149080"/>
            <a:ext cx="504056" cy="54006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31" idx="1"/>
            <a:endCxn id="19" idx="1"/>
          </p:cNvCxnSpPr>
          <p:nvPr/>
        </p:nvCxnSpPr>
        <p:spPr>
          <a:xfrm flipV="1">
            <a:off x="935596" y="4689140"/>
            <a:ext cx="756084" cy="360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3" idx="0"/>
            <a:endCxn id="31" idx="3"/>
          </p:cNvCxnSpPr>
          <p:nvPr/>
        </p:nvCxnSpPr>
        <p:spPr>
          <a:xfrm flipV="1">
            <a:off x="899592" y="5517232"/>
            <a:ext cx="36004" cy="36004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itre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 SDMX </a:t>
            </a:r>
            <a:r>
              <a:rPr lang="en-US" dirty="0">
                <a:solidFill>
                  <a:srgbClr val="C00000"/>
                </a:solidFill>
              </a:rPr>
              <a:t>vision</a:t>
            </a:r>
            <a:r>
              <a:rPr lang="en-US" dirty="0"/>
              <a:t>: integrated system</a:t>
            </a:r>
          </a:p>
        </p:txBody>
      </p: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/>
          <a:srcRect l="10000" t="14601" r="10000"/>
          <a:stretch>
            <a:fillRect/>
          </a:stretch>
        </p:blipFill>
        <p:spPr bwMode="auto">
          <a:xfrm>
            <a:off x="7452320" y="1800200"/>
            <a:ext cx="1008112" cy="843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3140968"/>
            <a:ext cx="43976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20280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Risultati immagini per cog icon">
            <a:extLst>
              <a:ext uri="{FF2B5EF4-FFF2-40B4-BE49-F238E27FC236}">
                <a16:creationId xmlns:a16="http://schemas.microsoft.com/office/drawing/2014/main" id="{2CA9CD83-C1EC-40C8-85D4-E0976841C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373216"/>
            <a:ext cx="736978" cy="7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17232"/>
            <a:ext cx="1872207" cy="43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384" y="5661248"/>
            <a:ext cx="651618" cy="17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661248"/>
            <a:ext cx="651618" cy="17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680321"/>
            <a:ext cx="8229600" cy="20448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rgbClr val="336600"/>
                </a:solidFill>
              </a:rPr>
              <a:t>Done</a:t>
            </a:r>
            <a:r>
              <a:rPr lang="en-US" dirty="0"/>
              <a:t> </a:t>
            </a:r>
          </a:p>
          <a:p>
            <a:r>
              <a:rPr lang="en-US" dirty="0"/>
              <a:t>Population </a:t>
            </a:r>
          </a:p>
          <a:p>
            <a:r>
              <a:rPr lang="en-US" dirty="0"/>
              <a:t>Business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 Modeling Statistical domain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076056" y="2636912"/>
            <a:ext cx="3312368" cy="20448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progress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/>
              <a:t>Foreign Trade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Business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/>
              <a:t>Prices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467544" y="4696545"/>
            <a:ext cx="4104456" cy="204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Planned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/>
              <a:t>Education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account 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179512" y="764704"/>
            <a:ext cx="8568952" cy="1656184"/>
            <a:chOff x="179512" y="2780928"/>
            <a:chExt cx="8568952" cy="1656184"/>
          </a:xfrm>
        </p:grpSpPr>
        <p:graphicFrame>
          <p:nvGraphicFramePr>
            <p:cNvPr id="8" name="Diagramme 7"/>
            <p:cNvGraphicFramePr/>
            <p:nvPr/>
          </p:nvGraphicFramePr>
          <p:xfrm>
            <a:off x="1475656" y="2780928"/>
            <a:ext cx="7272808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ZoneTexte 8"/>
            <p:cNvSpPr txBox="1"/>
            <p:nvPr/>
          </p:nvSpPr>
          <p:spPr>
            <a:xfrm>
              <a:off x="179512" y="3284984"/>
              <a:ext cx="15787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5">
                      <a:lumMod val="75000"/>
                    </a:schemeClr>
                  </a:solidFill>
                </a:rPr>
                <a:t>PAHSE 2</a:t>
              </a:r>
            </a:p>
          </p:txBody>
        </p:sp>
      </p:grp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932040" y="4869160"/>
            <a:ext cx="4104456" cy="204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Next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000" dirty="0"/>
              <a:t>The rest 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46336" y="4941168"/>
            <a:ext cx="1897664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 Modeling Statistical domain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6181552" cy="311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539552" y="4437112"/>
            <a:ext cx="8229600" cy="204482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We ‘re using DSD Generic Matrix  </a:t>
            </a:r>
          </a:p>
          <a:p>
            <a:r>
              <a:rPr lang="en-US" dirty="0"/>
              <a:t>We try to reuse SDMX artifact as possible as you can from SDMX Global registries</a:t>
            </a:r>
          </a:p>
          <a:p>
            <a:r>
              <a:rPr lang="en-US" dirty="0"/>
              <a:t>Most working time dedicated to check cross SDMX concepts between domains and departments  </a:t>
            </a:r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6415" y="1333219"/>
            <a:ext cx="4749961" cy="2959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case:</a:t>
            </a:r>
            <a:br>
              <a:rPr lang="en-US" dirty="0"/>
            </a:br>
            <a:r>
              <a:rPr lang="en-US" b="1" dirty="0"/>
              <a:t>ASYB</a:t>
            </a:r>
          </a:p>
        </p:txBody>
      </p:sp>
      <p:pic>
        <p:nvPicPr>
          <p:cNvPr id="4" name="Picture 5" descr="C:\Users\kamel.abdellaoui\Downloads\ba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5517232"/>
            <a:ext cx="1936512" cy="92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Résultat de recherche d'images pour &quot;african union commission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517232"/>
            <a:ext cx="963787" cy="864016"/>
          </a:xfrm>
          <a:prstGeom prst="rect">
            <a:avLst/>
          </a:prstGeom>
          <a:noFill/>
        </p:spPr>
      </p:pic>
      <p:pic>
        <p:nvPicPr>
          <p:cNvPr id="6" name="Picture 6" descr="Résultat de recherche d'images pour &quot;uneca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301208"/>
            <a:ext cx="1403648" cy="1403648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79512" y="260648"/>
            <a:ext cx="8496944" cy="1656184"/>
            <a:chOff x="179512" y="4581128"/>
            <a:chExt cx="8496944" cy="1656184"/>
          </a:xfrm>
        </p:grpSpPr>
        <p:graphicFrame>
          <p:nvGraphicFramePr>
            <p:cNvPr id="8" name="Diagramme 7"/>
            <p:cNvGraphicFramePr/>
            <p:nvPr/>
          </p:nvGraphicFramePr>
          <p:xfrm>
            <a:off x="1451992" y="4581128"/>
            <a:ext cx="7224464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9" name="ZoneTexte 8"/>
            <p:cNvSpPr txBox="1"/>
            <p:nvPr/>
          </p:nvSpPr>
          <p:spPr>
            <a:xfrm>
              <a:off x="179512" y="5076473"/>
              <a:ext cx="15524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75000"/>
                    </a:schemeClr>
                  </a:solidFill>
                </a:rPr>
                <a:t>STAGE 3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SDMX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>
                <a:solidFill>
                  <a:srgbClr val="336600"/>
                </a:solidFill>
                <a:latin typeface="+mj-lt"/>
                <a:ea typeface="+mj-ea"/>
                <a:cs typeface="+mj-cs"/>
              </a:rPr>
              <a:t>Reporting issues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6019800"/>
            <a:ext cx="13430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" name="Tableau 33"/>
          <p:cNvGraphicFramePr>
            <a:graphicFrameLocks noGrp="1"/>
          </p:cNvGraphicFramePr>
          <p:nvPr/>
        </p:nvGraphicFramePr>
        <p:xfrm>
          <a:off x="1187624" y="1971680"/>
          <a:ext cx="1728192" cy="1097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5" name="Tableau 34"/>
          <p:cNvGraphicFramePr>
            <a:graphicFrameLocks noGrp="1"/>
          </p:cNvGraphicFramePr>
          <p:nvPr/>
        </p:nvGraphicFramePr>
        <p:xfrm>
          <a:off x="1115616" y="3699872"/>
          <a:ext cx="1728192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6" name="Tableau 35"/>
          <p:cNvGraphicFramePr>
            <a:graphicFrameLocks noGrp="1"/>
          </p:cNvGraphicFramePr>
          <p:nvPr/>
        </p:nvGraphicFramePr>
        <p:xfrm>
          <a:off x="1115616" y="5572080"/>
          <a:ext cx="1728192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Out_1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Out_2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Var1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Var2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1" name="Connecteur droit avec flèche 40"/>
          <p:cNvCxnSpPr/>
          <p:nvPr/>
        </p:nvCxnSpPr>
        <p:spPr>
          <a:xfrm>
            <a:off x="2987824" y="3123808"/>
            <a:ext cx="864096" cy="792088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3131840" y="4563968"/>
            <a:ext cx="648072" cy="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2915816" y="4996016"/>
            <a:ext cx="792088" cy="648072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8" name="Rectangle à coins arrondis 67"/>
          <p:cNvSpPr/>
          <p:nvPr/>
        </p:nvSpPr>
        <p:spPr>
          <a:xfrm>
            <a:off x="1115616" y="2403728"/>
            <a:ext cx="648072" cy="64807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à coins arrondis 68"/>
          <p:cNvSpPr/>
          <p:nvPr/>
        </p:nvSpPr>
        <p:spPr>
          <a:xfrm>
            <a:off x="1115616" y="4059912"/>
            <a:ext cx="648072" cy="79208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à coins arrondis 69"/>
          <p:cNvSpPr/>
          <p:nvPr/>
        </p:nvSpPr>
        <p:spPr>
          <a:xfrm>
            <a:off x="1043608" y="6004128"/>
            <a:ext cx="648072" cy="64807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0" name="Tableau 29"/>
          <p:cNvGraphicFramePr>
            <a:graphicFrameLocks noGrp="1"/>
          </p:cNvGraphicFramePr>
          <p:nvPr/>
        </p:nvGraphicFramePr>
        <p:xfrm>
          <a:off x="4211960" y="3267824"/>
          <a:ext cx="2736304" cy="1403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982">
                <a:tc>
                  <a:txBody>
                    <a:bodyPr/>
                    <a:lstStyle/>
                    <a:p>
                      <a:r>
                        <a:rPr lang="en-US" dirty="0"/>
                        <a:t>Code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Domestic</a:t>
                      </a:r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Exports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</a:t>
                      </a:r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-exports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98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Imports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43688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15896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78" y="5860112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411840"/>
            <a:ext cx="681186" cy="8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African Statistical Yearbook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African Statistical Yearbook (ASYB) is the fruitful collaboration that exists among the three pan-African organizations:</a:t>
            </a:r>
          </a:p>
          <a:p>
            <a:pPr>
              <a:buNone/>
            </a:pPr>
            <a:endParaRPr lang="en-GB" dirty="0"/>
          </a:p>
          <a:p>
            <a:pPr lvl="1"/>
            <a:r>
              <a:rPr lang="en-GB" dirty="0"/>
              <a:t>African Development Bank (</a:t>
            </a:r>
            <a:r>
              <a:rPr lang="en-GB" dirty="0" err="1"/>
              <a:t>AfDB</a:t>
            </a:r>
            <a:r>
              <a:rPr lang="en-GB" dirty="0"/>
              <a:t>);</a:t>
            </a:r>
          </a:p>
          <a:p>
            <a:pPr lvl="1"/>
            <a:r>
              <a:rPr lang="en-GB" dirty="0"/>
              <a:t>African Union Commission (AUC), and </a:t>
            </a:r>
          </a:p>
          <a:p>
            <a:pPr lvl="1"/>
            <a:r>
              <a:rPr lang="en-GB" dirty="0"/>
              <a:t>United Nations Economic Commission for Africa (ECA). 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The objectives of this synergistic collaboration are:</a:t>
            </a:r>
          </a:p>
          <a:p>
            <a:pPr lvl="1"/>
            <a:r>
              <a:rPr lang="en-GB" dirty="0"/>
              <a:t>to minimize the risk of inconsistent information being produced by the three organizations, </a:t>
            </a:r>
          </a:p>
          <a:p>
            <a:pPr lvl="1"/>
            <a:r>
              <a:rPr lang="en-GB" dirty="0"/>
              <a:t>to reduce the reporting burden on member states, who might otherwise submit data separately to each institution.</a:t>
            </a:r>
            <a:endParaRPr lang="fr-FR" dirty="0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SDMX FOR ASYB                                                                          OCTOBER 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009E4-8D21-489B-9173-6E0BAE6E00B7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551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009E4-8D21-489B-9173-6E0BAE6E00B7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5" descr="C:\Users\kamel.abdellaoui\Downloads\ba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637" y="1412776"/>
            <a:ext cx="1635363" cy="78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Résultat de recherche d'images pour &quot;african union commission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284984"/>
            <a:ext cx="963787" cy="864016"/>
          </a:xfrm>
          <a:prstGeom prst="rect">
            <a:avLst/>
          </a:prstGeom>
          <a:noFill/>
        </p:spPr>
      </p:pic>
      <p:pic>
        <p:nvPicPr>
          <p:cNvPr id="2052" name="Picture 4" descr="Résultat de recherche d'images pour &quot;uneca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6858000"/>
            <a:ext cx="1080000" cy="1080000"/>
          </a:xfrm>
          <a:prstGeom prst="rect">
            <a:avLst/>
          </a:prstGeom>
          <a:noFill/>
        </p:spPr>
      </p:pic>
      <p:pic>
        <p:nvPicPr>
          <p:cNvPr id="2054" name="Picture 6" descr="Résultat de recherche d'images pour &quot;uneca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5085184"/>
            <a:ext cx="1403648" cy="1403648"/>
          </a:xfrm>
          <a:prstGeom prst="rect">
            <a:avLst/>
          </a:prstGeom>
          <a:noFill/>
        </p:spPr>
      </p:pic>
      <p:cxnSp>
        <p:nvCxnSpPr>
          <p:cNvPr id="12" name="Connecteur droit avec flèche 11"/>
          <p:cNvCxnSpPr/>
          <p:nvPr/>
        </p:nvCxnSpPr>
        <p:spPr>
          <a:xfrm flipV="1">
            <a:off x="5831632" y="2666475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5831632" y="3746595"/>
            <a:ext cx="111663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5831632" y="4394667"/>
            <a:ext cx="878359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3419872" y="2780928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ASYB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 l="7589" b="3125"/>
          <a:stretch>
            <a:fillRect/>
          </a:stretch>
        </p:blipFill>
        <p:spPr bwMode="auto">
          <a:xfrm>
            <a:off x="226105" y="2708920"/>
            <a:ext cx="175360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3429000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Connecteur droit avec flèche 29"/>
          <p:cNvCxnSpPr/>
          <p:nvPr/>
        </p:nvCxnSpPr>
        <p:spPr>
          <a:xfrm flipH="1" flipV="1">
            <a:off x="8083838" y="2348880"/>
            <a:ext cx="1655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>
            <a:off x="8371870" y="2348880"/>
            <a:ext cx="838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V="1">
            <a:off x="8155846" y="429309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8443878" y="4365104"/>
            <a:ext cx="8384" cy="7116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2051720" y="2780928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043854">
            <a:off x="5534783" y="2587808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314869">
            <a:off x="5831632" y="3386555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561075">
            <a:off x="5879397" y="4271955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23798" y="2636912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95806" y="4581128"/>
            <a:ext cx="1024666" cy="2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Connecteur droit avec flèche 41"/>
          <p:cNvCxnSpPr/>
          <p:nvPr/>
        </p:nvCxnSpPr>
        <p:spPr>
          <a:xfrm>
            <a:off x="2123728" y="378904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2123728" y="479715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267744" y="4149080"/>
            <a:ext cx="70083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PUSH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2267744" y="3140968"/>
            <a:ext cx="64633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PULL</a:t>
            </a:r>
          </a:p>
        </p:txBody>
      </p:sp>
      <p:sp>
        <p:nvSpPr>
          <p:cNvPr id="46" name="Organigramme : Disque magnétique 45"/>
          <p:cNvSpPr/>
          <p:nvPr/>
        </p:nvSpPr>
        <p:spPr>
          <a:xfrm>
            <a:off x="3635896" y="4365104"/>
            <a:ext cx="720080" cy="504056"/>
          </a:xfrm>
          <a:prstGeom prst="flowChartMagneticDisk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Structure</a:t>
            </a:r>
          </a:p>
        </p:txBody>
      </p:sp>
      <p:sp>
        <p:nvSpPr>
          <p:cNvPr id="48" name="Organigramme : Disque magnétique 47"/>
          <p:cNvSpPr/>
          <p:nvPr/>
        </p:nvSpPr>
        <p:spPr>
          <a:xfrm>
            <a:off x="4499992" y="4365104"/>
            <a:ext cx="648072" cy="504056"/>
          </a:xfrm>
          <a:prstGeom prst="flowChartMagneticDisk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Data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3635896" y="3933056"/>
            <a:ext cx="1440160" cy="3600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SDMX tools</a:t>
            </a:r>
          </a:p>
        </p:txBody>
      </p:sp>
      <p:sp>
        <p:nvSpPr>
          <p:cNvPr id="50" name="Rectangle à coins arrondis 49"/>
          <p:cNvSpPr/>
          <p:nvPr/>
        </p:nvSpPr>
        <p:spPr>
          <a:xfrm>
            <a:off x="3347864" y="2564904"/>
            <a:ext cx="2016224" cy="2520280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à coins arrondis 50"/>
          <p:cNvSpPr/>
          <p:nvPr/>
        </p:nvSpPr>
        <p:spPr>
          <a:xfrm>
            <a:off x="6588224" y="1916832"/>
            <a:ext cx="819708" cy="4596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SDMX </a:t>
            </a:r>
          </a:p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tools</a:t>
            </a:r>
          </a:p>
        </p:txBody>
      </p:sp>
      <p:sp>
        <p:nvSpPr>
          <p:cNvPr id="52" name="Rectangle à coins arrondis 51"/>
          <p:cNvSpPr/>
          <p:nvPr/>
        </p:nvSpPr>
        <p:spPr>
          <a:xfrm>
            <a:off x="7020272" y="3429000"/>
            <a:ext cx="819708" cy="4596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SDMX </a:t>
            </a:r>
          </a:p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tools</a:t>
            </a:r>
          </a:p>
        </p:txBody>
      </p:sp>
      <p:sp>
        <p:nvSpPr>
          <p:cNvPr id="57" name="Rectangle à coins arrondis 56"/>
          <p:cNvSpPr/>
          <p:nvPr/>
        </p:nvSpPr>
        <p:spPr>
          <a:xfrm>
            <a:off x="6948264" y="4869160"/>
            <a:ext cx="819708" cy="4596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SDMX </a:t>
            </a:r>
          </a:p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tools</a:t>
            </a:r>
          </a:p>
        </p:txBody>
      </p:sp>
      <p:sp>
        <p:nvSpPr>
          <p:cNvPr id="60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African Statistical Yearbook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African Statistical Yearbook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7444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530256"/>
            <a:ext cx="3600400" cy="477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009E4-8D21-489B-9173-6E0BAE6E00B7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8552383" cy="411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7543800" cy="1212850"/>
          </a:xfrm>
        </p:spPr>
        <p:txBody>
          <a:bodyPr/>
          <a:lstStyle/>
          <a:p>
            <a:r>
              <a:rPr lang="en-GB" dirty="0"/>
              <a:t>Design phase of pilot project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/>
          <a:srcRect t="26287" r="25189" b="6514"/>
          <a:stretch>
            <a:fillRect/>
          </a:stretch>
        </p:blipFill>
        <p:spPr>
          <a:xfrm>
            <a:off x="899592" y="2132856"/>
            <a:ext cx="8123403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case:</a:t>
            </a:r>
            <a:br>
              <a:rPr lang="en-US" dirty="0"/>
            </a:br>
            <a:r>
              <a:rPr lang="en-US" dirty="0"/>
              <a:t>COMESA , CSO ZAMBIA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301208"/>
            <a:ext cx="295232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373216"/>
            <a:ext cx="15121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Résultat de recherche d'images pour &quot;comesa logo&quot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085184"/>
            <a:ext cx="122413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e 6"/>
          <p:cNvGrpSpPr/>
          <p:nvPr/>
        </p:nvGrpSpPr>
        <p:grpSpPr>
          <a:xfrm>
            <a:off x="179512" y="260648"/>
            <a:ext cx="8496944" cy="1656184"/>
            <a:chOff x="179512" y="4581128"/>
            <a:chExt cx="8496944" cy="1656184"/>
          </a:xfrm>
        </p:grpSpPr>
        <p:graphicFrame>
          <p:nvGraphicFramePr>
            <p:cNvPr id="8" name="Diagramme 7"/>
            <p:cNvGraphicFramePr/>
            <p:nvPr/>
          </p:nvGraphicFramePr>
          <p:xfrm>
            <a:off x="1451992" y="4581128"/>
            <a:ext cx="7224464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9" name="ZoneTexte 8"/>
            <p:cNvSpPr txBox="1"/>
            <p:nvPr/>
          </p:nvSpPr>
          <p:spPr>
            <a:xfrm>
              <a:off x="179512" y="5076473"/>
              <a:ext cx="15524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75000"/>
                    </a:schemeClr>
                  </a:solidFill>
                </a:rPr>
                <a:t>STAGE 3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COMESA , CSO ZAMBIA Case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628800"/>
            <a:ext cx="8352928" cy="324036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Objective was to </a:t>
            </a:r>
            <a:r>
              <a:rPr lang="en-GB" sz="3200" u="sng" dirty="0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the statistical process of data collection, sharing, processing and reporting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539552" y="4077072"/>
            <a:ext cx="8229600" cy="240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domain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Decided to start with data on 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Trade Statistics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to test and evaluate SDMX implementation.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None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Inception phase:</a:t>
            </a:r>
          </a:p>
          <a:p>
            <a:pPr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Training session was organised to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develop capacity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COMESA staff and Zambia CSO staff (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as a pilot data provider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COMESA , CSO ZAMBIA Case 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4149080"/>
            <a:ext cx="8229600" cy="24048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Implementation phase: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Second training session around SDMX tools (SDMX RI)  : MappingStore DB ,  NSI WS , Mapping Assistant ,  NSI web Client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1412776"/>
            <a:ext cx="8229600" cy="24048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Testing phase: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Pratical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pilot case (trade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Statistics flows) :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Identification of SDMX concepts , Designing SDMX artefacts , Mapping , Testing reporting cases,...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547936" y="4120480"/>
            <a:ext cx="8229600" cy="240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Production phase: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-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Setu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p SDMX infrastructure</a:t>
            </a:r>
          </a:p>
          <a:p>
            <a:pPr marL="342900" lvl="0" indent="-342900">
              <a:spcBef>
                <a:spcPct val="20000"/>
              </a:spcBef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  - Pilot Trade DSD ( for dissemination)</a:t>
            </a:r>
          </a:p>
          <a:p>
            <a:pPr marL="342900" lvl="0" indent="-342900">
              <a:spcBef>
                <a:spcPct val="20000"/>
              </a:spcBef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  - SDMX data flows</a:t>
            </a:r>
          </a:p>
          <a:p>
            <a:pPr marL="342900" lvl="0" indent="-342900">
              <a:spcBef>
                <a:spcPct val="20000"/>
              </a:spcBef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COMESA , CSO ZAMBIA Case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                           Not only </a:t>
            </a:r>
            <a:r>
              <a:rPr lang="en-US" dirty="0"/>
              <a:t>IT project</a:t>
            </a:r>
          </a:p>
          <a:p>
            <a:pPr>
              <a:buNone/>
            </a:pPr>
            <a:r>
              <a:rPr lang="en-US" dirty="0"/>
              <a:t>                           </a:t>
            </a:r>
            <a:r>
              <a:rPr lang="en-US" dirty="0">
                <a:solidFill>
                  <a:srgbClr val="C00000"/>
                </a:solidFill>
              </a:rPr>
              <a:t>Not only </a:t>
            </a:r>
            <a:r>
              <a:rPr lang="en-US" dirty="0"/>
              <a:t>for reporting </a:t>
            </a:r>
          </a:p>
          <a:p>
            <a:pPr>
              <a:buNone/>
            </a:pPr>
            <a:r>
              <a:rPr lang="en-US" dirty="0"/>
              <a:t>                           </a:t>
            </a:r>
            <a:r>
              <a:rPr lang="en-US" dirty="0">
                <a:solidFill>
                  <a:srgbClr val="C00000"/>
                </a:solidFill>
              </a:rPr>
              <a:t>Rethinking</a:t>
            </a:r>
            <a:r>
              <a:rPr lang="en-US" dirty="0"/>
              <a:t> your IT strategies</a:t>
            </a:r>
          </a:p>
          <a:p>
            <a:pPr>
              <a:buNone/>
            </a:pPr>
            <a:r>
              <a:rPr lang="en-US" dirty="0"/>
              <a:t>                           Improve applications </a:t>
            </a:r>
            <a:r>
              <a:rPr lang="en-US" dirty="0">
                <a:solidFill>
                  <a:srgbClr val="C00000"/>
                </a:solidFill>
              </a:rPr>
              <a:t>interoperability </a:t>
            </a:r>
          </a:p>
          <a:p>
            <a:endParaRPr lang="en-US" dirty="0"/>
          </a:p>
          <a:p>
            <a:r>
              <a:rPr lang="en-US" dirty="0"/>
              <a:t>Data producer as </a:t>
            </a:r>
            <a:r>
              <a:rPr lang="en-US" dirty="0">
                <a:solidFill>
                  <a:srgbClr val="C00000"/>
                </a:solidFill>
              </a:rPr>
              <a:t>stakeholder </a:t>
            </a:r>
          </a:p>
          <a:p>
            <a:r>
              <a:rPr lang="en-US" dirty="0"/>
              <a:t>Clear vision , </a:t>
            </a:r>
            <a:r>
              <a:rPr lang="en-US" dirty="0">
                <a:solidFill>
                  <a:srgbClr val="C00000"/>
                </a:solidFill>
              </a:rPr>
              <a:t>realistic</a:t>
            </a:r>
            <a:r>
              <a:rPr lang="en-US" dirty="0"/>
              <a:t> road map</a:t>
            </a:r>
          </a:p>
          <a:p>
            <a:endParaRPr lang="en-US" dirty="0"/>
          </a:p>
          <a:p>
            <a:r>
              <a:rPr lang="en-US" dirty="0"/>
              <a:t>Learn from </a:t>
            </a:r>
            <a:r>
              <a:rPr lang="en-US" dirty="0">
                <a:solidFill>
                  <a:srgbClr val="C00000"/>
                </a:solidFill>
              </a:rPr>
              <a:t>guidelines</a:t>
            </a:r>
            <a:r>
              <a:rPr lang="en-US" dirty="0"/>
              <a:t> and NSO </a:t>
            </a:r>
            <a:r>
              <a:rPr lang="en-US" dirty="0">
                <a:solidFill>
                  <a:srgbClr val="C00000"/>
                </a:solidFill>
              </a:rPr>
              <a:t>experiences</a:t>
            </a:r>
          </a:p>
          <a:p>
            <a:r>
              <a:rPr lang="en-US" dirty="0"/>
              <a:t>Very </a:t>
            </a:r>
            <a:r>
              <a:rPr lang="en-US" dirty="0">
                <a:solidFill>
                  <a:srgbClr val="C00000"/>
                </a:solidFill>
              </a:rPr>
              <a:t>open</a:t>
            </a:r>
            <a:r>
              <a:rPr lang="en-US" dirty="0"/>
              <a:t> SDMX community</a:t>
            </a:r>
          </a:p>
          <a:p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3571"/>
          <a:stretch>
            <a:fillRect/>
          </a:stretch>
        </p:blipFill>
        <p:spPr bwMode="auto">
          <a:xfrm>
            <a:off x="467544" y="1988840"/>
            <a:ext cx="1944216" cy="53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2207" y="5486802"/>
            <a:ext cx="2121793" cy="1371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oupe 5"/>
          <p:cNvGrpSpPr/>
          <p:nvPr/>
        </p:nvGrpSpPr>
        <p:grpSpPr>
          <a:xfrm>
            <a:off x="179512" y="260648"/>
            <a:ext cx="8496944" cy="1656184"/>
            <a:chOff x="179512" y="4581128"/>
            <a:chExt cx="8496944" cy="1656184"/>
          </a:xfrm>
        </p:grpSpPr>
        <p:graphicFrame>
          <p:nvGraphicFramePr>
            <p:cNvPr id="7" name="Diagramme 6"/>
            <p:cNvGraphicFramePr/>
            <p:nvPr/>
          </p:nvGraphicFramePr>
          <p:xfrm>
            <a:off x="1451992" y="4581128"/>
            <a:ext cx="7224464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8" name="ZoneTexte 7"/>
            <p:cNvSpPr txBox="1"/>
            <p:nvPr/>
          </p:nvSpPr>
          <p:spPr>
            <a:xfrm>
              <a:off x="179512" y="5076473"/>
              <a:ext cx="15524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75000"/>
                    </a:schemeClr>
                  </a:solidFill>
                </a:rPr>
                <a:t>STAGE 3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Kit tools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996952"/>
            <a:ext cx="8820472" cy="3773016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Data collection      </a:t>
            </a:r>
            <a:r>
              <a:rPr lang="en-US" dirty="0"/>
              <a:t>: </a:t>
            </a:r>
            <a:r>
              <a:rPr lang="en-US" sz="2800" dirty="0">
                <a:solidFill>
                  <a:srgbClr val="0070C0"/>
                </a:solidFill>
              </a:rPr>
              <a:t>Excel2CSV</a:t>
            </a:r>
          </a:p>
          <a:p>
            <a:r>
              <a:rPr lang="en-US" b="1" dirty="0"/>
              <a:t>Data storage           </a:t>
            </a:r>
            <a:r>
              <a:rPr lang="en-US" sz="2800" dirty="0">
                <a:solidFill>
                  <a:srgbClr val="0070C0"/>
                </a:solidFill>
              </a:rPr>
              <a:t>: Data Manager (</a:t>
            </a:r>
            <a:r>
              <a:rPr lang="en-US" sz="2800" dirty="0" err="1">
                <a:solidFill>
                  <a:srgbClr val="0070C0"/>
                </a:solidFill>
              </a:rPr>
              <a:t>Builder&amp;Loader</a:t>
            </a:r>
            <a:r>
              <a:rPr lang="en-US" sz="2800" dirty="0">
                <a:solidFill>
                  <a:srgbClr val="0070C0"/>
                </a:solidFill>
              </a:rPr>
              <a:t>)</a:t>
            </a:r>
          </a:p>
          <a:p>
            <a:r>
              <a:rPr lang="en-US" b="1" dirty="0"/>
              <a:t>Data visualization </a:t>
            </a:r>
            <a:r>
              <a:rPr lang="en-US" dirty="0"/>
              <a:t>: </a:t>
            </a:r>
            <a:r>
              <a:rPr lang="en-US" sz="2800" dirty="0">
                <a:solidFill>
                  <a:srgbClr val="0070C0"/>
                </a:solidFill>
              </a:rPr>
              <a:t>NSI web client / Data browser </a:t>
            </a:r>
          </a:p>
          <a:p>
            <a:r>
              <a:rPr lang="en-US" b="1" dirty="0"/>
              <a:t>Data reporting       </a:t>
            </a:r>
            <a:r>
              <a:rPr lang="en-US" dirty="0"/>
              <a:t>: </a:t>
            </a:r>
            <a:r>
              <a:rPr lang="en-US" sz="2800" dirty="0">
                <a:solidFill>
                  <a:srgbClr val="0070C0"/>
                </a:solidFill>
              </a:rPr>
              <a:t>NSI WS ,Registry , Mapping Assistant</a:t>
            </a:r>
          </a:p>
          <a:p>
            <a:pPr>
              <a:buNone/>
            </a:pPr>
            <a:endParaRPr lang="en-US" sz="2800" dirty="0">
              <a:solidFill>
                <a:srgbClr val="0070C0"/>
              </a:solidFill>
            </a:endParaRPr>
          </a:p>
          <a:p>
            <a:r>
              <a:rPr lang="en-US" b="1" dirty="0"/>
              <a:t>Metadata management </a:t>
            </a:r>
            <a:r>
              <a:rPr lang="en-US" dirty="0"/>
              <a:t>: </a:t>
            </a:r>
            <a:r>
              <a:rPr lang="en-US" sz="2800" dirty="0">
                <a:solidFill>
                  <a:srgbClr val="0070C0"/>
                </a:solidFill>
              </a:rPr>
              <a:t>Data Structure Wizard , SDMX Registry , ISTAT Metadata Manager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179512" y="1196752"/>
            <a:ext cx="8496944" cy="1656184"/>
            <a:chOff x="179512" y="4581128"/>
            <a:chExt cx="8496944" cy="1656184"/>
          </a:xfrm>
        </p:grpSpPr>
        <p:graphicFrame>
          <p:nvGraphicFramePr>
            <p:cNvPr id="5" name="Diagramme 4"/>
            <p:cNvGraphicFramePr/>
            <p:nvPr/>
          </p:nvGraphicFramePr>
          <p:xfrm>
            <a:off x="1451992" y="4581128"/>
            <a:ext cx="7224464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ZoneTexte 5"/>
            <p:cNvSpPr txBox="1"/>
            <p:nvPr/>
          </p:nvSpPr>
          <p:spPr>
            <a:xfrm>
              <a:off x="179512" y="5076473"/>
              <a:ext cx="15524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75000"/>
                    </a:schemeClr>
                  </a:solidFill>
                </a:rPr>
                <a:t>STAGE 3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Connecteur droit avec flèche 40"/>
          <p:cNvCxnSpPr/>
          <p:nvPr/>
        </p:nvCxnSpPr>
        <p:spPr>
          <a:xfrm>
            <a:off x="2123728" y="2160240"/>
            <a:ext cx="1584176" cy="1224136"/>
          </a:xfrm>
          <a:prstGeom prst="straightConnector1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2195736" y="3960440"/>
            <a:ext cx="1368152" cy="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2267744" y="4536504"/>
            <a:ext cx="1368152" cy="108012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5842" name="AutoShape 2" descr="RÃ©sultat de recherche d'images pour &quot;xl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976664"/>
            <a:ext cx="713726" cy="89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5184577"/>
            <a:ext cx="576064" cy="74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3302" y="1512168"/>
            <a:ext cx="846410" cy="95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0150" y="3338455"/>
            <a:ext cx="693538" cy="91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0160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12368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78" y="5256584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384376"/>
            <a:ext cx="681186" cy="8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2843808" y="5472608"/>
          <a:ext cx="3600400" cy="1091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PRD_CODE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VAL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010110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0056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1435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310110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3422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5" name="Tableau 24"/>
          <p:cNvGraphicFramePr>
            <a:graphicFrameLocks noGrp="1"/>
          </p:cNvGraphicFramePr>
          <p:nvPr/>
        </p:nvGraphicFramePr>
        <p:xfrm>
          <a:off x="2771800" y="1296144"/>
          <a:ext cx="3600400" cy="1091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9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1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dirty="0"/>
                        <a:t>FLOW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HS6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PARTNER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CValue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190540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BE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84993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u="none" strike="noStrike" kern="1200" dirty="0"/>
                        <a:t>680911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45217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" name="Rectangle à coins arrondis 31"/>
          <p:cNvSpPr/>
          <p:nvPr/>
        </p:nvSpPr>
        <p:spPr>
          <a:xfrm>
            <a:off x="2771800" y="1224136"/>
            <a:ext cx="3744416" cy="432048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à coins arrondis 32"/>
          <p:cNvSpPr/>
          <p:nvPr/>
        </p:nvSpPr>
        <p:spPr>
          <a:xfrm>
            <a:off x="2843808" y="5400600"/>
            <a:ext cx="3744416" cy="432048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à coins arrondis 33"/>
          <p:cNvSpPr/>
          <p:nvPr/>
        </p:nvSpPr>
        <p:spPr>
          <a:xfrm>
            <a:off x="4427984" y="1728192"/>
            <a:ext cx="648072" cy="792088"/>
          </a:xfrm>
          <a:prstGeom prst="roundRect">
            <a:avLst/>
          </a:prstGeom>
          <a:solidFill>
            <a:srgbClr val="D9D9D9">
              <a:alpha val="7843"/>
            </a:srgb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rganigramme : Disque magnétique 34"/>
          <p:cNvSpPr/>
          <p:nvPr/>
        </p:nvSpPr>
        <p:spPr>
          <a:xfrm>
            <a:off x="5796136" y="3312368"/>
            <a:ext cx="1224136" cy="1152128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TRADE DB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4860032" y="5832648"/>
            <a:ext cx="648072" cy="792088"/>
          </a:xfrm>
          <a:prstGeom prst="roundRect">
            <a:avLst/>
          </a:prstGeom>
          <a:solidFill>
            <a:srgbClr val="D9D9D9">
              <a:alpha val="7843"/>
            </a:srgb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r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SDMX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>
                <a:solidFill>
                  <a:srgbClr val="336600"/>
                </a:solidFill>
                <a:latin typeface="+mj-lt"/>
                <a:ea typeface="+mj-ea"/>
                <a:cs typeface="+mj-cs"/>
              </a:rPr>
              <a:t>Reporting issues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Enhance</a:t>
            </a:r>
            <a:r>
              <a:rPr lang="en-US" dirty="0"/>
              <a:t>    capacity building , Data modeler profile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Establish </a:t>
            </a:r>
            <a:r>
              <a:rPr lang="en-US" dirty="0"/>
              <a:t>SDMX working groups </a:t>
            </a:r>
          </a:p>
          <a:p>
            <a:endParaRPr lang="en-US" dirty="0"/>
          </a:p>
          <a:p>
            <a:r>
              <a:rPr lang="en-US" dirty="0"/>
              <a:t>Common SDMX </a:t>
            </a:r>
            <a:r>
              <a:rPr lang="en-US" dirty="0">
                <a:solidFill>
                  <a:srgbClr val="C00000"/>
                </a:solidFill>
              </a:rPr>
              <a:t>road map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941168"/>
            <a:ext cx="1006588" cy="90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284984"/>
            <a:ext cx="1010221" cy="124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88640"/>
            <a:ext cx="20243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1552153"/>
            <a:ext cx="88487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6019800"/>
            <a:ext cx="13430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AutoShape 2" descr="RÃ©sultat de recherche d'images pour &quot;xl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531714" cy="7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556792"/>
            <a:ext cx="681186" cy="8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275856" y="1340768"/>
          <a:ext cx="2448272" cy="86015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5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038">
                <a:tc>
                  <a:txBody>
                    <a:bodyPr/>
                    <a:lstStyle/>
                    <a:p>
                      <a:r>
                        <a:rPr lang="en-US" sz="1400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T_FLOW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OBS_VALUE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12">
                <a:tc>
                  <a:txBody>
                    <a:bodyPr/>
                    <a:lstStyle/>
                    <a:p>
                      <a:r>
                        <a:rPr lang="en-US" sz="1200" dirty="0"/>
                        <a:t>ZM1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ZM1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Tableau 27"/>
          <p:cNvGraphicFramePr>
            <a:graphicFrameLocks noGrp="1"/>
          </p:cNvGraphicFramePr>
          <p:nvPr/>
        </p:nvGraphicFramePr>
        <p:xfrm>
          <a:off x="3275856" y="3140968"/>
          <a:ext cx="2448272" cy="85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5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760">
                <a:tc>
                  <a:txBody>
                    <a:bodyPr/>
                    <a:lstStyle/>
                    <a:p>
                      <a:r>
                        <a:rPr lang="en-US" sz="1400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T_FLOW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OBS_VALUE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084">
                <a:tc>
                  <a:txBody>
                    <a:bodyPr/>
                    <a:lstStyle/>
                    <a:p>
                      <a:r>
                        <a:rPr lang="en-US" sz="1200" dirty="0"/>
                        <a:t>TN1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235">
                <a:tc>
                  <a:txBody>
                    <a:bodyPr/>
                    <a:lstStyle/>
                    <a:p>
                      <a:r>
                        <a:rPr lang="en-US" sz="1200" dirty="0"/>
                        <a:t>TN1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3347864" y="5013176"/>
          <a:ext cx="2448272" cy="85480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5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5687">
                <a:tc>
                  <a:txBody>
                    <a:bodyPr/>
                    <a:lstStyle/>
                    <a:p>
                      <a:r>
                        <a:rPr lang="en-US" sz="1400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T_FLOW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OBS_VALUE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713">
                <a:tc>
                  <a:txBody>
                    <a:bodyPr/>
                    <a:lstStyle/>
                    <a:p>
                      <a:r>
                        <a:rPr lang="en-US" sz="1200" dirty="0"/>
                        <a:t>XX1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6542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687">
                <a:tc>
                  <a:txBody>
                    <a:bodyPr/>
                    <a:lstStyle/>
                    <a:p>
                      <a:r>
                        <a:rPr lang="en-US" sz="1200" dirty="0"/>
                        <a:t>XX1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5423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" name="Organigramme : Disque magnétique 30"/>
          <p:cNvSpPr/>
          <p:nvPr/>
        </p:nvSpPr>
        <p:spPr>
          <a:xfrm>
            <a:off x="827584" y="1340768"/>
            <a:ext cx="720080" cy="648072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ZM1</a:t>
            </a:r>
          </a:p>
        </p:txBody>
      </p:sp>
      <p:sp>
        <p:nvSpPr>
          <p:cNvPr id="32" name="Organigramme : Disque magnétique 31"/>
          <p:cNvSpPr/>
          <p:nvPr/>
        </p:nvSpPr>
        <p:spPr>
          <a:xfrm>
            <a:off x="755576" y="3212976"/>
            <a:ext cx="720080" cy="648072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TN1</a:t>
            </a:r>
          </a:p>
        </p:txBody>
      </p:sp>
      <p:grpSp>
        <p:nvGrpSpPr>
          <p:cNvPr id="2" name="Groupe 75"/>
          <p:cNvGrpSpPr/>
          <p:nvPr/>
        </p:nvGrpSpPr>
        <p:grpSpPr>
          <a:xfrm>
            <a:off x="1895985" y="1412776"/>
            <a:ext cx="1019831" cy="1080120"/>
            <a:chOff x="2112009" y="1412776"/>
            <a:chExt cx="1019831" cy="1080120"/>
          </a:xfrm>
        </p:grpSpPr>
        <p:grpSp>
          <p:nvGrpSpPr>
            <p:cNvPr id="3" name="Groupe 33"/>
            <p:cNvGrpSpPr/>
            <p:nvPr/>
          </p:nvGrpSpPr>
          <p:grpSpPr>
            <a:xfrm>
              <a:off x="2267744" y="1412776"/>
              <a:ext cx="648072" cy="576064"/>
              <a:chOff x="1043608" y="2132856"/>
              <a:chExt cx="1584176" cy="1152128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043608" y="2132856"/>
                <a:ext cx="504056" cy="1152128"/>
              </a:xfrm>
              <a:prstGeom prst="rec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123728" y="2132856"/>
                <a:ext cx="504056" cy="1152128"/>
              </a:xfrm>
              <a:prstGeom prst="rect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Connecteur droit 36"/>
              <p:cNvCxnSpPr/>
              <p:nvPr/>
            </p:nvCxnSpPr>
            <p:spPr>
              <a:xfrm>
                <a:off x="1547664" y="2348880"/>
                <a:ext cx="576064" cy="720080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/>
              <p:cNvCxnSpPr/>
              <p:nvPr/>
            </p:nvCxnSpPr>
            <p:spPr>
              <a:xfrm flipV="1">
                <a:off x="1547664" y="2420888"/>
                <a:ext cx="576064" cy="504056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ZoneTexte 51"/>
            <p:cNvSpPr txBox="1"/>
            <p:nvPr/>
          </p:nvSpPr>
          <p:spPr>
            <a:xfrm>
              <a:off x="2112009" y="2123564"/>
              <a:ext cx="1019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</a:rPr>
                <a:t>Mapping</a:t>
              </a:r>
            </a:p>
          </p:txBody>
        </p:sp>
      </p:grpSp>
      <p:cxnSp>
        <p:nvCxnSpPr>
          <p:cNvPr id="55" name="Connecteur droit avec flèche 54"/>
          <p:cNvCxnSpPr/>
          <p:nvPr/>
        </p:nvCxnSpPr>
        <p:spPr>
          <a:xfrm>
            <a:off x="1547664" y="1772816"/>
            <a:ext cx="432048" cy="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2771800" y="1772816"/>
            <a:ext cx="360040" cy="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1547664" y="3501008"/>
            <a:ext cx="432048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2771800" y="3501008"/>
            <a:ext cx="360040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rganigramme : Multidocument 68"/>
          <p:cNvSpPr/>
          <p:nvPr/>
        </p:nvSpPr>
        <p:spPr>
          <a:xfrm flipH="1">
            <a:off x="755576" y="5157192"/>
            <a:ext cx="720080" cy="792088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XX1</a:t>
            </a:r>
          </a:p>
        </p:txBody>
      </p:sp>
      <p:cxnSp>
        <p:nvCxnSpPr>
          <p:cNvPr id="70" name="Connecteur droit avec flèche 69"/>
          <p:cNvCxnSpPr/>
          <p:nvPr/>
        </p:nvCxnSpPr>
        <p:spPr>
          <a:xfrm>
            <a:off x="1547664" y="5517232"/>
            <a:ext cx="43204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2843808" y="5517232"/>
            <a:ext cx="43204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3" name="Tableau 72"/>
          <p:cNvGraphicFramePr>
            <a:graphicFrameLocks noGrp="1"/>
          </p:cNvGraphicFramePr>
          <p:nvPr/>
        </p:nvGraphicFramePr>
        <p:xfrm>
          <a:off x="6516216" y="4149080"/>
          <a:ext cx="2448272" cy="2265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038">
                <a:tc>
                  <a:txBody>
                    <a:bodyPr/>
                    <a:lstStyle/>
                    <a:p>
                      <a:r>
                        <a:rPr lang="en-US" sz="1400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T_FLOW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OBS_VALUE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12">
                <a:tc>
                  <a:txBody>
                    <a:bodyPr/>
                    <a:lstStyle/>
                    <a:p>
                      <a:r>
                        <a:rPr lang="en-US" sz="1200" dirty="0"/>
                        <a:t>ZM1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ZM1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TN1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TN1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XX1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6542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XX1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5423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038">
                <a:tc>
                  <a:txBody>
                    <a:bodyPr/>
                    <a:lstStyle/>
                    <a:p>
                      <a:r>
                        <a:rPr lang="en-US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4" name="Groupe 78"/>
          <p:cNvGrpSpPr/>
          <p:nvPr/>
        </p:nvGrpSpPr>
        <p:grpSpPr>
          <a:xfrm>
            <a:off x="1895985" y="3140968"/>
            <a:ext cx="1019831" cy="1080120"/>
            <a:chOff x="2112009" y="1412776"/>
            <a:chExt cx="1019831" cy="1080120"/>
          </a:xfrm>
        </p:grpSpPr>
        <p:grpSp>
          <p:nvGrpSpPr>
            <p:cNvPr id="5" name="Groupe 33"/>
            <p:cNvGrpSpPr/>
            <p:nvPr/>
          </p:nvGrpSpPr>
          <p:grpSpPr>
            <a:xfrm>
              <a:off x="2267744" y="1412776"/>
              <a:ext cx="648072" cy="576064"/>
              <a:chOff x="1043608" y="2132856"/>
              <a:chExt cx="1584176" cy="1152128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043608" y="2132856"/>
                <a:ext cx="504056" cy="1152128"/>
              </a:xfrm>
              <a:prstGeom prst="rec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123728" y="2132856"/>
                <a:ext cx="504056" cy="1152128"/>
              </a:xfrm>
              <a:prstGeom prst="rect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4" name="Connecteur droit 83"/>
              <p:cNvCxnSpPr/>
              <p:nvPr/>
            </p:nvCxnSpPr>
            <p:spPr>
              <a:xfrm>
                <a:off x="1547664" y="2348880"/>
                <a:ext cx="576064" cy="720080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/>
              <p:nvPr/>
            </p:nvCxnSpPr>
            <p:spPr>
              <a:xfrm flipV="1">
                <a:off x="1547664" y="2420888"/>
                <a:ext cx="576064" cy="504056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ZoneTexte 80"/>
            <p:cNvSpPr txBox="1"/>
            <p:nvPr/>
          </p:nvSpPr>
          <p:spPr>
            <a:xfrm>
              <a:off x="2112009" y="2123564"/>
              <a:ext cx="1019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</a:rPr>
                <a:t>Mapping</a:t>
              </a:r>
            </a:p>
          </p:txBody>
        </p:sp>
      </p:grpSp>
      <p:grpSp>
        <p:nvGrpSpPr>
          <p:cNvPr id="6" name="Groupe 87"/>
          <p:cNvGrpSpPr/>
          <p:nvPr/>
        </p:nvGrpSpPr>
        <p:grpSpPr>
          <a:xfrm>
            <a:off x="1895985" y="5229200"/>
            <a:ext cx="1019831" cy="1080120"/>
            <a:chOff x="2112009" y="1412776"/>
            <a:chExt cx="1019831" cy="1080120"/>
          </a:xfrm>
        </p:grpSpPr>
        <p:grpSp>
          <p:nvGrpSpPr>
            <p:cNvPr id="7" name="Groupe 33"/>
            <p:cNvGrpSpPr/>
            <p:nvPr/>
          </p:nvGrpSpPr>
          <p:grpSpPr>
            <a:xfrm>
              <a:off x="2267744" y="1412776"/>
              <a:ext cx="648072" cy="576064"/>
              <a:chOff x="1043608" y="2132856"/>
              <a:chExt cx="1584176" cy="1152128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1043608" y="2132856"/>
                <a:ext cx="504056" cy="1152128"/>
              </a:xfrm>
              <a:prstGeom prst="rect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123728" y="2132856"/>
                <a:ext cx="504056" cy="1152128"/>
              </a:xfrm>
              <a:prstGeom prst="rect">
                <a:avLst/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3" name="Connecteur droit 92"/>
              <p:cNvCxnSpPr/>
              <p:nvPr/>
            </p:nvCxnSpPr>
            <p:spPr>
              <a:xfrm>
                <a:off x="1547664" y="2348880"/>
                <a:ext cx="576064" cy="720080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/>
              <p:cNvCxnSpPr/>
              <p:nvPr/>
            </p:nvCxnSpPr>
            <p:spPr>
              <a:xfrm flipV="1">
                <a:off x="1547664" y="2420888"/>
                <a:ext cx="576064" cy="504056"/>
              </a:xfrm>
              <a:prstGeom prst="line">
                <a:avLst/>
              </a:prstGeom>
              <a:ln w="285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ZoneTexte 89"/>
            <p:cNvSpPr txBox="1"/>
            <p:nvPr/>
          </p:nvSpPr>
          <p:spPr>
            <a:xfrm>
              <a:off x="2112009" y="2123564"/>
              <a:ext cx="1019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</a:rPr>
                <a:t>Mapping</a:t>
              </a:r>
            </a:p>
          </p:txBody>
        </p:sp>
      </p:grpSp>
      <p:sp>
        <p:nvSpPr>
          <p:cNvPr id="95" name="Organigramme : Disque magnétique 94"/>
          <p:cNvSpPr/>
          <p:nvPr/>
        </p:nvSpPr>
        <p:spPr>
          <a:xfrm>
            <a:off x="6660232" y="2852936"/>
            <a:ext cx="936104" cy="93610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TRADE DB</a:t>
            </a:r>
          </a:p>
        </p:txBody>
      </p:sp>
      <p:cxnSp>
        <p:nvCxnSpPr>
          <p:cNvPr id="97" name="Connecteur droit avec flèche 96"/>
          <p:cNvCxnSpPr/>
          <p:nvPr/>
        </p:nvCxnSpPr>
        <p:spPr>
          <a:xfrm>
            <a:off x="5940152" y="1988840"/>
            <a:ext cx="504056" cy="72008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98"/>
          <p:cNvCxnSpPr/>
          <p:nvPr/>
        </p:nvCxnSpPr>
        <p:spPr>
          <a:xfrm>
            <a:off x="6012160" y="3501008"/>
            <a:ext cx="360040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/>
          <p:cNvCxnSpPr/>
          <p:nvPr/>
        </p:nvCxnSpPr>
        <p:spPr>
          <a:xfrm flipV="1">
            <a:off x="5868144" y="4149080"/>
            <a:ext cx="432048" cy="6480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2492896"/>
            <a:ext cx="939824" cy="24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437112"/>
            <a:ext cx="939824" cy="24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itr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SDMX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>
                <a:solidFill>
                  <a:srgbClr val="336600"/>
                </a:solidFill>
                <a:latin typeface="+mj-lt"/>
                <a:ea typeface="+mj-ea"/>
                <a:cs typeface="+mj-cs"/>
              </a:rPr>
              <a:t>Reporting issues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Harmonize Data Design </a:t>
            </a:r>
          </a:p>
          <a:p>
            <a:r>
              <a:rPr lang="en-US" dirty="0"/>
              <a:t>Service Oriented Architecture</a:t>
            </a:r>
          </a:p>
          <a:p>
            <a:r>
              <a:rPr lang="en-US" dirty="0"/>
              <a:t>Interoperability between used tools</a:t>
            </a:r>
          </a:p>
          <a:p>
            <a:r>
              <a:rPr lang="en-US" dirty="0"/>
              <a:t>Free and open sources tools </a:t>
            </a:r>
          </a:p>
          <a:p>
            <a:r>
              <a:rPr lang="en-US" dirty="0"/>
              <a:t>Open format : XML , JSON , CSV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SDMX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>
                <a:solidFill>
                  <a:srgbClr val="336600"/>
                </a:solidFill>
                <a:latin typeface="+mj-lt"/>
                <a:ea typeface="+mj-ea"/>
                <a:cs typeface="+mj-cs"/>
              </a:rPr>
              <a:t>Data management enhancements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 ,why SDMX ?</a:t>
            </a:r>
          </a:p>
        </p:txBody>
      </p:sp>
      <p:graphicFrame>
        <p:nvGraphicFramePr>
          <p:cNvPr id="4" name="Diagramme 3"/>
          <p:cNvGraphicFramePr/>
          <p:nvPr/>
        </p:nvGraphicFramePr>
        <p:xfrm>
          <a:off x="395536" y="1397000"/>
          <a:ext cx="722446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4463" y="116632"/>
            <a:ext cx="241953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/>
              <a:t>SDMX Action Plan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179512" y="1052736"/>
            <a:ext cx="8640960" cy="2088232"/>
            <a:chOff x="179512" y="1052736"/>
            <a:chExt cx="8640960" cy="2088232"/>
          </a:xfrm>
        </p:grpSpPr>
        <p:graphicFrame>
          <p:nvGraphicFramePr>
            <p:cNvPr id="5" name="Diagramme 4"/>
            <p:cNvGraphicFramePr/>
            <p:nvPr/>
          </p:nvGraphicFramePr>
          <p:xfrm>
            <a:off x="1475656" y="1052736"/>
            <a:ext cx="7344816" cy="20882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ZoneTexte 7"/>
            <p:cNvSpPr txBox="1"/>
            <p:nvPr/>
          </p:nvSpPr>
          <p:spPr>
            <a:xfrm>
              <a:off x="179512" y="1764105"/>
              <a:ext cx="16065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</a:rPr>
                <a:t>PHASE 1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179512" y="2780928"/>
            <a:ext cx="8568952" cy="1656184"/>
            <a:chOff x="179512" y="2780928"/>
            <a:chExt cx="8568952" cy="1656184"/>
          </a:xfrm>
        </p:grpSpPr>
        <p:graphicFrame>
          <p:nvGraphicFramePr>
            <p:cNvPr id="6" name="Diagramme 5"/>
            <p:cNvGraphicFramePr/>
            <p:nvPr/>
          </p:nvGraphicFramePr>
          <p:xfrm>
            <a:off x="1475656" y="2780928"/>
            <a:ext cx="7272808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9" name="ZoneTexte 8"/>
            <p:cNvSpPr txBox="1"/>
            <p:nvPr/>
          </p:nvSpPr>
          <p:spPr>
            <a:xfrm>
              <a:off x="179512" y="3284984"/>
              <a:ext cx="15787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5">
                      <a:lumMod val="75000"/>
                    </a:schemeClr>
                  </a:solidFill>
                </a:rPr>
                <a:t>PAHSE 2</a:t>
              </a: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179512" y="4581128"/>
            <a:ext cx="8496944" cy="1656184"/>
            <a:chOff x="179512" y="4581128"/>
            <a:chExt cx="8496944" cy="1656184"/>
          </a:xfrm>
        </p:grpSpPr>
        <p:graphicFrame>
          <p:nvGraphicFramePr>
            <p:cNvPr id="7" name="Diagramme 6"/>
            <p:cNvGraphicFramePr/>
            <p:nvPr/>
          </p:nvGraphicFramePr>
          <p:xfrm>
            <a:off x="1451992" y="4581128"/>
            <a:ext cx="7224464" cy="165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10" name="ZoneTexte 9"/>
            <p:cNvSpPr txBox="1"/>
            <p:nvPr/>
          </p:nvSpPr>
          <p:spPr>
            <a:xfrm>
              <a:off x="179512" y="5076473"/>
              <a:ext cx="15524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75000"/>
                    </a:schemeClr>
                  </a:solidFill>
                </a:rPr>
                <a:t>STAGE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Training</a:t>
            </a:r>
            <a:r>
              <a:rPr lang="en-US" b="1" dirty="0"/>
              <a:t> </a:t>
            </a:r>
            <a:r>
              <a:rPr lang="en-US" dirty="0"/>
              <a:t>on</a:t>
            </a:r>
            <a:r>
              <a:rPr lang="en-US" b="1" dirty="0"/>
              <a:t> : </a:t>
            </a:r>
          </a:p>
          <a:p>
            <a:pPr lvl="1">
              <a:buNone/>
            </a:pPr>
            <a:r>
              <a:rPr lang="en-US" dirty="0"/>
              <a:t>- SDMX Data Modeling</a:t>
            </a:r>
          </a:p>
          <a:p>
            <a:pPr lvl="1">
              <a:buNone/>
            </a:pPr>
            <a:r>
              <a:rPr lang="en-US" dirty="0"/>
              <a:t>- SDMX for Data reporting and dissemination</a:t>
            </a:r>
          </a:p>
          <a:p>
            <a:pPr lvl="1">
              <a:buNone/>
            </a:pPr>
            <a:r>
              <a:rPr lang="en-US" dirty="0"/>
              <a:t>- SDMX IT tools implementation</a:t>
            </a:r>
          </a:p>
          <a:p>
            <a:r>
              <a:rPr lang="en-US" dirty="0"/>
              <a:t>Mixed group :</a:t>
            </a:r>
          </a:p>
          <a:p>
            <a:pPr>
              <a:buNone/>
            </a:pPr>
            <a:r>
              <a:rPr lang="en-US" dirty="0"/>
              <a:t> 	 - </a:t>
            </a:r>
            <a:r>
              <a:rPr lang="en-US" sz="2800" dirty="0"/>
              <a:t>Internal( IT , Statisticians,  Dissemination, classification )</a:t>
            </a:r>
          </a:p>
          <a:p>
            <a:pPr>
              <a:buNone/>
            </a:pPr>
            <a:r>
              <a:rPr lang="en-US" sz="2800" dirty="0"/>
              <a:t>     - External(National partners , Ministries …)  </a:t>
            </a:r>
          </a:p>
          <a:p>
            <a:pPr>
              <a:buNone/>
            </a:pPr>
            <a:r>
              <a:rPr lang="en-US" sz="2800" dirty="0"/>
              <a:t>    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SDMX Action Plan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251520" y="404664"/>
            <a:ext cx="7569224" cy="2088232"/>
            <a:chOff x="340850" y="898052"/>
            <a:chExt cx="8479622" cy="2242916"/>
          </a:xfrm>
        </p:grpSpPr>
        <p:graphicFrame>
          <p:nvGraphicFramePr>
            <p:cNvPr id="14" name="Diagramme 13"/>
            <p:cNvGraphicFramePr/>
            <p:nvPr/>
          </p:nvGraphicFramePr>
          <p:xfrm>
            <a:off x="1475656" y="1052736"/>
            <a:ext cx="7344816" cy="20882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5" name="ZoneTexte 14"/>
            <p:cNvSpPr txBox="1"/>
            <p:nvPr/>
          </p:nvSpPr>
          <p:spPr>
            <a:xfrm>
              <a:off x="340850" y="898052"/>
              <a:ext cx="1903914" cy="628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</a:rPr>
                <a:t>PHASE 1 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5472608"/>
          </a:xfrm>
        </p:spPr>
        <p:txBody>
          <a:bodyPr>
            <a:normAutofit/>
          </a:bodyPr>
          <a:lstStyle/>
          <a:p>
            <a:r>
              <a:rPr lang="en-US" sz="2600" dirty="0"/>
              <a:t>Data Structure Wizard</a:t>
            </a:r>
          </a:p>
          <a:p>
            <a:r>
              <a:rPr lang="en-US" sz="2600" dirty="0"/>
              <a:t>SDMX-RI Mapping Store</a:t>
            </a:r>
          </a:p>
          <a:p>
            <a:r>
              <a:rPr lang="en-US" sz="2600" dirty="0"/>
              <a:t>SDMX-RI NSI WS</a:t>
            </a:r>
          </a:p>
          <a:p>
            <a:r>
              <a:rPr lang="en-US" sz="2600" dirty="0"/>
              <a:t>SDMX-RI Web Client</a:t>
            </a:r>
          </a:p>
          <a:p>
            <a:r>
              <a:rPr lang="en-US" sz="2600" dirty="0"/>
              <a:t>SDMX-RI Mapping Assistant</a:t>
            </a:r>
          </a:p>
          <a:p>
            <a:r>
              <a:rPr lang="en-US" sz="2600" dirty="0"/>
              <a:t>Test Client</a:t>
            </a:r>
          </a:p>
          <a:p>
            <a:endParaRPr lang="en-US" sz="2600" dirty="0"/>
          </a:p>
          <a:p>
            <a:r>
              <a:rPr lang="en-US" sz="2600" dirty="0"/>
              <a:t>SDMX Registry, Metadata Manager</a:t>
            </a:r>
          </a:p>
          <a:p>
            <a:r>
              <a:rPr lang="en-US" sz="2600" dirty="0"/>
              <a:t>SDMX Data Manager (Builder/Loader)</a:t>
            </a:r>
          </a:p>
          <a:p>
            <a:r>
              <a:rPr lang="en-US" sz="2600" dirty="0"/>
              <a:t>EXCEL2CSV</a:t>
            </a:r>
            <a:endParaRPr lang="en-US" dirty="0"/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992" y="5484888"/>
            <a:ext cx="2356448" cy="68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t="25873" b="9788"/>
          <a:stretch>
            <a:fillRect/>
          </a:stretch>
        </p:blipFill>
        <p:spPr bwMode="auto">
          <a:xfrm>
            <a:off x="5868962" y="2492896"/>
            <a:ext cx="266347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57200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SDMX Action Plan</a:t>
            </a:r>
          </a:p>
        </p:txBody>
      </p:sp>
      <p:sp>
        <p:nvSpPr>
          <p:cNvPr id="13" name="Chevron 4"/>
          <p:cNvSpPr/>
          <p:nvPr/>
        </p:nvSpPr>
        <p:spPr>
          <a:xfrm>
            <a:off x="2216002" y="980728"/>
            <a:ext cx="1572967" cy="10486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009" tIns="22670" rIns="22670" bIns="22670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b="1" kern="1200" dirty="0"/>
              <a:t>Internal Capacity building</a:t>
            </a:r>
          </a:p>
        </p:txBody>
      </p:sp>
      <p:sp>
        <p:nvSpPr>
          <p:cNvPr id="16" name="Chevron 4"/>
          <p:cNvSpPr/>
          <p:nvPr/>
        </p:nvSpPr>
        <p:spPr>
          <a:xfrm>
            <a:off x="3290257" y="940196"/>
            <a:ext cx="1555373" cy="8326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009" tIns="22670" rIns="22670" bIns="22670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b="1" kern="1200" dirty="0"/>
              <a:t>Tools implementation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507059" y="332656"/>
            <a:ext cx="7305301" cy="2016224"/>
            <a:chOff x="851050" y="885677"/>
            <a:chExt cx="7969422" cy="2338820"/>
          </a:xfrm>
        </p:grpSpPr>
        <p:graphicFrame>
          <p:nvGraphicFramePr>
            <p:cNvPr id="18" name="Diagramme 17"/>
            <p:cNvGraphicFramePr/>
            <p:nvPr/>
          </p:nvGraphicFramePr>
          <p:xfrm>
            <a:off x="1475656" y="1136265"/>
            <a:ext cx="7344816" cy="20882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9" name="ZoneTexte 18"/>
            <p:cNvSpPr txBox="1"/>
            <p:nvPr/>
          </p:nvSpPr>
          <p:spPr>
            <a:xfrm>
              <a:off x="851050" y="885677"/>
              <a:ext cx="16065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</a:rPr>
                <a:t>PHASE 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17247</TotalTime>
  <Words>1016</Words>
  <Application>Microsoft Office PowerPoint</Application>
  <PresentationFormat>On-screen Show (4:3)</PresentationFormat>
  <Paragraphs>379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Century Gothic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 ,why SDMX ?</vt:lpstr>
      <vt:lpstr>SDMX Action Plan</vt:lpstr>
      <vt:lpstr>PowerPoint Presentation</vt:lpstr>
      <vt:lpstr>PowerPoint Presentation</vt:lpstr>
      <vt:lpstr>PowerPoint Presentation</vt:lpstr>
      <vt:lpstr>SDMX REGISTRY</vt:lpstr>
      <vt:lpstr>SDMX REGISTRY</vt:lpstr>
      <vt:lpstr>PowerPoint Presentation</vt:lpstr>
      <vt:lpstr>SDMX integration scenarios </vt:lpstr>
      <vt:lpstr>PowerPoint Presentation</vt:lpstr>
      <vt:lpstr> SDMX vision: integrated system</vt:lpstr>
      <vt:lpstr> Modeling Statistical domain</vt:lpstr>
      <vt:lpstr> Modeling Statistical domain</vt:lpstr>
      <vt:lpstr>Collaboration case: ASYB</vt:lpstr>
      <vt:lpstr>African Statistical Yearbook</vt:lpstr>
      <vt:lpstr>African Statistical Yearbook</vt:lpstr>
      <vt:lpstr>African Statistical Yearbook</vt:lpstr>
      <vt:lpstr>Design phase of pilot project</vt:lpstr>
      <vt:lpstr>Collaboration case: COMESA , CSO ZAMBIA</vt:lpstr>
      <vt:lpstr>COMESA , CSO ZAMBIA Case </vt:lpstr>
      <vt:lpstr>COMESA , CSO ZAMBIA Case </vt:lpstr>
      <vt:lpstr>COMESA , CSO ZAMBIA Case </vt:lpstr>
      <vt:lpstr>PowerPoint Presentation</vt:lpstr>
      <vt:lpstr>Start Kit tools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kamel.abdellaoui</dc:creator>
  <cp:lastModifiedBy>Diana Ngina - Affiliate</cp:lastModifiedBy>
  <cp:revision>602</cp:revision>
  <dcterms:created xsi:type="dcterms:W3CDTF">2014-06-06T14:05:13Z</dcterms:created>
  <dcterms:modified xsi:type="dcterms:W3CDTF">2019-03-26T09:04:07Z</dcterms:modified>
</cp:coreProperties>
</file>