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30" r:id="rId2"/>
  </p:sldMasterIdLst>
  <p:notesMasterIdLst>
    <p:notesMasterId r:id="rId17"/>
  </p:notesMasterIdLst>
  <p:handoutMasterIdLst>
    <p:handoutMasterId r:id="rId18"/>
  </p:handoutMasterIdLst>
  <p:sldIdLst>
    <p:sldId id="256" r:id="rId3"/>
    <p:sldId id="280" r:id="rId4"/>
    <p:sldId id="290" r:id="rId5"/>
    <p:sldId id="287" r:id="rId6"/>
    <p:sldId id="291" r:id="rId7"/>
    <p:sldId id="292" r:id="rId8"/>
    <p:sldId id="293" r:id="rId9"/>
    <p:sldId id="294" r:id="rId10"/>
    <p:sldId id="295" r:id="rId11"/>
    <p:sldId id="296" r:id="rId12"/>
    <p:sldId id="297" r:id="rId13"/>
    <p:sldId id="298" r:id="rId14"/>
    <p:sldId id="289" r:id="rId15"/>
    <p:sldId id="269" r:id="rId16"/>
  </p:sldIdLst>
  <p:sldSz cx="9144000" cy="6858000" type="screen4x3"/>
  <p:notesSz cx="6797675" cy="9926638"/>
  <p:defaultTextStyle>
    <a:defPPr>
      <a:defRPr lang="en-US"/>
    </a:defPPr>
    <a:lvl1pPr marL="0" algn="l" defTabSz="457136" rtl="0" eaLnBrk="1" latinLnBrk="0" hangingPunct="1">
      <a:defRPr sz="1800" kern="1200">
        <a:solidFill>
          <a:schemeClr val="tx1"/>
        </a:solidFill>
        <a:latin typeface="+mn-lt"/>
        <a:ea typeface="+mn-ea"/>
        <a:cs typeface="+mn-cs"/>
      </a:defRPr>
    </a:lvl1pPr>
    <a:lvl2pPr marL="457136" algn="l" defTabSz="457136" rtl="0" eaLnBrk="1" latinLnBrk="0" hangingPunct="1">
      <a:defRPr sz="1800" kern="1200">
        <a:solidFill>
          <a:schemeClr val="tx1"/>
        </a:solidFill>
        <a:latin typeface="+mn-lt"/>
        <a:ea typeface="+mn-ea"/>
        <a:cs typeface="+mn-cs"/>
      </a:defRPr>
    </a:lvl2pPr>
    <a:lvl3pPr marL="914272" algn="l" defTabSz="457136" rtl="0" eaLnBrk="1" latinLnBrk="0" hangingPunct="1">
      <a:defRPr sz="1800" kern="1200">
        <a:solidFill>
          <a:schemeClr val="tx1"/>
        </a:solidFill>
        <a:latin typeface="+mn-lt"/>
        <a:ea typeface="+mn-ea"/>
        <a:cs typeface="+mn-cs"/>
      </a:defRPr>
    </a:lvl3pPr>
    <a:lvl4pPr marL="1371408" algn="l" defTabSz="457136" rtl="0" eaLnBrk="1" latinLnBrk="0" hangingPunct="1">
      <a:defRPr sz="1800" kern="1200">
        <a:solidFill>
          <a:schemeClr val="tx1"/>
        </a:solidFill>
        <a:latin typeface="+mn-lt"/>
        <a:ea typeface="+mn-ea"/>
        <a:cs typeface="+mn-cs"/>
      </a:defRPr>
    </a:lvl4pPr>
    <a:lvl5pPr marL="1828543" algn="l" defTabSz="457136" rtl="0" eaLnBrk="1" latinLnBrk="0" hangingPunct="1">
      <a:defRPr sz="1800" kern="1200">
        <a:solidFill>
          <a:schemeClr val="tx1"/>
        </a:solidFill>
        <a:latin typeface="+mn-lt"/>
        <a:ea typeface="+mn-ea"/>
        <a:cs typeface="+mn-cs"/>
      </a:defRPr>
    </a:lvl5pPr>
    <a:lvl6pPr marL="2285679" algn="l" defTabSz="457136" rtl="0" eaLnBrk="1" latinLnBrk="0" hangingPunct="1">
      <a:defRPr sz="1800" kern="1200">
        <a:solidFill>
          <a:schemeClr val="tx1"/>
        </a:solidFill>
        <a:latin typeface="+mn-lt"/>
        <a:ea typeface="+mn-ea"/>
        <a:cs typeface="+mn-cs"/>
      </a:defRPr>
    </a:lvl6pPr>
    <a:lvl7pPr marL="2742815" algn="l" defTabSz="457136" rtl="0" eaLnBrk="1" latinLnBrk="0" hangingPunct="1">
      <a:defRPr sz="1800" kern="1200">
        <a:solidFill>
          <a:schemeClr val="tx1"/>
        </a:solidFill>
        <a:latin typeface="+mn-lt"/>
        <a:ea typeface="+mn-ea"/>
        <a:cs typeface="+mn-cs"/>
      </a:defRPr>
    </a:lvl7pPr>
    <a:lvl8pPr marL="3199951" algn="l" defTabSz="457136" rtl="0" eaLnBrk="1" latinLnBrk="0" hangingPunct="1">
      <a:defRPr sz="1800" kern="1200">
        <a:solidFill>
          <a:schemeClr val="tx1"/>
        </a:solidFill>
        <a:latin typeface="+mn-lt"/>
        <a:ea typeface="+mn-ea"/>
        <a:cs typeface="+mn-cs"/>
      </a:defRPr>
    </a:lvl8pPr>
    <a:lvl9pPr marL="3657087" algn="l" defTabSz="457136"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slide options" id="{6DE3BC16-BA9D-514E-992B-9D4CE90FC4DB}">
          <p14:sldIdLst>
            <p14:sldId id="256"/>
          </p14:sldIdLst>
        </p14:section>
        <p14:section name="Content slide options - bulleted lists" id="{E466CC74-660C-FC46-A0E3-BF41A350C32C}">
          <p14:sldIdLst>
            <p14:sldId id="280"/>
            <p14:sldId id="290"/>
            <p14:sldId id="287"/>
            <p14:sldId id="291"/>
            <p14:sldId id="292"/>
            <p14:sldId id="293"/>
            <p14:sldId id="294"/>
            <p14:sldId id="295"/>
            <p14:sldId id="296"/>
            <p14:sldId id="297"/>
            <p14:sldId id="298"/>
            <p14:sldId id="289"/>
          </p14:sldIdLst>
        </p14:section>
        <p14:section name="Sign off slide" id="{DF88D4E2-3FCD-694C-A611-EC711783F631}">
          <p14:sldIdLst>
            <p14:sldId id="26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njith Ramadasa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scaleToFitPaper="1" frameSlides="1"/>
  <p:clrMru>
    <a:srgbClr val="43C9D6"/>
    <a:srgbClr val="000000"/>
    <a:srgbClr val="00ADED"/>
    <a:srgbClr val="1C75BA"/>
    <a:srgbClr val="C00000"/>
    <a:srgbClr val="7030A0"/>
    <a:srgbClr val="00AEEF"/>
    <a:srgbClr val="A4C2D2"/>
    <a:srgbClr val="C7EAFB"/>
    <a:srgbClr val="E1F4F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2" autoAdjust="0"/>
    <p:restoredTop sz="64028" autoAdjust="0"/>
  </p:normalViewPr>
  <p:slideViewPr>
    <p:cSldViewPr snapToGrid="0" snapToObjects="1">
      <p:cViewPr varScale="1">
        <p:scale>
          <a:sx n="57" d="100"/>
          <a:sy n="57" d="100"/>
        </p:scale>
        <p:origin x="1776"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59" d="100"/>
          <a:sy n="59" d="100"/>
        </p:scale>
        <p:origin x="2790" y="84"/>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648506EF-06C3-404C-8F89-57A0E21DDE20}" type="datetimeFigureOut">
              <a:rPr lang="en-US" smtClean="0"/>
              <a:t>10/12/2018</a:t>
            </a:fld>
            <a:endParaRPr lang="en-US"/>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A5FCCDC5-2EC0-A947-93ED-82E1F9248E90}" type="slidenum">
              <a:rPr lang="en-US" smtClean="0"/>
              <a:t>‹#›</a:t>
            </a:fld>
            <a:endParaRPr lang="en-US"/>
          </a:p>
        </p:txBody>
      </p:sp>
    </p:spTree>
    <p:extLst>
      <p:ext uri="{BB962C8B-B14F-4D97-AF65-F5344CB8AC3E}">
        <p14:creationId xmlns:p14="http://schemas.microsoft.com/office/powerpoint/2010/main" val="28499486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196D1C28-0F0C-214E-8322-B87F8AA539D8}" type="datetimeFigureOut">
              <a:rPr lang="en-US" smtClean="0"/>
              <a:t>10/12/2018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A83311DB-C32A-CC46-90F4-CE205A9DE94D}" type="slidenum">
              <a:rPr lang="en-US" smtClean="0"/>
              <a:t>‹#›</a:t>
            </a:fld>
            <a:endParaRPr lang="en-US"/>
          </a:p>
        </p:txBody>
      </p:sp>
    </p:spTree>
    <p:extLst>
      <p:ext uri="{BB962C8B-B14F-4D97-AF65-F5344CB8AC3E}">
        <p14:creationId xmlns:p14="http://schemas.microsoft.com/office/powerpoint/2010/main" val="1752252329"/>
      </p:ext>
    </p:extLst>
  </p:cSld>
  <p:clrMap bg1="lt1" tx1="dk1" bg2="lt2" tx2="dk2" accent1="accent1" accent2="accent2" accent3="accent3" accent4="accent4" accent5="accent5" accent6="accent6" hlink="hlink" folHlink="folHlink"/>
  <p:notesStyle>
    <a:lvl1pPr marL="0" algn="l" defTabSz="457136" rtl="0" eaLnBrk="1" latinLnBrk="0" hangingPunct="1">
      <a:defRPr sz="1200" kern="1200">
        <a:solidFill>
          <a:schemeClr val="tx1"/>
        </a:solidFill>
        <a:latin typeface="+mn-lt"/>
        <a:ea typeface="+mn-ea"/>
        <a:cs typeface="+mn-cs"/>
      </a:defRPr>
    </a:lvl1pPr>
    <a:lvl2pPr marL="457136" algn="l" defTabSz="457136" rtl="0" eaLnBrk="1" latinLnBrk="0" hangingPunct="1">
      <a:defRPr sz="1200" kern="1200">
        <a:solidFill>
          <a:schemeClr val="tx1"/>
        </a:solidFill>
        <a:latin typeface="+mn-lt"/>
        <a:ea typeface="+mn-ea"/>
        <a:cs typeface="+mn-cs"/>
      </a:defRPr>
    </a:lvl2pPr>
    <a:lvl3pPr marL="914272" algn="l" defTabSz="457136" rtl="0" eaLnBrk="1" latinLnBrk="0" hangingPunct="1">
      <a:defRPr sz="1200" kern="1200">
        <a:solidFill>
          <a:schemeClr val="tx1"/>
        </a:solidFill>
        <a:latin typeface="+mn-lt"/>
        <a:ea typeface="+mn-ea"/>
        <a:cs typeface="+mn-cs"/>
      </a:defRPr>
    </a:lvl3pPr>
    <a:lvl4pPr marL="1371408" algn="l" defTabSz="457136" rtl="0" eaLnBrk="1" latinLnBrk="0" hangingPunct="1">
      <a:defRPr sz="1200" kern="1200">
        <a:solidFill>
          <a:schemeClr val="tx1"/>
        </a:solidFill>
        <a:latin typeface="+mn-lt"/>
        <a:ea typeface="+mn-ea"/>
        <a:cs typeface="+mn-cs"/>
      </a:defRPr>
    </a:lvl4pPr>
    <a:lvl5pPr marL="1828543" algn="l" defTabSz="457136" rtl="0" eaLnBrk="1" latinLnBrk="0" hangingPunct="1">
      <a:defRPr sz="1200" kern="1200">
        <a:solidFill>
          <a:schemeClr val="tx1"/>
        </a:solidFill>
        <a:latin typeface="+mn-lt"/>
        <a:ea typeface="+mn-ea"/>
        <a:cs typeface="+mn-cs"/>
      </a:defRPr>
    </a:lvl5pPr>
    <a:lvl6pPr marL="2285679" algn="l" defTabSz="457136" rtl="0" eaLnBrk="1" latinLnBrk="0" hangingPunct="1">
      <a:defRPr sz="1200" kern="1200">
        <a:solidFill>
          <a:schemeClr val="tx1"/>
        </a:solidFill>
        <a:latin typeface="+mn-lt"/>
        <a:ea typeface="+mn-ea"/>
        <a:cs typeface="+mn-cs"/>
      </a:defRPr>
    </a:lvl6pPr>
    <a:lvl7pPr marL="2742815" algn="l" defTabSz="457136" rtl="0" eaLnBrk="1" latinLnBrk="0" hangingPunct="1">
      <a:defRPr sz="1200" kern="1200">
        <a:solidFill>
          <a:schemeClr val="tx1"/>
        </a:solidFill>
        <a:latin typeface="+mn-lt"/>
        <a:ea typeface="+mn-ea"/>
        <a:cs typeface="+mn-cs"/>
      </a:defRPr>
    </a:lvl7pPr>
    <a:lvl8pPr marL="3199951" algn="l" defTabSz="457136" rtl="0" eaLnBrk="1" latinLnBrk="0" hangingPunct="1">
      <a:defRPr sz="1200" kern="1200">
        <a:solidFill>
          <a:schemeClr val="tx1"/>
        </a:solidFill>
        <a:latin typeface="+mn-lt"/>
        <a:ea typeface="+mn-ea"/>
        <a:cs typeface="+mn-cs"/>
      </a:defRPr>
    </a:lvl8pPr>
    <a:lvl9pPr marL="3657087" algn="l" defTabSz="45713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schemeClr val="bg1"/>
                </a:solidFill>
              </a:rPr>
              <a:t>Statistical Data and Metadata Exchange (SDMX) is an </a:t>
            </a:r>
            <a:r>
              <a:rPr lang="en-US" sz="1200" dirty="0" err="1">
                <a:solidFill>
                  <a:schemeClr val="bg1"/>
                </a:solidFill>
              </a:rPr>
              <a:t>iso</a:t>
            </a:r>
            <a:r>
              <a:rPr lang="en-US" sz="1200" dirty="0">
                <a:solidFill>
                  <a:schemeClr val="bg1"/>
                </a:solidFill>
              </a:rPr>
              <a:t> standard for the data and metadata</a:t>
            </a:r>
            <a:r>
              <a:rPr lang="en-US" sz="1200" baseline="0" dirty="0">
                <a:solidFill>
                  <a:schemeClr val="bg1"/>
                </a:solidFill>
              </a:rPr>
              <a:t> exchange between organizations and between countries and the international agencies.</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a:t>
            </a:fld>
            <a:endParaRPr lang="en-US"/>
          </a:p>
        </p:txBody>
      </p:sp>
    </p:spTree>
    <p:extLst>
      <p:ext uri="{BB962C8B-B14F-4D97-AF65-F5344CB8AC3E}">
        <p14:creationId xmlns:p14="http://schemas.microsoft.com/office/powerpoint/2010/main" val="38220626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10</a:t>
            </a:fld>
            <a:endParaRPr lang="en-US"/>
          </a:p>
        </p:txBody>
      </p:sp>
    </p:spTree>
    <p:extLst>
      <p:ext uri="{BB962C8B-B14F-4D97-AF65-F5344CB8AC3E}">
        <p14:creationId xmlns:p14="http://schemas.microsoft.com/office/powerpoint/2010/main" val="22622446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11</a:t>
            </a:fld>
            <a:endParaRPr lang="en-US"/>
          </a:p>
        </p:txBody>
      </p:sp>
    </p:spTree>
    <p:extLst>
      <p:ext uri="{BB962C8B-B14F-4D97-AF65-F5344CB8AC3E}">
        <p14:creationId xmlns:p14="http://schemas.microsoft.com/office/powerpoint/2010/main" val="15434830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12</a:t>
            </a:fld>
            <a:endParaRPr lang="en-US"/>
          </a:p>
        </p:txBody>
      </p:sp>
    </p:spTree>
    <p:extLst>
      <p:ext uri="{BB962C8B-B14F-4D97-AF65-F5344CB8AC3E}">
        <p14:creationId xmlns:p14="http://schemas.microsoft.com/office/powerpoint/2010/main" val="191208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13</a:t>
            </a:fld>
            <a:endParaRPr lang="en-US"/>
          </a:p>
        </p:txBody>
      </p:sp>
    </p:spTree>
    <p:extLst>
      <p:ext uri="{BB962C8B-B14F-4D97-AF65-F5344CB8AC3E}">
        <p14:creationId xmlns:p14="http://schemas.microsoft.com/office/powerpoint/2010/main" val="31758658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a:t>
            </a:r>
          </a:p>
        </p:txBody>
      </p:sp>
      <p:sp>
        <p:nvSpPr>
          <p:cNvPr id="4" name="Slide Number Placeholder 3"/>
          <p:cNvSpPr>
            <a:spLocks noGrp="1"/>
          </p:cNvSpPr>
          <p:nvPr>
            <p:ph type="sldNum" sz="quarter" idx="10"/>
          </p:nvPr>
        </p:nvSpPr>
        <p:spPr/>
        <p:txBody>
          <a:bodyPr/>
          <a:lstStyle/>
          <a:p>
            <a:fld id="{A83311DB-C32A-CC46-90F4-CE205A9DE94D}" type="slidenum">
              <a:rPr lang="en-US" smtClean="0"/>
              <a:t>14</a:t>
            </a:fld>
            <a:endParaRPr lang="en-US"/>
          </a:p>
        </p:txBody>
      </p:sp>
    </p:spTree>
    <p:extLst>
      <p:ext uri="{BB962C8B-B14F-4D97-AF65-F5344CB8AC3E}">
        <p14:creationId xmlns:p14="http://schemas.microsoft.com/office/powerpoint/2010/main" val="12755390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SDMX is a standard that describe data</a:t>
            </a:r>
            <a:r>
              <a:rPr lang="en-US" baseline="0" dirty="0"/>
              <a:t> and metadata and provides an integrated approach for their sharing across organizations</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2</a:t>
            </a:fld>
            <a:endParaRPr lang="en-US"/>
          </a:p>
        </p:txBody>
      </p:sp>
    </p:spTree>
    <p:extLst>
      <p:ext uri="{BB962C8B-B14F-4D97-AF65-F5344CB8AC3E}">
        <p14:creationId xmlns:p14="http://schemas.microsoft.com/office/powerpoint/2010/main" val="1854891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SDMX is a standard that describe data</a:t>
            </a:r>
            <a:r>
              <a:rPr lang="en-US" baseline="0" dirty="0"/>
              <a:t> and metadata and provides an integrated approach for their sharing across organizations</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3</a:t>
            </a:fld>
            <a:endParaRPr lang="en-US"/>
          </a:p>
        </p:txBody>
      </p:sp>
    </p:spTree>
    <p:extLst>
      <p:ext uri="{BB962C8B-B14F-4D97-AF65-F5344CB8AC3E}">
        <p14:creationId xmlns:p14="http://schemas.microsoft.com/office/powerpoint/2010/main" val="25831244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best advantages of SDMX is facilitate the data and metadata sharing, </a:t>
            </a:r>
            <a:r>
              <a:rPr lang="en-US" baseline="0" dirty="0" err="1"/>
              <a:t>etc</a:t>
            </a:r>
            <a:r>
              <a:rPr lang="en-US" baseline="0" dirty="0"/>
              <a:t>… and one of the best advantages is the ease of implementation and the low cost.</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4</a:t>
            </a:fld>
            <a:endParaRPr lang="en-US"/>
          </a:p>
        </p:txBody>
      </p:sp>
    </p:spTree>
    <p:extLst>
      <p:ext uri="{BB962C8B-B14F-4D97-AF65-F5344CB8AC3E}">
        <p14:creationId xmlns:p14="http://schemas.microsoft.com/office/powerpoint/2010/main" val="14180887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best advantages of SDMX is facilitate the data and metadata sharing, </a:t>
            </a:r>
            <a:r>
              <a:rPr lang="en-US" baseline="0" dirty="0" err="1"/>
              <a:t>etc</a:t>
            </a:r>
            <a:r>
              <a:rPr lang="en-US" baseline="0" dirty="0"/>
              <a:t>… and one of the best advantages is the ease of implementation and the low cost.</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5</a:t>
            </a:fld>
            <a:endParaRPr lang="en-US"/>
          </a:p>
        </p:txBody>
      </p:sp>
    </p:spTree>
    <p:extLst>
      <p:ext uri="{BB962C8B-B14F-4D97-AF65-F5344CB8AC3E}">
        <p14:creationId xmlns:p14="http://schemas.microsoft.com/office/powerpoint/2010/main" val="40405441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best advantages of SDMX is facilitate the data and metadata sharing, </a:t>
            </a:r>
            <a:r>
              <a:rPr lang="en-US" baseline="0" dirty="0" err="1"/>
              <a:t>etc</a:t>
            </a:r>
            <a:r>
              <a:rPr lang="en-US" baseline="0" dirty="0"/>
              <a:t>… and one of the best advantages is the ease of implementation and the low cost.</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6</a:t>
            </a:fld>
            <a:endParaRPr lang="en-US"/>
          </a:p>
        </p:txBody>
      </p:sp>
    </p:spTree>
    <p:extLst>
      <p:ext uri="{BB962C8B-B14F-4D97-AF65-F5344CB8AC3E}">
        <p14:creationId xmlns:p14="http://schemas.microsoft.com/office/powerpoint/2010/main" val="3751035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best advantages of SDMX is facilitate the data and metadata sharing, </a:t>
            </a:r>
            <a:r>
              <a:rPr lang="en-US" baseline="0" dirty="0" err="1"/>
              <a:t>etc</a:t>
            </a:r>
            <a:r>
              <a:rPr lang="en-US" baseline="0" dirty="0"/>
              <a:t>… and one of the best advantages is the ease of implementation and the low cost.</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7</a:t>
            </a:fld>
            <a:endParaRPr lang="en-US"/>
          </a:p>
        </p:txBody>
      </p:sp>
    </p:spTree>
    <p:extLst>
      <p:ext uri="{BB962C8B-B14F-4D97-AF65-F5344CB8AC3E}">
        <p14:creationId xmlns:p14="http://schemas.microsoft.com/office/powerpoint/2010/main" val="31614271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8</a:t>
            </a:fld>
            <a:endParaRPr lang="en-US"/>
          </a:p>
        </p:txBody>
      </p:sp>
    </p:spTree>
    <p:extLst>
      <p:ext uri="{BB962C8B-B14F-4D97-AF65-F5344CB8AC3E}">
        <p14:creationId xmlns:p14="http://schemas.microsoft.com/office/powerpoint/2010/main" val="5198409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9</a:t>
            </a:fld>
            <a:endParaRPr lang="en-US"/>
          </a:p>
        </p:txBody>
      </p:sp>
    </p:spTree>
    <p:extLst>
      <p:ext uri="{BB962C8B-B14F-4D97-AF65-F5344CB8AC3E}">
        <p14:creationId xmlns:p14="http://schemas.microsoft.com/office/powerpoint/2010/main" val="3136384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lvl1pPr algn="l">
              <a:defRPr>
                <a:latin typeface="Roboto Regular"/>
                <a:cs typeface="Roboto Regular"/>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tint val="75000"/>
                  </a:schemeClr>
                </a:solidFill>
                <a:latin typeface="Roboto Regular"/>
                <a:cs typeface="Roboto Regular"/>
              </a:defRPr>
            </a:lvl1pPr>
            <a:lvl2pPr marL="457136" indent="0" algn="ctr">
              <a:buNone/>
              <a:defRPr>
                <a:solidFill>
                  <a:schemeClr val="tx1">
                    <a:tint val="75000"/>
                  </a:schemeClr>
                </a:solidFill>
              </a:defRPr>
            </a:lvl2pPr>
            <a:lvl3pPr marL="914272" indent="0" algn="ctr">
              <a:buNone/>
              <a:defRPr>
                <a:solidFill>
                  <a:schemeClr val="tx1">
                    <a:tint val="75000"/>
                  </a:schemeClr>
                </a:solidFill>
              </a:defRPr>
            </a:lvl3pPr>
            <a:lvl4pPr marL="1371408" indent="0" algn="ctr">
              <a:buNone/>
              <a:defRPr>
                <a:solidFill>
                  <a:schemeClr val="tx1">
                    <a:tint val="75000"/>
                  </a:schemeClr>
                </a:solidFill>
              </a:defRPr>
            </a:lvl4pPr>
            <a:lvl5pPr marL="1828543" indent="0" algn="ctr">
              <a:buNone/>
              <a:defRPr>
                <a:solidFill>
                  <a:schemeClr val="tx1">
                    <a:tint val="75000"/>
                  </a:schemeClr>
                </a:solidFill>
              </a:defRPr>
            </a:lvl5pPr>
            <a:lvl6pPr marL="2285679" indent="0" algn="ctr">
              <a:buNone/>
              <a:defRPr>
                <a:solidFill>
                  <a:schemeClr val="tx1">
                    <a:tint val="75000"/>
                  </a:schemeClr>
                </a:solidFill>
              </a:defRPr>
            </a:lvl6pPr>
            <a:lvl7pPr marL="2742815" indent="0" algn="ctr">
              <a:buNone/>
              <a:defRPr>
                <a:solidFill>
                  <a:schemeClr val="tx1">
                    <a:tint val="75000"/>
                  </a:schemeClr>
                </a:solidFill>
              </a:defRPr>
            </a:lvl7pPr>
            <a:lvl8pPr marL="3199951" indent="0" algn="ctr">
              <a:buNone/>
              <a:defRPr>
                <a:solidFill>
                  <a:schemeClr val="tx1">
                    <a:tint val="75000"/>
                  </a:schemeClr>
                </a:solidFill>
              </a:defRPr>
            </a:lvl8pPr>
            <a:lvl9pPr marL="365708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lgn="l">
              <a:defRPr>
                <a:latin typeface="Roboto Regular"/>
                <a:cs typeface="Roboto Regular"/>
              </a:defRPr>
            </a:lvl1pPr>
          </a:lstStyle>
          <a:p>
            <a:fld id="{970ECD59-A37A-C84B-9DFA-8E427AD378B0}" type="datetimeFigureOut">
              <a:rPr lang="en-US" smtClean="0"/>
              <a:pPr/>
              <a:t>10/12/2018</a:t>
            </a:fld>
            <a:endParaRPr lang="en-US"/>
          </a:p>
        </p:txBody>
      </p:sp>
      <p:sp>
        <p:nvSpPr>
          <p:cNvPr id="5" name="Footer Placeholder 4"/>
          <p:cNvSpPr>
            <a:spLocks noGrp="1"/>
          </p:cNvSpPr>
          <p:nvPr>
            <p:ph type="ftr" sz="quarter" idx="11"/>
          </p:nvPr>
        </p:nvSpPr>
        <p:spPr/>
        <p:txBody>
          <a:bodyPr/>
          <a:lstStyle>
            <a:lvl1pPr algn="l">
              <a:defRPr>
                <a:latin typeface="Roboto Regular"/>
                <a:cs typeface="Roboto Regular"/>
              </a:defRPr>
            </a:lvl1pPr>
          </a:lstStyle>
          <a:p>
            <a:endParaRPr lang="en-US"/>
          </a:p>
        </p:txBody>
      </p:sp>
      <p:sp>
        <p:nvSpPr>
          <p:cNvPr id="6" name="Slide Number Placeholder 5"/>
          <p:cNvSpPr>
            <a:spLocks noGrp="1"/>
          </p:cNvSpPr>
          <p:nvPr>
            <p:ph type="sldNum" sz="quarter" idx="12"/>
          </p:nvPr>
        </p:nvSpPr>
        <p:spPr/>
        <p:txBody>
          <a:bodyPr/>
          <a:lstStyle>
            <a:lvl1pPr algn="l">
              <a:defRPr>
                <a:latin typeface="Roboto Regular"/>
                <a:cs typeface="Roboto Regular"/>
              </a:defRPr>
            </a:lvl1pPr>
          </a:lstStyle>
          <a:p>
            <a:fld id="{80E39091-E0D1-CF46-954B-4EBC67CDBED6}" type="slidenum">
              <a:rPr lang="en-US" smtClean="0"/>
              <a:pPr/>
              <a:t>‹#›</a:t>
            </a:fld>
            <a:endParaRPr lang="en-US"/>
          </a:p>
        </p:txBody>
      </p:sp>
    </p:spTree>
    <p:extLst>
      <p:ext uri="{BB962C8B-B14F-4D97-AF65-F5344CB8AC3E}">
        <p14:creationId xmlns:p14="http://schemas.microsoft.com/office/powerpoint/2010/main" val="1876817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lvl1pPr algn="l">
              <a:defRPr>
                <a:latin typeface="Roboto Regular"/>
                <a:cs typeface="Roboto Regular"/>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tint val="75000"/>
                  </a:schemeClr>
                </a:solidFill>
                <a:latin typeface="Roboto Regular"/>
                <a:cs typeface="Roboto Regular"/>
              </a:defRPr>
            </a:lvl1pPr>
            <a:lvl2pPr marL="457136" indent="0" algn="ctr">
              <a:buNone/>
              <a:defRPr>
                <a:solidFill>
                  <a:schemeClr val="tx1">
                    <a:tint val="75000"/>
                  </a:schemeClr>
                </a:solidFill>
              </a:defRPr>
            </a:lvl2pPr>
            <a:lvl3pPr marL="914272" indent="0" algn="ctr">
              <a:buNone/>
              <a:defRPr>
                <a:solidFill>
                  <a:schemeClr val="tx1">
                    <a:tint val="75000"/>
                  </a:schemeClr>
                </a:solidFill>
              </a:defRPr>
            </a:lvl3pPr>
            <a:lvl4pPr marL="1371408" indent="0" algn="ctr">
              <a:buNone/>
              <a:defRPr>
                <a:solidFill>
                  <a:schemeClr val="tx1">
                    <a:tint val="75000"/>
                  </a:schemeClr>
                </a:solidFill>
              </a:defRPr>
            </a:lvl4pPr>
            <a:lvl5pPr marL="1828543" indent="0" algn="ctr">
              <a:buNone/>
              <a:defRPr>
                <a:solidFill>
                  <a:schemeClr val="tx1">
                    <a:tint val="75000"/>
                  </a:schemeClr>
                </a:solidFill>
              </a:defRPr>
            </a:lvl5pPr>
            <a:lvl6pPr marL="2285679" indent="0" algn="ctr">
              <a:buNone/>
              <a:defRPr>
                <a:solidFill>
                  <a:schemeClr val="tx1">
                    <a:tint val="75000"/>
                  </a:schemeClr>
                </a:solidFill>
              </a:defRPr>
            </a:lvl6pPr>
            <a:lvl7pPr marL="2742815" indent="0" algn="ctr">
              <a:buNone/>
              <a:defRPr>
                <a:solidFill>
                  <a:schemeClr val="tx1">
                    <a:tint val="75000"/>
                  </a:schemeClr>
                </a:solidFill>
              </a:defRPr>
            </a:lvl7pPr>
            <a:lvl8pPr marL="3199951" indent="0" algn="ctr">
              <a:buNone/>
              <a:defRPr>
                <a:solidFill>
                  <a:schemeClr val="tx1">
                    <a:tint val="75000"/>
                  </a:schemeClr>
                </a:solidFill>
              </a:defRPr>
            </a:lvl8pPr>
            <a:lvl9pPr marL="365708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lgn="l">
              <a:defRPr>
                <a:latin typeface="Roboto Regular"/>
                <a:cs typeface="Roboto Regular"/>
              </a:defRPr>
            </a:lvl1pPr>
          </a:lstStyle>
          <a:p>
            <a:fld id="{970ECD59-A37A-C84B-9DFA-8E427AD378B0}" type="datetimeFigureOut">
              <a:rPr lang="en-US">
                <a:solidFill>
                  <a:prstClr val="black">
                    <a:tint val="75000"/>
                  </a:prstClr>
                </a:solidFill>
              </a:rPr>
              <a:pPr/>
              <a:t>10/12/2018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lgn="l">
              <a:defRPr>
                <a:latin typeface="Roboto Regular"/>
                <a:cs typeface="Roboto Regular"/>
              </a:defRPr>
            </a:lvl1p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lgn="l">
              <a:defRPr>
                <a:latin typeface="Roboto Regular"/>
                <a:cs typeface="Roboto Regular"/>
              </a:defRPr>
            </a:lvl1p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3741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0ECD59-A37A-C84B-9DFA-8E427AD378B0}" type="datetimeFigureOut">
              <a:rPr lang="en-US">
                <a:solidFill>
                  <a:prstClr val="black">
                    <a:tint val="75000"/>
                  </a:prstClr>
                </a:solidFill>
              </a:rPr>
              <a:pPr/>
              <a:t>10/12/2018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7726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136" indent="0">
              <a:buNone/>
              <a:defRPr sz="1800">
                <a:solidFill>
                  <a:schemeClr val="tx1">
                    <a:tint val="75000"/>
                  </a:schemeClr>
                </a:solidFill>
              </a:defRPr>
            </a:lvl2pPr>
            <a:lvl3pPr marL="914272" indent="0">
              <a:buNone/>
              <a:defRPr sz="1600">
                <a:solidFill>
                  <a:schemeClr val="tx1">
                    <a:tint val="75000"/>
                  </a:schemeClr>
                </a:solidFill>
              </a:defRPr>
            </a:lvl3pPr>
            <a:lvl4pPr marL="1371408" indent="0">
              <a:buNone/>
              <a:defRPr sz="1400">
                <a:solidFill>
                  <a:schemeClr val="tx1">
                    <a:tint val="75000"/>
                  </a:schemeClr>
                </a:solidFill>
              </a:defRPr>
            </a:lvl4pPr>
            <a:lvl5pPr marL="1828543" indent="0">
              <a:buNone/>
              <a:defRPr sz="1400">
                <a:solidFill>
                  <a:schemeClr val="tx1">
                    <a:tint val="75000"/>
                  </a:schemeClr>
                </a:solidFill>
              </a:defRPr>
            </a:lvl5pPr>
            <a:lvl6pPr marL="2285679" indent="0">
              <a:buNone/>
              <a:defRPr sz="1400">
                <a:solidFill>
                  <a:schemeClr val="tx1">
                    <a:tint val="75000"/>
                  </a:schemeClr>
                </a:solidFill>
              </a:defRPr>
            </a:lvl6pPr>
            <a:lvl7pPr marL="2742815" indent="0">
              <a:buNone/>
              <a:defRPr sz="1400">
                <a:solidFill>
                  <a:schemeClr val="tx1">
                    <a:tint val="75000"/>
                  </a:schemeClr>
                </a:solidFill>
              </a:defRPr>
            </a:lvl7pPr>
            <a:lvl8pPr marL="3199951" indent="0">
              <a:buNone/>
              <a:defRPr sz="1400">
                <a:solidFill>
                  <a:schemeClr val="tx1">
                    <a:tint val="75000"/>
                  </a:schemeClr>
                </a:solidFill>
              </a:defRPr>
            </a:lvl8pPr>
            <a:lvl9pPr marL="3657087"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0ECD59-A37A-C84B-9DFA-8E427AD378B0}" type="datetimeFigureOut">
              <a:rPr lang="en-US">
                <a:solidFill>
                  <a:prstClr val="black">
                    <a:tint val="75000"/>
                  </a:prstClr>
                </a:solidFill>
              </a:rPr>
              <a:pPr/>
              <a:t>10/12/2018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772203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1"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10/12/2018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0764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0ECD59-A37A-C84B-9DFA-8E427AD378B0}" type="datetimeFigureOut">
              <a:rPr lang="en-US">
                <a:solidFill>
                  <a:prstClr val="black">
                    <a:tint val="75000"/>
                  </a:prstClr>
                </a:solidFill>
              </a:rPr>
              <a:pPr/>
              <a:t>10/12/2018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904569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70ECD59-A37A-C84B-9DFA-8E427AD378B0}" type="datetimeFigureOut">
              <a:rPr lang="en-US">
                <a:solidFill>
                  <a:prstClr val="black">
                    <a:tint val="75000"/>
                  </a:prstClr>
                </a:solidFill>
              </a:rPr>
              <a:pPr/>
              <a:t>10/12/2018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058549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0ECD59-A37A-C84B-9DFA-8E427AD378B0}" type="datetimeFigureOut">
              <a:rPr lang="en-US">
                <a:solidFill>
                  <a:prstClr val="black">
                    <a:tint val="75000"/>
                  </a:prstClr>
                </a:solidFill>
              </a:rPr>
              <a:pPr/>
              <a:t>10/12/2018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797637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10/12/2018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80553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9" y="4800601"/>
            <a:ext cx="5486400"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792289" y="612775"/>
            <a:ext cx="5486400" cy="4114800"/>
          </a:xfrm>
        </p:spPr>
        <p:txBody>
          <a:bodyPr/>
          <a:lstStyle>
            <a:lvl1pPr marL="0" indent="0">
              <a:buNone/>
              <a:defRPr sz="3200"/>
            </a:lvl1pPr>
            <a:lvl2pPr marL="457136" indent="0">
              <a:buNone/>
              <a:defRPr sz="2800"/>
            </a:lvl2pPr>
            <a:lvl3pPr marL="914272" indent="0">
              <a:buNone/>
              <a:defRPr sz="2400"/>
            </a:lvl3pPr>
            <a:lvl4pPr marL="1371408" indent="0">
              <a:buNone/>
              <a:defRPr sz="2000"/>
            </a:lvl4pPr>
            <a:lvl5pPr marL="1828543" indent="0">
              <a:buNone/>
              <a:defRPr sz="2000"/>
            </a:lvl5pPr>
            <a:lvl6pPr marL="2285679" indent="0">
              <a:buNone/>
              <a:defRPr sz="2000"/>
            </a:lvl6pPr>
            <a:lvl7pPr marL="2742815" indent="0">
              <a:buNone/>
              <a:defRPr sz="2000"/>
            </a:lvl7pPr>
            <a:lvl8pPr marL="3199951" indent="0">
              <a:buNone/>
              <a:defRPr sz="2000"/>
            </a:lvl8pPr>
            <a:lvl9pPr marL="3657087" indent="0">
              <a:buNone/>
              <a:defRPr sz="2000"/>
            </a:lvl9pPr>
          </a:lstStyle>
          <a:p>
            <a:endParaRPr lang="en-US"/>
          </a:p>
        </p:txBody>
      </p:sp>
      <p:sp>
        <p:nvSpPr>
          <p:cNvPr id="4" name="Text Placeholder 3"/>
          <p:cNvSpPr>
            <a:spLocks noGrp="1"/>
          </p:cNvSpPr>
          <p:nvPr>
            <p:ph type="body" sz="half" idx="2"/>
          </p:nvPr>
        </p:nvSpPr>
        <p:spPr>
          <a:xfrm>
            <a:off x="1792289" y="5367339"/>
            <a:ext cx="5486400" cy="804862"/>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10/12/2018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09036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0ECD59-A37A-C84B-9DFA-8E427AD378B0}" type="datetimeFigureOut">
              <a:rPr lang="en-US" smtClean="0"/>
              <a:t>10/12/2018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325317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136" indent="0">
              <a:buNone/>
              <a:defRPr sz="1800">
                <a:solidFill>
                  <a:schemeClr val="tx1">
                    <a:tint val="75000"/>
                  </a:schemeClr>
                </a:solidFill>
              </a:defRPr>
            </a:lvl2pPr>
            <a:lvl3pPr marL="914272" indent="0">
              <a:buNone/>
              <a:defRPr sz="1600">
                <a:solidFill>
                  <a:schemeClr val="tx1">
                    <a:tint val="75000"/>
                  </a:schemeClr>
                </a:solidFill>
              </a:defRPr>
            </a:lvl3pPr>
            <a:lvl4pPr marL="1371408" indent="0">
              <a:buNone/>
              <a:defRPr sz="1400">
                <a:solidFill>
                  <a:schemeClr val="tx1">
                    <a:tint val="75000"/>
                  </a:schemeClr>
                </a:solidFill>
              </a:defRPr>
            </a:lvl4pPr>
            <a:lvl5pPr marL="1828543" indent="0">
              <a:buNone/>
              <a:defRPr sz="1400">
                <a:solidFill>
                  <a:schemeClr val="tx1">
                    <a:tint val="75000"/>
                  </a:schemeClr>
                </a:solidFill>
              </a:defRPr>
            </a:lvl5pPr>
            <a:lvl6pPr marL="2285679" indent="0">
              <a:buNone/>
              <a:defRPr sz="1400">
                <a:solidFill>
                  <a:schemeClr val="tx1">
                    <a:tint val="75000"/>
                  </a:schemeClr>
                </a:solidFill>
              </a:defRPr>
            </a:lvl6pPr>
            <a:lvl7pPr marL="2742815" indent="0">
              <a:buNone/>
              <a:defRPr sz="1400">
                <a:solidFill>
                  <a:schemeClr val="tx1">
                    <a:tint val="75000"/>
                  </a:schemeClr>
                </a:solidFill>
              </a:defRPr>
            </a:lvl7pPr>
            <a:lvl8pPr marL="3199951" indent="0">
              <a:buNone/>
              <a:defRPr sz="1400">
                <a:solidFill>
                  <a:schemeClr val="tx1">
                    <a:tint val="75000"/>
                  </a:schemeClr>
                </a:solidFill>
              </a:defRPr>
            </a:lvl8pPr>
            <a:lvl9pPr marL="3657087"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0ECD59-A37A-C84B-9DFA-8E427AD378B0}" type="datetimeFigureOut">
              <a:rPr lang="en-US" smtClean="0"/>
              <a:t>10/12/2018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628908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1"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0ECD59-A37A-C84B-9DFA-8E427AD378B0}" type="datetimeFigureOut">
              <a:rPr lang="en-US" smtClean="0"/>
              <a:t>10/12/2018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617658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0ECD59-A37A-C84B-9DFA-8E427AD378B0}" type="datetimeFigureOut">
              <a:rPr lang="en-US" smtClean="0"/>
              <a:t>10/12/2018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553718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70ECD59-A37A-C84B-9DFA-8E427AD378B0}" type="datetimeFigureOut">
              <a:rPr lang="en-US" smtClean="0"/>
              <a:t>10/12/2018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1399903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0ECD59-A37A-C84B-9DFA-8E427AD378B0}" type="datetimeFigureOut">
              <a:rPr lang="en-US" smtClean="0"/>
              <a:t>10/12/2018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30215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smtClean="0"/>
              <a:t>10/12/2018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542211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9" y="4800601"/>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9" y="612775"/>
            <a:ext cx="5486400" cy="4114800"/>
          </a:xfrm>
        </p:spPr>
        <p:txBody>
          <a:bodyPr/>
          <a:lstStyle>
            <a:lvl1pPr marL="0" indent="0">
              <a:buNone/>
              <a:defRPr sz="3200"/>
            </a:lvl1pPr>
            <a:lvl2pPr marL="457136" indent="0">
              <a:buNone/>
              <a:defRPr sz="2800"/>
            </a:lvl2pPr>
            <a:lvl3pPr marL="914272" indent="0">
              <a:buNone/>
              <a:defRPr sz="2400"/>
            </a:lvl3pPr>
            <a:lvl4pPr marL="1371408" indent="0">
              <a:buNone/>
              <a:defRPr sz="2000"/>
            </a:lvl4pPr>
            <a:lvl5pPr marL="1828543" indent="0">
              <a:buNone/>
              <a:defRPr sz="2000"/>
            </a:lvl5pPr>
            <a:lvl6pPr marL="2285679" indent="0">
              <a:buNone/>
              <a:defRPr sz="2000"/>
            </a:lvl6pPr>
            <a:lvl7pPr marL="2742815" indent="0">
              <a:buNone/>
              <a:defRPr sz="2000"/>
            </a:lvl7pPr>
            <a:lvl8pPr marL="3199951" indent="0">
              <a:buNone/>
              <a:defRPr sz="2000"/>
            </a:lvl8pPr>
            <a:lvl9pPr marL="3657087" indent="0">
              <a:buNone/>
              <a:defRPr sz="2000"/>
            </a:lvl9pPr>
          </a:lstStyle>
          <a:p>
            <a:r>
              <a:rPr lang="en-US"/>
              <a:t>Click icon to add picture</a:t>
            </a:r>
          </a:p>
        </p:txBody>
      </p:sp>
      <p:sp>
        <p:nvSpPr>
          <p:cNvPr id="4" name="Text Placeholder 3"/>
          <p:cNvSpPr>
            <a:spLocks noGrp="1"/>
          </p:cNvSpPr>
          <p:nvPr>
            <p:ph type="body" sz="half" idx="2"/>
          </p:nvPr>
        </p:nvSpPr>
        <p:spPr>
          <a:xfrm>
            <a:off x="1792289" y="5367339"/>
            <a:ext cx="5486400" cy="804862"/>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smtClean="0"/>
              <a:t>10/12/2018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861363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74638"/>
            <a:ext cx="8229600" cy="1143000"/>
          </a:xfrm>
          <a:prstGeom prst="rect">
            <a:avLst/>
          </a:prstGeom>
        </p:spPr>
        <p:txBody>
          <a:bodyPr vert="horz" lIns="91427" tIns="45713" rIns="91427" bIns="45713"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1" y="1600202"/>
            <a:ext cx="8229600" cy="4525963"/>
          </a:xfrm>
          <a:prstGeom prst="rect">
            <a:avLst/>
          </a:prstGeom>
        </p:spPr>
        <p:txBody>
          <a:bodyPr vert="horz" lIns="91427" tIns="45713" rIns="91427" bIns="45713"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err="1"/>
              <a:t>sjdlf</a:t>
            </a:r>
            <a:endParaRPr lang="en-US" dirty="0"/>
          </a:p>
          <a:p>
            <a:pPr lvl="4"/>
            <a:r>
              <a:rPr lang="en-US" dirty="0"/>
              <a:t>Fifth level</a:t>
            </a:r>
          </a:p>
        </p:txBody>
      </p:sp>
      <p:sp>
        <p:nvSpPr>
          <p:cNvPr id="4" name="Date Placeholder 3"/>
          <p:cNvSpPr>
            <a:spLocks noGrp="1"/>
          </p:cNvSpPr>
          <p:nvPr>
            <p:ph type="dt" sz="half" idx="2"/>
          </p:nvPr>
        </p:nvSpPr>
        <p:spPr>
          <a:xfrm>
            <a:off x="457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970ECD59-A37A-C84B-9DFA-8E427AD378B0}" type="datetimeFigureOut">
              <a:rPr lang="en-US" smtClean="0"/>
              <a:pPr/>
              <a:t>10/12/2018</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endParaRPr lang="en-US"/>
          </a:p>
        </p:txBody>
      </p:sp>
      <p:sp>
        <p:nvSpPr>
          <p:cNvPr id="6" name="Slide Number Placeholder 5"/>
          <p:cNvSpPr>
            <a:spLocks noGrp="1"/>
          </p:cNvSpPr>
          <p:nvPr>
            <p:ph type="sldNum" sz="quarter" idx="4"/>
          </p:nvPr>
        </p:nvSpPr>
        <p:spPr>
          <a:xfrm>
            <a:off x="6553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80E39091-E0D1-CF46-954B-4EBC67CDBED6}" type="slidenum">
              <a:rPr lang="en-US" smtClean="0"/>
              <a:pPr/>
              <a:t>‹#›</a:t>
            </a:fld>
            <a:endParaRPr lang="en-US"/>
          </a:p>
        </p:txBody>
      </p:sp>
    </p:spTree>
    <p:extLst>
      <p:ext uri="{BB962C8B-B14F-4D97-AF65-F5344CB8AC3E}">
        <p14:creationId xmlns:p14="http://schemas.microsoft.com/office/powerpoint/2010/main" val="32164524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457136" rtl="0" eaLnBrk="1" latinLnBrk="0" hangingPunct="1">
        <a:spcBef>
          <a:spcPct val="0"/>
        </a:spcBef>
        <a:buNone/>
        <a:defRPr sz="4400" kern="1200">
          <a:solidFill>
            <a:schemeClr val="tx1"/>
          </a:solidFill>
          <a:latin typeface="Roboto Regular"/>
          <a:ea typeface="+mj-ea"/>
          <a:cs typeface="Roboto Regular"/>
        </a:defRPr>
      </a:lvl1pPr>
    </p:titleStyle>
    <p:bodyStyle>
      <a:lvl1pPr marL="342852" indent="-342852" algn="l" defTabSz="457136"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845" indent="-285710" algn="l" defTabSz="457136"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2840" indent="-228568" algn="l" defTabSz="457136" rtl="0" eaLnBrk="1" latinLnBrk="0" hangingPunct="1">
        <a:spcBef>
          <a:spcPct val="20000"/>
        </a:spcBef>
        <a:buFont typeface="Arial"/>
        <a:buChar char="•"/>
        <a:defRPr sz="2400" kern="1200">
          <a:solidFill>
            <a:schemeClr val="tx1"/>
          </a:solidFill>
          <a:latin typeface="Roboto Regular"/>
          <a:ea typeface="+mn-ea"/>
          <a:cs typeface="Roboto Regular"/>
        </a:defRPr>
      </a:lvl3pPr>
      <a:lvl4pPr marL="1599975"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4pPr>
      <a:lvl5pPr marL="2171395" indent="-342852" algn="l" defTabSz="457136" rtl="0" eaLnBrk="1" latinLnBrk="0" hangingPunct="1">
        <a:spcBef>
          <a:spcPct val="20000"/>
        </a:spcBef>
        <a:buFont typeface="Wingdings" charset="2"/>
        <a:buChar char="v"/>
        <a:defRPr sz="2000" kern="1200">
          <a:solidFill>
            <a:schemeClr val="tx1"/>
          </a:solidFill>
          <a:latin typeface="Roboto Regular"/>
          <a:ea typeface="+mn-ea"/>
          <a:cs typeface="Roboto Regular"/>
        </a:defRPr>
      </a:lvl5pPr>
      <a:lvl6pPr marL="2514247" indent="-228568" algn="l" defTabSz="457136" rtl="0" eaLnBrk="1" latinLnBrk="0" hangingPunct="1">
        <a:spcBef>
          <a:spcPct val="20000"/>
        </a:spcBef>
        <a:buFont typeface="Arial"/>
        <a:buChar char="•"/>
        <a:defRPr sz="2000" kern="1200">
          <a:solidFill>
            <a:schemeClr val="tx1"/>
          </a:solidFill>
          <a:latin typeface="+mn-lt"/>
          <a:ea typeface="+mn-ea"/>
          <a:cs typeface="+mn-cs"/>
        </a:defRPr>
      </a:lvl6pPr>
      <a:lvl7pPr marL="2971383" indent="-228568" algn="l" defTabSz="457136" rtl="0" eaLnBrk="1" latinLnBrk="0" hangingPunct="1">
        <a:spcBef>
          <a:spcPct val="20000"/>
        </a:spcBef>
        <a:buFont typeface="Arial"/>
        <a:buChar char="•"/>
        <a:defRPr sz="2000" kern="1200">
          <a:solidFill>
            <a:schemeClr val="tx1"/>
          </a:solidFill>
          <a:latin typeface="+mn-lt"/>
          <a:ea typeface="+mn-ea"/>
          <a:cs typeface="+mn-cs"/>
        </a:defRPr>
      </a:lvl7pPr>
      <a:lvl8pPr marL="3428519" indent="-228568" algn="l" defTabSz="457136" rtl="0" eaLnBrk="1" latinLnBrk="0" hangingPunct="1">
        <a:spcBef>
          <a:spcPct val="20000"/>
        </a:spcBef>
        <a:buFont typeface="Arial"/>
        <a:buChar char="•"/>
        <a:defRPr sz="2000" kern="1200">
          <a:solidFill>
            <a:schemeClr val="tx1"/>
          </a:solidFill>
          <a:latin typeface="+mn-lt"/>
          <a:ea typeface="+mn-ea"/>
          <a:cs typeface="+mn-cs"/>
        </a:defRPr>
      </a:lvl8pPr>
      <a:lvl9pPr marL="3885655" indent="-228568" algn="l" defTabSz="45713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36" rtl="0" eaLnBrk="1" latinLnBrk="0" hangingPunct="1">
        <a:defRPr sz="1800" kern="1200">
          <a:solidFill>
            <a:schemeClr val="tx1"/>
          </a:solidFill>
          <a:latin typeface="+mn-lt"/>
          <a:ea typeface="+mn-ea"/>
          <a:cs typeface="+mn-cs"/>
        </a:defRPr>
      </a:lvl1pPr>
      <a:lvl2pPr marL="457136" algn="l" defTabSz="457136" rtl="0" eaLnBrk="1" latinLnBrk="0" hangingPunct="1">
        <a:defRPr sz="1800" kern="1200">
          <a:solidFill>
            <a:schemeClr val="tx1"/>
          </a:solidFill>
          <a:latin typeface="+mn-lt"/>
          <a:ea typeface="+mn-ea"/>
          <a:cs typeface="+mn-cs"/>
        </a:defRPr>
      </a:lvl2pPr>
      <a:lvl3pPr marL="914272" algn="l" defTabSz="457136" rtl="0" eaLnBrk="1" latinLnBrk="0" hangingPunct="1">
        <a:defRPr sz="1800" kern="1200">
          <a:solidFill>
            <a:schemeClr val="tx1"/>
          </a:solidFill>
          <a:latin typeface="+mn-lt"/>
          <a:ea typeface="+mn-ea"/>
          <a:cs typeface="+mn-cs"/>
        </a:defRPr>
      </a:lvl3pPr>
      <a:lvl4pPr marL="1371408" algn="l" defTabSz="457136" rtl="0" eaLnBrk="1" latinLnBrk="0" hangingPunct="1">
        <a:defRPr sz="1800" kern="1200">
          <a:solidFill>
            <a:schemeClr val="tx1"/>
          </a:solidFill>
          <a:latin typeface="+mn-lt"/>
          <a:ea typeface="+mn-ea"/>
          <a:cs typeface="+mn-cs"/>
        </a:defRPr>
      </a:lvl4pPr>
      <a:lvl5pPr marL="1828543" algn="l" defTabSz="457136" rtl="0" eaLnBrk="1" latinLnBrk="0" hangingPunct="1">
        <a:defRPr sz="1800" kern="1200">
          <a:solidFill>
            <a:schemeClr val="tx1"/>
          </a:solidFill>
          <a:latin typeface="+mn-lt"/>
          <a:ea typeface="+mn-ea"/>
          <a:cs typeface="+mn-cs"/>
        </a:defRPr>
      </a:lvl5pPr>
      <a:lvl6pPr marL="2285679" algn="l" defTabSz="457136" rtl="0" eaLnBrk="1" latinLnBrk="0" hangingPunct="1">
        <a:defRPr sz="1800" kern="1200">
          <a:solidFill>
            <a:schemeClr val="tx1"/>
          </a:solidFill>
          <a:latin typeface="+mn-lt"/>
          <a:ea typeface="+mn-ea"/>
          <a:cs typeface="+mn-cs"/>
        </a:defRPr>
      </a:lvl6pPr>
      <a:lvl7pPr marL="2742815" algn="l" defTabSz="457136" rtl="0" eaLnBrk="1" latinLnBrk="0" hangingPunct="1">
        <a:defRPr sz="1800" kern="1200">
          <a:solidFill>
            <a:schemeClr val="tx1"/>
          </a:solidFill>
          <a:latin typeface="+mn-lt"/>
          <a:ea typeface="+mn-ea"/>
          <a:cs typeface="+mn-cs"/>
        </a:defRPr>
      </a:lvl7pPr>
      <a:lvl8pPr marL="3199951" algn="l" defTabSz="457136" rtl="0" eaLnBrk="1" latinLnBrk="0" hangingPunct="1">
        <a:defRPr sz="1800" kern="1200">
          <a:solidFill>
            <a:schemeClr val="tx1"/>
          </a:solidFill>
          <a:latin typeface="+mn-lt"/>
          <a:ea typeface="+mn-ea"/>
          <a:cs typeface="+mn-cs"/>
        </a:defRPr>
      </a:lvl8pPr>
      <a:lvl9pPr marL="3657087" algn="l" defTabSz="45713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74638"/>
            <a:ext cx="8229600" cy="1143000"/>
          </a:xfrm>
          <a:prstGeom prst="rect">
            <a:avLst/>
          </a:prstGeom>
        </p:spPr>
        <p:txBody>
          <a:bodyPr vert="horz" lIns="91427" tIns="45713" rIns="91427" bIns="45713" rtlCol="0" anchor="ctr">
            <a:normAutofit/>
          </a:bodyPr>
          <a:lstStyle/>
          <a:p>
            <a:r>
              <a:rPr lang="en-US" dirty="0"/>
              <a:t>Click to edit Master title style</a:t>
            </a:r>
          </a:p>
        </p:txBody>
      </p:sp>
      <p:sp>
        <p:nvSpPr>
          <p:cNvPr id="3" name="Text Placeholder 2"/>
          <p:cNvSpPr>
            <a:spLocks noGrp="1"/>
          </p:cNvSpPr>
          <p:nvPr>
            <p:ph type="body" idx="1"/>
          </p:nvPr>
        </p:nvSpPr>
        <p:spPr>
          <a:xfrm>
            <a:off x="457201" y="1600202"/>
            <a:ext cx="8229600" cy="4525963"/>
          </a:xfrm>
          <a:prstGeom prst="rect">
            <a:avLst/>
          </a:prstGeom>
        </p:spPr>
        <p:txBody>
          <a:bodyPr vert="horz" lIns="91427" tIns="45713" rIns="91427" bIns="45713"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970ECD59-A37A-C84B-9DFA-8E427AD378B0}" type="datetimeFigureOut">
              <a:rPr lang="en-US">
                <a:solidFill>
                  <a:prstClr val="black">
                    <a:tint val="75000"/>
                  </a:prstClr>
                </a:solidFill>
              </a:rPr>
              <a:pPr/>
              <a:t>10/12/2018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88326424"/>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Lst>
  <p:txStyles>
    <p:titleStyle>
      <a:lvl1pPr algn="l" defTabSz="457136" rtl="0" eaLnBrk="1" latinLnBrk="0" hangingPunct="1">
        <a:spcBef>
          <a:spcPct val="0"/>
        </a:spcBef>
        <a:buNone/>
        <a:defRPr sz="4400" kern="1200">
          <a:solidFill>
            <a:schemeClr val="tx1"/>
          </a:solidFill>
          <a:latin typeface="Roboto Regular"/>
          <a:ea typeface="+mj-ea"/>
          <a:cs typeface="Roboto Regular"/>
        </a:defRPr>
      </a:lvl1pPr>
    </p:titleStyle>
    <p:bodyStyle>
      <a:lvl1pPr marL="342852" indent="-342852" algn="l" defTabSz="457136"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845" indent="-285710" algn="l" defTabSz="457136"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2840" indent="-228568" algn="l" defTabSz="457136" rtl="0" eaLnBrk="1" latinLnBrk="0" hangingPunct="1">
        <a:spcBef>
          <a:spcPct val="20000"/>
        </a:spcBef>
        <a:buFont typeface="Arial"/>
        <a:buChar char="•"/>
        <a:defRPr sz="2400" kern="1200">
          <a:solidFill>
            <a:schemeClr val="tx1"/>
          </a:solidFill>
          <a:latin typeface="Roboto Regular"/>
          <a:ea typeface="+mn-ea"/>
          <a:cs typeface="Roboto Regular"/>
        </a:defRPr>
      </a:lvl3pPr>
      <a:lvl4pPr marL="1599975"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4pPr>
      <a:lvl5pPr marL="2057111"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5pPr>
      <a:lvl6pPr marL="2514247" indent="-228568" algn="l" defTabSz="457136" rtl="0" eaLnBrk="1" latinLnBrk="0" hangingPunct="1">
        <a:spcBef>
          <a:spcPct val="20000"/>
        </a:spcBef>
        <a:buFont typeface="Arial"/>
        <a:buChar char="•"/>
        <a:defRPr sz="2000" kern="1200">
          <a:solidFill>
            <a:schemeClr val="tx1"/>
          </a:solidFill>
          <a:latin typeface="+mn-lt"/>
          <a:ea typeface="+mn-ea"/>
          <a:cs typeface="+mn-cs"/>
        </a:defRPr>
      </a:lvl6pPr>
      <a:lvl7pPr marL="2971383" indent="-228568" algn="l" defTabSz="457136" rtl="0" eaLnBrk="1" latinLnBrk="0" hangingPunct="1">
        <a:spcBef>
          <a:spcPct val="20000"/>
        </a:spcBef>
        <a:buFont typeface="Arial"/>
        <a:buChar char="•"/>
        <a:defRPr sz="2000" kern="1200">
          <a:solidFill>
            <a:schemeClr val="tx1"/>
          </a:solidFill>
          <a:latin typeface="+mn-lt"/>
          <a:ea typeface="+mn-ea"/>
          <a:cs typeface="+mn-cs"/>
        </a:defRPr>
      </a:lvl7pPr>
      <a:lvl8pPr marL="3428519" indent="-228568" algn="l" defTabSz="457136" rtl="0" eaLnBrk="1" latinLnBrk="0" hangingPunct="1">
        <a:spcBef>
          <a:spcPct val="20000"/>
        </a:spcBef>
        <a:buFont typeface="Arial"/>
        <a:buChar char="•"/>
        <a:defRPr sz="2000" kern="1200">
          <a:solidFill>
            <a:schemeClr val="tx1"/>
          </a:solidFill>
          <a:latin typeface="+mn-lt"/>
          <a:ea typeface="+mn-ea"/>
          <a:cs typeface="+mn-cs"/>
        </a:defRPr>
      </a:lvl8pPr>
      <a:lvl9pPr marL="3885655" indent="-228568" algn="l" defTabSz="45713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36" rtl="0" eaLnBrk="1" latinLnBrk="0" hangingPunct="1">
        <a:defRPr sz="1800" kern="1200">
          <a:solidFill>
            <a:schemeClr val="tx1"/>
          </a:solidFill>
          <a:latin typeface="+mn-lt"/>
          <a:ea typeface="+mn-ea"/>
          <a:cs typeface="+mn-cs"/>
        </a:defRPr>
      </a:lvl1pPr>
      <a:lvl2pPr marL="457136" algn="l" defTabSz="457136" rtl="0" eaLnBrk="1" latinLnBrk="0" hangingPunct="1">
        <a:defRPr sz="1800" kern="1200">
          <a:solidFill>
            <a:schemeClr val="tx1"/>
          </a:solidFill>
          <a:latin typeface="+mn-lt"/>
          <a:ea typeface="+mn-ea"/>
          <a:cs typeface="+mn-cs"/>
        </a:defRPr>
      </a:lvl2pPr>
      <a:lvl3pPr marL="914272" algn="l" defTabSz="457136" rtl="0" eaLnBrk="1" latinLnBrk="0" hangingPunct="1">
        <a:defRPr sz="1800" kern="1200">
          <a:solidFill>
            <a:schemeClr val="tx1"/>
          </a:solidFill>
          <a:latin typeface="+mn-lt"/>
          <a:ea typeface="+mn-ea"/>
          <a:cs typeface="+mn-cs"/>
        </a:defRPr>
      </a:lvl3pPr>
      <a:lvl4pPr marL="1371408" algn="l" defTabSz="457136" rtl="0" eaLnBrk="1" latinLnBrk="0" hangingPunct="1">
        <a:defRPr sz="1800" kern="1200">
          <a:solidFill>
            <a:schemeClr val="tx1"/>
          </a:solidFill>
          <a:latin typeface="+mn-lt"/>
          <a:ea typeface="+mn-ea"/>
          <a:cs typeface="+mn-cs"/>
        </a:defRPr>
      </a:lvl4pPr>
      <a:lvl5pPr marL="1828543" algn="l" defTabSz="457136" rtl="0" eaLnBrk="1" latinLnBrk="0" hangingPunct="1">
        <a:defRPr sz="1800" kern="1200">
          <a:solidFill>
            <a:schemeClr val="tx1"/>
          </a:solidFill>
          <a:latin typeface="+mn-lt"/>
          <a:ea typeface="+mn-ea"/>
          <a:cs typeface="+mn-cs"/>
        </a:defRPr>
      </a:lvl5pPr>
      <a:lvl6pPr marL="2285679" algn="l" defTabSz="457136" rtl="0" eaLnBrk="1" latinLnBrk="0" hangingPunct="1">
        <a:defRPr sz="1800" kern="1200">
          <a:solidFill>
            <a:schemeClr val="tx1"/>
          </a:solidFill>
          <a:latin typeface="+mn-lt"/>
          <a:ea typeface="+mn-ea"/>
          <a:cs typeface="+mn-cs"/>
        </a:defRPr>
      </a:lvl6pPr>
      <a:lvl7pPr marL="2742815" algn="l" defTabSz="457136" rtl="0" eaLnBrk="1" latinLnBrk="0" hangingPunct="1">
        <a:defRPr sz="1800" kern="1200">
          <a:solidFill>
            <a:schemeClr val="tx1"/>
          </a:solidFill>
          <a:latin typeface="+mn-lt"/>
          <a:ea typeface="+mn-ea"/>
          <a:cs typeface="+mn-cs"/>
        </a:defRPr>
      </a:lvl7pPr>
      <a:lvl8pPr marL="3199951" algn="l" defTabSz="457136" rtl="0" eaLnBrk="1" latinLnBrk="0" hangingPunct="1">
        <a:defRPr sz="1800" kern="1200">
          <a:solidFill>
            <a:schemeClr val="tx1"/>
          </a:solidFill>
          <a:latin typeface="+mn-lt"/>
          <a:ea typeface="+mn-ea"/>
          <a:cs typeface="+mn-cs"/>
        </a:defRPr>
      </a:lvl8pPr>
      <a:lvl9pPr marL="3657087" algn="l" defTabSz="45713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solidFill>
          <a:srgbClr val="00AEE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8122" y="2260601"/>
            <a:ext cx="8026414" cy="2233083"/>
          </a:xfrm>
        </p:spPr>
        <p:txBody>
          <a:bodyPr lIns="0" rIns="0" bIns="144000" anchor="b">
            <a:noAutofit/>
          </a:bodyPr>
          <a:lstStyle/>
          <a:p>
            <a:r>
              <a:rPr lang="en-US" sz="4000" dirty="0">
                <a:solidFill>
                  <a:schemeClr val="bg1"/>
                </a:solidFill>
              </a:rPr>
              <a:t>Statistical Data and Metadata </a:t>
            </a:r>
            <a:r>
              <a:rPr lang="en-US" sz="4000" dirty="0" err="1">
                <a:solidFill>
                  <a:schemeClr val="bg1"/>
                </a:solidFill>
              </a:rPr>
              <a:t>eXchange</a:t>
            </a:r>
            <a:r>
              <a:rPr lang="en-US" sz="4000" dirty="0">
                <a:solidFill>
                  <a:schemeClr val="bg1"/>
                </a:solidFill>
              </a:rPr>
              <a:t> (SDMX)</a:t>
            </a:r>
          </a:p>
        </p:txBody>
      </p:sp>
      <p:cxnSp>
        <p:nvCxnSpPr>
          <p:cNvPr id="6" name="Straight Connector 5"/>
          <p:cNvCxnSpPr/>
          <p:nvPr/>
        </p:nvCxnSpPr>
        <p:spPr>
          <a:xfrm>
            <a:off x="728122" y="5790240"/>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sp>
        <p:nvSpPr>
          <p:cNvPr id="9" name="Subtitle 2"/>
          <p:cNvSpPr txBox="1">
            <a:spLocks/>
          </p:cNvSpPr>
          <p:nvPr/>
        </p:nvSpPr>
        <p:spPr>
          <a:xfrm>
            <a:off x="728122" y="5790240"/>
            <a:ext cx="7679262" cy="458159"/>
          </a:xfrm>
          <a:prstGeom prst="rect">
            <a:avLst/>
          </a:prstGeom>
        </p:spPr>
        <p:txBody>
          <a:bodyPr vert="horz" lIns="0" tIns="144000" rIns="0" bIns="45713" rtlCol="0">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1100" dirty="0">
                <a:solidFill>
                  <a:srgbClr val="FFFFFF"/>
                </a:solidFill>
              </a:rPr>
              <a:t>Dany Ghafari/ 17-19 December 2018 / Lilongwe, Malawi</a:t>
            </a:r>
          </a:p>
        </p:txBody>
      </p:sp>
      <p:pic>
        <p:nvPicPr>
          <p:cNvPr id="27" name="Picture 26" descr="UNEnvironment_Logo_English_Short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8921" y="1"/>
            <a:ext cx="2495615" cy="1619656"/>
          </a:xfrm>
          <a:prstGeom prst="rect">
            <a:avLst/>
          </a:prstGeom>
        </p:spPr>
      </p:pic>
    </p:spTree>
    <p:extLst>
      <p:ext uri="{BB962C8B-B14F-4D97-AF65-F5344CB8AC3E}">
        <p14:creationId xmlns:p14="http://schemas.microsoft.com/office/powerpoint/2010/main" val="21047611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10</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880522" y="6419335"/>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31" name="Rectangle 30"/>
          <p:cNvSpPr/>
          <p:nvPr/>
        </p:nvSpPr>
        <p:spPr>
          <a:xfrm>
            <a:off x="2715646" y="641093"/>
            <a:ext cx="6096000" cy="748025"/>
          </a:xfrm>
          <a:prstGeom prst="rect">
            <a:avLst/>
          </a:prstGeom>
        </p:spPr>
        <p:txBody>
          <a:bodyPr>
            <a:spAutoFit/>
          </a:bodyPr>
          <a:lstStyle/>
          <a:p>
            <a:pPr>
              <a:lnSpc>
                <a:spcPct val="119000"/>
              </a:lnSpc>
              <a:spcAft>
                <a:spcPts val="1400"/>
              </a:spcAft>
            </a:pPr>
            <a:r>
              <a:rPr lang="en-US" b="1" i="1" kern="1400" dirty="0">
                <a:solidFill>
                  <a:srgbClr val="595959"/>
                </a:solidFill>
                <a:latin typeface="Calibri" panose="020F0502020204030204" pitchFamily="34" charset="0"/>
              </a:rPr>
              <a:t>Statistical Data and Metadata </a:t>
            </a:r>
            <a:r>
              <a:rPr lang="en-US" b="1" i="1" kern="1400" dirty="0" err="1">
                <a:solidFill>
                  <a:srgbClr val="595959"/>
                </a:solidFill>
                <a:latin typeface="Calibri" panose="020F0502020204030204" pitchFamily="34" charset="0"/>
              </a:rPr>
              <a:t>eXchange</a:t>
            </a:r>
            <a:r>
              <a:rPr lang="en-US" kern="1400" dirty="0">
                <a:solidFill>
                  <a:srgbClr val="595959"/>
                </a:solidFill>
                <a:latin typeface="Calibri" panose="020F0502020204030204" pitchFamily="34" charset="0"/>
              </a:rPr>
              <a:t> </a:t>
            </a:r>
            <a:endParaRPr lang="en-US" sz="800" kern="1400" dirty="0">
              <a:ln>
                <a:noFill/>
              </a:ln>
              <a:solidFill>
                <a:srgbClr val="000000"/>
              </a:solidFill>
              <a:effectLst/>
              <a:latin typeface="Calibri" panose="020F050202020403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6" name="Rectangle 5"/>
          <p:cNvSpPr/>
          <p:nvPr/>
        </p:nvSpPr>
        <p:spPr>
          <a:xfrm>
            <a:off x="591571" y="1260600"/>
            <a:ext cx="5125570" cy="523220"/>
          </a:xfrm>
          <a:prstGeom prst="rect">
            <a:avLst/>
          </a:prstGeom>
        </p:spPr>
        <p:txBody>
          <a:bodyPr wrap="none">
            <a:spAutoFit/>
          </a:bodyPr>
          <a:lstStyle/>
          <a:p>
            <a:r>
              <a:rPr lang="en-US" altLang="en-US" sz="2800" dirty="0">
                <a:solidFill>
                  <a:srgbClr val="0070C0"/>
                </a:solidFill>
                <a:latin typeface="+mj-lt"/>
              </a:rPr>
              <a:t>Global Data Structure Definitions</a:t>
            </a:r>
            <a:endParaRPr lang="en-US" sz="2800" b="1" dirty="0">
              <a:solidFill>
                <a:srgbClr val="0070C0"/>
              </a:solidFill>
              <a:latin typeface="+mj-lt"/>
            </a:endParaRPr>
          </a:p>
        </p:txBody>
      </p:sp>
      <p:sp>
        <p:nvSpPr>
          <p:cNvPr id="2" name="Rectangle 1"/>
          <p:cNvSpPr/>
          <p:nvPr/>
        </p:nvSpPr>
        <p:spPr>
          <a:xfrm>
            <a:off x="591572" y="1648000"/>
            <a:ext cx="7815813" cy="4832092"/>
          </a:xfrm>
          <a:prstGeom prst="rect">
            <a:avLst/>
          </a:prstGeom>
        </p:spPr>
        <p:txBody>
          <a:bodyPr wrap="square">
            <a:spAutoFit/>
          </a:bodyPr>
          <a:lstStyle/>
          <a:p>
            <a:pPr marL="342900" indent="-342900">
              <a:buFont typeface="Arial" panose="020B0604020202020204" pitchFamily="34" charset="0"/>
              <a:buChar char="•"/>
            </a:pPr>
            <a:r>
              <a:rPr lang="en-US" sz="2800" dirty="0"/>
              <a:t>A number of global DSDs have been developed in recent years to facilitate reporting between countries and international agencies</a:t>
            </a:r>
          </a:p>
          <a:p>
            <a:pPr marL="914336" lvl="1" indent="-457200">
              <a:buFont typeface="Courier New" panose="02070309020205020404" pitchFamily="49" charset="0"/>
              <a:buChar char="o"/>
            </a:pPr>
            <a:r>
              <a:rPr lang="en-US" sz="2800" b="1" dirty="0"/>
              <a:t>Macro-Economic Statistics</a:t>
            </a:r>
            <a:r>
              <a:rPr lang="en-US" sz="2800" dirty="0"/>
              <a:t>: National Accounts, Balance of Payments, Foreign Direct Investment</a:t>
            </a:r>
          </a:p>
          <a:p>
            <a:pPr marL="1371472" lvl="2" indent="-457200">
              <a:buFont typeface="Wingdings" panose="05000000000000000000" pitchFamily="2" charset="2"/>
              <a:buChar char="§"/>
            </a:pPr>
            <a:r>
              <a:rPr lang="en-US" sz="2800" dirty="0"/>
              <a:t>Labor, Prices, SEEA in development or pilot stages</a:t>
            </a:r>
          </a:p>
          <a:p>
            <a:pPr marL="914336" lvl="1" indent="-457200">
              <a:buFont typeface="Courier New" panose="02070309020205020404" pitchFamily="49" charset="0"/>
              <a:buChar char="o"/>
            </a:pPr>
            <a:r>
              <a:rPr lang="en-US" sz="2800" b="1" dirty="0"/>
              <a:t>International Merchandise Trade</a:t>
            </a:r>
            <a:r>
              <a:rPr lang="en-US" sz="2800" dirty="0"/>
              <a:t>: completed pilot exchange</a:t>
            </a:r>
          </a:p>
          <a:p>
            <a:pPr marL="914336" lvl="1" indent="-457200">
              <a:buFont typeface="Courier New" panose="02070309020205020404" pitchFamily="49" charset="0"/>
              <a:buChar char="o"/>
            </a:pPr>
            <a:r>
              <a:rPr lang="en-US" sz="2800" b="1" dirty="0"/>
              <a:t>SDG Indicators</a:t>
            </a:r>
            <a:r>
              <a:rPr lang="en-US" sz="2800" dirty="0"/>
              <a:t>: pilot underway</a:t>
            </a:r>
          </a:p>
        </p:txBody>
      </p:sp>
      <p:sp>
        <p:nvSpPr>
          <p:cNvPr id="17" name="TextBox 16"/>
          <p:cNvSpPr txBox="1"/>
          <p:nvPr/>
        </p:nvSpPr>
        <p:spPr>
          <a:xfrm>
            <a:off x="5422061" y="6419335"/>
            <a:ext cx="3389585" cy="369332"/>
          </a:xfrm>
          <a:prstGeom prst="rect">
            <a:avLst/>
          </a:prstGeom>
          <a:noFill/>
        </p:spPr>
        <p:txBody>
          <a:bodyPr wrap="square" rtlCol="0">
            <a:spAutoFit/>
          </a:bodyPr>
          <a:lstStyle/>
          <a:p>
            <a:r>
              <a:rPr lang="en-US" dirty="0">
                <a:solidFill>
                  <a:srgbClr val="0070C0"/>
                </a:solidFill>
              </a:rPr>
              <a:t>For more information: SDMX.org</a:t>
            </a:r>
          </a:p>
        </p:txBody>
      </p:sp>
    </p:spTree>
    <p:extLst>
      <p:ext uri="{BB962C8B-B14F-4D97-AF65-F5344CB8AC3E}">
        <p14:creationId xmlns:p14="http://schemas.microsoft.com/office/powerpoint/2010/main" val="34486199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11</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880522" y="6419335"/>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31" name="Rectangle 30"/>
          <p:cNvSpPr/>
          <p:nvPr/>
        </p:nvSpPr>
        <p:spPr>
          <a:xfrm>
            <a:off x="2715646" y="641093"/>
            <a:ext cx="6096000" cy="748025"/>
          </a:xfrm>
          <a:prstGeom prst="rect">
            <a:avLst/>
          </a:prstGeom>
        </p:spPr>
        <p:txBody>
          <a:bodyPr>
            <a:spAutoFit/>
          </a:bodyPr>
          <a:lstStyle/>
          <a:p>
            <a:pPr>
              <a:lnSpc>
                <a:spcPct val="119000"/>
              </a:lnSpc>
              <a:spcAft>
                <a:spcPts val="1400"/>
              </a:spcAft>
            </a:pPr>
            <a:r>
              <a:rPr lang="en-US" b="1" i="1" kern="1400" dirty="0">
                <a:solidFill>
                  <a:srgbClr val="595959"/>
                </a:solidFill>
                <a:latin typeface="Calibri" panose="020F0502020204030204" pitchFamily="34" charset="0"/>
              </a:rPr>
              <a:t>Statistical Data and Metadata </a:t>
            </a:r>
            <a:r>
              <a:rPr lang="en-US" b="1" i="1" kern="1400" dirty="0" err="1">
                <a:solidFill>
                  <a:srgbClr val="595959"/>
                </a:solidFill>
                <a:latin typeface="Calibri" panose="020F0502020204030204" pitchFamily="34" charset="0"/>
              </a:rPr>
              <a:t>eXchange</a:t>
            </a:r>
            <a:r>
              <a:rPr lang="en-US" kern="1400" dirty="0">
                <a:solidFill>
                  <a:srgbClr val="595959"/>
                </a:solidFill>
                <a:latin typeface="Calibri" panose="020F0502020204030204" pitchFamily="34" charset="0"/>
              </a:rPr>
              <a:t> </a:t>
            </a:r>
            <a:endParaRPr lang="en-US" sz="800" kern="1400" dirty="0">
              <a:ln>
                <a:noFill/>
              </a:ln>
              <a:solidFill>
                <a:srgbClr val="000000"/>
              </a:solidFill>
              <a:effectLst/>
              <a:latin typeface="Calibri" panose="020F050202020403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6" name="Rectangle 5"/>
          <p:cNvSpPr/>
          <p:nvPr/>
        </p:nvSpPr>
        <p:spPr>
          <a:xfrm>
            <a:off x="591571" y="1260600"/>
            <a:ext cx="1751057" cy="523220"/>
          </a:xfrm>
          <a:prstGeom prst="rect">
            <a:avLst/>
          </a:prstGeom>
        </p:spPr>
        <p:txBody>
          <a:bodyPr wrap="none">
            <a:spAutoFit/>
          </a:bodyPr>
          <a:lstStyle/>
          <a:p>
            <a:r>
              <a:rPr lang="en-US" altLang="en-US" sz="2800" dirty="0">
                <a:solidFill>
                  <a:srgbClr val="0070C0"/>
                </a:solidFill>
                <a:latin typeface="+mj-lt"/>
              </a:rPr>
              <a:t>Challenges</a:t>
            </a:r>
            <a:endParaRPr lang="en-US" sz="2800" b="1" dirty="0">
              <a:solidFill>
                <a:srgbClr val="0070C0"/>
              </a:solidFill>
              <a:latin typeface="+mj-lt"/>
            </a:endParaRPr>
          </a:p>
        </p:txBody>
      </p:sp>
      <p:sp>
        <p:nvSpPr>
          <p:cNvPr id="2" name="Rectangle 1"/>
          <p:cNvSpPr/>
          <p:nvPr/>
        </p:nvSpPr>
        <p:spPr>
          <a:xfrm>
            <a:off x="591572" y="1783820"/>
            <a:ext cx="7815813" cy="3539430"/>
          </a:xfrm>
          <a:prstGeom prst="rect">
            <a:avLst/>
          </a:prstGeom>
        </p:spPr>
        <p:txBody>
          <a:bodyPr wrap="square">
            <a:spAutoFit/>
          </a:bodyPr>
          <a:lstStyle/>
          <a:p>
            <a:pPr marL="342900" indent="-342900">
              <a:buFont typeface="Arial" panose="020B0604020202020204" pitchFamily="34" charset="0"/>
              <a:buChar char="•"/>
            </a:pPr>
            <a:r>
              <a:rPr lang="en-US" sz="2800" dirty="0"/>
              <a:t>Highly disaggregated dataset mandated by the General Assembly</a:t>
            </a:r>
          </a:p>
          <a:p>
            <a:pPr marL="914336" lvl="1" indent="-457200">
              <a:buFont typeface="Courier New" panose="02070309020205020404" pitchFamily="49" charset="0"/>
              <a:buChar char="o"/>
            </a:pPr>
            <a:r>
              <a:rPr lang="en-US" sz="2800" dirty="0"/>
              <a:t>Methodology under development for many of the breakdowns</a:t>
            </a:r>
          </a:p>
          <a:p>
            <a:pPr marL="342900" indent="-342900">
              <a:buFont typeface="Arial" panose="020B0604020202020204" pitchFamily="34" charset="0"/>
              <a:buChar char="•"/>
            </a:pPr>
            <a:r>
              <a:rPr lang="en-US" sz="2800" dirty="0"/>
              <a:t>Guidance on specific indicator disaggregation currently under development</a:t>
            </a:r>
          </a:p>
          <a:p>
            <a:pPr marL="342900" indent="-342900">
              <a:buFont typeface="Arial" panose="020B0604020202020204" pitchFamily="34" charset="0"/>
              <a:buChar char="•"/>
            </a:pPr>
            <a:r>
              <a:rPr lang="en-US" sz="2800" dirty="0"/>
              <a:t>SDMX solution must be customizable for dissemination by countries</a:t>
            </a:r>
          </a:p>
        </p:txBody>
      </p:sp>
      <p:sp>
        <p:nvSpPr>
          <p:cNvPr id="17" name="TextBox 16"/>
          <p:cNvSpPr txBox="1"/>
          <p:nvPr/>
        </p:nvSpPr>
        <p:spPr>
          <a:xfrm>
            <a:off x="5422061" y="6419335"/>
            <a:ext cx="3389585" cy="369332"/>
          </a:xfrm>
          <a:prstGeom prst="rect">
            <a:avLst/>
          </a:prstGeom>
          <a:noFill/>
        </p:spPr>
        <p:txBody>
          <a:bodyPr wrap="square" rtlCol="0">
            <a:spAutoFit/>
          </a:bodyPr>
          <a:lstStyle/>
          <a:p>
            <a:r>
              <a:rPr lang="en-US" dirty="0">
                <a:solidFill>
                  <a:srgbClr val="0070C0"/>
                </a:solidFill>
              </a:rPr>
              <a:t>For more information: SDMX.org</a:t>
            </a:r>
          </a:p>
        </p:txBody>
      </p:sp>
    </p:spTree>
    <p:extLst>
      <p:ext uri="{BB962C8B-B14F-4D97-AF65-F5344CB8AC3E}">
        <p14:creationId xmlns:p14="http://schemas.microsoft.com/office/powerpoint/2010/main" val="2472580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12</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880522" y="6419335"/>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31" name="Rectangle 30"/>
          <p:cNvSpPr/>
          <p:nvPr/>
        </p:nvSpPr>
        <p:spPr>
          <a:xfrm>
            <a:off x="2715646" y="641093"/>
            <a:ext cx="6096000" cy="748025"/>
          </a:xfrm>
          <a:prstGeom prst="rect">
            <a:avLst/>
          </a:prstGeom>
        </p:spPr>
        <p:txBody>
          <a:bodyPr>
            <a:spAutoFit/>
          </a:bodyPr>
          <a:lstStyle/>
          <a:p>
            <a:pPr>
              <a:lnSpc>
                <a:spcPct val="119000"/>
              </a:lnSpc>
              <a:spcAft>
                <a:spcPts val="1400"/>
              </a:spcAft>
            </a:pPr>
            <a:r>
              <a:rPr lang="en-US" b="1" i="1" kern="1400" dirty="0">
                <a:solidFill>
                  <a:srgbClr val="595959"/>
                </a:solidFill>
                <a:latin typeface="Calibri" panose="020F0502020204030204" pitchFamily="34" charset="0"/>
              </a:rPr>
              <a:t>Statistical Data and Metadata </a:t>
            </a:r>
            <a:r>
              <a:rPr lang="en-US" b="1" i="1" kern="1400" dirty="0" err="1">
                <a:solidFill>
                  <a:srgbClr val="595959"/>
                </a:solidFill>
                <a:latin typeface="Calibri" panose="020F0502020204030204" pitchFamily="34" charset="0"/>
              </a:rPr>
              <a:t>eXchange</a:t>
            </a:r>
            <a:r>
              <a:rPr lang="en-US" kern="1400" dirty="0">
                <a:solidFill>
                  <a:srgbClr val="595959"/>
                </a:solidFill>
                <a:latin typeface="Calibri" panose="020F0502020204030204" pitchFamily="34" charset="0"/>
              </a:rPr>
              <a:t> </a:t>
            </a:r>
            <a:endParaRPr lang="en-US" sz="800" kern="1400" dirty="0">
              <a:ln>
                <a:noFill/>
              </a:ln>
              <a:solidFill>
                <a:srgbClr val="000000"/>
              </a:solidFill>
              <a:effectLst/>
              <a:latin typeface="Calibri" panose="020F050202020403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6" name="Rectangle 5"/>
          <p:cNvSpPr/>
          <p:nvPr/>
        </p:nvSpPr>
        <p:spPr>
          <a:xfrm>
            <a:off x="591571" y="1260600"/>
            <a:ext cx="2215671" cy="523220"/>
          </a:xfrm>
          <a:prstGeom prst="rect">
            <a:avLst/>
          </a:prstGeom>
        </p:spPr>
        <p:txBody>
          <a:bodyPr wrap="none">
            <a:spAutoFit/>
          </a:bodyPr>
          <a:lstStyle/>
          <a:p>
            <a:r>
              <a:rPr lang="en-US" altLang="en-US" sz="2800" dirty="0">
                <a:solidFill>
                  <a:srgbClr val="0070C0"/>
                </a:solidFill>
                <a:latin typeface="+mj-lt"/>
              </a:rPr>
              <a:t>Opportunities</a:t>
            </a:r>
            <a:endParaRPr lang="en-US" sz="2800" b="1" dirty="0">
              <a:solidFill>
                <a:srgbClr val="0070C0"/>
              </a:solidFill>
              <a:latin typeface="+mj-lt"/>
            </a:endParaRPr>
          </a:p>
        </p:txBody>
      </p:sp>
      <p:sp>
        <p:nvSpPr>
          <p:cNvPr id="2" name="Rectangle 1"/>
          <p:cNvSpPr/>
          <p:nvPr/>
        </p:nvSpPr>
        <p:spPr>
          <a:xfrm>
            <a:off x="591572" y="1834892"/>
            <a:ext cx="7815813" cy="3108543"/>
          </a:xfrm>
          <a:prstGeom prst="rect">
            <a:avLst/>
          </a:prstGeom>
        </p:spPr>
        <p:txBody>
          <a:bodyPr wrap="square">
            <a:spAutoFit/>
          </a:bodyPr>
          <a:lstStyle/>
          <a:p>
            <a:pPr marL="342900" indent="-342900">
              <a:buFont typeface="Arial" panose="020B0604020202020204" pitchFamily="34" charset="0"/>
              <a:buChar char="•"/>
            </a:pPr>
            <a:r>
              <a:rPr lang="en-US" sz="2800" dirty="0"/>
              <a:t>Uniform data model</a:t>
            </a:r>
          </a:p>
          <a:p>
            <a:pPr marL="342900" indent="-342900">
              <a:buFont typeface="Arial" panose="020B0604020202020204" pitchFamily="34" charset="0"/>
              <a:buChar char="•"/>
            </a:pPr>
            <a:r>
              <a:rPr lang="en-US" sz="2800" dirty="0"/>
              <a:t>Read and correctly interpret SDGs data from any source: national, regional, global</a:t>
            </a:r>
          </a:p>
          <a:p>
            <a:pPr marL="342900" indent="-342900">
              <a:buFont typeface="Arial" panose="020B0604020202020204" pitchFamily="34" charset="0"/>
              <a:buChar char="•"/>
            </a:pPr>
            <a:r>
              <a:rPr lang="en-US" sz="2800" dirty="0"/>
              <a:t>Uniform data access and dissemination</a:t>
            </a:r>
          </a:p>
          <a:p>
            <a:pPr marL="342900" indent="-342900">
              <a:buFont typeface="Arial" panose="020B0604020202020204" pitchFamily="34" charset="0"/>
              <a:buChar char="•"/>
            </a:pPr>
            <a:r>
              <a:rPr lang="en-US" sz="2800" dirty="0"/>
              <a:t>SDMX-based API: JSON, XML, CSV, …</a:t>
            </a:r>
          </a:p>
          <a:p>
            <a:pPr marL="342900" indent="-342900">
              <a:buFont typeface="Arial" panose="020B0604020202020204" pitchFamily="34" charset="0"/>
              <a:buChar char="•"/>
            </a:pPr>
            <a:r>
              <a:rPr lang="en-US" sz="2800" dirty="0"/>
              <a:t>Greatly reduced reporting burden</a:t>
            </a:r>
          </a:p>
          <a:p>
            <a:pPr marL="342900" indent="-342900">
              <a:buFont typeface="Arial" panose="020B0604020202020204" pitchFamily="34" charset="0"/>
              <a:buChar char="•"/>
            </a:pPr>
            <a:r>
              <a:rPr lang="en-US" sz="2800" dirty="0"/>
              <a:t>Common tools, visualizations, platforms…</a:t>
            </a:r>
          </a:p>
        </p:txBody>
      </p:sp>
      <p:sp>
        <p:nvSpPr>
          <p:cNvPr id="17" name="TextBox 16"/>
          <p:cNvSpPr txBox="1"/>
          <p:nvPr/>
        </p:nvSpPr>
        <p:spPr>
          <a:xfrm>
            <a:off x="5422061" y="6419335"/>
            <a:ext cx="3389585" cy="369332"/>
          </a:xfrm>
          <a:prstGeom prst="rect">
            <a:avLst/>
          </a:prstGeom>
          <a:noFill/>
        </p:spPr>
        <p:txBody>
          <a:bodyPr wrap="square" rtlCol="0">
            <a:spAutoFit/>
          </a:bodyPr>
          <a:lstStyle/>
          <a:p>
            <a:r>
              <a:rPr lang="en-US" dirty="0">
                <a:solidFill>
                  <a:srgbClr val="0070C0"/>
                </a:solidFill>
              </a:rPr>
              <a:t>For more information: SDMX.org</a:t>
            </a:r>
          </a:p>
        </p:txBody>
      </p:sp>
    </p:spTree>
    <p:extLst>
      <p:ext uri="{BB962C8B-B14F-4D97-AF65-F5344CB8AC3E}">
        <p14:creationId xmlns:p14="http://schemas.microsoft.com/office/powerpoint/2010/main" val="36732404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13</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31" name="Rectangle 30"/>
          <p:cNvSpPr/>
          <p:nvPr/>
        </p:nvSpPr>
        <p:spPr>
          <a:xfrm>
            <a:off x="2715646" y="641093"/>
            <a:ext cx="6096000" cy="748025"/>
          </a:xfrm>
          <a:prstGeom prst="rect">
            <a:avLst/>
          </a:prstGeom>
        </p:spPr>
        <p:txBody>
          <a:bodyPr>
            <a:spAutoFit/>
          </a:bodyPr>
          <a:lstStyle/>
          <a:p>
            <a:pPr>
              <a:lnSpc>
                <a:spcPct val="119000"/>
              </a:lnSpc>
              <a:spcAft>
                <a:spcPts val="1400"/>
              </a:spcAft>
            </a:pPr>
            <a:r>
              <a:rPr lang="en-US" b="1" i="1" kern="1400" dirty="0">
                <a:solidFill>
                  <a:srgbClr val="595959"/>
                </a:solidFill>
                <a:latin typeface="Calibri" panose="020F0502020204030204" pitchFamily="34" charset="0"/>
              </a:rPr>
              <a:t>Statistical Data and Metadata </a:t>
            </a:r>
            <a:r>
              <a:rPr lang="en-US" b="1" i="1" kern="1400" dirty="0" err="1">
                <a:solidFill>
                  <a:srgbClr val="595959"/>
                </a:solidFill>
                <a:latin typeface="Calibri" panose="020F0502020204030204" pitchFamily="34" charset="0"/>
              </a:rPr>
              <a:t>eXchange</a:t>
            </a:r>
            <a:r>
              <a:rPr lang="en-US" kern="1400" dirty="0">
                <a:solidFill>
                  <a:srgbClr val="595959"/>
                </a:solidFill>
                <a:latin typeface="Calibri" panose="020F0502020204030204" pitchFamily="34" charset="0"/>
              </a:rPr>
              <a:t> </a:t>
            </a:r>
            <a:endParaRPr lang="en-US" sz="800" kern="1400" dirty="0">
              <a:ln>
                <a:noFill/>
              </a:ln>
              <a:solidFill>
                <a:srgbClr val="000000"/>
              </a:solidFill>
              <a:effectLst/>
              <a:latin typeface="Calibri" panose="020F050202020403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6" name="Rectangle 5"/>
          <p:cNvSpPr/>
          <p:nvPr/>
        </p:nvSpPr>
        <p:spPr>
          <a:xfrm>
            <a:off x="591571" y="1392341"/>
            <a:ext cx="6432787" cy="523220"/>
          </a:xfrm>
          <a:prstGeom prst="rect">
            <a:avLst/>
          </a:prstGeom>
        </p:spPr>
        <p:txBody>
          <a:bodyPr wrap="none">
            <a:spAutoFit/>
          </a:bodyPr>
          <a:lstStyle/>
          <a:p>
            <a:r>
              <a:rPr lang="en-US" altLang="en-US" sz="2800" b="1" dirty="0">
                <a:solidFill>
                  <a:schemeClr val="accent5">
                    <a:lumMod val="75000"/>
                  </a:schemeClr>
                </a:solidFill>
                <a:latin typeface="+mj-lt"/>
              </a:rPr>
              <a:t>SDMX Roadmap 2020 </a:t>
            </a:r>
            <a:r>
              <a:rPr lang="en-US" sz="2800" b="1" dirty="0">
                <a:solidFill>
                  <a:schemeClr val="accent5">
                    <a:lumMod val="75000"/>
                  </a:schemeClr>
                </a:solidFill>
                <a:latin typeface="+mj-lt"/>
              </a:rPr>
              <a:t>strategic objectives</a:t>
            </a:r>
            <a:r>
              <a:rPr lang="en-US" altLang="en-US" sz="2800" b="1" dirty="0">
                <a:solidFill>
                  <a:schemeClr val="accent5">
                    <a:lumMod val="75000"/>
                  </a:schemeClr>
                </a:solidFill>
                <a:latin typeface="+mj-lt"/>
              </a:rPr>
              <a:t> </a:t>
            </a:r>
          </a:p>
        </p:txBody>
      </p:sp>
      <p:sp>
        <p:nvSpPr>
          <p:cNvPr id="3" name="Rectangle 2"/>
          <p:cNvSpPr/>
          <p:nvPr/>
        </p:nvSpPr>
        <p:spPr>
          <a:xfrm>
            <a:off x="591571" y="2048279"/>
            <a:ext cx="8331712" cy="3539430"/>
          </a:xfrm>
          <a:prstGeom prst="rect">
            <a:avLst/>
          </a:prstGeom>
        </p:spPr>
        <p:txBody>
          <a:bodyPr wrap="square">
            <a:spAutoFit/>
          </a:bodyPr>
          <a:lstStyle/>
          <a:p>
            <a:pPr marL="342900" indent="-342900">
              <a:buFont typeface="Arial" panose="020B0604020202020204" pitchFamily="34" charset="0"/>
              <a:buChar char="•"/>
            </a:pPr>
            <a:r>
              <a:rPr lang="en-US" sz="2800" dirty="0"/>
              <a:t>Strengthening the implementation of SDMX;</a:t>
            </a:r>
          </a:p>
          <a:p>
            <a:pPr marL="342900" indent="-342900">
              <a:buFont typeface="Arial" panose="020B0604020202020204" pitchFamily="34" charset="0"/>
              <a:buChar char="•"/>
            </a:pPr>
            <a:r>
              <a:rPr lang="en-US" sz="2800" dirty="0"/>
              <a:t>Making data usage easier via SDMX (especially for policy use);</a:t>
            </a:r>
          </a:p>
          <a:p>
            <a:pPr marL="342900" indent="-342900">
              <a:buFont typeface="Arial" panose="020B0604020202020204" pitchFamily="34" charset="0"/>
              <a:buChar char="•"/>
            </a:pPr>
            <a:r>
              <a:rPr lang="en-US" sz="2800" dirty="0"/>
              <a:t>Using SDMX to modernize statistical processes, as well as continuously improving the standards and IT infrastructure; </a:t>
            </a:r>
          </a:p>
          <a:p>
            <a:pPr marL="342900" indent="-342900">
              <a:buFont typeface="Arial" panose="020B0604020202020204" pitchFamily="34" charset="0"/>
              <a:buChar char="•"/>
            </a:pPr>
            <a:r>
              <a:rPr lang="en-US" sz="2800" dirty="0"/>
              <a:t>Improving communication in general, including a better interaction between international partners. </a:t>
            </a:r>
          </a:p>
        </p:txBody>
      </p:sp>
      <p:sp>
        <p:nvSpPr>
          <p:cNvPr id="18" name="TextBox 17"/>
          <p:cNvSpPr txBox="1"/>
          <p:nvPr/>
        </p:nvSpPr>
        <p:spPr>
          <a:xfrm>
            <a:off x="5422061" y="6419335"/>
            <a:ext cx="3389585" cy="369332"/>
          </a:xfrm>
          <a:prstGeom prst="rect">
            <a:avLst/>
          </a:prstGeom>
          <a:noFill/>
        </p:spPr>
        <p:txBody>
          <a:bodyPr wrap="square" rtlCol="0">
            <a:spAutoFit/>
          </a:bodyPr>
          <a:lstStyle/>
          <a:p>
            <a:r>
              <a:rPr lang="en-US" dirty="0">
                <a:solidFill>
                  <a:srgbClr val="0070C0"/>
                </a:solidFill>
              </a:rPr>
              <a:t>For more information: SDMX.org</a:t>
            </a:r>
          </a:p>
        </p:txBody>
      </p:sp>
    </p:spTree>
    <p:extLst>
      <p:ext uri="{BB962C8B-B14F-4D97-AF65-F5344CB8AC3E}">
        <p14:creationId xmlns:p14="http://schemas.microsoft.com/office/powerpoint/2010/main" val="845610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1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shadeToTitle="1">
        <a:solidFill>
          <a:srgbClr val="00AEE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8122" y="3649132"/>
            <a:ext cx="4995349" cy="844551"/>
          </a:xfrm>
        </p:spPr>
        <p:txBody>
          <a:bodyPr lIns="0" rIns="0" bIns="234000" anchor="b">
            <a:noAutofit/>
          </a:bodyPr>
          <a:lstStyle/>
          <a:p>
            <a:r>
              <a:rPr lang="en-US" sz="3600" dirty="0">
                <a:solidFill>
                  <a:schemeClr val="bg1"/>
                </a:solidFill>
              </a:rPr>
              <a:t>Thank you!</a:t>
            </a:r>
          </a:p>
        </p:txBody>
      </p:sp>
      <p:cxnSp>
        <p:nvCxnSpPr>
          <p:cNvPr id="5" name="Straight Connector 4"/>
          <p:cNvCxnSpPr/>
          <p:nvPr/>
        </p:nvCxnSpPr>
        <p:spPr>
          <a:xfrm>
            <a:off x="728122" y="4493683"/>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pic>
        <p:nvPicPr>
          <p:cNvPr id="6" name="Picture 5" descr="UNEnvironment_Logo_English_Short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5055" y="2874028"/>
            <a:ext cx="2495615" cy="1619656"/>
          </a:xfrm>
          <a:prstGeom prst="rect">
            <a:avLst/>
          </a:prstGeom>
        </p:spPr>
      </p:pic>
      <p:sp>
        <p:nvSpPr>
          <p:cNvPr id="7" name="Subtitle 2"/>
          <p:cNvSpPr>
            <a:spLocks noGrp="1"/>
          </p:cNvSpPr>
          <p:nvPr>
            <p:ph type="subTitle" idx="1"/>
          </p:nvPr>
        </p:nvSpPr>
        <p:spPr>
          <a:xfrm>
            <a:off x="3519378" y="4493684"/>
            <a:ext cx="4888008" cy="1296556"/>
          </a:xfrm>
        </p:spPr>
        <p:txBody>
          <a:bodyPr lIns="0" tIns="144000" rIns="0" anchor="t">
            <a:normAutofit/>
          </a:bodyPr>
          <a:lstStyle/>
          <a:p>
            <a:pPr algn="r"/>
            <a:endParaRPr lang="en-US" sz="900" dirty="0">
              <a:solidFill>
                <a:srgbClr val="FFFFFF"/>
              </a:solidFill>
            </a:endParaRPr>
          </a:p>
          <a:p>
            <a:pPr algn="r"/>
            <a:r>
              <a:rPr lang="en-US" sz="900" dirty="0">
                <a:solidFill>
                  <a:srgbClr val="FFFFFF"/>
                </a:solidFill>
              </a:rPr>
              <a:t>Dany Ghafari/ Science Division / SDG and environment Unit</a:t>
            </a:r>
          </a:p>
          <a:p>
            <a:pPr algn="r"/>
            <a:r>
              <a:rPr lang="en-US" sz="900" dirty="0">
                <a:solidFill>
                  <a:srgbClr val="FFFFFF"/>
                </a:solidFill>
              </a:rPr>
              <a:t>dany.ghafari@un.org</a:t>
            </a:r>
          </a:p>
        </p:txBody>
      </p:sp>
      <p:cxnSp>
        <p:nvCxnSpPr>
          <p:cNvPr id="8" name="Straight Connector 7"/>
          <p:cNvCxnSpPr/>
          <p:nvPr/>
        </p:nvCxnSpPr>
        <p:spPr>
          <a:xfrm>
            <a:off x="728122" y="5790240"/>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sp>
        <p:nvSpPr>
          <p:cNvPr id="9" name="Subtitle 2"/>
          <p:cNvSpPr txBox="1">
            <a:spLocks/>
          </p:cNvSpPr>
          <p:nvPr/>
        </p:nvSpPr>
        <p:spPr>
          <a:xfrm>
            <a:off x="5156201" y="5790240"/>
            <a:ext cx="3251184" cy="597747"/>
          </a:xfrm>
          <a:prstGeom prst="rect">
            <a:avLst/>
          </a:prstGeom>
        </p:spPr>
        <p:txBody>
          <a:bodyPr vert="horz" lIns="0" tIns="144000" rIns="0" bIns="45713" rtlCol="0">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en-US" sz="1600" dirty="0">
                <a:solidFill>
                  <a:srgbClr val="FFFFFF"/>
                </a:solidFill>
              </a:rPr>
              <a:t>www.unenvironment.org</a:t>
            </a:r>
          </a:p>
        </p:txBody>
      </p:sp>
    </p:spTree>
    <p:extLst>
      <p:ext uri="{BB962C8B-B14F-4D97-AF65-F5344CB8AC3E}">
        <p14:creationId xmlns:p14="http://schemas.microsoft.com/office/powerpoint/2010/main" val="659728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2</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31" name="Rectangle 30"/>
          <p:cNvSpPr/>
          <p:nvPr/>
        </p:nvSpPr>
        <p:spPr>
          <a:xfrm>
            <a:off x="2741405" y="691172"/>
            <a:ext cx="6096000" cy="369332"/>
          </a:xfrm>
          <a:prstGeom prst="rect">
            <a:avLst/>
          </a:prstGeom>
        </p:spPr>
        <p:txBody>
          <a:bodyPr>
            <a:spAutoFit/>
          </a:bodyPr>
          <a:lstStyle/>
          <a:p>
            <a:pPr lvl="0" defTabSz="914400" eaLnBrk="0" fontAlgn="base" hangingPunct="0">
              <a:spcBef>
                <a:spcPct val="0"/>
              </a:spcBef>
              <a:spcAft>
                <a:spcPct val="0"/>
              </a:spcAft>
            </a:pPr>
            <a:r>
              <a:rPr lang="en-US" b="1" i="1" kern="1400" dirty="0">
                <a:solidFill>
                  <a:srgbClr val="595959"/>
                </a:solidFill>
                <a:latin typeface="Calibri" panose="020F0502020204030204" pitchFamily="34" charset="0"/>
              </a:rPr>
              <a:t>Statistical Data and Metadata </a:t>
            </a:r>
            <a:r>
              <a:rPr lang="en-US" b="1" i="1" kern="1400" dirty="0" err="1">
                <a:solidFill>
                  <a:srgbClr val="595959"/>
                </a:solidFill>
                <a:latin typeface="Calibri" panose="020F0502020204030204" pitchFamily="34" charset="0"/>
              </a:rPr>
              <a:t>eXchange</a:t>
            </a:r>
            <a:r>
              <a:rPr lang="en-US" b="1" i="1" kern="1400" dirty="0">
                <a:solidFill>
                  <a:srgbClr val="595959"/>
                </a:solidFill>
                <a:latin typeface="Calibri" panose="020F0502020204030204" pitchFamily="34" charset="0"/>
              </a:rPr>
              <a:t> </a:t>
            </a:r>
            <a:r>
              <a:rPr lang="en-US" sz="800" kern="1400" dirty="0">
                <a:ln>
                  <a:noFill/>
                </a:ln>
                <a:solidFill>
                  <a:srgbClr val="000000"/>
                </a:solidFill>
                <a:effectLst/>
                <a:latin typeface="Calibri" panose="020F0502020204030204" pitchFamily="34" charset="0"/>
              </a:rPr>
              <a:t> </a:t>
            </a:r>
          </a:p>
        </p:txBody>
      </p:sp>
      <p:sp>
        <p:nvSpPr>
          <p:cNvPr id="5" name="Rectangle 4"/>
          <p:cNvSpPr/>
          <p:nvPr/>
        </p:nvSpPr>
        <p:spPr>
          <a:xfrm>
            <a:off x="3534238" y="3226675"/>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6" name="Rectangle 5"/>
          <p:cNvSpPr/>
          <p:nvPr/>
        </p:nvSpPr>
        <p:spPr>
          <a:xfrm>
            <a:off x="591571" y="1438508"/>
            <a:ext cx="2382960" cy="523220"/>
          </a:xfrm>
          <a:prstGeom prst="rect">
            <a:avLst/>
          </a:prstGeom>
        </p:spPr>
        <p:txBody>
          <a:bodyPr wrap="none">
            <a:spAutoFit/>
          </a:bodyPr>
          <a:lstStyle/>
          <a:p>
            <a:r>
              <a:rPr lang="en-US" sz="2800" b="1" dirty="0">
                <a:solidFill>
                  <a:srgbClr val="0070C0"/>
                </a:solidFill>
              </a:rPr>
              <a:t>What’s SDMX?</a:t>
            </a:r>
          </a:p>
        </p:txBody>
      </p:sp>
      <p:sp>
        <p:nvSpPr>
          <p:cNvPr id="8" name="Rectangle 7"/>
          <p:cNvSpPr/>
          <p:nvPr/>
        </p:nvSpPr>
        <p:spPr>
          <a:xfrm>
            <a:off x="591571" y="1930369"/>
            <a:ext cx="8245834" cy="2246769"/>
          </a:xfrm>
          <a:prstGeom prst="rect">
            <a:avLst/>
          </a:prstGeom>
        </p:spPr>
        <p:txBody>
          <a:bodyPr wrap="square">
            <a:spAutoFit/>
          </a:bodyPr>
          <a:lstStyle/>
          <a:p>
            <a:pPr marL="342900" indent="-342900" defTabSz="914400" eaLnBrk="0" fontAlgn="base" hangingPunct="0">
              <a:spcBef>
                <a:spcPct val="0"/>
              </a:spcBef>
              <a:spcAft>
                <a:spcPct val="0"/>
              </a:spcAft>
              <a:buSzPts val="1000"/>
              <a:buFont typeface="Arial" panose="020B0604020202020204" pitchFamily="34" charset="0"/>
              <a:buChar char="•"/>
            </a:pPr>
            <a:r>
              <a:rPr lang="en-US" altLang="en-US" sz="2800" dirty="0">
                <a:solidFill>
                  <a:srgbClr val="000000"/>
                </a:solidFill>
                <a:latin typeface="Calibri" panose="020F0502020204030204" pitchFamily="34" charset="0"/>
              </a:rPr>
              <a:t>SDMX is a standard to describe statistical data and metadata </a:t>
            </a:r>
          </a:p>
          <a:p>
            <a:pPr marL="342900" indent="-342900" defTabSz="914400" eaLnBrk="0" fontAlgn="base" hangingPunct="0">
              <a:spcBef>
                <a:spcPct val="0"/>
              </a:spcBef>
              <a:spcAft>
                <a:spcPct val="0"/>
              </a:spcAft>
              <a:buSzPts val="1000"/>
              <a:buFont typeface="Arial" panose="020B0604020202020204" pitchFamily="34" charset="0"/>
              <a:buChar char="•"/>
            </a:pPr>
            <a:r>
              <a:rPr lang="en-US" altLang="en-US" sz="2800" dirty="0">
                <a:solidFill>
                  <a:srgbClr val="000000"/>
                </a:solidFill>
                <a:latin typeface="Calibri" panose="020F0502020204030204" pitchFamily="34" charset="0"/>
              </a:rPr>
              <a:t>Normalize their exchange</a:t>
            </a:r>
          </a:p>
          <a:p>
            <a:pPr marL="342900" indent="-342900" defTabSz="914400" eaLnBrk="0" fontAlgn="base" hangingPunct="0">
              <a:spcBef>
                <a:spcPct val="0"/>
              </a:spcBef>
              <a:spcAft>
                <a:spcPct val="0"/>
              </a:spcAft>
              <a:buSzPts val="1000"/>
              <a:buFont typeface="Arial" panose="020B0604020202020204" pitchFamily="34" charset="0"/>
              <a:buChar char="•"/>
            </a:pPr>
            <a:r>
              <a:rPr lang="en-US" altLang="en-US" sz="2800" dirty="0">
                <a:solidFill>
                  <a:srgbClr val="000000"/>
                </a:solidFill>
                <a:latin typeface="Calibri" panose="020F0502020204030204" pitchFamily="34" charset="0"/>
              </a:rPr>
              <a:t>Improve their efficient sharing across statistical and similar organizations</a:t>
            </a:r>
            <a:endParaRPr lang="fr-FR" altLang="en-US" sz="2800" dirty="0">
              <a:solidFill>
                <a:srgbClr val="000000"/>
              </a:solidFill>
              <a:latin typeface="Calibri" panose="020F0502020204030204" pitchFamily="34" charset="0"/>
            </a:endParaRPr>
          </a:p>
        </p:txBody>
      </p:sp>
      <p:sp>
        <p:nvSpPr>
          <p:cNvPr id="13" name="TextBox 12"/>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For more information: SDMX.org</a:t>
            </a:r>
          </a:p>
        </p:txBody>
      </p:sp>
      <p:sp>
        <p:nvSpPr>
          <p:cNvPr id="4" name="Rectangle 3"/>
          <p:cNvSpPr>
            <a:spLocks noChangeArrowheads="1"/>
          </p:cNvSpPr>
          <p:nvPr/>
        </p:nvSpPr>
        <p:spPr bwMode="auto">
          <a:xfrm>
            <a:off x="3104530" y="8110403"/>
            <a:ext cx="9144000"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2100" b="0" i="0" u="none" strike="noStrike" cap="none" normalizeH="0" baseline="0">
                <a:ln>
                  <a:noFill/>
                </a:ln>
                <a:solidFill>
                  <a:srgbClr val="212121"/>
                </a:solidFill>
                <a:effectLst/>
                <a:latin typeface="inherit"/>
              </a:rPr>
              <a:t>Cela consiste en:</a:t>
            </a:r>
            <a:r>
              <a:rPr kumimoji="0" lang="fr-FR" altLang="en-US" sz="700" b="0" i="0" u="none" strike="noStrike" cap="none" normalizeH="0" baseline="0">
                <a:ln>
                  <a:noFill/>
                </a:ln>
                <a:solidFill>
                  <a:schemeClr val="tx1"/>
                </a:solidFill>
                <a:effectLst/>
              </a:rPr>
              <a:t> </a:t>
            </a:r>
            <a:endParaRPr kumimoji="0" lang="fr-FR" altLang="en-US" sz="1800" b="0" i="0" u="none" strike="noStrike" cap="none" normalizeH="0" baseline="0">
              <a:ln>
                <a:noFill/>
              </a:ln>
              <a:solidFill>
                <a:schemeClr val="tx1"/>
              </a:solidFill>
              <a:effectLst/>
              <a:latin typeface="Arial" panose="020B0604020202020204" pitchFamily="34" charset="0"/>
            </a:endParaRPr>
          </a:p>
        </p:txBody>
      </p:sp>
      <p:sp>
        <p:nvSpPr>
          <p:cNvPr id="2" name="Rectangle 1"/>
          <p:cNvSpPr/>
          <p:nvPr/>
        </p:nvSpPr>
        <p:spPr>
          <a:xfrm>
            <a:off x="818529" y="4177138"/>
            <a:ext cx="7851338" cy="2246769"/>
          </a:xfrm>
          <a:prstGeom prst="rect">
            <a:avLst/>
          </a:prstGeom>
        </p:spPr>
        <p:txBody>
          <a:bodyPr wrap="square">
            <a:spAutoFit/>
          </a:bodyPr>
          <a:lstStyle/>
          <a:p>
            <a:pPr defTabSz="914400" eaLnBrk="0" fontAlgn="base" hangingPunct="0">
              <a:spcBef>
                <a:spcPct val="0"/>
              </a:spcBef>
              <a:spcAft>
                <a:spcPct val="0"/>
              </a:spcAft>
            </a:pPr>
            <a:r>
              <a:rPr lang="en-US" altLang="en-US" sz="2800" dirty="0">
                <a:solidFill>
                  <a:srgbClr val="000000"/>
                </a:solidFill>
                <a:latin typeface="Calibri" panose="020F0502020204030204" pitchFamily="34" charset="0"/>
              </a:rPr>
              <a:t>It consists of:</a:t>
            </a:r>
          </a:p>
          <a:p>
            <a:pPr marL="342900" indent="-342900" defTabSz="914400" eaLnBrk="0" fontAlgn="base" hangingPunct="0">
              <a:spcBef>
                <a:spcPct val="0"/>
              </a:spcBef>
              <a:spcAft>
                <a:spcPct val="0"/>
              </a:spcAft>
              <a:buSzPts val="1000"/>
              <a:buFont typeface="Arial" panose="020B0604020202020204" pitchFamily="34" charset="0"/>
              <a:buChar char="•"/>
            </a:pPr>
            <a:r>
              <a:rPr lang="en-US" altLang="en-US" sz="2800" dirty="0">
                <a:solidFill>
                  <a:srgbClr val="000000"/>
                </a:solidFill>
                <a:latin typeface="Calibri" panose="020F0502020204030204" pitchFamily="34" charset="0"/>
              </a:rPr>
              <a:t>technical standards (including the Information Model)</a:t>
            </a:r>
          </a:p>
          <a:p>
            <a:pPr marL="342900" indent="-342900" defTabSz="914400" eaLnBrk="0" fontAlgn="base" hangingPunct="0">
              <a:spcBef>
                <a:spcPct val="0"/>
              </a:spcBef>
              <a:spcAft>
                <a:spcPct val="0"/>
              </a:spcAft>
              <a:buSzPts val="1000"/>
              <a:buFont typeface="Arial" panose="020B0604020202020204" pitchFamily="34" charset="0"/>
              <a:buChar char="•"/>
            </a:pPr>
            <a:r>
              <a:rPr lang="en-US" altLang="en-US" sz="2800" dirty="0">
                <a:solidFill>
                  <a:srgbClr val="000000"/>
                </a:solidFill>
                <a:latin typeface="Calibri" panose="020F0502020204030204" pitchFamily="34" charset="0"/>
              </a:rPr>
              <a:t>statistical guidelines</a:t>
            </a:r>
          </a:p>
          <a:p>
            <a:pPr marL="342900" indent="-342900" defTabSz="914400" eaLnBrk="0" fontAlgn="base" hangingPunct="0">
              <a:spcBef>
                <a:spcPct val="0"/>
              </a:spcBef>
              <a:spcAft>
                <a:spcPct val="0"/>
              </a:spcAft>
              <a:buSzPts val="1000"/>
              <a:buFont typeface="Arial" panose="020B0604020202020204" pitchFamily="34" charset="0"/>
              <a:buChar char="•"/>
            </a:pPr>
            <a:r>
              <a:rPr lang="en-US" altLang="en-US" sz="2800" dirty="0">
                <a:solidFill>
                  <a:srgbClr val="000000"/>
                </a:solidFill>
                <a:latin typeface="Calibri" panose="020F0502020204030204" pitchFamily="34" charset="0"/>
              </a:rPr>
              <a:t>an IT architecture and tools</a:t>
            </a:r>
          </a:p>
        </p:txBody>
      </p:sp>
    </p:spTree>
    <p:extLst>
      <p:ext uri="{BB962C8B-B14F-4D97-AF65-F5344CB8AC3E}">
        <p14:creationId xmlns:p14="http://schemas.microsoft.com/office/powerpoint/2010/main" val="300598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3</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31" name="Rectangle 30"/>
          <p:cNvSpPr/>
          <p:nvPr/>
        </p:nvSpPr>
        <p:spPr>
          <a:xfrm>
            <a:off x="2741405" y="691172"/>
            <a:ext cx="6096000" cy="369332"/>
          </a:xfrm>
          <a:prstGeom prst="rect">
            <a:avLst/>
          </a:prstGeom>
        </p:spPr>
        <p:txBody>
          <a:bodyPr>
            <a:spAutoFit/>
          </a:bodyPr>
          <a:lstStyle/>
          <a:p>
            <a:pPr lvl="0" defTabSz="914400" eaLnBrk="0" fontAlgn="base" hangingPunct="0">
              <a:spcBef>
                <a:spcPct val="0"/>
              </a:spcBef>
              <a:spcAft>
                <a:spcPct val="0"/>
              </a:spcAft>
            </a:pPr>
            <a:r>
              <a:rPr lang="en-US" b="1" i="1" kern="1400" dirty="0">
                <a:solidFill>
                  <a:srgbClr val="595959"/>
                </a:solidFill>
                <a:latin typeface="Calibri" panose="020F0502020204030204" pitchFamily="34" charset="0"/>
              </a:rPr>
              <a:t>Statistical Data and Metadata </a:t>
            </a:r>
            <a:r>
              <a:rPr lang="en-US" b="1" i="1" kern="1400" dirty="0" err="1">
                <a:solidFill>
                  <a:srgbClr val="595959"/>
                </a:solidFill>
                <a:latin typeface="Calibri" panose="020F0502020204030204" pitchFamily="34" charset="0"/>
              </a:rPr>
              <a:t>eXchange</a:t>
            </a:r>
            <a:r>
              <a:rPr lang="en-US" b="1" i="1" kern="1400" dirty="0">
                <a:solidFill>
                  <a:srgbClr val="595959"/>
                </a:solidFill>
                <a:latin typeface="Calibri" panose="020F0502020204030204" pitchFamily="34" charset="0"/>
              </a:rPr>
              <a:t> </a:t>
            </a:r>
            <a:r>
              <a:rPr lang="en-US" sz="800" kern="1400" dirty="0">
                <a:ln>
                  <a:noFill/>
                </a:ln>
                <a:solidFill>
                  <a:srgbClr val="000000"/>
                </a:solidFill>
                <a:effectLst/>
                <a:latin typeface="Calibri" panose="020F0502020204030204" pitchFamily="34" charset="0"/>
              </a:rPr>
              <a:t> </a:t>
            </a:r>
          </a:p>
        </p:txBody>
      </p:sp>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6" name="Rectangle 5"/>
          <p:cNvSpPr/>
          <p:nvPr/>
        </p:nvSpPr>
        <p:spPr>
          <a:xfrm>
            <a:off x="591571" y="1438508"/>
            <a:ext cx="2980175" cy="523220"/>
          </a:xfrm>
          <a:prstGeom prst="rect">
            <a:avLst/>
          </a:prstGeom>
        </p:spPr>
        <p:txBody>
          <a:bodyPr wrap="none">
            <a:spAutoFit/>
          </a:bodyPr>
          <a:lstStyle/>
          <a:p>
            <a:r>
              <a:rPr lang="en-US" sz="2800" b="1" dirty="0">
                <a:solidFill>
                  <a:srgbClr val="0070C0"/>
                </a:solidFill>
              </a:rPr>
              <a:t>Objective of SDMX</a:t>
            </a:r>
          </a:p>
        </p:txBody>
      </p:sp>
      <p:sp>
        <p:nvSpPr>
          <p:cNvPr id="8" name="Rectangle 7"/>
          <p:cNvSpPr/>
          <p:nvPr/>
        </p:nvSpPr>
        <p:spPr>
          <a:xfrm>
            <a:off x="631168" y="2156160"/>
            <a:ext cx="8083524" cy="2246769"/>
          </a:xfrm>
          <a:prstGeom prst="rect">
            <a:avLst/>
          </a:prstGeom>
        </p:spPr>
        <p:txBody>
          <a:bodyPr wrap="square">
            <a:spAutoFit/>
          </a:bodyPr>
          <a:lstStyle/>
          <a:p>
            <a:pPr defTabSz="914400" eaLnBrk="0" fontAlgn="base" hangingPunct="0">
              <a:spcBef>
                <a:spcPct val="0"/>
              </a:spcBef>
              <a:spcAft>
                <a:spcPct val="0"/>
              </a:spcAft>
              <a:buSzPts val="1000"/>
            </a:pPr>
            <a:r>
              <a:rPr lang="en-US" altLang="en-US" sz="2800" dirty="0">
                <a:solidFill>
                  <a:srgbClr val="000000"/>
                </a:solidFill>
                <a:latin typeface="Calibri" panose="020F0502020204030204" pitchFamily="34" charset="0"/>
              </a:rPr>
              <a:t>The main objective of SDMX is to create common standards for exchange of statistical data and metadata to gain efficiency and avoid duplication of effort in our own work and possibly for the work of others in the field of statistical information.</a:t>
            </a:r>
          </a:p>
        </p:txBody>
      </p:sp>
      <p:sp>
        <p:nvSpPr>
          <p:cNvPr id="13" name="TextBox 12"/>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For more information: SDMX.org</a:t>
            </a:r>
          </a:p>
        </p:txBody>
      </p:sp>
      <p:sp>
        <p:nvSpPr>
          <p:cNvPr id="4" name="Rectangle 3"/>
          <p:cNvSpPr>
            <a:spLocks noChangeArrowheads="1"/>
          </p:cNvSpPr>
          <p:nvPr/>
        </p:nvSpPr>
        <p:spPr bwMode="auto">
          <a:xfrm>
            <a:off x="3104530" y="8110403"/>
            <a:ext cx="9144000"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2100" b="0" i="0" u="none" strike="noStrike" cap="none" normalizeH="0" baseline="0">
                <a:ln>
                  <a:noFill/>
                </a:ln>
                <a:solidFill>
                  <a:srgbClr val="212121"/>
                </a:solidFill>
                <a:effectLst/>
                <a:latin typeface="inherit"/>
              </a:rPr>
              <a:t>Cela consiste en:</a:t>
            </a:r>
            <a:r>
              <a:rPr kumimoji="0" lang="fr-FR" altLang="en-US" sz="700" b="0" i="0" u="none" strike="noStrike" cap="none" normalizeH="0" baseline="0">
                <a:ln>
                  <a:noFill/>
                </a:ln>
                <a:solidFill>
                  <a:schemeClr val="tx1"/>
                </a:solidFill>
                <a:effectLst/>
              </a:rPr>
              <a:t> </a:t>
            </a:r>
            <a:endParaRPr kumimoji="0" lang="fr-FR"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6888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4</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31" name="Rectangle 30"/>
          <p:cNvSpPr/>
          <p:nvPr/>
        </p:nvSpPr>
        <p:spPr>
          <a:xfrm>
            <a:off x="2715646" y="641093"/>
            <a:ext cx="6096000" cy="748025"/>
          </a:xfrm>
          <a:prstGeom prst="rect">
            <a:avLst/>
          </a:prstGeom>
        </p:spPr>
        <p:txBody>
          <a:bodyPr>
            <a:spAutoFit/>
          </a:bodyPr>
          <a:lstStyle/>
          <a:p>
            <a:pPr>
              <a:lnSpc>
                <a:spcPct val="119000"/>
              </a:lnSpc>
              <a:spcAft>
                <a:spcPts val="1400"/>
              </a:spcAft>
            </a:pPr>
            <a:r>
              <a:rPr lang="en-US" b="1" i="1" kern="1400" dirty="0">
                <a:solidFill>
                  <a:srgbClr val="595959"/>
                </a:solidFill>
                <a:latin typeface="Calibri" panose="020F0502020204030204" pitchFamily="34" charset="0"/>
              </a:rPr>
              <a:t>Statistical Data and Metadata </a:t>
            </a:r>
            <a:r>
              <a:rPr lang="en-US" b="1" i="1" kern="1400" dirty="0" err="1">
                <a:solidFill>
                  <a:srgbClr val="595959"/>
                </a:solidFill>
                <a:latin typeface="Calibri" panose="020F0502020204030204" pitchFamily="34" charset="0"/>
              </a:rPr>
              <a:t>eXchange</a:t>
            </a:r>
            <a:r>
              <a:rPr lang="en-US" kern="1400" dirty="0">
                <a:solidFill>
                  <a:srgbClr val="595959"/>
                </a:solidFill>
                <a:latin typeface="Calibri" panose="020F0502020204030204" pitchFamily="34" charset="0"/>
              </a:rPr>
              <a:t> </a:t>
            </a:r>
            <a:endParaRPr lang="en-US" sz="800" kern="1400" dirty="0">
              <a:ln>
                <a:noFill/>
              </a:ln>
              <a:solidFill>
                <a:srgbClr val="000000"/>
              </a:solidFill>
              <a:effectLst/>
              <a:latin typeface="Calibri" panose="020F050202020403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6" name="Rectangle 5"/>
          <p:cNvSpPr/>
          <p:nvPr/>
        </p:nvSpPr>
        <p:spPr>
          <a:xfrm>
            <a:off x="591571" y="1438508"/>
            <a:ext cx="4580100" cy="523220"/>
          </a:xfrm>
          <a:prstGeom prst="rect">
            <a:avLst/>
          </a:prstGeom>
        </p:spPr>
        <p:txBody>
          <a:bodyPr wrap="none">
            <a:spAutoFit/>
          </a:bodyPr>
          <a:lstStyle/>
          <a:p>
            <a:r>
              <a:rPr lang="en-US" altLang="en-US" sz="2800" dirty="0">
                <a:solidFill>
                  <a:srgbClr val="0070C0"/>
                </a:solidFill>
                <a:latin typeface="Arial" panose="020B0604020202020204" pitchFamily="34" charset="0"/>
              </a:rPr>
              <a:t>Advantages of using SDMX</a:t>
            </a:r>
            <a:endParaRPr lang="en-US" sz="2800" b="1" dirty="0">
              <a:solidFill>
                <a:srgbClr val="0070C0"/>
              </a:solidFill>
            </a:endParaRPr>
          </a:p>
        </p:txBody>
      </p:sp>
      <p:sp>
        <p:nvSpPr>
          <p:cNvPr id="8" name="Rectangle 7"/>
          <p:cNvSpPr/>
          <p:nvPr/>
        </p:nvSpPr>
        <p:spPr>
          <a:xfrm>
            <a:off x="662699" y="2043194"/>
            <a:ext cx="7741233" cy="3908762"/>
          </a:xfrm>
          <a:prstGeom prst="rect">
            <a:avLst/>
          </a:prstGeom>
        </p:spPr>
        <p:txBody>
          <a:bodyPr wrap="square">
            <a:spAutoFit/>
          </a:bodyPr>
          <a:lstStyle/>
          <a:p>
            <a:pPr marL="457200" lvl="0" indent="-457200" defTabSz="914400" eaLnBrk="0" fontAlgn="base" hangingPunct="0">
              <a:spcBef>
                <a:spcPct val="0"/>
              </a:spcBef>
              <a:spcAft>
                <a:spcPct val="0"/>
              </a:spcAft>
              <a:buSzPts val="1000"/>
              <a:buFont typeface="Arial" panose="020B0604020202020204" pitchFamily="34" charset="0"/>
              <a:buChar char="•"/>
            </a:pPr>
            <a:r>
              <a:rPr lang="en-US" altLang="en-US" sz="2800" dirty="0">
                <a:solidFill>
                  <a:srgbClr val="000000"/>
                </a:solidFill>
                <a:latin typeface="+mj-lt"/>
                <a:cs typeface="Arial" panose="020B0604020202020204" pitchFamily="34" charset="0"/>
              </a:rPr>
              <a:t>Facilitate data and metadata exchange</a:t>
            </a:r>
          </a:p>
          <a:p>
            <a:pPr marL="457200" indent="-457200" defTabSz="914400" eaLnBrk="0" fontAlgn="base" hangingPunct="0">
              <a:spcBef>
                <a:spcPct val="0"/>
              </a:spcBef>
              <a:spcAft>
                <a:spcPct val="0"/>
              </a:spcAft>
              <a:buSzPts val="1000"/>
              <a:buFont typeface="Arial" panose="020B0604020202020204" pitchFamily="34" charset="0"/>
              <a:buChar char="•"/>
            </a:pPr>
            <a:r>
              <a:rPr lang="en-US" altLang="en-US" sz="2800" dirty="0">
                <a:solidFill>
                  <a:srgbClr val="000000"/>
                </a:solidFill>
                <a:latin typeface="+mj-lt"/>
                <a:cs typeface="Arial" panose="020B0604020202020204" pitchFamily="34" charset="0"/>
              </a:rPr>
              <a:t>Make efficient use of technologies and standards</a:t>
            </a:r>
          </a:p>
          <a:p>
            <a:pPr marL="457200" indent="-457200" defTabSz="914400" eaLnBrk="0" fontAlgn="base" hangingPunct="0">
              <a:spcBef>
                <a:spcPct val="0"/>
              </a:spcBef>
              <a:spcAft>
                <a:spcPct val="0"/>
              </a:spcAft>
              <a:buSzPts val="1000"/>
              <a:buFont typeface="Arial" panose="020B0604020202020204" pitchFamily="34" charset="0"/>
              <a:buChar char="•"/>
            </a:pPr>
            <a:r>
              <a:rPr lang="en-US" altLang="en-US" sz="2800" dirty="0">
                <a:solidFill>
                  <a:srgbClr val="000000"/>
                </a:solidFill>
                <a:latin typeface="+mj-lt"/>
                <a:cs typeface="Arial" panose="020B0604020202020204" pitchFamily="34" charset="0"/>
              </a:rPr>
              <a:t>Reduce reporting burden</a:t>
            </a:r>
          </a:p>
          <a:p>
            <a:pPr marL="457200" indent="-457200" defTabSz="914400" eaLnBrk="0" fontAlgn="base" hangingPunct="0">
              <a:spcBef>
                <a:spcPct val="0"/>
              </a:spcBef>
              <a:spcAft>
                <a:spcPct val="0"/>
              </a:spcAft>
              <a:buSzPts val="1000"/>
              <a:buFont typeface="Arial" panose="020B0604020202020204" pitchFamily="34" charset="0"/>
              <a:buChar char="•"/>
            </a:pPr>
            <a:r>
              <a:rPr lang="en-US" sz="2800" dirty="0">
                <a:latin typeface="+mj-lt"/>
                <a:cs typeface="Arial" panose="020B0604020202020204" pitchFamily="34" charset="0"/>
              </a:rPr>
              <a:t>Enhance availability of statistical data and metadata for the users</a:t>
            </a:r>
          </a:p>
          <a:p>
            <a:pPr marL="457200" indent="-457200" defTabSz="914400" eaLnBrk="0" fontAlgn="base" hangingPunct="0">
              <a:spcBef>
                <a:spcPct val="0"/>
              </a:spcBef>
              <a:spcAft>
                <a:spcPct val="0"/>
              </a:spcAft>
              <a:buSzPts val="1000"/>
              <a:buFont typeface="Arial" panose="020B0604020202020204" pitchFamily="34" charset="0"/>
              <a:buChar char="•"/>
            </a:pPr>
            <a:r>
              <a:rPr lang="en-US" sz="2800" dirty="0">
                <a:latin typeface="+mj-lt"/>
                <a:cs typeface="Arial" panose="020B0604020202020204" pitchFamily="34" charset="0"/>
              </a:rPr>
              <a:t>data reporting = data dissemination = data sharing (data is collected once and then shared widely using modern technologies)</a:t>
            </a:r>
          </a:p>
          <a:p>
            <a:pPr lvl="0" defTabSz="914400" eaLnBrk="0" fontAlgn="base" hangingPunct="0">
              <a:spcBef>
                <a:spcPct val="0"/>
              </a:spcBef>
              <a:spcAft>
                <a:spcPct val="0"/>
              </a:spcAft>
              <a:buSzPts val="1000"/>
            </a:pPr>
            <a:endParaRPr lang="en-US" altLang="en-US" sz="2400" dirty="0">
              <a:solidFill>
                <a:srgbClr val="000000"/>
              </a:solidFill>
              <a:latin typeface="Calibri" panose="020F0502020204030204" pitchFamily="34" charset="0"/>
            </a:endParaRPr>
          </a:p>
        </p:txBody>
      </p:sp>
      <p:sp>
        <p:nvSpPr>
          <p:cNvPr id="17" name="TextBox 16"/>
          <p:cNvSpPr txBox="1"/>
          <p:nvPr/>
        </p:nvSpPr>
        <p:spPr>
          <a:xfrm>
            <a:off x="5422061" y="6419335"/>
            <a:ext cx="3389585" cy="369332"/>
          </a:xfrm>
          <a:prstGeom prst="rect">
            <a:avLst/>
          </a:prstGeom>
          <a:noFill/>
        </p:spPr>
        <p:txBody>
          <a:bodyPr wrap="square" rtlCol="0">
            <a:spAutoFit/>
          </a:bodyPr>
          <a:lstStyle/>
          <a:p>
            <a:r>
              <a:rPr lang="en-US" dirty="0">
                <a:solidFill>
                  <a:srgbClr val="0070C0"/>
                </a:solidFill>
              </a:rPr>
              <a:t>For more information: SDMX.org</a:t>
            </a:r>
          </a:p>
        </p:txBody>
      </p:sp>
    </p:spTree>
    <p:extLst>
      <p:ext uri="{BB962C8B-B14F-4D97-AF65-F5344CB8AC3E}">
        <p14:creationId xmlns:p14="http://schemas.microsoft.com/office/powerpoint/2010/main" val="2155559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5</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31" name="Rectangle 30"/>
          <p:cNvSpPr/>
          <p:nvPr/>
        </p:nvSpPr>
        <p:spPr>
          <a:xfrm>
            <a:off x="2715646" y="641093"/>
            <a:ext cx="6096000" cy="748025"/>
          </a:xfrm>
          <a:prstGeom prst="rect">
            <a:avLst/>
          </a:prstGeom>
        </p:spPr>
        <p:txBody>
          <a:bodyPr>
            <a:spAutoFit/>
          </a:bodyPr>
          <a:lstStyle/>
          <a:p>
            <a:pPr>
              <a:lnSpc>
                <a:spcPct val="119000"/>
              </a:lnSpc>
              <a:spcAft>
                <a:spcPts val="1400"/>
              </a:spcAft>
            </a:pPr>
            <a:r>
              <a:rPr lang="en-US" b="1" i="1" kern="1400" dirty="0">
                <a:solidFill>
                  <a:srgbClr val="595959"/>
                </a:solidFill>
                <a:latin typeface="Calibri" panose="020F0502020204030204" pitchFamily="34" charset="0"/>
              </a:rPr>
              <a:t>Statistical Data and Metadata </a:t>
            </a:r>
            <a:r>
              <a:rPr lang="en-US" b="1" i="1" kern="1400" dirty="0" err="1">
                <a:solidFill>
                  <a:srgbClr val="595959"/>
                </a:solidFill>
                <a:latin typeface="Calibri" panose="020F0502020204030204" pitchFamily="34" charset="0"/>
              </a:rPr>
              <a:t>eXchange</a:t>
            </a:r>
            <a:r>
              <a:rPr lang="en-US" kern="1400" dirty="0">
                <a:solidFill>
                  <a:srgbClr val="595959"/>
                </a:solidFill>
                <a:latin typeface="Calibri" panose="020F0502020204030204" pitchFamily="34" charset="0"/>
              </a:rPr>
              <a:t> </a:t>
            </a:r>
            <a:endParaRPr lang="en-US" sz="800" kern="1400" dirty="0">
              <a:ln>
                <a:noFill/>
              </a:ln>
              <a:solidFill>
                <a:srgbClr val="000000"/>
              </a:solidFill>
              <a:effectLst/>
              <a:latin typeface="Calibri" panose="020F050202020403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6" name="Rectangle 5"/>
          <p:cNvSpPr/>
          <p:nvPr/>
        </p:nvSpPr>
        <p:spPr>
          <a:xfrm>
            <a:off x="591571" y="1438508"/>
            <a:ext cx="3725700" cy="461665"/>
          </a:xfrm>
          <a:prstGeom prst="rect">
            <a:avLst/>
          </a:prstGeom>
        </p:spPr>
        <p:txBody>
          <a:bodyPr wrap="none">
            <a:spAutoFit/>
          </a:bodyPr>
          <a:lstStyle/>
          <a:p>
            <a:r>
              <a:rPr lang="en-US" altLang="en-US" sz="2400" dirty="0">
                <a:solidFill>
                  <a:srgbClr val="0070C0"/>
                </a:solidFill>
                <a:latin typeface="Arial" panose="020B0604020202020204" pitchFamily="34" charset="0"/>
              </a:rPr>
              <a:t>Statistical Data Structures</a:t>
            </a:r>
            <a:endParaRPr lang="en-US" sz="2400" b="1" dirty="0">
              <a:solidFill>
                <a:srgbClr val="0070C0"/>
              </a:solidFill>
            </a:endParaRPr>
          </a:p>
        </p:txBody>
      </p:sp>
      <p:sp>
        <p:nvSpPr>
          <p:cNvPr id="2" name="Rectangle 1"/>
          <p:cNvSpPr/>
          <p:nvPr/>
        </p:nvSpPr>
        <p:spPr>
          <a:xfrm>
            <a:off x="591570" y="2030209"/>
            <a:ext cx="7815813" cy="3970318"/>
          </a:xfrm>
          <a:prstGeom prst="rect">
            <a:avLst/>
          </a:prstGeom>
        </p:spPr>
        <p:txBody>
          <a:bodyPr wrap="square">
            <a:spAutoFit/>
          </a:bodyPr>
          <a:lstStyle/>
          <a:p>
            <a:pPr marL="342900" indent="-342900">
              <a:buFont typeface="Arial" panose="020B0604020202020204" pitchFamily="34" charset="0"/>
              <a:buChar char="•"/>
            </a:pPr>
            <a:r>
              <a:rPr lang="en-US" sz="2800" dirty="0"/>
              <a:t>SDMX specifies how statistical data can be structured.</a:t>
            </a:r>
          </a:p>
          <a:p>
            <a:pPr marL="800036" lvl="1" indent="-342900">
              <a:buFont typeface="Courier New" panose="02070309020205020404" pitchFamily="49" charset="0"/>
              <a:buChar char="o"/>
            </a:pPr>
            <a:r>
              <a:rPr lang="en-US" sz="2800" dirty="0"/>
              <a:t>SDMX does not detail specific structures or codes, it only provides a framework for developing those.</a:t>
            </a:r>
          </a:p>
          <a:p>
            <a:pPr marL="342900" indent="-342900">
              <a:buFont typeface="Arial" panose="020B0604020202020204" pitchFamily="34" charset="0"/>
              <a:buChar char="•"/>
            </a:pPr>
            <a:r>
              <a:rPr lang="en-US" sz="2800" dirty="0"/>
              <a:t>Data Structure Definitions (DSDs) provide characteristics of the data to be exchanged.</a:t>
            </a:r>
          </a:p>
          <a:p>
            <a:pPr marL="342900" indent="-342900">
              <a:buFont typeface="Arial" panose="020B0604020202020204" pitchFamily="34" charset="0"/>
              <a:buChar char="•"/>
            </a:pPr>
            <a:r>
              <a:rPr lang="en-US" sz="2800" dirty="0"/>
              <a:t>A DSD must be developed before any SDMX exchange can take place.</a:t>
            </a:r>
          </a:p>
        </p:txBody>
      </p:sp>
      <p:sp>
        <p:nvSpPr>
          <p:cNvPr id="17" name="TextBox 16"/>
          <p:cNvSpPr txBox="1"/>
          <p:nvPr/>
        </p:nvSpPr>
        <p:spPr>
          <a:xfrm>
            <a:off x="5422061" y="6419335"/>
            <a:ext cx="3389585" cy="369332"/>
          </a:xfrm>
          <a:prstGeom prst="rect">
            <a:avLst/>
          </a:prstGeom>
          <a:noFill/>
        </p:spPr>
        <p:txBody>
          <a:bodyPr wrap="square" rtlCol="0">
            <a:spAutoFit/>
          </a:bodyPr>
          <a:lstStyle/>
          <a:p>
            <a:r>
              <a:rPr lang="en-US" dirty="0">
                <a:solidFill>
                  <a:srgbClr val="0070C0"/>
                </a:solidFill>
              </a:rPr>
              <a:t>For more information: SDMX.org</a:t>
            </a:r>
          </a:p>
        </p:txBody>
      </p:sp>
    </p:spTree>
    <p:extLst>
      <p:ext uri="{BB962C8B-B14F-4D97-AF65-F5344CB8AC3E}">
        <p14:creationId xmlns:p14="http://schemas.microsoft.com/office/powerpoint/2010/main" val="2431859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6</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31" name="Rectangle 30"/>
          <p:cNvSpPr/>
          <p:nvPr/>
        </p:nvSpPr>
        <p:spPr>
          <a:xfrm>
            <a:off x="2715646" y="641093"/>
            <a:ext cx="6096000" cy="748025"/>
          </a:xfrm>
          <a:prstGeom prst="rect">
            <a:avLst/>
          </a:prstGeom>
        </p:spPr>
        <p:txBody>
          <a:bodyPr>
            <a:spAutoFit/>
          </a:bodyPr>
          <a:lstStyle/>
          <a:p>
            <a:pPr>
              <a:lnSpc>
                <a:spcPct val="119000"/>
              </a:lnSpc>
              <a:spcAft>
                <a:spcPts val="1400"/>
              </a:spcAft>
            </a:pPr>
            <a:r>
              <a:rPr lang="en-US" b="1" i="1" kern="1400" dirty="0">
                <a:solidFill>
                  <a:srgbClr val="595959"/>
                </a:solidFill>
                <a:latin typeface="Calibri" panose="020F0502020204030204" pitchFamily="34" charset="0"/>
              </a:rPr>
              <a:t>Statistical Data and Metadata </a:t>
            </a:r>
            <a:r>
              <a:rPr lang="en-US" b="1" i="1" kern="1400" dirty="0" err="1">
                <a:solidFill>
                  <a:srgbClr val="595959"/>
                </a:solidFill>
                <a:latin typeface="Calibri" panose="020F0502020204030204" pitchFamily="34" charset="0"/>
              </a:rPr>
              <a:t>eXchange</a:t>
            </a:r>
            <a:r>
              <a:rPr lang="en-US" kern="1400" dirty="0">
                <a:solidFill>
                  <a:srgbClr val="595959"/>
                </a:solidFill>
                <a:latin typeface="Calibri" panose="020F0502020204030204" pitchFamily="34" charset="0"/>
              </a:rPr>
              <a:t> </a:t>
            </a:r>
            <a:endParaRPr lang="en-US" sz="800" kern="1400" dirty="0">
              <a:ln>
                <a:noFill/>
              </a:ln>
              <a:solidFill>
                <a:srgbClr val="000000"/>
              </a:solidFill>
              <a:effectLst/>
              <a:latin typeface="Calibri" panose="020F050202020403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6" name="Rectangle 5"/>
          <p:cNvSpPr/>
          <p:nvPr/>
        </p:nvSpPr>
        <p:spPr>
          <a:xfrm>
            <a:off x="591571" y="1438508"/>
            <a:ext cx="4360489" cy="523220"/>
          </a:xfrm>
          <a:prstGeom prst="rect">
            <a:avLst/>
          </a:prstGeom>
        </p:spPr>
        <p:txBody>
          <a:bodyPr wrap="none">
            <a:spAutoFit/>
          </a:bodyPr>
          <a:lstStyle/>
          <a:p>
            <a:r>
              <a:rPr lang="en-US" altLang="en-US" sz="2800" dirty="0">
                <a:solidFill>
                  <a:srgbClr val="0070C0"/>
                </a:solidFill>
                <a:latin typeface="Arial" panose="020B0604020202020204" pitchFamily="34" charset="0"/>
              </a:rPr>
              <a:t>Packaging Statistical Data</a:t>
            </a:r>
            <a:endParaRPr lang="en-US" sz="2800" b="1" dirty="0">
              <a:solidFill>
                <a:srgbClr val="0070C0"/>
              </a:solidFill>
            </a:endParaRPr>
          </a:p>
        </p:txBody>
      </p:sp>
      <p:sp>
        <p:nvSpPr>
          <p:cNvPr id="2" name="Rectangle 1"/>
          <p:cNvSpPr/>
          <p:nvPr/>
        </p:nvSpPr>
        <p:spPr>
          <a:xfrm>
            <a:off x="591570" y="2030209"/>
            <a:ext cx="7815813" cy="3108543"/>
          </a:xfrm>
          <a:prstGeom prst="rect">
            <a:avLst/>
          </a:prstGeom>
        </p:spPr>
        <p:txBody>
          <a:bodyPr wrap="square">
            <a:spAutoFit/>
          </a:bodyPr>
          <a:lstStyle/>
          <a:p>
            <a:pPr marL="342900" indent="-342900">
              <a:buFont typeface="Arial" panose="020B0604020202020204" pitchFamily="34" charset="0"/>
              <a:buChar char="•"/>
            </a:pPr>
            <a:r>
              <a:rPr lang="en-US" sz="2800" dirty="0"/>
              <a:t>Once a DSD has been designed, statistical data can be sent in messages structured as specified.</a:t>
            </a:r>
          </a:p>
          <a:p>
            <a:pPr marL="342900" indent="-342900">
              <a:buFont typeface="Arial" panose="020B0604020202020204" pitchFamily="34" charset="0"/>
              <a:buChar char="•"/>
            </a:pPr>
            <a:r>
              <a:rPr lang="en-US" sz="2800" dirty="0"/>
              <a:t>SDMX provides several message formats, adapted for different scenarios.</a:t>
            </a:r>
          </a:p>
          <a:p>
            <a:pPr marL="342900" indent="-342900">
              <a:buFont typeface="Arial" panose="020B0604020202020204" pitchFamily="34" charset="0"/>
              <a:buChar char="•"/>
            </a:pPr>
            <a:r>
              <a:rPr lang="en-US" sz="2800" dirty="0"/>
              <a:t>Validation is supported for most message formats.</a:t>
            </a:r>
          </a:p>
          <a:p>
            <a:pPr marL="342900" indent="-342900">
              <a:buFont typeface="Arial" panose="020B0604020202020204" pitchFamily="34" charset="0"/>
              <a:buChar char="•"/>
            </a:pPr>
            <a:r>
              <a:rPr lang="en-US" sz="2800" dirty="0"/>
              <a:t>Tools are available for transformation between message types.</a:t>
            </a:r>
          </a:p>
        </p:txBody>
      </p:sp>
      <p:sp>
        <p:nvSpPr>
          <p:cNvPr id="17" name="TextBox 16"/>
          <p:cNvSpPr txBox="1"/>
          <p:nvPr/>
        </p:nvSpPr>
        <p:spPr>
          <a:xfrm>
            <a:off x="5422061" y="6419335"/>
            <a:ext cx="3389585" cy="369332"/>
          </a:xfrm>
          <a:prstGeom prst="rect">
            <a:avLst/>
          </a:prstGeom>
          <a:noFill/>
        </p:spPr>
        <p:txBody>
          <a:bodyPr wrap="square" rtlCol="0">
            <a:spAutoFit/>
          </a:bodyPr>
          <a:lstStyle/>
          <a:p>
            <a:r>
              <a:rPr lang="en-US" dirty="0">
                <a:solidFill>
                  <a:srgbClr val="0070C0"/>
                </a:solidFill>
              </a:rPr>
              <a:t>For more information: SDMX.org</a:t>
            </a:r>
          </a:p>
        </p:txBody>
      </p:sp>
    </p:spTree>
    <p:extLst>
      <p:ext uri="{BB962C8B-B14F-4D97-AF65-F5344CB8AC3E}">
        <p14:creationId xmlns:p14="http://schemas.microsoft.com/office/powerpoint/2010/main" val="3751962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7</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31" name="Rectangle 30"/>
          <p:cNvSpPr/>
          <p:nvPr/>
        </p:nvSpPr>
        <p:spPr>
          <a:xfrm>
            <a:off x="2715646" y="641093"/>
            <a:ext cx="6096000" cy="748025"/>
          </a:xfrm>
          <a:prstGeom prst="rect">
            <a:avLst/>
          </a:prstGeom>
        </p:spPr>
        <p:txBody>
          <a:bodyPr>
            <a:spAutoFit/>
          </a:bodyPr>
          <a:lstStyle/>
          <a:p>
            <a:pPr>
              <a:lnSpc>
                <a:spcPct val="119000"/>
              </a:lnSpc>
              <a:spcAft>
                <a:spcPts val="1400"/>
              </a:spcAft>
            </a:pPr>
            <a:r>
              <a:rPr lang="en-US" b="1" i="1" kern="1400" dirty="0">
                <a:solidFill>
                  <a:srgbClr val="595959"/>
                </a:solidFill>
                <a:latin typeface="Calibri" panose="020F0502020204030204" pitchFamily="34" charset="0"/>
              </a:rPr>
              <a:t>Statistical Data and Metadata </a:t>
            </a:r>
            <a:r>
              <a:rPr lang="en-US" b="1" i="1" kern="1400" dirty="0" err="1">
                <a:solidFill>
                  <a:srgbClr val="595959"/>
                </a:solidFill>
                <a:latin typeface="Calibri" panose="020F0502020204030204" pitchFamily="34" charset="0"/>
              </a:rPr>
              <a:t>eXchange</a:t>
            </a:r>
            <a:r>
              <a:rPr lang="en-US" kern="1400" dirty="0">
                <a:solidFill>
                  <a:srgbClr val="595959"/>
                </a:solidFill>
                <a:latin typeface="Calibri" panose="020F0502020204030204" pitchFamily="34" charset="0"/>
              </a:rPr>
              <a:t> </a:t>
            </a:r>
            <a:endParaRPr lang="en-US" sz="800" kern="1400" dirty="0">
              <a:ln>
                <a:noFill/>
              </a:ln>
              <a:solidFill>
                <a:srgbClr val="000000"/>
              </a:solidFill>
              <a:effectLst/>
              <a:latin typeface="Calibri" panose="020F050202020403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6" name="Rectangle 5"/>
          <p:cNvSpPr/>
          <p:nvPr/>
        </p:nvSpPr>
        <p:spPr>
          <a:xfrm>
            <a:off x="591571" y="1438508"/>
            <a:ext cx="3182153" cy="523220"/>
          </a:xfrm>
          <a:prstGeom prst="rect">
            <a:avLst/>
          </a:prstGeom>
        </p:spPr>
        <p:txBody>
          <a:bodyPr wrap="none">
            <a:spAutoFit/>
          </a:bodyPr>
          <a:lstStyle/>
          <a:p>
            <a:r>
              <a:rPr lang="en-US" altLang="en-US" sz="2800" dirty="0">
                <a:solidFill>
                  <a:srgbClr val="0070C0"/>
                </a:solidFill>
                <a:latin typeface="+mj-lt"/>
              </a:rPr>
              <a:t>Implementing SDMX</a:t>
            </a:r>
            <a:endParaRPr lang="en-US" sz="2800" b="1" dirty="0">
              <a:solidFill>
                <a:srgbClr val="0070C0"/>
              </a:solidFill>
              <a:latin typeface="+mj-lt"/>
            </a:endParaRPr>
          </a:p>
        </p:txBody>
      </p:sp>
      <p:sp>
        <p:nvSpPr>
          <p:cNvPr id="2" name="Rectangle 1"/>
          <p:cNvSpPr/>
          <p:nvPr/>
        </p:nvSpPr>
        <p:spPr>
          <a:xfrm>
            <a:off x="591570" y="2030209"/>
            <a:ext cx="7815813" cy="4401205"/>
          </a:xfrm>
          <a:prstGeom prst="rect">
            <a:avLst/>
          </a:prstGeom>
        </p:spPr>
        <p:txBody>
          <a:bodyPr wrap="square">
            <a:spAutoFit/>
          </a:bodyPr>
          <a:lstStyle/>
          <a:p>
            <a:pPr marL="342900" indent="-342900">
              <a:buFont typeface="Arial" panose="020B0604020202020204" pitchFamily="34" charset="0"/>
              <a:buChar char="•"/>
            </a:pPr>
            <a:r>
              <a:rPr lang="en-US" sz="2800" dirty="0"/>
              <a:t>Existing databases need not be modified. </a:t>
            </a:r>
          </a:p>
          <a:p>
            <a:pPr marL="342900" indent="-342900">
              <a:buFont typeface="Arial" panose="020B0604020202020204" pitchFamily="34" charset="0"/>
              <a:buChar char="•"/>
            </a:pPr>
            <a:r>
              <a:rPr lang="en-US" sz="2800" dirty="0"/>
              <a:t>Software is needed (custom or off-the-shelf) to map database structures and codes to the DSD. The software retrieves data from the database and formats according to the DSD.</a:t>
            </a:r>
          </a:p>
          <a:p>
            <a:pPr marL="914336" lvl="1" indent="-457200">
              <a:buFont typeface="Courier New" panose="02070309020205020404" pitchFamily="49" charset="0"/>
              <a:buChar char="o"/>
            </a:pPr>
            <a:r>
              <a:rPr lang="en-US" sz="2800" dirty="0"/>
              <a:t>Eurostat’s SDMX Reference Infrastructure allows mapping between any database and DSD</a:t>
            </a:r>
          </a:p>
          <a:p>
            <a:pPr marL="914336" lvl="1" indent="-457200">
              <a:buFont typeface="Courier New" panose="02070309020205020404" pitchFamily="49" charset="0"/>
              <a:buChar char="o"/>
            </a:pPr>
            <a:r>
              <a:rPr lang="en-US" sz="2800" dirty="0"/>
              <a:t>ILO’s SMART tool can be used to map data from STATA, SPSS, and others to SDMX DSD</a:t>
            </a:r>
          </a:p>
        </p:txBody>
      </p:sp>
      <p:sp>
        <p:nvSpPr>
          <p:cNvPr id="17" name="TextBox 16"/>
          <p:cNvSpPr txBox="1"/>
          <p:nvPr/>
        </p:nvSpPr>
        <p:spPr>
          <a:xfrm>
            <a:off x="5422061" y="6419335"/>
            <a:ext cx="3389585" cy="369332"/>
          </a:xfrm>
          <a:prstGeom prst="rect">
            <a:avLst/>
          </a:prstGeom>
          <a:noFill/>
        </p:spPr>
        <p:txBody>
          <a:bodyPr wrap="square" rtlCol="0">
            <a:spAutoFit/>
          </a:bodyPr>
          <a:lstStyle/>
          <a:p>
            <a:r>
              <a:rPr lang="en-US" dirty="0">
                <a:solidFill>
                  <a:srgbClr val="0070C0"/>
                </a:solidFill>
              </a:rPr>
              <a:t>For more information: SDMX.org</a:t>
            </a:r>
          </a:p>
        </p:txBody>
      </p:sp>
    </p:spTree>
    <p:extLst>
      <p:ext uri="{BB962C8B-B14F-4D97-AF65-F5344CB8AC3E}">
        <p14:creationId xmlns:p14="http://schemas.microsoft.com/office/powerpoint/2010/main" val="39986055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8</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31" name="Rectangle 30"/>
          <p:cNvSpPr/>
          <p:nvPr/>
        </p:nvSpPr>
        <p:spPr>
          <a:xfrm>
            <a:off x="2715646" y="641093"/>
            <a:ext cx="6096000" cy="748025"/>
          </a:xfrm>
          <a:prstGeom prst="rect">
            <a:avLst/>
          </a:prstGeom>
        </p:spPr>
        <p:txBody>
          <a:bodyPr>
            <a:spAutoFit/>
          </a:bodyPr>
          <a:lstStyle/>
          <a:p>
            <a:pPr>
              <a:lnSpc>
                <a:spcPct val="119000"/>
              </a:lnSpc>
              <a:spcAft>
                <a:spcPts val="1400"/>
              </a:spcAft>
            </a:pPr>
            <a:r>
              <a:rPr lang="en-US" b="1" i="1" kern="1400" dirty="0">
                <a:solidFill>
                  <a:srgbClr val="595959"/>
                </a:solidFill>
                <a:latin typeface="Calibri" panose="020F0502020204030204" pitchFamily="34" charset="0"/>
              </a:rPr>
              <a:t>Statistical Data and Metadata </a:t>
            </a:r>
            <a:r>
              <a:rPr lang="en-US" b="1" i="1" kern="1400" dirty="0" err="1">
                <a:solidFill>
                  <a:srgbClr val="595959"/>
                </a:solidFill>
                <a:latin typeface="Calibri" panose="020F0502020204030204" pitchFamily="34" charset="0"/>
              </a:rPr>
              <a:t>eXchange</a:t>
            </a:r>
            <a:r>
              <a:rPr lang="en-US" kern="1400" dirty="0">
                <a:solidFill>
                  <a:srgbClr val="595959"/>
                </a:solidFill>
                <a:latin typeface="Calibri" panose="020F0502020204030204" pitchFamily="34" charset="0"/>
              </a:rPr>
              <a:t> </a:t>
            </a:r>
            <a:endParaRPr lang="en-US" sz="800" kern="1400" dirty="0">
              <a:ln>
                <a:noFill/>
              </a:ln>
              <a:solidFill>
                <a:srgbClr val="000000"/>
              </a:solidFill>
              <a:effectLst/>
              <a:latin typeface="Calibri" panose="020F050202020403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6" name="Rectangle 5"/>
          <p:cNvSpPr/>
          <p:nvPr/>
        </p:nvSpPr>
        <p:spPr>
          <a:xfrm>
            <a:off x="591571" y="1438508"/>
            <a:ext cx="4050789" cy="523220"/>
          </a:xfrm>
          <a:prstGeom prst="rect">
            <a:avLst/>
          </a:prstGeom>
        </p:spPr>
        <p:txBody>
          <a:bodyPr wrap="none">
            <a:spAutoFit/>
          </a:bodyPr>
          <a:lstStyle/>
          <a:p>
            <a:r>
              <a:rPr lang="en-US" altLang="en-US" sz="2800" dirty="0">
                <a:solidFill>
                  <a:srgbClr val="0070C0"/>
                </a:solidFill>
                <a:latin typeface="+mj-lt"/>
              </a:rPr>
              <a:t>Must we have a database?</a:t>
            </a:r>
            <a:endParaRPr lang="en-US" sz="2800" b="1" dirty="0">
              <a:solidFill>
                <a:srgbClr val="0070C0"/>
              </a:solidFill>
              <a:latin typeface="+mj-lt"/>
            </a:endParaRPr>
          </a:p>
        </p:txBody>
      </p:sp>
      <p:sp>
        <p:nvSpPr>
          <p:cNvPr id="2" name="Rectangle 1"/>
          <p:cNvSpPr/>
          <p:nvPr/>
        </p:nvSpPr>
        <p:spPr>
          <a:xfrm>
            <a:off x="591570" y="2030209"/>
            <a:ext cx="7815813" cy="3970318"/>
          </a:xfrm>
          <a:prstGeom prst="rect">
            <a:avLst/>
          </a:prstGeom>
        </p:spPr>
        <p:txBody>
          <a:bodyPr wrap="square">
            <a:spAutoFit/>
          </a:bodyPr>
          <a:lstStyle/>
          <a:p>
            <a:pPr marL="342900" indent="-342900">
              <a:buFont typeface="Arial" panose="020B0604020202020204" pitchFamily="34" charset="0"/>
              <a:buChar char="•"/>
            </a:pPr>
            <a:r>
              <a:rPr lang="en-US" sz="2800" dirty="0"/>
              <a:t>Relational databases are typically used in SDMX data exchange</a:t>
            </a:r>
          </a:p>
          <a:p>
            <a:pPr marL="914336" lvl="1" indent="-457200">
              <a:buFont typeface="Courier New" panose="02070309020205020404" pitchFamily="49" charset="0"/>
              <a:buChar char="o"/>
            </a:pPr>
            <a:r>
              <a:rPr lang="en-US" sz="2800" dirty="0"/>
              <a:t>Highly desirable to have statistical data in a database</a:t>
            </a:r>
          </a:p>
          <a:p>
            <a:pPr marL="342900" indent="-342900">
              <a:buFont typeface="Arial" panose="020B0604020202020204" pitchFamily="34" charset="0"/>
              <a:buChar char="•"/>
            </a:pPr>
            <a:r>
              <a:rPr lang="en-US" sz="2800" dirty="0"/>
              <a:t>However, it is possible to map an Excel spreadsheet to a DSD and extract data from the spreadsheet into an SDMX file</a:t>
            </a:r>
          </a:p>
          <a:p>
            <a:pPr marL="914336" lvl="1" indent="-457200">
              <a:buFont typeface="Courier New" panose="02070309020205020404" pitchFamily="49" charset="0"/>
              <a:buChar char="o"/>
            </a:pPr>
            <a:r>
              <a:rPr lang="en-US" sz="2800" dirty="0"/>
              <a:t>It is also possible to map and convert to SDMX a flat file such as CSV</a:t>
            </a:r>
          </a:p>
        </p:txBody>
      </p:sp>
      <p:sp>
        <p:nvSpPr>
          <p:cNvPr id="17" name="TextBox 16"/>
          <p:cNvSpPr txBox="1"/>
          <p:nvPr/>
        </p:nvSpPr>
        <p:spPr>
          <a:xfrm>
            <a:off x="5422061" y="6419335"/>
            <a:ext cx="3389585" cy="369332"/>
          </a:xfrm>
          <a:prstGeom prst="rect">
            <a:avLst/>
          </a:prstGeom>
          <a:noFill/>
        </p:spPr>
        <p:txBody>
          <a:bodyPr wrap="square" rtlCol="0">
            <a:spAutoFit/>
          </a:bodyPr>
          <a:lstStyle/>
          <a:p>
            <a:r>
              <a:rPr lang="en-US" dirty="0">
                <a:solidFill>
                  <a:srgbClr val="0070C0"/>
                </a:solidFill>
              </a:rPr>
              <a:t>For more information: SDMX.org</a:t>
            </a:r>
          </a:p>
        </p:txBody>
      </p:sp>
    </p:spTree>
    <p:extLst>
      <p:ext uri="{BB962C8B-B14F-4D97-AF65-F5344CB8AC3E}">
        <p14:creationId xmlns:p14="http://schemas.microsoft.com/office/powerpoint/2010/main" val="3402164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9</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31" name="Rectangle 30"/>
          <p:cNvSpPr/>
          <p:nvPr/>
        </p:nvSpPr>
        <p:spPr>
          <a:xfrm>
            <a:off x="2715646" y="641093"/>
            <a:ext cx="6096000" cy="748025"/>
          </a:xfrm>
          <a:prstGeom prst="rect">
            <a:avLst/>
          </a:prstGeom>
        </p:spPr>
        <p:txBody>
          <a:bodyPr>
            <a:spAutoFit/>
          </a:bodyPr>
          <a:lstStyle/>
          <a:p>
            <a:pPr>
              <a:lnSpc>
                <a:spcPct val="119000"/>
              </a:lnSpc>
              <a:spcAft>
                <a:spcPts val="1400"/>
              </a:spcAft>
            </a:pPr>
            <a:r>
              <a:rPr lang="en-US" b="1" i="1" kern="1400" dirty="0">
                <a:solidFill>
                  <a:srgbClr val="595959"/>
                </a:solidFill>
                <a:latin typeface="Calibri" panose="020F0502020204030204" pitchFamily="34" charset="0"/>
              </a:rPr>
              <a:t>Statistical Data and Metadata </a:t>
            </a:r>
            <a:r>
              <a:rPr lang="en-US" b="1" i="1" kern="1400" dirty="0" err="1">
                <a:solidFill>
                  <a:srgbClr val="595959"/>
                </a:solidFill>
                <a:latin typeface="Calibri" panose="020F0502020204030204" pitchFamily="34" charset="0"/>
              </a:rPr>
              <a:t>eXchange</a:t>
            </a:r>
            <a:r>
              <a:rPr lang="en-US" kern="1400" dirty="0">
                <a:solidFill>
                  <a:srgbClr val="595959"/>
                </a:solidFill>
                <a:latin typeface="Calibri" panose="020F0502020204030204" pitchFamily="34" charset="0"/>
              </a:rPr>
              <a:t> </a:t>
            </a:r>
            <a:endParaRPr lang="en-US" sz="800" kern="1400" dirty="0">
              <a:ln>
                <a:noFill/>
              </a:ln>
              <a:solidFill>
                <a:srgbClr val="000000"/>
              </a:solidFill>
              <a:effectLst/>
              <a:latin typeface="Calibri" panose="020F050202020403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6" name="Rectangle 5"/>
          <p:cNvSpPr/>
          <p:nvPr/>
        </p:nvSpPr>
        <p:spPr>
          <a:xfrm>
            <a:off x="591571" y="1438508"/>
            <a:ext cx="7353167" cy="523220"/>
          </a:xfrm>
          <a:prstGeom prst="rect">
            <a:avLst/>
          </a:prstGeom>
        </p:spPr>
        <p:txBody>
          <a:bodyPr wrap="none">
            <a:spAutoFit/>
          </a:bodyPr>
          <a:lstStyle/>
          <a:p>
            <a:r>
              <a:rPr lang="en-US" altLang="en-US" sz="2800" dirty="0">
                <a:solidFill>
                  <a:srgbClr val="0070C0"/>
                </a:solidFill>
                <a:latin typeface="+mj-lt"/>
              </a:rPr>
              <a:t>Development of global Data Structure Definitions</a:t>
            </a:r>
            <a:endParaRPr lang="en-US" sz="2800" b="1" dirty="0">
              <a:solidFill>
                <a:srgbClr val="0070C0"/>
              </a:solidFill>
              <a:latin typeface="+mj-lt"/>
            </a:endParaRPr>
          </a:p>
        </p:txBody>
      </p:sp>
      <p:sp>
        <p:nvSpPr>
          <p:cNvPr id="2" name="Rectangle 1"/>
          <p:cNvSpPr/>
          <p:nvPr/>
        </p:nvSpPr>
        <p:spPr>
          <a:xfrm>
            <a:off x="591570" y="2030209"/>
            <a:ext cx="7815813" cy="1384995"/>
          </a:xfrm>
          <a:prstGeom prst="rect">
            <a:avLst/>
          </a:prstGeom>
        </p:spPr>
        <p:txBody>
          <a:bodyPr wrap="square">
            <a:spAutoFit/>
          </a:bodyPr>
          <a:lstStyle/>
          <a:p>
            <a:pPr marL="342900" indent="-342900">
              <a:buFont typeface="Arial" panose="020B0604020202020204" pitchFamily="34" charset="0"/>
              <a:buChar char="•"/>
            </a:pPr>
            <a:r>
              <a:rPr lang="en-US" sz="2800" dirty="0"/>
              <a:t>Development of a global DSD is typically carried out by a Working Group composed of a number of international agencies and countries</a:t>
            </a:r>
          </a:p>
        </p:txBody>
      </p:sp>
      <p:sp>
        <p:nvSpPr>
          <p:cNvPr id="17" name="TextBox 16"/>
          <p:cNvSpPr txBox="1"/>
          <p:nvPr/>
        </p:nvSpPr>
        <p:spPr>
          <a:xfrm>
            <a:off x="5422061" y="6419335"/>
            <a:ext cx="3389585" cy="369332"/>
          </a:xfrm>
          <a:prstGeom prst="rect">
            <a:avLst/>
          </a:prstGeom>
          <a:noFill/>
        </p:spPr>
        <p:txBody>
          <a:bodyPr wrap="square" rtlCol="0">
            <a:spAutoFit/>
          </a:bodyPr>
          <a:lstStyle/>
          <a:p>
            <a:r>
              <a:rPr lang="en-US" dirty="0">
                <a:solidFill>
                  <a:srgbClr val="0070C0"/>
                </a:solidFill>
              </a:rPr>
              <a:t>For more information: SDMX.org</a:t>
            </a:r>
          </a:p>
        </p:txBody>
      </p:sp>
    </p:spTree>
    <p:extLst>
      <p:ext uri="{BB962C8B-B14F-4D97-AF65-F5344CB8AC3E}">
        <p14:creationId xmlns:p14="http://schemas.microsoft.com/office/powerpoint/2010/main" val="2956199283"/>
      </p:ext>
    </p:extLst>
  </p:cSld>
  <p:clrMapOvr>
    <a:masterClrMapping/>
  </p:clrMapOvr>
</p:sld>
</file>

<file path=ppt/theme/theme1.xml><?xml version="1.0" encoding="utf-8"?>
<a:theme xmlns:a="http://schemas.openxmlformats.org/drawingml/2006/main" name="UNEnvironment_PPT_English_ver2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UNEnvironment_PPT_English_ver2 (1)</Template>
  <TotalTime>1163</TotalTime>
  <Words>1028</Words>
  <Application>Microsoft Office PowerPoint</Application>
  <PresentationFormat>On-screen Show (4:3)</PresentationFormat>
  <Paragraphs>150</Paragraphs>
  <Slides>14</Slides>
  <Notes>14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14</vt:i4>
      </vt:variant>
    </vt:vector>
  </HeadingPairs>
  <TitlesOfParts>
    <vt:vector size="22" baseType="lpstr">
      <vt:lpstr>Arial</vt:lpstr>
      <vt:lpstr>Calibri</vt:lpstr>
      <vt:lpstr>Courier New</vt:lpstr>
      <vt:lpstr>inherit</vt:lpstr>
      <vt:lpstr>Roboto Regular</vt:lpstr>
      <vt:lpstr>Wingdings</vt:lpstr>
      <vt:lpstr>UNEnvironment_PPT_English_ver2 (1)</vt:lpstr>
      <vt:lpstr>7_Office Theme</vt:lpstr>
      <vt:lpstr>Statistical Data and Metadata eXchange (SDMX)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Elisabetta Bonotto</dc:creator>
  <cp:lastModifiedBy>Dany Ghafari</cp:lastModifiedBy>
  <cp:revision>88</cp:revision>
  <cp:lastPrinted>2018-02-02T08:29:28Z</cp:lastPrinted>
  <dcterms:created xsi:type="dcterms:W3CDTF">2017-06-27T12:08:57Z</dcterms:created>
  <dcterms:modified xsi:type="dcterms:W3CDTF">2018-12-10T08:03:00Z</dcterms:modified>
</cp:coreProperties>
</file>