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0.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1.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262" r:id="rId2"/>
    <p:sldId id="310" r:id="rId3"/>
    <p:sldId id="273" r:id="rId4"/>
    <p:sldId id="318" r:id="rId5"/>
    <p:sldId id="319" r:id="rId6"/>
    <p:sldId id="312" r:id="rId7"/>
    <p:sldId id="275" r:id="rId8"/>
    <p:sldId id="280" r:id="rId9"/>
    <p:sldId id="281" r:id="rId10"/>
    <p:sldId id="276" r:id="rId11"/>
    <p:sldId id="277" r:id="rId12"/>
    <p:sldId id="278" r:id="rId13"/>
    <p:sldId id="279" r:id="rId14"/>
    <p:sldId id="282" r:id="rId15"/>
    <p:sldId id="313" r:id="rId16"/>
    <p:sldId id="302" r:id="rId17"/>
    <p:sldId id="303" r:id="rId18"/>
    <p:sldId id="304" r:id="rId19"/>
    <p:sldId id="305" r:id="rId20"/>
    <p:sldId id="306" r:id="rId21"/>
    <p:sldId id="307" r:id="rId22"/>
    <p:sldId id="314" r:id="rId23"/>
    <p:sldId id="309" r:id="rId24"/>
    <p:sldId id="308" r:id="rId25"/>
    <p:sldId id="283" r:id="rId26"/>
    <p:sldId id="284" r:id="rId27"/>
    <p:sldId id="285" r:id="rId28"/>
    <p:sldId id="286" r:id="rId29"/>
    <p:sldId id="287" r:id="rId30"/>
    <p:sldId id="315" r:id="rId31"/>
    <p:sldId id="288" r:id="rId32"/>
    <p:sldId id="289" r:id="rId33"/>
    <p:sldId id="290" r:id="rId34"/>
    <p:sldId id="291" r:id="rId35"/>
    <p:sldId id="316" r:id="rId36"/>
    <p:sldId id="292" r:id="rId37"/>
    <p:sldId id="293" r:id="rId38"/>
    <p:sldId id="294" r:id="rId39"/>
    <p:sldId id="295" r:id="rId40"/>
    <p:sldId id="296" r:id="rId41"/>
    <p:sldId id="317" r:id="rId42"/>
    <p:sldId id="298" r:id="rId43"/>
    <p:sldId id="299" r:id="rId44"/>
    <p:sldId id="300" r:id="rId45"/>
    <p:sldId id="301" r:id="rId46"/>
    <p:sldId id="272" r:id="rId4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799">
          <p15:clr>
            <a:srgbClr val="A4A3A4"/>
          </p15:clr>
        </p15:guide>
        <p15:guide id="3" pos="2880">
          <p15:clr>
            <a:srgbClr val="A4A3A4"/>
          </p15:clr>
        </p15:guide>
        <p15:guide id="4" pos="5556">
          <p15:clr>
            <a:srgbClr val="A4A3A4"/>
          </p15:clr>
        </p15:guide>
        <p15:guide id="5" pos="226">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5" autoAdjust="0"/>
  </p:normalViewPr>
  <p:slideViewPr>
    <p:cSldViewPr showGuides="1">
      <p:cViewPr varScale="1">
        <p:scale>
          <a:sx n="106" d="100"/>
          <a:sy n="106" d="100"/>
        </p:scale>
        <p:origin x="168" y="114"/>
      </p:cViewPr>
      <p:guideLst>
        <p:guide orient="horz" pos="2160"/>
        <p:guide orient="horz" pos="799"/>
        <p:guide pos="2880"/>
        <p:guide pos="5556"/>
        <p:guide pos="226"/>
      </p:guideLst>
    </p:cSldViewPr>
  </p:slideViewPr>
  <p:outlineViewPr>
    <p:cViewPr>
      <p:scale>
        <a:sx n="33" d="100"/>
        <a:sy n="33" d="100"/>
      </p:scale>
      <p:origin x="0" y="5814"/>
    </p:cViewPr>
  </p:outlineViewPr>
  <p:notesTextViewPr>
    <p:cViewPr>
      <p:scale>
        <a:sx n="1" d="1"/>
        <a:sy n="1" d="1"/>
      </p:scale>
      <p:origin x="0" y="0"/>
    </p:cViewPr>
  </p:notesTextViewPr>
  <p:sorterViewPr>
    <p:cViewPr>
      <p:scale>
        <a:sx n="100" d="100"/>
        <a:sy n="100" d="100"/>
      </p:scale>
      <p:origin x="0" y="78"/>
    </p:cViewPr>
  </p:sorterViewPr>
  <p:notesViewPr>
    <p:cSldViewPr showGuides="1">
      <p:cViewPr varScale="1">
        <p:scale>
          <a:sx n="93" d="100"/>
          <a:sy n="93" d="100"/>
        </p:scale>
        <p:origin x="3726" y="1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wes149\Desktop\EWMFA%20and%20MF%20for%20Laos%20and%20Philippine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wes149\Desktop\EWMFA%20and%20MF%20for%20Laos%20and%20Philippine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wes149\Desktop\EWMFA%20and%20MF%20for%20Laos%20and%20Philippine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wes149\Desktop\EWMFA%20and%20MF%20for%20Laos%20and%20Philippine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wes149\Desktop\EWMFA%20and%20MF%20for%20Laos%20and%20Philippine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wes149\Desktop\EWMFA%20and%20MF%20for%20Laos%20and%20Philippine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a:t>DE -  Lao PDR</a:t>
            </a:r>
          </a:p>
        </c:rich>
      </c:tx>
      <c:layout>
        <c:manualLayout>
          <c:xMode val="edge"/>
          <c:yMode val="edge"/>
          <c:x val="0.39552320110929529"/>
          <c:y val="4.384653023919742E-2"/>
        </c:manualLayout>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809680222219221"/>
          <c:y val="0.17159937516340443"/>
          <c:w val="0.76599577711448164"/>
          <c:h val="0.57545479397623367"/>
        </c:manualLayout>
      </c:layout>
      <c:barChart>
        <c:barDir val="col"/>
        <c:grouping val="stacked"/>
        <c:varyColors val="0"/>
        <c:ser>
          <c:idx val="0"/>
          <c:order val="0"/>
          <c:tx>
            <c:strRef>
              <c:f>Graphs!$B$58</c:f>
              <c:strCache>
                <c:ptCount val="1"/>
                <c:pt idx="0">
                  <c:v>Biomass</c:v>
                </c:pt>
              </c:strCache>
            </c:strRef>
          </c:tx>
          <c:spPr>
            <a:solidFill>
              <a:schemeClr val="accent3">
                <a:lumMod val="75000"/>
              </a:schemeClr>
            </a:solidFill>
            <a:ln>
              <a:noFill/>
            </a:ln>
            <a:effectLst/>
          </c:spPr>
          <c:invertIfNegative val="0"/>
          <c:cat>
            <c:numRef>
              <c:f>Graphs!$W$57:$AV$57</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Graphs!$W$58:$AV$58</c:f>
              <c:numCache>
                <c:formatCode>General</c:formatCode>
                <c:ptCount val="26"/>
                <c:pt idx="0">
                  <c:v>9030968.5070099998</c:v>
                </c:pt>
                <c:pt idx="1">
                  <c:v>8490895.7913000006</c:v>
                </c:pt>
                <c:pt idx="2">
                  <c:v>8995953.5419500005</c:v>
                </c:pt>
                <c:pt idx="3">
                  <c:v>8916357.6014300007</c:v>
                </c:pt>
                <c:pt idx="4">
                  <c:v>9559454.0625999998</c:v>
                </c:pt>
                <c:pt idx="5">
                  <c:v>9576386.8594300002</c:v>
                </c:pt>
                <c:pt idx="6">
                  <c:v>9398963.2556100003</c:v>
                </c:pt>
                <c:pt idx="7">
                  <c:v>9950950.1983100008</c:v>
                </c:pt>
                <c:pt idx="8">
                  <c:v>10262392.364499999</c:v>
                </c:pt>
                <c:pt idx="9">
                  <c:v>11644630.249600001</c:v>
                </c:pt>
                <c:pt idx="10">
                  <c:v>12384136.129000001</c:v>
                </c:pt>
                <c:pt idx="11">
                  <c:v>12231273.7786</c:v>
                </c:pt>
                <c:pt idx="12">
                  <c:v>12941767.2334</c:v>
                </c:pt>
                <c:pt idx="13">
                  <c:v>12877818.498</c:v>
                </c:pt>
                <c:pt idx="14">
                  <c:v>13400840.7742</c:v>
                </c:pt>
                <c:pt idx="15">
                  <c:v>14094056.1205</c:v>
                </c:pt>
                <c:pt idx="16">
                  <c:v>14712057.647700001</c:v>
                </c:pt>
                <c:pt idx="17">
                  <c:v>16120819.210999999</c:v>
                </c:pt>
                <c:pt idx="18">
                  <c:v>17444309.257800002</c:v>
                </c:pt>
                <c:pt idx="19">
                  <c:v>17831604.712200001</c:v>
                </c:pt>
                <c:pt idx="20">
                  <c:v>19000540.323100001</c:v>
                </c:pt>
                <c:pt idx="21">
                  <c:v>21267596.1171</c:v>
                </c:pt>
                <c:pt idx="22">
                  <c:v>22344999.659200002</c:v>
                </c:pt>
                <c:pt idx="23">
                  <c:v>23601962.550700001</c:v>
                </c:pt>
                <c:pt idx="24">
                  <c:v>28264823.982900001</c:v>
                </c:pt>
                <c:pt idx="25">
                  <c:v>29171085.0891</c:v>
                </c:pt>
              </c:numCache>
            </c:numRef>
          </c:val>
          <c:extLst>
            <c:ext xmlns:c16="http://schemas.microsoft.com/office/drawing/2014/chart" uri="{C3380CC4-5D6E-409C-BE32-E72D297353CC}">
              <c16:uniqueId val="{00000000-A435-4DAB-8519-CFDD456F1708}"/>
            </c:ext>
          </c:extLst>
        </c:ser>
        <c:ser>
          <c:idx val="1"/>
          <c:order val="1"/>
          <c:tx>
            <c:strRef>
              <c:f>Graphs!$B$59</c:f>
              <c:strCache>
                <c:ptCount val="1"/>
                <c:pt idx="0">
                  <c:v>Fossil fuels</c:v>
                </c:pt>
              </c:strCache>
            </c:strRef>
          </c:tx>
          <c:spPr>
            <a:solidFill>
              <a:schemeClr val="accent2"/>
            </a:solidFill>
            <a:ln>
              <a:noFill/>
            </a:ln>
            <a:effectLst/>
          </c:spPr>
          <c:invertIfNegative val="0"/>
          <c:cat>
            <c:numRef>
              <c:f>Graphs!$W$57:$AV$57</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Graphs!$W$59:$AV$59</c:f>
              <c:numCache>
                <c:formatCode>General</c:formatCode>
                <c:ptCount val="26"/>
                <c:pt idx="0">
                  <c:v>1000.015632</c:v>
                </c:pt>
                <c:pt idx="1">
                  <c:v>1000.015632</c:v>
                </c:pt>
                <c:pt idx="2">
                  <c:v>1000.015632</c:v>
                </c:pt>
                <c:pt idx="3">
                  <c:v>1000.015632</c:v>
                </c:pt>
                <c:pt idx="4">
                  <c:v>1000.015632</c:v>
                </c:pt>
                <c:pt idx="5">
                  <c:v>23521.40078</c:v>
                </c:pt>
                <c:pt idx="6">
                  <c:v>50733.853629999998</c:v>
                </c:pt>
                <c:pt idx="7">
                  <c:v>95446.611789999995</c:v>
                </c:pt>
                <c:pt idx="8">
                  <c:v>245627.13974000001</c:v>
                </c:pt>
                <c:pt idx="9">
                  <c:v>411884.94819999998</c:v>
                </c:pt>
                <c:pt idx="10">
                  <c:v>412095.75420000002</c:v>
                </c:pt>
                <c:pt idx="11">
                  <c:v>377327.36859999999</c:v>
                </c:pt>
                <c:pt idx="12">
                  <c:v>500068.13569999998</c:v>
                </c:pt>
                <c:pt idx="13">
                  <c:v>449111.47369999997</c:v>
                </c:pt>
                <c:pt idx="14">
                  <c:v>598862.19759999996</c:v>
                </c:pt>
                <c:pt idx="15">
                  <c:v>621971.49369999999</c:v>
                </c:pt>
                <c:pt idx="16">
                  <c:v>647716.92249999999</c:v>
                </c:pt>
                <c:pt idx="17">
                  <c:v>1037468.504</c:v>
                </c:pt>
                <c:pt idx="18">
                  <c:v>771498.01210000005</c:v>
                </c:pt>
                <c:pt idx="19">
                  <c:v>877938.79920000001</c:v>
                </c:pt>
                <c:pt idx="20">
                  <c:v>944972.9412</c:v>
                </c:pt>
                <c:pt idx="21">
                  <c:v>960016.18610000005</c:v>
                </c:pt>
                <c:pt idx="22">
                  <c:v>980016.53509999998</c:v>
                </c:pt>
                <c:pt idx="23">
                  <c:v>1200319.10573</c:v>
                </c:pt>
                <c:pt idx="24">
                  <c:v>1249344.0491599999</c:v>
                </c:pt>
                <c:pt idx="25">
                  <c:v>1342850.4172799999</c:v>
                </c:pt>
              </c:numCache>
            </c:numRef>
          </c:val>
          <c:extLst>
            <c:ext xmlns:c16="http://schemas.microsoft.com/office/drawing/2014/chart" uri="{C3380CC4-5D6E-409C-BE32-E72D297353CC}">
              <c16:uniqueId val="{00000001-A435-4DAB-8519-CFDD456F1708}"/>
            </c:ext>
          </c:extLst>
        </c:ser>
        <c:ser>
          <c:idx val="2"/>
          <c:order val="2"/>
          <c:tx>
            <c:strRef>
              <c:f>Graphs!$B$60</c:f>
              <c:strCache>
                <c:ptCount val="1"/>
                <c:pt idx="0">
                  <c:v>Metal Ores</c:v>
                </c:pt>
              </c:strCache>
            </c:strRef>
          </c:tx>
          <c:spPr>
            <a:solidFill>
              <a:schemeClr val="bg1">
                <a:lumMod val="65000"/>
              </a:schemeClr>
            </a:solidFill>
            <a:ln>
              <a:noFill/>
            </a:ln>
            <a:effectLst/>
          </c:spPr>
          <c:invertIfNegative val="0"/>
          <c:cat>
            <c:numRef>
              <c:f>Graphs!$W$57:$AV$57</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Graphs!$W$60:$AV$60</c:f>
              <c:numCache>
                <c:formatCode>General</c:formatCode>
                <c:ptCount val="26"/>
                <c:pt idx="0">
                  <c:v>26666.666669999999</c:v>
                </c:pt>
                <c:pt idx="1">
                  <c:v>20000</c:v>
                </c:pt>
                <c:pt idx="2">
                  <c:v>38666.666669999999</c:v>
                </c:pt>
                <c:pt idx="3">
                  <c:v>44000</c:v>
                </c:pt>
                <c:pt idx="4">
                  <c:v>85333.333329999994</c:v>
                </c:pt>
                <c:pt idx="5">
                  <c:v>78000</c:v>
                </c:pt>
                <c:pt idx="6">
                  <c:v>100533.3333</c:v>
                </c:pt>
                <c:pt idx="7">
                  <c:v>50000</c:v>
                </c:pt>
                <c:pt idx="8">
                  <c:v>39666.666669999999</c:v>
                </c:pt>
                <c:pt idx="9">
                  <c:v>36000</c:v>
                </c:pt>
                <c:pt idx="10">
                  <c:v>37333.333330000001</c:v>
                </c:pt>
                <c:pt idx="11">
                  <c:v>276095.23810000002</c:v>
                </c:pt>
                <c:pt idx="12">
                  <c:v>39846.790889999997</c:v>
                </c:pt>
                <c:pt idx="13">
                  <c:v>1350678.0538300001</c:v>
                </c:pt>
                <c:pt idx="14">
                  <c:v>1481410.34399</c:v>
                </c:pt>
                <c:pt idx="15">
                  <c:v>7528444.3626199998</c:v>
                </c:pt>
                <c:pt idx="16">
                  <c:v>13353803.688300001</c:v>
                </c:pt>
                <c:pt idx="17">
                  <c:v>13149139.326199999</c:v>
                </c:pt>
                <c:pt idx="18">
                  <c:v>18269542.9597</c:v>
                </c:pt>
                <c:pt idx="19">
                  <c:v>24745706.529599998</c:v>
                </c:pt>
                <c:pt idx="20">
                  <c:v>26847724.667800002</c:v>
                </c:pt>
                <c:pt idx="21">
                  <c:v>27855149.675900001</c:v>
                </c:pt>
                <c:pt idx="22">
                  <c:v>30816070.193500001</c:v>
                </c:pt>
                <c:pt idx="23">
                  <c:v>33165074.017499998</c:v>
                </c:pt>
                <c:pt idx="24">
                  <c:v>34124537.097499996</c:v>
                </c:pt>
                <c:pt idx="25">
                  <c:v>37705584.166199997</c:v>
                </c:pt>
              </c:numCache>
            </c:numRef>
          </c:val>
          <c:extLst>
            <c:ext xmlns:c16="http://schemas.microsoft.com/office/drawing/2014/chart" uri="{C3380CC4-5D6E-409C-BE32-E72D297353CC}">
              <c16:uniqueId val="{00000002-A435-4DAB-8519-CFDD456F1708}"/>
            </c:ext>
          </c:extLst>
        </c:ser>
        <c:ser>
          <c:idx val="3"/>
          <c:order val="3"/>
          <c:tx>
            <c:strRef>
              <c:f>Graphs!$B$61</c:f>
              <c:strCache>
                <c:ptCount val="1"/>
                <c:pt idx="0">
                  <c:v>Non-metallic minerals</c:v>
                </c:pt>
              </c:strCache>
            </c:strRef>
          </c:tx>
          <c:spPr>
            <a:solidFill>
              <a:schemeClr val="tx2">
                <a:lumMod val="20000"/>
                <a:lumOff val="80000"/>
              </a:schemeClr>
            </a:solidFill>
            <a:ln>
              <a:noFill/>
            </a:ln>
            <a:effectLst/>
          </c:spPr>
          <c:invertIfNegative val="0"/>
          <c:cat>
            <c:numRef>
              <c:f>Graphs!$W$57:$AV$57</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Graphs!$W$61:$AV$61</c:f>
              <c:numCache>
                <c:formatCode>General</c:formatCode>
                <c:ptCount val="26"/>
                <c:pt idx="0">
                  <c:v>137892</c:v>
                </c:pt>
                <c:pt idx="1">
                  <c:v>161892</c:v>
                </c:pt>
                <c:pt idx="2">
                  <c:v>184637</c:v>
                </c:pt>
                <c:pt idx="3">
                  <c:v>241229.932</c:v>
                </c:pt>
                <c:pt idx="4">
                  <c:v>227354.76</c:v>
                </c:pt>
                <c:pt idx="5">
                  <c:v>235604.76</c:v>
                </c:pt>
                <c:pt idx="6">
                  <c:v>235995.484</c:v>
                </c:pt>
                <c:pt idx="7">
                  <c:v>259012.20800000001</c:v>
                </c:pt>
                <c:pt idx="8">
                  <c:v>650150.07999999996</c:v>
                </c:pt>
                <c:pt idx="9">
                  <c:v>691495.08</c:v>
                </c:pt>
                <c:pt idx="10">
                  <c:v>871520.39199999999</c:v>
                </c:pt>
                <c:pt idx="11">
                  <c:v>883155.73600000003</c:v>
                </c:pt>
                <c:pt idx="12">
                  <c:v>2646569.7200000002</c:v>
                </c:pt>
                <c:pt idx="13">
                  <c:v>1853889.62</c:v>
                </c:pt>
                <c:pt idx="14">
                  <c:v>2117302.62</c:v>
                </c:pt>
                <c:pt idx="15">
                  <c:v>2436097</c:v>
                </c:pt>
                <c:pt idx="16">
                  <c:v>2405419</c:v>
                </c:pt>
                <c:pt idx="17">
                  <c:v>3193960.4</c:v>
                </c:pt>
                <c:pt idx="18">
                  <c:v>3461072.4</c:v>
                </c:pt>
                <c:pt idx="19">
                  <c:v>4478171.4000000004</c:v>
                </c:pt>
                <c:pt idx="20">
                  <c:v>5902914.4000000004</c:v>
                </c:pt>
                <c:pt idx="21">
                  <c:v>3927201.4</c:v>
                </c:pt>
                <c:pt idx="22">
                  <c:v>4119294.60653</c:v>
                </c:pt>
                <c:pt idx="23">
                  <c:v>4331581.8130599996</c:v>
                </c:pt>
                <c:pt idx="24">
                  <c:v>4625152.0195899997</c:v>
                </c:pt>
                <c:pt idx="25">
                  <c:v>5000782.4546800004</c:v>
                </c:pt>
              </c:numCache>
            </c:numRef>
          </c:val>
          <c:extLst>
            <c:ext xmlns:c16="http://schemas.microsoft.com/office/drawing/2014/chart" uri="{C3380CC4-5D6E-409C-BE32-E72D297353CC}">
              <c16:uniqueId val="{00000003-A435-4DAB-8519-CFDD456F1708}"/>
            </c:ext>
          </c:extLst>
        </c:ser>
        <c:dLbls>
          <c:showLegendKey val="0"/>
          <c:showVal val="0"/>
          <c:showCatName val="0"/>
          <c:showSerName val="0"/>
          <c:showPercent val="0"/>
          <c:showBubbleSize val="0"/>
        </c:dLbls>
        <c:gapWidth val="36"/>
        <c:overlap val="100"/>
        <c:axId val="556348656"/>
        <c:axId val="556343952"/>
      </c:barChart>
      <c:catAx>
        <c:axId val="556348656"/>
        <c:scaling>
          <c:orientation val="minMax"/>
        </c:scaling>
        <c:delete val="0"/>
        <c:axPos val="b"/>
        <c:numFmt formatCode="General" sourceLinked="1"/>
        <c:majorTickMark val="cross"/>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b" anchorCtr="0"/>
          <a:lstStyle/>
          <a:p>
            <a:pPr>
              <a:defRPr sz="1400" b="0" i="0" u="none" strike="noStrike" kern="1200" baseline="0">
                <a:solidFill>
                  <a:schemeClr val="tx1">
                    <a:lumMod val="65000"/>
                    <a:lumOff val="35000"/>
                  </a:schemeClr>
                </a:solidFill>
                <a:latin typeface="+mn-lt"/>
                <a:ea typeface="+mn-ea"/>
                <a:cs typeface="+mn-cs"/>
              </a:defRPr>
            </a:pPr>
            <a:endParaRPr lang="en-US"/>
          </a:p>
        </c:txPr>
        <c:crossAx val="556343952"/>
        <c:crosses val="autoZero"/>
        <c:auto val="1"/>
        <c:lblAlgn val="ctr"/>
        <c:lblOffset val="100"/>
        <c:tickLblSkip val="5"/>
        <c:tickMarkSkip val="1"/>
        <c:noMultiLvlLbl val="0"/>
      </c:catAx>
      <c:valAx>
        <c:axId val="556343952"/>
        <c:scaling>
          <c:orientation val="minMax"/>
          <c:max val="10000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56348656"/>
        <c:crosses val="autoZero"/>
        <c:crossBetween val="between"/>
        <c:dispUnits>
          <c:builtInUnit val="millions"/>
          <c:dispUnitsLbl>
            <c:layout>
              <c:manualLayout>
                <c:xMode val="edge"/>
                <c:yMode val="edge"/>
                <c:x val="1.6009148084619784E-2"/>
                <c:y val="0.3272146970305197"/>
              </c:manualLayout>
            </c:layout>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million tonnes</a:t>
                  </a:r>
                </a:p>
              </c:rich>
            </c:tx>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layout>
        <c:manualLayout>
          <c:xMode val="edge"/>
          <c:yMode val="edge"/>
          <c:x val="0.18784181695487753"/>
          <c:y val="0.87887679146761466"/>
          <c:w val="0.77619273662232569"/>
          <c:h val="9.995889345628263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a:t>Material footprint - </a:t>
            </a:r>
            <a:r>
              <a:rPr lang="en-US" sz="1680" b="0" i="0" u="none" strike="noStrike" baseline="0">
                <a:effectLst/>
              </a:rPr>
              <a:t>Lao PDR </a:t>
            </a:r>
            <a:endParaRPr lang="en-US"/>
          </a:p>
        </c:rich>
      </c:tx>
      <c:layout>
        <c:manualLayout>
          <c:xMode val="edge"/>
          <c:yMode val="edge"/>
          <c:x val="0.18150776827528237"/>
          <c:y val="4.8357296587462087E-2"/>
        </c:manualLayout>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809680222219221"/>
          <c:y val="0.17159937516340443"/>
          <c:w val="0.76599577711448164"/>
          <c:h val="0.57545479397623367"/>
        </c:manualLayout>
      </c:layout>
      <c:barChart>
        <c:barDir val="col"/>
        <c:grouping val="stacked"/>
        <c:varyColors val="0"/>
        <c:ser>
          <c:idx val="0"/>
          <c:order val="0"/>
          <c:tx>
            <c:strRef>
              <c:f>Graphs!$B$27</c:f>
              <c:strCache>
                <c:ptCount val="1"/>
                <c:pt idx="0">
                  <c:v>Biomass</c:v>
                </c:pt>
              </c:strCache>
            </c:strRef>
          </c:tx>
          <c:spPr>
            <a:solidFill>
              <a:schemeClr val="accent3">
                <a:lumMod val="75000"/>
              </a:schemeClr>
            </a:solidFill>
            <a:ln>
              <a:noFill/>
            </a:ln>
            <a:effectLst/>
          </c:spPr>
          <c:invertIfNegative val="0"/>
          <c:cat>
            <c:numRef>
              <c:f>Graphs!$C$26:$AB$26</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Graphs!$C$27:$AB$27</c:f>
              <c:numCache>
                <c:formatCode>General</c:formatCode>
                <c:ptCount val="26"/>
                <c:pt idx="0">
                  <c:v>5127977</c:v>
                </c:pt>
                <c:pt idx="1">
                  <c:v>4912648</c:v>
                </c:pt>
                <c:pt idx="2">
                  <c:v>4697319</c:v>
                </c:pt>
                <c:pt idx="3">
                  <c:v>4461196</c:v>
                </c:pt>
                <c:pt idx="4">
                  <c:v>4582968</c:v>
                </c:pt>
                <c:pt idx="5">
                  <c:v>4399928</c:v>
                </c:pt>
                <c:pt idx="6">
                  <c:v>4483360</c:v>
                </c:pt>
                <c:pt idx="7">
                  <c:v>4436060</c:v>
                </c:pt>
                <c:pt idx="8">
                  <c:v>3664620</c:v>
                </c:pt>
                <c:pt idx="9">
                  <c:v>3922365</c:v>
                </c:pt>
                <c:pt idx="10">
                  <c:v>4433995</c:v>
                </c:pt>
                <c:pt idx="11">
                  <c:v>4473276</c:v>
                </c:pt>
                <c:pt idx="12">
                  <c:v>4575310</c:v>
                </c:pt>
                <c:pt idx="13">
                  <c:v>4565601</c:v>
                </c:pt>
                <c:pt idx="14">
                  <c:v>4483791</c:v>
                </c:pt>
                <c:pt idx="15">
                  <c:v>4379487</c:v>
                </c:pt>
                <c:pt idx="16">
                  <c:v>4710501</c:v>
                </c:pt>
                <c:pt idx="17">
                  <c:v>5083874</c:v>
                </c:pt>
                <c:pt idx="18">
                  <c:v>5345969</c:v>
                </c:pt>
                <c:pt idx="19">
                  <c:v>6435470</c:v>
                </c:pt>
                <c:pt idx="20">
                  <c:v>5872090</c:v>
                </c:pt>
                <c:pt idx="21">
                  <c:v>6447798</c:v>
                </c:pt>
                <c:pt idx="22">
                  <c:v>6721633</c:v>
                </c:pt>
                <c:pt idx="23">
                  <c:v>7338471</c:v>
                </c:pt>
                <c:pt idx="24">
                  <c:v>8370684</c:v>
                </c:pt>
                <c:pt idx="25">
                  <c:v>8618387</c:v>
                </c:pt>
              </c:numCache>
            </c:numRef>
          </c:val>
          <c:extLst>
            <c:ext xmlns:c16="http://schemas.microsoft.com/office/drawing/2014/chart" uri="{C3380CC4-5D6E-409C-BE32-E72D297353CC}">
              <c16:uniqueId val="{00000000-3B69-4B2C-BF2C-4260114D49CF}"/>
            </c:ext>
          </c:extLst>
        </c:ser>
        <c:ser>
          <c:idx val="1"/>
          <c:order val="1"/>
          <c:tx>
            <c:strRef>
              <c:f>Graphs!$B$28</c:f>
              <c:strCache>
                <c:ptCount val="1"/>
                <c:pt idx="0">
                  <c:v>Fossil fuels</c:v>
                </c:pt>
              </c:strCache>
            </c:strRef>
          </c:tx>
          <c:spPr>
            <a:solidFill>
              <a:schemeClr val="accent2"/>
            </a:solidFill>
            <a:ln>
              <a:noFill/>
            </a:ln>
            <a:effectLst/>
          </c:spPr>
          <c:invertIfNegative val="0"/>
          <c:cat>
            <c:numRef>
              <c:f>Graphs!$C$26:$AB$26</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Graphs!$C$28:$AB$28</c:f>
              <c:numCache>
                <c:formatCode>General</c:formatCode>
                <c:ptCount val="26"/>
                <c:pt idx="0">
                  <c:v>106078.6</c:v>
                </c:pt>
                <c:pt idx="1">
                  <c:v>142208.65000000002</c:v>
                </c:pt>
                <c:pt idx="2">
                  <c:v>178338.7</c:v>
                </c:pt>
                <c:pt idx="3">
                  <c:v>195052.6</c:v>
                </c:pt>
                <c:pt idx="4">
                  <c:v>212390.6</c:v>
                </c:pt>
                <c:pt idx="5">
                  <c:v>216581.7</c:v>
                </c:pt>
                <c:pt idx="6">
                  <c:v>233860</c:v>
                </c:pt>
                <c:pt idx="7">
                  <c:v>268572.09999999998</c:v>
                </c:pt>
                <c:pt idx="8">
                  <c:v>358249.6</c:v>
                </c:pt>
                <c:pt idx="9">
                  <c:v>447192.3</c:v>
                </c:pt>
                <c:pt idx="10">
                  <c:v>496998</c:v>
                </c:pt>
                <c:pt idx="11">
                  <c:v>449036.5</c:v>
                </c:pt>
                <c:pt idx="12">
                  <c:v>534177.80000000005</c:v>
                </c:pt>
                <c:pt idx="13">
                  <c:v>498065</c:v>
                </c:pt>
                <c:pt idx="14">
                  <c:v>622227.5</c:v>
                </c:pt>
                <c:pt idx="15">
                  <c:v>672070.2</c:v>
                </c:pt>
                <c:pt idx="16">
                  <c:v>726534.8</c:v>
                </c:pt>
                <c:pt idx="17">
                  <c:v>1019107</c:v>
                </c:pt>
                <c:pt idx="18">
                  <c:v>878104.5</c:v>
                </c:pt>
                <c:pt idx="19">
                  <c:v>951439.5</c:v>
                </c:pt>
                <c:pt idx="20">
                  <c:v>987274.4</c:v>
                </c:pt>
                <c:pt idx="21">
                  <c:v>1079762</c:v>
                </c:pt>
                <c:pt idx="22">
                  <c:v>1103593</c:v>
                </c:pt>
                <c:pt idx="23">
                  <c:v>1297363</c:v>
                </c:pt>
                <c:pt idx="24">
                  <c:v>1337871</c:v>
                </c:pt>
                <c:pt idx="25">
                  <c:v>1397473</c:v>
                </c:pt>
              </c:numCache>
            </c:numRef>
          </c:val>
          <c:extLst>
            <c:ext xmlns:c16="http://schemas.microsoft.com/office/drawing/2014/chart" uri="{C3380CC4-5D6E-409C-BE32-E72D297353CC}">
              <c16:uniqueId val="{00000001-3B69-4B2C-BF2C-4260114D49CF}"/>
            </c:ext>
          </c:extLst>
        </c:ser>
        <c:ser>
          <c:idx val="2"/>
          <c:order val="2"/>
          <c:tx>
            <c:strRef>
              <c:f>Graphs!$B$29</c:f>
              <c:strCache>
                <c:ptCount val="1"/>
                <c:pt idx="0">
                  <c:v>Metal Ores</c:v>
                </c:pt>
              </c:strCache>
            </c:strRef>
          </c:tx>
          <c:spPr>
            <a:solidFill>
              <a:schemeClr val="bg1">
                <a:lumMod val="65000"/>
              </a:schemeClr>
            </a:solidFill>
            <a:ln>
              <a:noFill/>
            </a:ln>
            <a:effectLst/>
          </c:spPr>
          <c:invertIfNegative val="0"/>
          <c:cat>
            <c:numRef>
              <c:f>Graphs!$C$26:$AB$26</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Graphs!$C$29:$AB$29</c:f>
              <c:numCache>
                <c:formatCode>General</c:formatCode>
                <c:ptCount val="26"/>
                <c:pt idx="0">
                  <c:v>101814.1</c:v>
                </c:pt>
                <c:pt idx="1">
                  <c:v>121299.40000000001</c:v>
                </c:pt>
                <c:pt idx="2">
                  <c:v>140784.70000000001</c:v>
                </c:pt>
                <c:pt idx="3">
                  <c:v>144575</c:v>
                </c:pt>
                <c:pt idx="4">
                  <c:v>204305.1</c:v>
                </c:pt>
                <c:pt idx="5">
                  <c:v>190750.2</c:v>
                </c:pt>
                <c:pt idx="6">
                  <c:v>212465</c:v>
                </c:pt>
                <c:pt idx="7">
                  <c:v>175661.5</c:v>
                </c:pt>
                <c:pt idx="8">
                  <c:v>153236.79999999999</c:v>
                </c:pt>
                <c:pt idx="9">
                  <c:v>138971.6</c:v>
                </c:pt>
                <c:pt idx="10">
                  <c:v>166641.70000000001</c:v>
                </c:pt>
                <c:pt idx="11">
                  <c:v>322443</c:v>
                </c:pt>
                <c:pt idx="12">
                  <c:v>147846.79999999999</c:v>
                </c:pt>
                <c:pt idx="13">
                  <c:v>1085318</c:v>
                </c:pt>
                <c:pt idx="14">
                  <c:v>1172854</c:v>
                </c:pt>
                <c:pt idx="15">
                  <c:v>5234983</c:v>
                </c:pt>
                <c:pt idx="16">
                  <c:v>9320548</c:v>
                </c:pt>
                <c:pt idx="17">
                  <c:v>9176729</c:v>
                </c:pt>
                <c:pt idx="18">
                  <c:v>12486010</c:v>
                </c:pt>
                <c:pt idx="19">
                  <c:v>18299300</c:v>
                </c:pt>
                <c:pt idx="20">
                  <c:v>18800250</c:v>
                </c:pt>
                <c:pt idx="21">
                  <c:v>19814100</c:v>
                </c:pt>
                <c:pt idx="22">
                  <c:v>21631400</c:v>
                </c:pt>
                <c:pt idx="23">
                  <c:v>24115000</c:v>
                </c:pt>
                <c:pt idx="24">
                  <c:v>24794550</c:v>
                </c:pt>
                <c:pt idx="25">
                  <c:v>27373030</c:v>
                </c:pt>
              </c:numCache>
            </c:numRef>
          </c:val>
          <c:extLst>
            <c:ext xmlns:c16="http://schemas.microsoft.com/office/drawing/2014/chart" uri="{C3380CC4-5D6E-409C-BE32-E72D297353CC}">
              <c16:uniqueId val="{00000002-3B69-4B2C-BF2C-4260114D49CF}"/>
            </c:ext>
          </c:extLst>
        </c:ser>
        <c:ser>
          <c:idx val="3"/>
          <c:order val="3"/>
          <c:tx>
            <c:strRef>
              <c:f>Graphs!$B$30</c:f>
              <c:strCache>
                <c:ptCount val="1"/>
                <c:pt idx="0">
                  <c:v>Non-metallic minerals</c:v>
                </c:pt>
              </c:strCache>
            </c:strRef>
          </c:tx>
          <c:spPr>
            <a:solidFill>
              <a:schemeClr val="tx2">
                <a:lumMod val="20000"/>
                <a:lumOff val="80000"/>
              </a:schemeClr>
            </a:solidFill>
            <a:ln>
              <a:noFill/>
            </a:ln>
            <a:effectLst/>
          </c:spPr>
          <c:invertIfNegative val="0"/>
          <c:cat>
            <c:numRef>
              <c:f>Graphs!$C$26:$AB$26</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Graphs!$C$30:$AB$30</c:f>
              <c:numCache>
                <c:formatCode>General</c:formatCode>
                <c:ptCount val="26"/>
                <c:pt idx="0">
                  <c:v>554731.69999999995</c:v>
                </c:pt>
                <c:pt idx="1">
                  <c:v>690941.1</c:v>
                </c:pt>
                <c:pt idx="2">
                  <c:v>827150.5</c:v>
                </c:pt>
                <c:pt idx="3">
                  <c:v>904339.3</c:v>
                </c:pt>
                <c:pt idx="4">
                  <c:v>1006876</c:v>
                </c:pt>
                <c:pt idx="5">
                  <c:v>1099712</c:v>
                </c:pt>
                <c:pt idx="6">
                  <c:v>1130227</c:v>
                </c:pt>
                <c:pt idx="7">
                  <c:v>1355414</c:v>
                </c:pt>
                <c:pt idx="8">
                  <c:v>1329409</c:v>
                </c:pt>
                <c:pt idx="9">
                  <c:v>1368680</c:v>
                </c:pt>
                <c:pt idx="10">
                  <c:v>1627904</c:v>
                </c:pt>
                <c:pt idx="11">
                  <c:v>1693446</c:v>
                </c:pt>
                <c:pt idx="12">
                  <c:v>3090228</c:v>
                </c:pt>
                <c:pt idx="13">
                  <c:v>2628869</c:v>
                </c:pt>
                <c:pt idx="14">
                  <c:v>3079171</c:v>
                </c:pt>
                <c:pt idx="15">
                  <c:v>3528580</c:v>
                </c:pt>
                <c:pt idx="16">
                  <c:v>3851006</c:v>
                </c:pt>
                <c:pt idx="17">
                  <c:v>4734081</c:v>
                </c:pt>
                <c:pt idx="18">
                  <c:v>4995298</c:v>
                </c:pt>
                <c:pt idx="19">
                  <c:v>6005625</c:v>
                </c:pt>
                <c:pt idx="20">
                  <c:v>7210150</c:v>
                </c:pt>
                <c:pt idx="21">
                  <c:v>6500929</c:v>
                </c:pt>
                <c:pt idx="22">
                  <c:v>5498823</c:v>
                </c:pt>
                <c:pt idx="23">
                  <c:v>5796217</c:v>
                </c:pt>
                <c:pt idx="24">
                  <c:v>6126235</c:v>
                </c:pt>
                <c:pt idx="25">
                  <c:v>6519114</c:v>
                </c:pt>
              </c:numCache>
            </c:numRef>
          </c:val>
          <c:extLst>
            <c:ext xmlns:c16="http://schemas.microsoft.com/office/drawing/2014/chart" uri="{C3380CC4-5D6E-409C-BE32-E72D297353CC}">
              <c16:uniqueId val="{00000003-3B69-4B2C-BF2C-4260114D49CF}"/>
            </c:ext>
          </c:extLst>
        </c:ser>
        <c:dLbls>
          <c:showLegendKey val="0"/>
          <c:showVal val="0"/>
          <c:showCatName val="0"/>
          <c:showSerName val="0"/>
          <c:showPercent val="0"/>
          <c:showBubbleSize val="0"/>
        </c:dLbls>
        <c:gapWidth val="36"/>
        <c:overlap val="100"/>
        <c:axId val="545176424"/>
        <c:axId val="164161512"/>
      </c:barChart>
      <c:catAx>
        <c:axId val="545176424"/>
        <c:scaling>
          <c:orientation val="minMax"/>
        </c:scaling>
        <c:delete val="0"/>
        <c:axPos val="b"/>
        <c:numFmt formatCode="General" sourceLinked="1"/>
        <c:majorTickMark val="cross"/>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b" anchorCtr="0"/>
          <a:lstStyle/>
          <a:p>
            <a:pPr>
              <a:defRPr sz="1400" b="0" i="0" u="none" strike="noStrike" kern="1200" baseline="0">
                <a:solidFill>
                  <a:schemeClr val="tx1">
                    <a:lumMod val="65000"/>
                    <a:lumOff val="35000"/>
                  </a:schemeClr>
                </a:solidFill>
                <a:latin typeface="+mn-lt"/>
                <a:ea typeface="+mn-ea"/>
                <a:cs typeface="+mn-cs"/>
              </a:defRPr>
            </a:pPr>
            <a:endParaRPr lang="en-US"/>
          </a:p>
        </c:txPr>
        <c:crossAx val="164161512"/>
        <c:crosses val="autoZero"/>
        <c:auto val="1"/>
        <c:lblAlgn val="ctr"/>
        <c:lblOffset val="100"/>
        <c:tickLblSkip val="5"/>
        <c:tickMarkSkip val="1"/>
        <c:noMultiLvlLbl val="0"/>
      </c:catAx>
      <c:valAx>
        <c:axId val="164161512"/>
        <c:scaling>
          <c:orientation val="minMax"/>
          <c:max val="10000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45176424"/>
        <c:crosses val="autoZero"/>
        <c:crossBetween val="between"/>
        <c:dispUnits>
          <c:builtInUnit val="millions"/>
          <c:dispUnitsLbl>
            <c:layout>
              <c:manualLayout>
                <c:xMode val="edge"/>
                <c:yMode val="edge"/>
                <c:x val="1.6009148084619784E-2"/>
                <c:y val="0.3272146970305197"/>
              </c:manualLayout>
            </c:layout>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million tonnes</a:t>
                  </a:r>
                </a:p>
              </c:rich>
            </c:tx>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a:t>DE -  Philipines</a:t>
            </a:r>
          </a:p>
        </c:rich>
      </c:tx>
      <c:layout>
        <c:manualLayout>
          <c:xMode val="edge"/>
          <c:yMode val="edge"/>
          <c:x val="0.40238426457413234"/>
          <c:y val="4.384653023919742E-2"/>
        </c:manualLayout>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0488419550058368"/>
          <c:y val="0.17159937516340443"/>
          <c:w val="0.74207955414014237"/>
          <c:h val="0.57545479397623367"/>
        </c:manualLayout>
      </c:layout>
      <c:barChart>
        <c:barDir val="col"/>
        <c:grouping val="stacked"/>
        <c:varyColors val="0"/>
        <c:ser>
          <c:idx val="0"/>
          <c:order val="0"/>
          <c:tx>
            <c:strRef>
              <c:f>Graphs!$B$64</c:f>
              <c:strCache>
                <c:ptCount val="1"/>
                <c:pt idx="0">
                  <c:v>Biomass</c:v>
                </c:pt>
              </c:strCache>
            </c:strRef>
          </c:tx>
          <c:spPr>
            <a:solidFill>
              <a:schemeClr val="accent3">
                <a:lumMod val="75000"/>
              </a:schemeClr>
            </a:solidFill>
            <a:ln>
              <a:noFill/>
            </a:ln>
            <a:effectLst/>
          </c:spPr>
          <c:invertIfNegative val="0"/>
          <c:cat>
            <c:numRef>
              <c:f>Graphs!$W$63:$AV$63</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Graphs!$W$64:$AV$64</c:f>
              <c:numCache>
                <c:formatCode>General</c:formatCode>
                <c:ptCount val="26"/>
                <c:pt idx="0">
                  <c:v>153128127.99900001</c:v>
                </c:pt>
                <c:pt idx="1">
                  <c:v>148566965.00099999</c:v>
                </c:pt>
                <c:pt idx="2">
                  <c:v>155378110.097</c:v>
                </c:pt>
                <c:pt idx="3">
                  <c:v>157733654.54300001</c:v>
                </c:pt>
                <c:pt idx="4">
                  <c:v>154664460.37400001</c:v>
                </c:pt>
                <c:pt idx="5">
                  <c:v>152180573.264</c:v>
                </c:pt>
                <c:pt idx="6">
                  <c:v>156319321.36300001</c:v>
                </c:pt>
                <c:pt idx="7">
                  <c:v>162202356.086</c:v>
                </c:pt>
                <c:pt idx="8">
                  <c:v>152140748.82600001</c:v>
                </c:pt>
                <c:pt idx="9">
                  <c:v>155264796.28600001</c:v>
                </c:pt>
                <c:pt idx="10">
                  <c:v>162164476.39300001</c:v>
                </c:pt>
                <c:pt idx="11">
                  <c:v>168793421.31799999</c:v>
                </c:pt>
                <c:pt idx="12">
                  <c:v>172972323.88299999</c:v>
                </c:pt>
                <c:pt idx="13">
                  <c:v>181339635.06400001</c:v>
                </c:pt>
                <c:pt idx="14">
                  <c:v>190842077.89300001</c:v>
                </c:pt>
                <c:pt idx="15">
                  <c:v>189806311.28600001</c:v>
                </c:pt>
                <c:pt idx="16">
                  <c:v>195339232.98100001</c:v>
                </c:pt>
                <c:pt idx="17">
                  <c:v>204219886.905</c:v>
                </c:pt>
                <c:pt idx="18">
                  <c:v>212597788.88299999</c:v>
                </c:pt>
                <c:pt idx="19">
                  <c:v>211221426.67399999</c:v>
                </c:pt>
                <c:pt idx="20">
                  <c:v>201542573.86399999</c:v>
                </c:pt>
                <c:pt idx="21">
                  <c:v>207514801.72099999</c:v>
                </c:pt>
                <c:pt idx="22">
                  <c:v>215244882.324</c:v>
                </c:pt>
                <c:pt idx="23">
                  <c:v>213893431.26899999</c:v>
                </c:pt>
                <c:pt idx="24">
                  <c:v>215665549.33199999</c:v>
                </c:pt>
                <c:pt idx="25">
                  <c:v>219461951.43399999</c:v>
                </c:pt>
              </c:numCache>
            </c:numRef>
          </c:val>
          <c:extLst>
            <c:ext xmlns:c16="http://schemas.microsoft.com/office/drawing/2014/chart" uri="{C3380CC4-5D6E-409C-BE32-E72D297353CC}">
              <c16:uniqueId val="{00000000-615E-4B2C-A26B-F3C6A5277892}"/>
            </c:ext>
          </c:extLst>
        </c:ser>
        <c:ser>
          <c:idx val="1"/>
          <c:order val="1"/>
          <c:tx>
            <c:strRef>
              <c:f>Graphs!$B$65</c:f>
              <c:strCache>
                <c:ptCount val="1"/>
                <c:pt idx="0">
                  <c:v>Fossil fuels</c:v>
                </c:pt>
              </c:strCache>
            </c:strRef>
          </c:tx>
          <c:spPr>
            <a:solidFill>
              <a:schemeClr val="accent2"/>
            </a:solidFill>
            <a:ln>
              <a:noFill/>
            </a:ln>
            <a:effectLst/>
          </c:spPr>
          <c:invertIfNegative val="0"/>
          <c:cat>
            <c:numRef>
              <c:f>Graphs!$W$63:$AV$63</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Graphs!$W$65:$AV$65</c:f>
              <c:numCache>
                <c:formatCode>General</c:formatCode>
                <c:ptCount val="26"/>
                <c:pt idx="0">
                  <c:v>1468000</c:v>
                </c:pt>
                <c:pt idx="1">
                  <c:v>1470000</c:v>
                </c:pt>
                <c:pt idx="2">
                  <c:v>2110000</c:v>
                </c:pt>
                <c:pt idx="3">
                  <c:v>1966000</c:v>
                </c:pt>
                <c:pt idx="4">
                  <c:v>1683798</c:v>
                </c:pt>
                <c:pt idx="5">
                  <c:v>1426672</c:v>
                </c:pt>
                <c:pt idx="6">
                  <c:v>1162192</c:v>
                </c:pt>
                <c:pt idx="7">
                  <c:v>1124780</c:v>
                </c:pt>
                <c:pt idx="8">
                  <c:v>1205426</c:v>
                </c:pt>
                <c:pt idx="9">
                  <c:v>1051932</c:v>
                </c:pt>
                <c:pt idx="10">
                  <c:v>1421326</c:v>
                </c:pt>
                <c:pt idx="11">
                  <c:v>1464570</c:v>
                </c:pt>
                <c:pt idx="12">
                  <c:v>3770236</c:v>
                </c:pt>
                <c:pt idx="13">
                  <c:v>4977086</c:v>
                </c:pt>
                <c:pt idx="14">
                  <c:v>5236197.3</c:v>
                </c:pt>
                <c:pt idx="15">
                  <c:v>6469959.4000000004</c:v>
                </c:pt>
                <c:pt idx="16">
                  <c:v>5695976.7999999998</c:v>
                </c:pt>
                <c:pt idx="17">
                  <c:v>7298757.7000000002</c:v>
                </c:pt>
                <c:pt idx="18">
                  <c:v>7713302.4000000004</c:v>
                </c:pt>
                <c:pt idx="19">
                  <c:v>9038682</c:v>
                </c:pt>
                <c:pt idx="20">
                  <c:v>10666170</c:v>
                </c:pt>
                <c:pt idx="21">
                  <c:v>11039714</c:v>
                </c:pt>
                <c:pt idx="22">
                  <c:v>11230466</c:v>
                </c:pt>
                <c:pt idx="23">
                  <c:v>10687828</c:v>
                </c:pt>
                <c:pt idx="24">
                  <c:v>11444342.3676</c:v>
                </c:pt>
                <c:pt idx="25">
                  <c:v>10825498.735200001</c:v>
                </c:pt>
              </c:numCache>
            </c:numRef>
          </c:val>
          <c:extLst>
            <c:ext xmlns:c16="http://schemas.microsoft.com/office/drawing/2014/chart" uri="{C3380CC4-5D6E-409C-BE32-E72D297353CC}">
              <c16:uniqueId val="{00000001-615E-4B2C-A26B-F3C6A5277892}"/>
            </c:ext>
          </c:extLst>
        </c:ser>
        <c:ser>
          <c:idx val="2"/>
          <c:order val="2"/>
          <c:tx>
            <c:strRef>
              <c:f>Graphs!$B$66</c:f>
              <c:strCache>
                <c:ptCount val="1"/>
                <c:pt idx="0">
                  <c:v>Metal Ores</c:v>
                </c:pt>
              </c:strCache>
            </c:strRef>
          </c:tx>
          <c:spPr>
            <a:solidFill>
              <a:schemeClr val="bg1">
                <a:lumMod val="65000"/>
              </a:schemeClr>
            </a:solidFill>
            <a:ln>
              <a:noFill/>
            </a:ln>
            <a:effectLst/>
          </c:spPr>
          <c:invertIfNegative val="0"/>
          <c:cat>
            <c:numRef>
              <c:f>Graphs!$W$63:$AV$63</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Graphs!$W$66:$AV$66</c:f>
              <c:numCache>
                <c:formatCode>General</c:formatCode>
                <c:ptCount val="26"/>
                <c:pt idx="0">
                  <c:v>43396366.365199998</c:v>
                </c:pt>
                <c:pt idx="1">
                  <c:v>36211803.039999999</c:v>
                </c:pt>
                <c:pt idx="2">
                  <c:v>30764960.423300002</c:v>
                </c:pt>
                <c:pt idx="3">
                  <c:v>33069987.0167</c:v>
                </c:pt>
                <c:pt idx="4">
                  <c:v>28062363.096700002</c:v>
                </c:pt>
                <c:pt idx="5">
                  <c:v>26418660.633299999</c:v>
                </c:pt>
                <c:pt idx="6">
                  <c:v>17959688.756700002</c:v>
                </c:pt>
                <c:pt idx="7">
                  <c:v>15411100.536699999</c:v>
                </c:pt>
                <c:pt idx="8">
                  <c:v>15028136.1163</c:v>
                </c:pt>
                <c:pt idx="9">
                  <c:v>12355050.507300001</c:v>
                </c:pt>
                <c:pt idx="10">
                  <c:v>12304403.942299999</c:v>
                </c:pt>
                <c:pt idx="11">
                  <c:v>10102391.029300001</c:v>
                </c:pt>
                <c:pt idx="12">
                  <c:v>9583032.9706699997</c:v>
                </c:pt>
                <c:pt idx="13">
                  <c:v>9850785.7536699995</c:v>
                </c:pt>
                <c:pt idx="14">
                  <c:v>8452259.6089999992</c:v>
                </c:pt>
                <c:pt idx="15">
                  <c:v>9243005.2878200002</c:v>
                </c:pt>
                <c:pt idx="16">
                  <c:v>12708396.975199999</c:v>
                </c:pt>
                <c:pt idx="17">
                  <c:v>16436940.443</c:v>
                </c:pt>
                <c:pt idx="18">
                  <c:v>14722170.350099999</c:v>
                </c:pt>
                <c:pt idx="19">
                  <c:v>25694261.6985</c:v>
                </c:pt>
                <c:pt idx="20">
                  <c:v>31874296.927999999</c:v>
                </c:pt>
                <c:pt idx="21">
                  <c:v>43385107.052900001</c:v>
                </c:pt>
                <c:pt idx="22">
                  <c:v>42036964.426899999</c:v>
                </c:pt>
                <c:pt idx="23">
                  <c:v>48062789.778300002</c:v>
                </c:pt>
                <c:pt idx="24">
                  <c:v>52433916.799900003</c:v>
                </c:pt>
                <c:pt idx="25">
                  <c:v>55596860.994499996</c:v>
                </c:pt>
              </c:numCache>
            </c:numRef>
          </c:val>
          <c:extLst>
            <c:ext xmlns:c16="http://schemas.microsoft.com/office/drawing/2014/chart" uri="{C3380CC4-5D6E-409C-BE32-E72D297353CC}">
              <c16:uniqueId val="{00000002-615E-4B2C-A26B-F3C6A5277892}"/>
            </c:ext>
          </c:extLst>
        </c:ser>
        <c:ser>
          <c:idx val="3"/>
          <c:order val="3"/>
          <c:tx>
            <c:strRef>
              <c:f>Graphs!$B$67</c:f>
              <c:strCache>
                <c:ptCount val="1"/>
                <c:pt idx="0">
                  <c:v>Non-metallic minerals</c:v>
                </c:pt>
              </c:strCache>
            </c:strRef>
          </c:tx>
          <c:spPr>
            <a:solidFill>
              <a:schemeClr val="tx2">
                <a:lumMod val="20000"/>
                <a:lumOff val="80000"/>
              </a:schemeClr>
            </a:solidFill>
            <a:ln>
              <a:noFill/>
            </a:ln>
            <a:effectLst/>
          </c:spPr>
          <c:invertIfNegative val="0"/>
          <c:cat>
            <c:numRef>
              <c:f>Graphs!$W$63:$AV$63</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Graphs!$W$67:$AV$67</c:f>
              <c:numCache>
                <c:formatCode>General</c:formatCode>
                <c:ptCount val="26"/>
                <c:pt idx="0">
                  <c:v>52123031.272</c:v>
                </c:pt>
                <c:pt idx="1">
                  <c:v>50796003.932700001</c:v>
                </c:pt>
                <c:pt idx="2">
                  <c:v>56780266.614200003</c:v>
                </c:pt>
                <c:pt idx="3">
                  <c:v>59470964.550399996</c:v>
                </c:pt>
                <c:pt idx="4">
                  <c:v>76040379.963300005</c:v>
                </c:pt>
                <c:pt idx="5">
                  <c:v>81779494.049999997</c:v>
                </c:pt>
                <c:pt idx="6">
                  <c:v>102105117.81299999</c:v>
                </c:pt>
                <c:pt idx="7">
                  <c:v>113217383.502</c:v>
                </c:pt>
                <c:pt idx="8">
                  <c:v>106469775.867</c:v>
                </c:pt>
                <c:pt idx="9">
                  <c:v>87114835.049600005</c:v>
                </c:pt>
                <c:pt idx="10">
                  <c:v>89792122.878900006</c:v>
                </c:pt>
                <c:pt idx="11">
                  <c:v>86775599.760600001</c:v>
                </c:pt>
                <c:pt idx="12">
                  <c:v>97451573.439400002</c:v>
                </c:pt>
                <c:pt idx="13">
                  <c:v>87523836.977500007</c:v>
                </c:pt>
                <c:pt idx="14">
                  <c:v>94700494.434400007</c:v>
                </c:pt>
                <c:pt idx="15">
                  <c:v>95052858.496700004</c:v>
                </c:pt>
                <c:pt idx="16">
                  <c:v>88932356.518299997</c:v>
                </c:pt>
                <c:pt idx="17">
                  <c:v>98228582.942100003</c:v>
                </c:pt>
                <c:pt idx="18">
                  <c:v>109851952.767</c:v>
                </c:pt>
                <c:pt idx="19">
                  <c:v>122274476.73</c:v>
                </c:pt>
                <c:pt idx="20">
                  <c:v>130223724.433</c:v>
                </c:pt>
                <c:pt idx="21">
                  <c:v>137560252.07600001</c:v>
                </c:pt>
                <c:pt idx="22">
                  <c:v>123432849.654</c:v>
                </c:pt>
                <c:pt idx="23">
                  <c:v>124087517.191</c:v>
                </c:pt>
                <c:pt idx="24">
                  <c:v>127455312.98100001</c:v>
                </c:pt>
                <c:pt idx="25">
                  <c:v>130906221.421</c:v>
                </c:pt>
              </c:numCache>
            </c:numRef>
          </c:val>
          <c:extLst>
            <c:ext xmlns:c16="http://schemas.microsoft.com/office/drawing/2014/chart" uri="{C3380CC4-5D6E-409C-BE32-E72D297353CC}">
              <c16:uniqueId val="{00000003-615E-4B2C-A26B-F3C6A5277892}"/>
            </c:ext>
          </c:extLst>
        </c:ser>
        <c:dLbls>
          <c:showLegendKey val="0"/>
          <c:showVal val="0"/>
          <c:showCatName val="0"/>
          <c:showSerName val="0"/>
          <c:showPercent val="0"/>
          <c:showBubbleSize val="0"/>
        </c:dLbls>
        <c:gapWidth val="36"/>
        <c:overlap val="100"/>
        <c:axId val="556345128"/>
        <c:axId val="556347088"/>
      </c:barChart>
      <c:catAx>
        <c:axId val="556345128"/>
        <c:scaling>
          <c:orientation val="minMax"/>
        </c:scaling>
        <c:delete val="0"/>
        <c:axPos val="b"/>
        <c:numFmt formatCode="General" sourceLinked="1"/>
        <c:majorTickMark val="cross"/>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b" anchorCtr="0"/>
          <a:lstStyle/>
          <a:p>
            <a:pPr>
              <a:defRPr sz="1400" b="0" i="0" u="none" strike="noStrike" kern="1200" baseline="0">
                <a:solidFill>
                  <a:schemeClr val="tx1">
                    <a:lumMod val="65000"/>
                    <a:lumOff val="35000"/>
                  </a:schemeClr>
                </a:solidFill>
                <a:latin typeface="+mn-lt"/>
                <a:ea typeface="+mn-ea"/>
                <a:cs typeface="+mn-cs"/>
              </a:defRPr>
            </a:pPr>
            <a:endParaRPr lang="en-US"/>
          </a:p>
        </c:txPr>
        <c:crossAx val="556347088"/>
        <c:crosses val="autoZero"/>
        <c:auto val="1"/>
        <c:lblAlgn val="ctr"/>
        <c:lblOffset val="100"/>
        <c:tickLblSkip val="5"/>
        <c:tickMarkSkip val="1"/>
        <c:noMultiLvlLbl val="0"/>
      </c:catAx>
      <c:valAx>
        <c:axId val="5563470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56345128"/>
        <c:crosses val="autoZero"/>
        <c:crossBetween val="between"/>
        <c:dispUnits>
          <c:builtInUnit val="millions"/>
          <c:dispUnitsLbl>
            <c:layout>
              <c:manualLayout>
                <c:xMode val="edge"/>
                <c:yMode val="edge"/>
                <c:x val="1.6009148084619784E-2"/>
                <c:y val="0.3272146970305197"/>
              </c:manualLayout>
            </c:layout>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million tonnes</a:t>
                  </a:r>
                </a:p>
              </c:rich>
            </c:tx>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layout>
        <c:manualLayout>
          <c:xMode val="edge"/>
          <c:yMode val="edge"/>
          <c:x val="0.13940017668863466"/>
          <c:y val="0.87828019108987887"/>
          <c:w val="0.78995873734243449"/>
          <c:h val="0.1005554938340184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a:t>DE</a:t>
            </a:r>
            <a:r>
              <a:rPr lang="en-US" baseline="0"/>
              <a:t> per capita</a:t>
            </a:r>
          </a:p>
          <a:p>
            <a:pPr>
              <a:defRPr/>
            </a:pPr>
            <a:r>
              <a:rPr lang="en-US"/>
              <a:t> -  Lao PDR</a:t>
            </a:r>
          </a:p>
        </c:rich>
      </c:tx>
      <c:layout>
        <c:manualLayout>
          <c:xMode val="edge"/>
          <c:yMode val="edge"/>
          <c:x val="0.39105641945510577"/>
          <c:y val="4.384653023919742E-2"/>
        </c:manualLayout>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809680222219221"/>
          <c:y val="0.17159937516340443"/>
          <c:w val="0.76599577711448164"/>
          <c:h val="0.57545479397623367"/>
        </c:manualLayout>
      </c:layout>
      <c:barChart>
        <c:barDir val="col"/>
        <c:grouping val="stacked"/>
        <c:varyColors val="0"/>
        <c:ser>
          <c:idx val="0"/>
          <c:order val="0"/>
          <c:tx>
            <c:strRef>
              <c:f>Graphs!$B$131</c:f>
              <c:strCache>
                <c:ptCount val="1"/>
                <c:pt idx="0">
                  <c:v>Biomass</c:v>
                </c:pt>
              </c:strCache>
            </c:strRef>
          </c:tx>
          <c:spPr>
            <a:solidFill>
              <a:schemeClr val="accent3">
                <a:lumMod val="75000"/>
              </a:schemeClr>
            </a:solidFill>
            <a:ln>
              <a:noFill/>
            </a:ln>
            <a:effectLst/>
          </c:spPr>
          <c:invertIfNegative val="0"/>
          <c:cat>
            <c:numRef>
              <c:f>Graphs!$W$130:$AV$130</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Graphs!$W$131:$AV$131</c:f>
              <c:numCache>
                <c:formatCode>General</c:formatCode>
                <c:ptCount val="26"/>
                <c:pt idx="0">
                  <c:v>2.1260147823422684</c:v>
                </c:pt>
                <c:pt idx="1">
                  <c:v>1.9423082736348147</c:v>
                </c:pt>
                <c:pt idx="2">
                  <c:v>2.0004473104118308</c:v>
                </c:pt>
                <c:pt idx="3">
                  <c:v>1.9292439016138054</c:v>
                </c:pt>
                <c:pt idx="4">
                  <c:v>2.0156207006368754</c:v>
                </c:pt>
                <c:pt idx="5">
                  <c:v>1.9713528993794278</c:v>
                </c:pt>
                <c:pt idx="6">
                  <c:v>1.8925472842897424</c:v>
                </c:pt>
                <c:pt idx="7">
                  <c:v>1.9632317268811588</c:v>
                </c:pt>
                <c:pt idx="8">
                  <c:v>1.9868827316443991</c:v>
                </c:pt>
                <c:pt idx="9">
                  <c:v>2.2154055670942947</c:v>
                </c:pt>
                <c:pt idx="10">
                  <c:v>2.3178769590327613</c:v>
                </c:pt>
                <c:pt idx="11">
                  <c:v>2.2547369483774311</c:v>
                </c:pt>
                <c:pt idx="12">
                  <c:v>2.3520478984213988</c:v>
                </c:pt>
                <c:pt idx="13">
                  <c:v>2.3082652040158429</c:v>
                </c:pt>
                <c:pt idx="14">
                  <c:v>2.3681024550380338</c:v>
                </c:pt>
                <c:pt idx="15">
                  <c:v>2.4532683518328597</c:v>
                </c:pt>
                <c:pt idx="16">
                  <c:v>2.5196897340514903</c:v>
                </c:pt>
                <c:pt idx="17">
                  <c:v>2.7141098611463264</c:v>
                </c:pt>
                <c:pt idx="18">
                  <c:v>2.8855322595761868</c:v>
                </c:pt>
                <c:pt idx="19">
                  <c:v>2.8979621849481072</c:v>
                </c:pt>
                <c:pt idx="20">
                  <c:v>3.0349663420782602</c:v>
                </c:pt>
                <c:pt idx="21">
                  <c:v>3.3403329805875974</c:v>
                </c:pt>
                <c:pt idx="22">
                  <c:v>3.4520047982326725</c:v>
                </c:pt>
                <c:pt idx="23">
                  <c:v>3.586932576700403</c:v>
                </c:pt>
                <c:pt idx="24">
                  <c:v>4.2253784376392147</c:v>
                </c:pt>
                <c:pt idx="25">
                  <c:v>4.288589598873747</c:v>
                </c:pt>
              </c:numCache>
            </c:numRef>
          </c:val>
          <c:extLst>
            <c:ext xmlns:c16="http://schemas.microsoft.com/office/drawing/2014/chart" uri="{C3380CC4-5D6E-409C-BE32-E72D297353CC}">
              <c16:uniqueId val="{00000000-92CF-4566-AEEA-2FD27795B7CA}"/>
            </c:ext>
          </c:extLst>
        </c:ser>
        <c:ser>
          <c:idx val="1"/>
          <c:order val="1"/>
          <c:tx>
            <c:strRef>
              <c:f>Graphs!$B$132</c:f>
              <c:strCache>
                <c:ptCount val="1"/>
                <c:pt idx="0">
                  <c:v>Fossil fuels</c:v>
                </c:pt>
              </c:strCache>
            </c:strRef>
          </c:tx>
          <c:spPr>
            <a:solidFill>
              <a:schemeClr val="accent2"/>
            </a:solidFill>
            <a:ln>
              <a:noFill/>
            </a:ln>
            <a:effectLst/>
          </c:spPr>
          <c:invertIfNegative val="0"/>
          <c:cat>
            <c:numRef>
              <c:f>Graphs!$W$130:$AV$130</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Graphs!$W$132:$AV$132</c:f>
              <c:numCache>
                <c:formatCode>General</c:formatCode>
                <c:ptCount val="26"/>
                <c:pt idx="0">
                  <c:v>2.3541749863871959E-4</c:v>
                </c:pt>
                <c:pt idx="1">
                  <c:v>2.2875544389414369E-4</c:v>
                </c:pt>
                <c:pt idx="2">
                  <c:v>2.2237537933867039E-4</c:v>
                </c:pt>
                <c:pt idx="3">
                  <c:v>2.1637468412494577E-4</c:v>
                </c:pt>
                <c:pt idx="4">
                  <c:v>2.1085432239332784E-4</c:v>
                </c:pt>
                <c:pt idx="5">
                  <c:v>4.8420121603022287E-3</c:v>
                </c:pt>
                <c:pt idx="6">
                  <c:v>1.0215617861012508E-2</c:v>
                </c:pt>
                <c:pt idx="7">
                  <c:v>1.8830746085058411E-2</c:v>
                </c:pt>
                <c:pt idx="8">
                  <c:v>4.7555414472441042E-2</c:v>
                </c:pt>
                <c:pt idx="9">
                  <c:v>7.8361630011907824E-2</c:v>
                </c:pt>
                <c:pt idx="10">
                  <c:v>7.7129905842898555E-2</c:v>
                </c:pt>
                <c:pt idx="11">
                  <c:v>6.9557265663121343E-2</c:v>
                </c:pt>
                <c:pt idx="12">
                  <c:v>9.0882812712409625E-2</c:v>
                </c:pt>
                <c:pt idx="13">
                  <c:v>8.0500310485583176E-2</c:v>
                </c:pt>
                <c:pt idx="14">
                  <c:v>0.10582672119322256</c:v>
                </c:pt>
                <c:pt idx="15">
                  <c:v>0.10826287111323701</c:v>
                </c:pt>
                <c:pt idx="16">
                  <c:v>0.11093252346314857</c:v>
                </c:pt>
                <c:pt idx="17">
                  <c:v>0.17466875972492579</c:v>
                </c:pt>
                <c:pt idx="18">
                  <c:v>0.12761654068463846</c:v>
                </c:pt>
                <c:pt idx="19">
                  <c:v>0.14268112611534281</c:v>
                </c:pt>
                <c:pt idx="20">
                  <c:v>0.15094102704173951</c:v>
                </c:pt>
                <c:pt idx="21">
                  <c:v>0.1507821434388335</c:v>
                </c:pt>
                <c:pt idx="22">
                  <c:v>0.15139950025104085</c:v>
                </c:pt>
                <c:pt idx="23">
                  <c:v>0.18241973283069793</c:v>
                </c:pt>
                <c:pt idx="24">
                  <c:v>0.18676753160420373</c:v>
                </c:pt>
                <c:pt idx="25">
                  <c:v>0.19741927030825976</c:v>
                </c:pt>
              </c:numCache>
            </c:numRef>
          </c:val>
          <c:extLst>
            <c:ext xmlns:c16="http://schemas.microsoft.com/office/drawing/2014/chart" uri="{C3380CC4-5D6E-409C-BE32-E72D297353CC}">
              <c16:uniqueId val="{00000001-92CF-4566-AEEA-2FD27795B7CA}"/>
            </c:ext>
          </c:extLst>
        </c:ser>
        <c:ser>
          <c:idx val="2"/>
          <c:order val="2"/>
          <c:tx>
            <c:strRef>
              <c:f>Graphs!$B$133</c:f>
              <c:strCache>
                <c:ptCount val="1"/>
                <c:pt idx="0">
                  <c:v>Metal Ores</c:v>
                </c:pt>
              </c:strCache>
            </c:strRef>
          </c:tx>
          <c:spPr>
            <a:solidFill>
              <a:schemeClr val="bg1">
                <a:lumMod val="65000"/>
              </a:schemeClr>
            </a:solidFill>
            <a:ln>
              <a:noFill/>
            </a:ln>
            <a:effectLst/>
          </c:spPr>
          <c:invertIfNegative val="0"/>
          <c:cat>
            <c:numRef>
              <c:f>Graphs!$W$130:$AV$130</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Graphs!$W$133:$AV$133</c:f>
              <c:numCache>
                <c:formatCode>General</c:formatCode>
                <c:ptCount val="26"/>
                <c:pt idx="0">
                  <c:v>6.2777018314488847E-3</c:v>
                </c:pt>
                <c:pt idx="1">
                  <c:v>4.5750373608988487E-3</c:v>
                </c:pt>
                <c:pt idx="2">
                  <c:v>8.5983802586229712E-3</c:v>
                </c:pt>
                <c:pt idx="3">
                  <c:v>9.5203372795852597E-3</c:v>
                </c:pt>
                <c:pt idx="4">
                  <c:v>1.7992620916210962E-2</c:v>
                </c:pt>
                <c:pt idx="5">
                  <c:v>1.6056737098102958E-2</c:v>
                </c:pt>
                <c:pt idx="6">
                  <c:v>2.0243092960699337E-2</c:v>
                </c:pt>
                <c:pt idx="7">
                  <c:v>9.8645440272356107E-3</c:v>
                </c:pt>
                <c:pt idx="8">
                  <c:v>7.6797896854099998E-3</c:v>
                </c:pt>
                <c:pt idx="9">
                  <c:v>6.849045328694247E-3</c:v>
                </c:pt>
                <c:pt idx="10">
                  <c:v>6.9874936958145605E-3</c:v>
                </c:pt>
                <c:pt idx="11">
                  <c:v>5.0895936587104069E-2</c:v>
                </c:pt>
                <c:pt idx="12">
                  <c:v>7.2417900184285223E-3</c:v>
                </c:pt>
                <c:pt idx="13">
                  <c:v>0.24210025587546738</c:v>
                </c:pt>
                <c:pt idx="14">
                  <c:v>0.26178443066613372</c:v>
                </c:pt>
                <c:pt idx="15">
                  <c:v>1.3104314425487709</c:v>
                </c:pt>
                <c:pt idx="16">
                  <c:v>2.287065675630267</c:v>
                </c:pt>
                <c:pt idx="17">
                  <c:v>2.2137962248515648</c:v>
                </c:pt>
                <c:pt idx="18">
                  <c:v>3.022037433460167</c:v>
                </c:pt>
                <c:pt idx="19">
                  <c:v>4.0216302974426279</c:v>
                </c:pt>
                <c:pt idx="20">
                  <c:v>4.2884012424159952</c:v>
                </c:pt>
                <c:pt idx="21">
                  <c:v>4.3749878749484248</c:v>
                </c:pt>
                <c:pt idx="22">
                  <c:v>4.7606723559218604</c:v>
                </c:pt>
                <c:pt idx="23">
                  <c:v>5.0402962951283321</c:v>
                </c:pt>
                <c:pt idx="24">
                  <c:v>5.1013614425276179</c:v>
                </c:pt>
                <c:pt idx="25">
                  <c:v>5.5432897192791026</c:v>
                </c:pt>
              </c:numCache>
            </c:numRef>
          </c:val>
          <c:extLst>
            <c:ext xmlns:c16="http://schemas.microsoft.com/office/drawing/2014/chart" uri="{C3380CC4-5D6E-409C-BE32-E72D297353CC}">
              <c16:uniqueId val="{00000002-92CF-4566-AEEA-2FD27795B7CA}"/>
            </c:ext>
          </c:extLst>
        </c:ser>
        <c:ser>
          <c:idx val="3"/>
          <c:order val="3"/>
          <c:tx>
            <c:strRef>
              <c:f>Graphs!$B$134</c:f>
              <c:strCache>
                <c:ptCount val="1"/>
                <c:pt idx="0">
                  <c:v>Non-metallic minerals</c:v>
                </c:pt>
              </c:strCache>
            </c:strRef>
          </c:tx>
          <c:spPr>
            <a:solidFill>
              <a:schemeClr val="tx2">
                <a:lumMod val="20000"/>
                <a:lumOff val="80000"/>
              </a:schemeClr>
            </a:solidFill>
            <a:ln>
              <a:noFill/>
            </a:ln>
            <a:effectLst/>
          </c:spPr>
          <c:invertIfNegative val="0"/>
          <c:cat>
            <c:numRef>
              <c:f>Graphs!$W$130:$AV$130</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Graphs!$W$134:$AV$134</c:f>
              <c:numCache>
                <c:formatCode>General</c:formatCode>
                <c:ptCount val="26"/>
                <c:pt idx="0">
                  <c:v>3.2461682281272899E-2</c:v>
                </c:pt>
                <c:pt idx="1">
                  <c:v>3.7033097421531817E-2</c:v>
                </c:pt>
                <c:pt idx="2">
                  <c:v>4.105808109503041E-2</c:v>
                </c:pt>
                <c:pt idx="3">
                  <c:v>5.2195234422077665E-2</c:v>
                </c:pt>
                <c:pt idx="4">
                  <c:v>4.7937984496124034E-2</c:v>
                </c:pt>
                <c:pt idx="5">
                  <c:v>4.8500560133098003E-2</c:v>
                </c:pt>
                <c:pt idx="6">
                  <c:v>4.7519348698619478E-2</c:v>
                </c:pt>
                <c:pt idx="7">
                  <c:v>5.1100746588150163E-2</c:v>
                </c:pt>
                <c:pt idx="8">
                  <c:v>0.12587434986385473</c:v>
                </c:pt>
                <c:pt idx="9">
                  <c:v>0.13155780965247371</c:v>
                </c:pt>
                <c:pt idx="10">
                  <c:v>0.16311812264511324</c:v>
                </c:pt>
                <c:pt idx="11">
                  <c:v>0.16280265695749868</c:v>
                </c:pt>
                <c:pt idx="12">
                  <c:v>0.48098985522523147</c:v>
                </c:pt>
                <c:pt idx="13">
                  <c:v>0.33229765605073164</c:v>
                </c:pt>
                <c:pt idx="14">
                  <c:v>0.37415484721926229</c:v>
                </c:pt>
                <c:pt idx="15">
                  <c:v>0.42403688625889729</c:v>
                </c:pt>
                <c:pt idx="16">
                  <c:v>0.41196885612665674</c:v>
                </c:pt>
                <c:pt idx="17">
                  <c:v>0.5377369043277751</c:v>
                </c:pt>
                <c:pt idx="18">
                  <c:v>0.57250968870912433</c:v>
                </c:pt>
                <c:pt idx="19">
                  <c:v>0.72778482836360492</c:v>
                </c:pt>
                <c:pt idx="20">
                  <c:v>0.94287563508858019</c:v>
                </c:pt>
                <c:pt idx="21">
                  <c:v>0.61681443852896278</c:v>
                </c:pt>
                <c:pt idx="22">
                  <c:v>0.63637614517576724</c:v>
                </c:pt>
                <c:pt idx="23">
                  <c:v>0.65829660904394149</c:v>
                </c:pt>
                <c:pt idx="24">
                  <c:v>0.69142541365912724</c:v>
                </c:pt>
                <c:pt idx="25">
                  <c:v>0.73519046534832366</c:v>
                </c:pt>
              </c:numCache>
            </c:numRef>
          </c:val>
          <c:extLst>
            <c:ext xmlns:c16="http://schemas.microsoft.com/office/drawing/2014/chart" uri="{C3380CC4-5D6E-409C-BE32-E72D297353CC}">
              <c16:uniqueId val="{00000003-92CF-4566-AEEA-2FD27795B7CA}"/>
            </c:ext>
          </c:extLst>
        </c:ser>
        <c:dLbls>
          <c:showLegendKey val="0"/>
          <c:showVal val="0"/>
          <c:showCatName val="0"/>
          <c:showSerName val="0"/>
          <c:showPercent val="0"/>
          <c:showBubbleSize val="0"/>
        </c:dLbls>
        <c:gapWidth val="36"/>
        <c:overlap val="100"/>
        <c:axId val="105172968"/>
        <c:axId val="105171008"/>
      </c:barChart>
      <c:catAx>
        <c:axId val="105172968"/>
        <c:scaling>
          <c:orientation val="minMax"/>
        </c:scaling>
        <c:delete val="0"/>
        <c:axPos val="b"/>
        <c:numFmt formatCode="General" sourceLinked="1"/>
        <c:majorTickMark val="cross"/>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b" anchorCtr="0"/>
          <a:lstStyle/>
          <a:p>
            <a:pPr>
              <a:defRPr sz="1400" b="0" i="0" u="none" strike="noStrike" kern="1200" baseline="0">
                <a:solidFill>
                  <a:schemeClr val="tx1">
                    <a:lumMod val="65000"/>
                    <a:lumOff val="35000"/>
                  </a:schemeClr>
                </a:solidFill>
                <a:latin typeface="+mn-lt"/>
                <a:ea typeface="+mn-ea"/>
                <a:cs typeface="+mn-cs"/>
              </a:defRPr>
            </a:pPr>
            <a:endParaRPr lang="en-US"/>
          </a:p>
        </c:txPr>
        <c:crossAx val="105171008"/>
        <c:crosses val="autoZero"/>
        <c:auto val="1"/>
        <c:lblAlgn val="ctr"/>
        <c:lblOffset val="100"/>
        <c:tickLblSkip val="5"/>
        <c:tickMarkSkip val="1"/>
        <c:noMultiLvlLbl val="0"/>
      </c:catAx>
      <c:valAx>
        <c:axId val="1051710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tonnes</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51729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a:t>DE</a:t>
            </a:r>
            <a:r>
              <a:rPr lang="en-US" baseline="0"/>
              <a:t> per capita</a:t>
            </a:r>
          </a:p>
          <a:p>
            <a:pPr>
              <a:defRPr/>
            </a:pPr>
            <a:r>
              <a:rPr lang="en-US"/>
              <a:t> -  Philippines</a:t>
            </a:r>
          </a:p>
        </c:rich>
      </c:tx>
      <c:layout>
        <c:manualLayout>
          <c:xMode val="edge"/>
          <c:yMode val="edge"/>
          <c:x val="0.39775658695929339"/>
          <c:y val="3.5874433832070611E-2"/>
        </c:manualLayout>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809680222219221"/>
          <c:y val="0.17159937516340443"/>
          <c:w val="0.76599577711448164"/>
          <c:h val="0.57545479397623367"/>
        </c:manualLayout>
      </c:layout>
      <c:barChart>
        <c:barDir val="col"/>
        <c:grouping val="stacked"/>
        <c:varyColors val="0"/>
        <c:ser>
          <c:idx val="0"/>
          <c:order val="0"/>
          <c:tx>
            <c:strRef>
              <c:f>Graphs!$B$137</c:f>
              <c:strCache>
                <c:ptCount val="1"/>
                <c:pt idx="0">
                  <c:v>Biomass</c:v>
                </c:pt>
              </c:strCache>
            </c:strRef>
          </c:tx>
          <c:spPr>
            <a:solidFill>
              <a:schemeClr val="accent3">
                <a:lumMod val="75000"/>
              </a:schemeClr>
            </a:solidFill>
            <a:ln>
              <a:noFill/>
            </a:ln>
            <a:effectLst/>
          </c:spPr>
          <c:invertIfNegative val="0"/>
          <c:cat>
            <c:numRef>
              <c:f>Graphs!$W$136:$AV$136</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Graphs!$W$137:$AV$137</c:f>
              <c:numCache>
                <c:formatCode>General</c:formatCode>
                <c:ptCount val="26"/>
                <c:pt idx="0">
                  <c:v>2.4719080431702154</c:v>
                </c:pt>
                <c:pt idx="1">
                  <c:v>2.339271065300959</c:v>
                </c:pt>
                <c:pt idx="2">
                  <c:v>2.3875343269395408</c:v>
                </c:pt>
                <c:pt idx="3">
                  <c:v>2.3664205745757476</c:v>
                </c:pt>
                <c:pt idx="4">
                  <c:v>2.2664735736597472</c:v>
                </c:pt>
                <c:pt idx="5">
                  <c:v>2.1791224965942568</c:v>
                </c:pt>
                <c:pt idx="6">
                  <c:v>2.1882006195467887</c:v>
                </c:pt>
                <c:pt idx="7">
                  <c:v>2.2206540427466956</c:v>
                </c:pt>
                <c:pt idx="8">
                  <c:v>2.0378842181257806</c:v>
                </c:pt>
                <c:pt idx="9">
                  <c:v>2.0353193726045902</c:v>
                </c:pt>
                <c:pt idx="10">
                  <c:v>2.0808392242687423</c:v>
                </c:pt>
                <c:pt idx="11">
                  <c:v>2.1203994043254388</c:v>
                </c:pt>
                <c:pt idx="12">
                  <c:v>2.1277279947083176</c:v>
                </c:pt>
                <c:pt idx="13">
                  <c:v>2.1855591816846931</c:v>
                </c:pt>
                <c:pt idx="14">
                  <c:v>2.2559165465244209</c:v>
                </c:pt>
                <c:pt idx="15">
                  <c:v>2.2034279774714065</c:v>
                </c:pt>
                <c:pt idx="16">
                  <c:v>2.2300806938813613</c:v>
                </c:pt>
                <c:pt idx="17">
                  <c:v>2.2954950912549164</c:v>
                </c:pt>
                <c:pt idx="18">
                  <c:v>2.3544250431810583</c:v>
                </c:pt>
                <c:pt idx="19">
                  <c:v>2.3048569537109347</c:v>
                </c:pt>
                <c:pt idx="20">
                  <c:v>2.1662183186985589</c:v>
                </c:pt>
                <c:pt idx="21">
                  <c:v>2.1958951765317178</c:v>
                </c:pt>
                <c:pt idx="22">
                  <c:v>2.241729698772478</c:v>
                </c:pt>
                <c:pt idx="23">
                  <c:v>2.1921672357969948</c:v>
                </c:pt>
                <c:pt idx="24">
                  <c:v>2.1753923653015788</c:v>
                </c:pt>
                <c:pt idx="25">
                  <c:v>2.1793770601501627</c:v>
                </c:pt>
              </c:numCache>
            </c:numRef>
          </c:val>
          <c:extLst>
            <c:ext xmlns:c16="http://schemas.microsoft.com/office/drawing/2014/chart" uri="{C3380CC4-5D6E-409C-BE32-E72D297353CC}">
              <c16:uniqueId val="{00000000-31E7-4D4D-8E11-E727B388B893}"/>
            </c:ext>
          </c:extLst>
        </c:ser>
        <c:ser>
          <c:idx val="1"/>
          <c:order val="1"/>
          <c:tx>
            <c:strRef>
              <c:f>Graphs!$B$138</c:f>
              <c:strCache>
                <c:ptCount val="1"/>
                <c:pt idx="0">
                  <c:v>Fossil fuels</c:v>
                </c:pt>
              </c:strCache>
            </c:strRef>
          </c:tx>
          <c:spPr>
            <a:solidFill>
              <a:schemeClr val="accent2"/>
            </a:solidFill>
            <a:ln>
              <a:noFill/>
            </a:ln>
            <a:effectLst/>
          </c:spPr>
          <c:invertIfNegative val="0"/>
          <c:cat>
            <c:numRef>
              <c:f>Graphs!$W$136:$AV$136</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Graphs!$W$138:$AV$138</c:f>
              <c:numCache>
                <c:formatCode>General</c:formatCode>
                <c:ptCount val="26"/>
                <c:pt idx="0">
                  <c:v>2.3697546981032599E-2</c:v>
                </c:pt>
                <c:pt idx="1">
                  <c:v>2.3145983132719067E-2</c:v>
                </c:pt>
                <c:pt idx="2">
                  <c:v>3.2422182421304256E-2</c:v>
                </c:pt>
                <c:pt idx="3">
                  <c:v>2.9495182008527077E-2</c:v>
                </c:pt>
                <c:pt idx="4">
                  <c:v>2.4674599847649772E-2</c:v>
                </c:pt>
                <c:pt idx="5">
                  <c:v>2.0428974499050363E-2</c:v>
                </c:pt>
                <c:pt idx="6">
                  <c:v>1.6268681518433605E-2</c:v>
                </c:pt>
                <c:pt idx="7">
                  <c:v>1.5398957909565246E-2</c:v>
                </c:pt>
                <c:pt idx="8">
                  <c:v>1.6146355532454706E-2</c:v>
                </c:pt>
                <c:pt idx="9">
                  <c:v>1.3789459230145811E-2</c:v>
                </c:pt>
                <c:pt idx="10">
                  <c:v>1.8237970220465992E-2</c:v>
                </c:pt>
                <c:pt idx="11">
                  <c:v>1.8398071034666227E-2</c:v>
                </c:pt>
                <c:pt idx="12">
                  <c:v>4.6377573612777993E-2</c:v>
                </c:pt>
                <c:pt idx="13">
                  <c:v>5.9985319819879868E-2</c:v>
                </c:pt>
                <c:pt idx="14">
                  <c:v>6.1896329469643505E-2</c:v>
                </c:pt>
                <c:pt idx="15">
                  <c:v>7.5108617086936849E-2</c:v>
                </c:pt>
                <c:pt idx="16">
                  <c:v>6.5027837473446329E-2</c:v>
                </c:pt>
                <c:pt idx="17">
                  <c:v>8.204030825069869E-2</c:v>
                </c:pt>
                <c:pt idx="18">
                  <c:v>8.542136036129172E-2</c:v>
                </c:pt>
                <c:pt idx="19">
                  <c:v>9.8630472240088571E-2</c:v>
                </c:pt>
                <c:pt idx="20">
                  <c:v>0.11464204510925978</c:v>
                </c:pt>
                <c:pt idx="21">
                  <c:v>0.11682084613647316</c:v>
                </c:pt>
                <c:pt idx="22">
                  <c:v>0.11696291633711675</c:v>
                </c:pt>
                <c:pt idx="23">
                  <c:v>0.10953822295724427</c:v>
                </c:pt>
                <c:pt idx="24">
                  <c:v>0.1154377001309983</c:v>
                </c:pt>
                <c:pt idx="25">
                  <c:v>0.10750311593431124</c:v>
                </c:pt>
              </c:numCache>
            </c:numRef>
          </c:val>
          <c:extLst>
            <c:ext xmlns:c16="http://schemas.microsoft.com/office/drawing/2014/chart" uri="{C3380CC4-5D6E-409C-BE32-E72D297353CC}">
              <c16:uniqueId val="{00000001-31E7-4D4D-8E11-E727B388B893}"/>
            </c:ext>
          </c:extLst>
        </c:ser>
        <c:ser>
          <c:idx val="2"/>
          <c:order val="2"/>
          <c:tx>
            <c:strRef>
              <c:f>Graphs!$B$139</c:f>
              <c:strCache>
                <c:ptCount val="1"/>
                <c:pt idx="0">
                  <c:v>Metal Ores</c:v>
                </c:pt>
              </c:strCache>
            </c:strRef>
          </c:tx>
          <c:spPr>
            <a:solidFill>
              <a:schemeClr val="bg1">
                <a:lumMod val="65000"/>
              </a:schemeClr>
            </a:solidFill>
            <a:ln>
              <a:noFill/>
            </a:ln>
            <a:effectLst/>
          </c:spPr>
          <c:invertIfNegative val="0"/>
          <c:cat>
            <c:numRef>
              <c:f>Graphs!$W$136:$AV$136</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Graphs!$W$139:$AV$139</c:f>
              <c:numCache>
                <c:formatCode>General</c:formatCode>
                <c:ptCount val="26"/>
                <c:pt idx="0">
                  <c:v>0.7005363969655517</c:v>
                </c:pt>
                <c:pt idx="1">
                  <c:v>0.57017536215590814</c:v>
                </c:pt>
                <c:pt idx="2">
                  <c:v>0.47273325072437844</c:v>
                </c:pt>
                <c:pt idx="3">
                  <c:v>0.4961369715550325</c:v>
                </c:pt>
                <c:pt idx="4">
                  <c:v>0.41122960128859071</c:v>
                </c:pt>
                <c:pt idx="5">
                  <c:v>0.37829728513404021</c:v>
                </c:pt>
                <c:pt idx="6">
                  <c:v>0.25140463585444156</c:v>
                </c:pt>
                <c:pt idx="7">
                  <c:v>0.21098782740155556</c:v>
                </c:pt>
                <c:pt idx="8">
                  <c:v>0.20129782228349388</c:v>
                </c:pt>
                <c:pt idx="9">
                  <c:v>0.16195862969926353</c:v>
                </c:pt>
                <c:pt idx="10">
                  <c:v>0.15788591264794405</c:v>
                </c:pt>
                <c:pt idx="11">
                  <c:v>0.12690722039713789</c:v>
                </c:pt>
                <c:pt idx="12">
                  <c:v>0.11788063586229788</c:v>
                </c:pt>
                <c:pt idx="13">
                  <c:v>0.11872459786931776</c:v>
                </c:pt>
                <c:pt idx="14">
                  <c:v>9.9912935962444382E-2</c:v>
                </c:pt>
                <c:pt idx="15">
                  <c:v>0.10730041751041047</c:v>
                </c:pt>
                <c:pt idx="16">
                  <c:v>0.14508478564226993</c:v>
                </c:pt>
                <c:pt idx="17">
                  <c:v>0.1847563264967812</c:v>
                </c:pt>
                <c:pt idx="18">
                  <c:v>0.16304142552173453</c:v>
                </c:pt>
                <c:pt idx="19">
                  <c:v>0.28037684755183057</c:v>
                </c:pt>
                <c:pt idx="20">
                  <c:v>0.34259106935720285</c:v>
                </c:pt>
                <c:pt idx="21">
                  <c:v>0.45909567183001732</c:v>
                </c:pt>
                <c:pt idx="22">
                  <c:v>0.43780604948448781</c:v>
                </c:pt>
                <c:pt idx="23">
                  <c:v>0.49258956849629193</c:v>
                </c:pt>
                <c:pt idx="24">
                  <c:v>0.52889458999206063</c:v>
                </c:pt>
                <c:pt idx="25">
                  <c:v>0.55210719979499379</c:v>
                </c:pt>
              </c:numCache>
            </c:numRef>
          </c:val>
          <c:extLst>
            <c:ext xmlns:c16="http://schemas.microsoft.com/office/drawing/2014/chart" uri="{C3380CC4-5D6E-409C-BE32-E72D297353CC}">
              <c16:uniqueId val="{00000002-31E7-4D4D-8E11-E727B388B893}"/>
            </c:ext>
          </c:extLst>
        </c:ser>
        <c:ser>
          <c:idx val="3"/>
          <c:order val="3"/>
          <c:tx>
            <c:strRef>
              <c:f>Graphs!$B$140</c:f>
              <c:strCache>
                <c:ptCount val="1"/>
                <c:pt idx="0">
                  <c:v>Non-metallic minerals</c:v>
                </c:pt>
              </c:strCache>
            </c:strRef>
          </c:tx>
          <c:spPr>
            <a:solidFill>
              <a:schemeClr val="tx2">
                <a:lumMod val="20000"/>
                <a:lumOff val="80000"/>
              </a:schemeClr>
            </a:solidFill>
            <a:ln>
              <a:noFill/>
            </a:ln>
            <a:effectLst/>
          </c:spPr>
          <c:invertIfNegative val="0"/>
          <c:cat>
            <c:numRef>
              <c:f>Graphs!$W$136:$AV$136</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Graphs!$W$140:$AV$140</c:f>
              <c:numCache>
                <c:formatCode>General</c:formatCode>
                <c:ptCount val="26"/>
                <c:pt idx="0">
                  <c:v>0.84140870733109763</c:v>
                </c:pt>
                <c:pt idx="1">
                  <c:v>0.79981187090871131</c:v>
                </c:pt>
                <c:pt idx="2">
                  <c:v>0.87248348914496887</c:v>
                </c:pt>
                <c:pt idx="3">
                  <c:v>0.89222122260259895</c:v>
                </c:pt>
                <c:pt idx="4">
                  <c:v>1.1143058418276259</c:v>
                </c:pt>
                <c:pt idx="5">
                  <c:v>1.1710268362263301</c:v>
                </c:pt>
                <c:pt idx="6">
                  <c:v>1.4292953686670007</c:v>
                </c:pt>
                <c:pt idx="7">
                  <c:v>1.5500184242059822</c:v>
                </c:pt>
                <c:pt idx="8">
                  <c:v>1.4261338768280658</c:v>
                </c:pt>
                <c:pt idx="9">
                  <c:v>1.1419620909501151</c:v>
                </c:pt>
                <c:pt idx="10">
                  <c:v>1.1521818802286043</c:v>
                </c:pt>
                <c:pt idx="11">
                  <c:v>1.0900835388348009</c:v>
                </c:pt>
                <c:pt idx="12">
                  <c:v>1.1987492350258218</c:v>
                </c:pt>
                <c:pt idx="13">
                  <c:v>1.0548632981142712</c:v>
                </c:pt>
                <c:pt idx="14">
                  <c:v>1.1194408210037776</c:v>
                </c:pt>
                <c:pt idx="15">
                  <c:v>1.1034518627500864</c:v>
                </c:pt>
                <c:pt idx="16">
                  <c:v>1.0152918505220383</c:v>
                </c:pt>
                <c:pt idx="17">
                  <c:v>1.1041198454360537</c:v>
                </c:pt>
                <c:pt idx="18">
                  <c:v>1.21656104701684</c:v>
                </c:pt>
                <c:pt idx="19">
                  <c:v>1.334264152980448</c:v>
                </c:pt>
                <c:pt idx="20">
                  <c:v>1.3996696181238253</c:v>
                </c:pt>
                <c:pt idx="21">
                  <c:v>1.4556450504301885</c:v>
                </c:pt>
                <c:pt idx="22">
                  <c:v>1.2855268933036894</c:v>
                </c:pt>
                <c:pt idx="23">
                  <c:v>1.2717575661096567</c:v>
                </c:pt>
                <c:pt idx="24">
                  <c:v>1.2856263581957761</c:v>
                </c:pt>
                <c:pt idx="25">
                  <c:v>1.299970287021089</c:v>
                </c:pt>
              </c:numCache>
            </c:numRef>
          </c:val>
          <c:extLst>
            <c:ext xmlns:c16="http://schemas.microsoft.com/office/drawing/2014/chart" uri="{C3380CC4-5D6E-409C-BE32-E72D297353CC}">
              <c16:uniqueId val="{00000003-31E7-4D4D-8E11-E727B388B893}"/>
            </c:ext>
          </c:extLst>
        </c:ser>
        <c:dLbls>
          <c:showLegendKey val="0"/>
          <c:showVal val="0"/>
          <c:showCatName val="0"/>
          <c:showSerName val="0"/>
          <c:showPercent val="0"/>
          <c:showBubbleSize val="0"/>
        </c:dLbls>
        <c:gapWidth val="36"/>
        <c:overlap val="100"/>
        <c:axId val="105172576"/>
        <c:axId val="105173752"/>
      </c:barChart>
      <c:catAx>
        <c:axId val="105172576"/>
        <c:scaling>
          <c:orientation val="minMax"/>
        </c:scaling>
        <c:delete val="0"/>
        <c:axPos val="b"/>
        <c:numFmt formatCode="General" sourceLinked="1"/>
        <c:majorTickMark val="cross"/>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b" anchorCtr="0"/>
          <a:lstStyle/>
          <a:p>
            <a:pPr>
              <a:defRPr sz="1400" b="0" i="0" u="none" strike="noStrike" kern="1200" baseline="0">
                <a:solidFill>
                  <a:schemeClr val="tx1">
                    <a:lumMod val="65000"/>
                    <a:lumOff val="35000"/>
                  </a:schemeClr>
                </a:solidFill>
                <a:latin typeface="+mn-lt"/>
                <a:ea typeface="+mn-ea"/>
                <a:cs typeface="+mn-cs"/>
              </a:defRPr>
            </a:pPr>
            <a:endParaRPr lang="en-US"/>
          </a:p>
        </c:txPr>
        <c:crossAx val="105173752"/>
        <c:crosses val="autoZero"/>
        <c:auto val="1"/>
        <c:lblAlgn val="ctr"/>
        <c:lblOffset val="100"/>
        <c:tickLblSkip val="5"/>
        <c:tickMarkSkip val="1"/>
        <c:noMultiLvlLbl val="0"/>
      </c:catAx>
      <c:valAx>
        <c:axId val="1051737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tonnes</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51725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a:t>DE</a:t>
            </a:r>
            <a:r>
              <a:rPr lang="en-US" baseline="0"/>
              <a:t> per km</a:t>
            </a:r>
            <a:r>
              <a:rPr lang="en-US" baseline="30000"/>
              <a:t>2</a:t>
            </a:r>
          </a:p>
          <a:p>
            <a:pPr>
              <a:defRPr/>
            </a:pPr>
            <a:r>
              <a:rPr lang="en-US"/>
              <a:t> -  Lao PDR</a:t>
            </a:r>
          </a:p>
        </c:rich>
      </c:tx>
      <c:layout>
        <c:manualLayout>
          <c:xMode val="edge"/>
          <c:yMode val="edge"/>
          <c:x val="0.39105641945510577"/>
          <c:y val="4.384653023919742E-2"/>
        </c:manualLayout>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809680222219221"/>
          <c:y val="0.17159937516340443"/>
          <c:w val="0.76599577711448164"/>
          <c:h val="0.57545479397623367"/>
        </c:manualLayout>
      </c:layout>
      <c:barChart>
        <c:barDir val="col"/>
        <c:grouping val="stacked"/>
        <c:varyColors val="0"/>
        <c:ser>
          <c:idx val="0"/>
          <c:order val="0"/>
          <c:tx>
            <c:strRef>
              <c:f>Graphs!$B$167</c:f>
              <c:strCache>
                <c:ptCount val="1"/>
                <c:pt idx="0">
                  <c:v>Biomass</c:v>
                </c:pt>
              </c:strCache>
            </c:strRef>
          </c:tx>
          <c:spPr>
            <a:solidFill>
              <a:schemeClr val="accent3">
                <a:lumMod val="75000"/>
              </a:schemeClr>
            </a:solidFill>
            <a:ln>
              <a:noFill/>
            </a:ln>
            <a:effectLst/>
          </c:spPr>
          <c:invertIfNegative val="0"/>
          <c:cat>
            <c:numRef>
              <c:f>Graphs!$W$166:$AV$166</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Graphs!$W$167:$AV$167</c:f>
              <c:numCache>
                <c:formatCode>General</c:formatCode>
                <c:ptCount val="26"/>
                <c:pt idx="0">
                  <c:v>37.946043013550707</c:v>
                </c:pt>
                <c:pt idx="1">
                  <c:v>35.676782248786743</c:v>
                </c:pt>
                <c:pt idx="2">
                  <c:v>37.798918220760939</c:v>
                </c:pt>
                <c:pt idx="3">
                  <c:v>37.464474469757768</c:v>
                </c:pt>
                <c:pt idx="4">
                  <c:v>40.16661720876489</c:v>
                </c:pt>
                <c:pt idx="5">
                  <c:v>40.237764908632535</c:v>
                </c:pt>
                <c:pt idx="6">
                  <c:v>39.492271920040338</c:v>
                </c:pt>
                <c:pt idx="7">
                  <c:v>41.8115935137713</c:v>
                </c:pt>
                <c:pt idx="8">
                  <c:v>43.120201535746546</c:v>
                </c:pt>
                <c:pt idx="9">
                  <c:v>48.928045755583106</c:v>
                </c:pt>
                <c:pt idx="10">
                  <c:v>52.035278594088112</c:v>
                </c:pt>
                <c:pt idx="11">
                  <c:v>51.392986317359608</c:v>
                </c:pt>
                <c:pt idx="12">
                  <c:v>54.378315651169146</c:v>
                </c:pt>
                <c:pt idx="13">
                  <c:v>54.109617840710939</c:v>
                </c:pt>
                <c:pt idx="14">
                  <c:v>56.307236598247862</c:v>
                </c:pt>
                <c:pt idx="15">
                  <c:v>59.219967312338497</c:v>
                </c:pt>
                <c:pt idx="16">
                  <c:v>61.81666693712053</c:v>
                </c:pt>
                <c:pt idx="17">
                  <c:v>67.73595752431774</c:v>
                </c:pt>
                <c:pt idx="18">
                  <c:v>73.296956901615587</c:v>
                </c:pt>
                <c:pt idx="19">
                  <c:v>74.924282914346946</c:v>
                </c:pt>
                <c:pt idx="20">
                  <c:v>79.835880262610559</c:v>
                </c:pt>
                <c:pt idx="21">
                  <c:v>89.361524893800294</c:v>
                </c:pt>
                <c:pt idx="22">
                  <c:v>93.888525637933583</c:v>
                </c:pt>
                <c:pt idx="23">
                  <c:v>99.16999328011093</c:v>
                </c:pt>
                <c:pt idx="24">
                  <c:v>118.76225963948824</c:v>
                </c:pt>
                <c:pt idx="25">
                  <c:v>122.57015941133217</c:v>
                </c:pt>
              </c:numCache>
            </c:numRef>
          </c:val>
          <c:extLst>
            <c:ext xmlns:c16="http://schemas.microsoft.com/office/drawing/2014/chart" uri="{C3380CC4-5D6E-409C-BE32-E72D297353CC}">
              <c16:uniqueId val="{00000000-7C91-4BF6-946E-774684784811}"/>
            </c:ext>
          </c:extLst>
        </c:ser>
        <c:ser>
          <c:idx val="1"/>
          <c:order val="1"/>
          <c:tx>
            <c:strRef>
              <c:f>Graphs!$B$168</c:f>
              <c:strCache>
                <c:ptCount val="1"/>
                <c:pt idx="0">
                  <c:v>Fossil fuels</c:v>
                </c:pt>
              </c:strCache>
            </c:strRef>
          </c:tx>
          <c:spPr>
            <a:solidFill>
              <a:schemeClr val="accent2"/>
            </a:solidFill>
            <a:ln>
              <a:noFill/>
            </a:ln>
            <a:effectLst/>
          </c:spPr>
          <c:invertIfNegative val="0"/>
          <c:cat>
            <c:numRef>
              <c:f>Graphs!$W$166:$AV$166</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Graphs!$W$168:$AV$168</c:f>
              <c:numCache>
                <c:formatCode>General</c:formatCode>
                <c:ptCount val="26"/>
                <c:pt idx="0">
                  <c:v>4.2018346267778733E-3</c:v>
                </c:pt>
                <c:pt idx="1">
                  <c:v>4.2018346267778733E-3</c:v>
                </c:pt>
                <c:pt idx="2">
                  <c:v>4.2018346267778733E-3</c:v>
                </c:pt>
                <c:pt idx="3">
                  <c:v>4.2018346267778733E-3</c:v>
                </c:pt>
                <c:pt idx="4">
                  <c:v>4.2018346267778733E-3</c:v>
                </c:pt>
                <c:pt idx="5">
                  <c:v>9.8831491333851551E-2</c:v>
                </c:pt>
                <c:pt idx="6">
                  <c:v>0.21317193062879472</c:v>
                </c:pt>
                <c:pt idx="7">
                  <c:v>0.40104460929851465</c:v>
                </c:pt>
                <c:pt idx="8">
                  <c:v>1.0320684877413391</c:v>
                </c:pt>
                <c:pt idx="9">
                  <c:v>1.7306453841467258</c:v>
                </c:pt>
                <c:pt idx="10">
                  <c:v>1.7315311422508877</c:v>
                </c:pt>
                <c:pt idx="11">
                  <c:v>1.5854424193785583</c:v>
                </c:pt>
                <c:pt idx="12">
                  <c:v>2.1011707628311518</c:v>
                </c:pt>
                <c:pt idx="13">
                  <c:v>1.887062642912666</c:v>
                </c:pt>
                <c:pt idx="14">
                  <c:v>2.5162805840458833</c:v>
                </c:pt>
                <c:pt idx="15">
                  <c:v>2.6133805067333347</c:v>
                </c:pt>
                <c:pt idx="16">
                  <c:v>2.7215568499338221</c:v>
                </c:pt>
                <c:pt idx="17">
                  <c:v>4.3592029412382614</c:v>
                </c:pt>
                <c:pt idx="18">
                  <c:v>3.2416563881594151</c:v>
                </c:pt>
                <c:pt idx="19">
                  <c:v>3.6888959818483582</c:v>
                </c:pt>
                <c:pt idx="20">
                  <c:v>3.9705579579402928</c:v>
                </c:pt>
                <c:pt idx="21">
                  <c:v>4.0337661971890171</c:v>
                </c:pt>
                <c:pt idx="22">
                  <c:v>4.1178030425008929</c:v>
                </c:pt>
                <c:pt idx="23">
                  <c:v>5.0434635422172729</c:v>
                </c:pt>
                <c:pt idx="24">
                  <c:v>5.2494550270383833</c:v>
                </c:pt>
                <c:pt idx="25">
                  <c:v>5.6423471807390913</c:v>
                </c:pt>
              </c:numCache>
            </c:numRef>
          </c:val>
          <c:extLst>
            <c:ext xmlns:c16="http://schemas.microsoft.com/office/drawing/2014/chart" uri="{C3380CC4-5D6E-409C-BE32-E72D297353CC}">
              <c16:uniqueId val="{00000001-7C91-4BF6-946E-774684784811}"/>
            </c:ext>
          </c:extLst>
        </c:ser>
        <c:ser>
          <c:idx val="2"/>
          <c:order val="2"/>
          <c:tx>
            <c:strRef>
              <c:f>Graphs!$B$169</c:f>
              <c:strCache>
                <c:ptCount val="1"/>
                <c:pt idx="0">
                  <c:v>Metal Ores</c:v>
                </c:pt>
              </c:strCache>
            </c:strRef>
          </c:tx>
          <c:spPr>
            <a:solidFill>
              <a:schemeClr val="bg1">
                <a:lumMod val="65000"/>
              </a:schemeClr>
            </a:solidFill>
            <a:ln>
              <a:noFill/>
            </a:ln>
            <a:effectLst/>
          </c:spPr>
          <c:invertIfNegative val="0"/>
          <c:cat>
            <c:numRef>
              <c:f>Graphs!$W$166:$AV$166</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Graphs!$W$169:$AV$169</c:f>
              <c:numCache>
                <c:formatCode>General</c:formatCode>
                <c:ptCount val="26"/>
                <c:pt idx="0">
                  <c:v>0.11204717187335868</c:v>
                </c:pt>
                <c:pt idx="1">
                  <c:v>8.4035378894514595E-2</c:v>
                </c:pt>
                <c:pt idx="2">
                  <c:v>0.16246839921006742</c:v>
                </c:pt>
                <c:pt idx="3">
                  <c:v>0.18487783356793211</c:v>
                </c:pt>
                <c:pt idx="4">
                  <c:v>0.35855094993592301</c:v>
                </c:pt>
                <c:pt idx="5">
                  <c:v>0.32773797768860691</c:v>
                </c:pt>
                <c:pt idx="6">
                  <c:v>0.42241783776970104</c:v>
                </c:pt>
                <c:pt idx="7">
                  <c:v>0.21008844723628647</c:v>
                </c:pt>
                <c:pt idx="8">
                  <c:v>0.16667016815479316</c:v>
                </c:pt>
                <c:pt idx="9">
                  <c:v>0.15126368201012627</c:v>
                </c:pt>
                <c:pt idx="10">
                  <c:v>0.15686604058908801</c:v>
                </c:pt>
                <c:pt idx="11">
                  <c:v>1.160088397235236</c:v>
                </c:pt>
                <c:pt idx="12">
                  <c:v>0.16742700850858211</c:v>
                </c:pt>
                <c:pt idx="13">
                  <c:v>5.6752371009054814</c:v>
                </c:pt>
                <c:pt idx="14">
                  <c:v>6.2245439777726421</c:v>
                </c:pt>
                <c:pt idx="15">
                  <c:v>31.632783724952205</c:v>
                </c:pt>
                <c:pt idx="16">
                  <c:v>56.109597631462847</c:v>
                </c:pt>
                <c:pt idx="17">
                  <c:v>55.249645270698963</c:v>
                </c:pt>
                <c:pt idx="18">
                  <c:v>76.764398242400048</c:v>
                </c:pt>
                <c:pt idx="19">
                  <c:v>103.97574121136998</c:v>
                </c:pt>
                <c:pt idx="20">
                  <c:v>112.80793574570895</c:v>
                </c:pt>
                <c:pt idx="21">
                  <c:v>117.0409028588836</c:v>
                </c:pt>
                <c:pt idx="22">
                  <c:v>129.48200673753649</c:v>
                </c:pt>
                <c:pt idx="23">
                  <c:v>139.35197805626169</c:v>
                </c:pt>
                <c:pt idx="24">
                  <c:v>143.38342022941657</c:v>
                </c:pt>
                <c:pt idx="25">
                  <c:v>158.43015259228133</c:v>
                </c:pt>
              </c:numCache>
            </c:numRef>
          </c:val>
          <c:extLst>
            <c:ext xmlns:c16="http://schemas.microsoft.com/office/drawing/2014/chart" uri="{C3380CC4-5D6E-409C-BE32-E72D297353CC}">
              <c16:uniqueId val="{00000002-7C91-4BF6-946E-774684784811}"/>
            </c:ext>
          </c:extLst>
        </c:ser>
        <c:ser>
          <c:idx val="3"/>
          <c:order val="3"/>
          <c:tx>
            <c:strRef>
              <c:f>Graphs!$B$170</c:f>
              <c:strCache>
                <c:ptCount val="1"/>
                <c:pt idx="0">
                  <c:v>Non-metallic minerals</c:v>
                </c:pt>
              </c:strCache>
            </c:strRef>
          </c:tx>
          <c:spPr>
            <a:solidFill>
              <a:schemeClr val="tx2">
                <a:lumMod val="20000"/>
                <a:lumOff val="80000"/>
              </a:schemeClr>
            </a:solidFill>
            <a:ln>
              <a:noFill/>
            </a:ln>
            <a:effectLst/>
          </c:spPr>
          <c:invertIfNegative val="0"/>
          <c:cat>
            <c:numRef>
              <c:f>Graphs!$W$166:$AV$166</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Graphs!$W$170:$AV$170</c:f>
              <c:numCache>
                <c:formatCode>General</c:formatCode>
                <c:ptCount val="26"/>
                <c:pt idx="0">
                  <c:v>0.57939032332612028</c:v>
                </c:pt>
                <c:pt idx="1">
                  <c:v>0.68023277799953785</c:v>
                </c:pt>
                <c:pt idx="2">
                  <c:v>0.77580201264732451</c:v>
                </c:pt>
                <c:pt idx="3">
                  <c:v>1.0135924368158995</c:v>
                </c:pt>
                <c:pt idx="4">
                  <c:v>0.95529217000357158</c:v>
                </c:pt>
                <c:pt idx="5">
                  <c:v>0.98995676379755881</c:v>
                </c:pt>
                <c:pt idx="6">
                  <c:v>0.99159849576671777</c:v>
                </c:pt>
                <c:pt idx="7">
                  <c:v>1.0883094518792411</c:v>
                </c:pt>
                <c:pt idx="8">
                  <c:v>2.7317804155549483</c:v>
                </c:pt>
                <c:pt idx="9">
                  <c:v>2.9055025525746339</c:v>
                </c:pt>
                <c:pt idx="10">
                  <c:v>3.6619273178007941</c:v>
                </c:pt>
                <c:pt idx="11">
                  <c:v>3.7108163448811951</c:v>
                </c:pt>
                <c:pt idx="12">
                  <c:v>11.120274459547471</c:v>
                </c:pt>
                <c:pt idx="13">
                  <c:v>7.7896158322653841</c:v>
                </c:pt>
                <c:pt idx="14">
                  <c:v>8.8964163953024222</c:v>
                </c:pt>
                <c:pt idx="15">
                  <c:v>10.235916720939516</c:v>
                </c:pt>
                <c:pt idx="16">
                  <c:v>10.10701485325322</c:v>
                </c:pt>
                <c:pt idx="17">
                  <c:v>13.420283619403769</c:v>
                </c:pt>
                <c:pt idx="18">
                  <c:v>14.542626525767348</c:v>
                </c:pt>
                <c:pt idx="19">
                  <c:v>18.816241517678943</c:v>
                </c:pt>
                <c:pt idx="20">
                  <c:v>24.802682409294313</c:v>
                </c:pt>
                <c:pt idx="21">
                  <c:v>16.501192882203409</c:v>
                </c:pt>
                <c:pt idx="22">
                  <c:v>17.308324151893949</c:v>
                </c:pt>
                <c:pt idx="23">
                  <c:v>18.200305943654278</c:v>
                </c:pt>
                <c:pt idx="24">
                  <c:v>19.433820120548749</c:v>
                </c:pt>
                <c:pt idx="25">
                  <c:v>21.01213241740373</c:v>
                </c:pt>
              </c:numCache>
            </c:numRef>
          </c:val>
          <c:extLst>
            <c:ext xmlns:c16="http://schemas.microsoft.com/office/drawing/2014/chart" uri="{C3380CC4-5D6E-409C-BE32-E72D297353CC}">
              <c16:uniqueId val="{00000003-7C91-4BF6-946E-774684784811}"/>
            </c:ext>
          </c:extLst>
        </c:ser>
        <c:dLbls>
          <c:showLegendKey val="0"/>
          <c:showVal val="0"/>
          <c:showCatName val="0"/>
          <c:showSerName val="0"/>
          <c:showPercent val="0"/>
          <c:showBubbleSize val="0"/>
        </c:dLbls>
        <c:gapWidth val="36"/>
        <c:overlap val="100"/>
        <c:axId val="594799784"/>
        <c:axId val="594803312"/>
      </c:barChart>
      <c:catAx>
        <c:axId val="594799784"/>
        <c:scaling>
          <c:orientation val="minMax"/>
        </c:scaling>
        <c:delete val="0"/>
        <c:axPos val="b"/>
        <c:numFmt formatCode="General" sourceLinked="1"/>
        <c:majorTickMark val="cross"/>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b" anchorCtr="0"/>
          <a:lstStyle/>
          <a:p>
            <a:pPr>
              <a:defRPr sz="1400" b="0" i="0" u="none" strike="noStrike" kern="1200" baseline="0">
                <a:solidFill>
                  <a:schemeClr val="tx1">
                    <a:lumMod val="65000"/>
                    <a:lumOff val="35000"/>
                  </a:schemeClr>
                </a:solidFill>
                <a:latin typeface="+mn-lt"/>
                <a:ea typeface="+mn-ea"/>
                <a:cs typeface="+mn-cs"/>
              </a:defRPr>
            </a:pPr>
            <a:endParaRPr lang="en-US"/>
          </a:p>
        </c:txPr>
        <c:crossAx val="594803312"/>
        <c:crosses val="autoZero"/>
        <c:auto val="1"/>
        <c:lblAlgn val="ctr"/>
        <c:lblOffset val="100"/>
        <c:tickLblSkip val="5"/>
        <c:tickMarkSkip val="1"/>
        <c:noMultiLvlLbl val="0"/>
      </c:catAx>
      <c:valAx>
        <c:axId val="5948033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tonnes</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947997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a:t>DE</a:t>
            </a:r>
            <a:r>
              <a:rPr lang="en-US" baseline="0"/>
              <a:t> per km</a:t>
            </a:r>
            <a:r>
              <a:rPr lang="en-US" baseline="30000"/>
              <a:t>2</a:t>
            </a:r>
          </a:p>
          <a:p>
            <a:pPr>
              <a:defRPr/>
            </a:pPr>
            <a:r>
              <a:rPr lang="en-US"/>
              <a:t> -  Philippines</a:t>
            </a:r>
          </a:p>
        </c:rich>
      </c:tx>
      <c:layout>
        <c:manualLayout>
          <c:xMode val="edge"/>
          <c:yMode val="edge"/>
          <c:x val="0.39775658695929339"/>
          <c:y val="3.5874433832070611E-2"/>
        </c:manualLayout>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809680222219221"/>
          <c:y val="0.17159937516340443"/>
          <c:w val="0.76599577711448164"/>
          <c:h val="0.57545479397623367"/>
        </c:manualLayout>
      </c:layout>
      <c:barChart>
        <c:barDir val="col"/>
        <c:grouping val="stacked"/>
        <c:varyColors val="0"/>
        <c:ser>
          <c:idx val="0"/>
          <c:order val="0"/>
          <c:tx>
            <c:strRef>
              <c:f>Graphs!$B$173</c:f>
              <c:strCache>
                <c:ptCount val="1"/>
                <c:pt idx="0">
                  <c:v>Biomass</c:v>
                </c:pt>
              </c:strCache>
            </c:strRef>
          </c:tx>
          <c:spPr>
            <a:solidFill>
              <a:schemeClr val="accent3">
                <a:lumMod val="75000"/>
              </a:schemeClr>
            </a:solidFill>
            <a:ln>
              <a:noFill/>
            </a:ln>
            <a:effectLst/>
          </c:spPr>
          <c:invertIfNegative val="0"/>
          <c:cat>
            <c:numRef>
              <c:f>Graphs!$W$172:$AV$172</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Graphs!$W$173:$AV$173</c:f>
              <c:numCache>
                <c:formatCode>General</c:formatCode>
                <c:ptCount val="26"/>
                <c:pt idx="0">
                  <c:v>507.41642255616676</c:v>
                </c:pt>
                <c:pt idx="1">
                  <c:v>492.30222347736759</c:v>
                </c:pt>
                <c:pt idx="2">
                  <c:v>514.87212571078271</c:v>
                </c:pt>
                <c:pt idx="3">
                  <c:v>522.67762788455173</c:v>
                </c:pt>
                <c:pt idx="4">
                  <c:v>512.50732445490098</c:v>
                </c:pt>
                <c:pt idx="5">
                  <c:v>504.27653676187953</c:v>
                </c:pt>
                <c:pt idx="6">
                  <c:v>517.99099132811989</c:v>
                </c:pt>
                <c:pt idx="7">
                  <c:v>537.48544000927825</c:v>
                </c:pt>
                <c:pt idx="8">
                  <c:v>504.14457162833855</c:v>
                </c:pt>
                <c:pt idx="9">
                  <c:v>514.49664088408781</c:v>
                </c:pt>
                <c:pt idx="10">
                  <c:v>537.3599191232023</c:v>
                </c:pt>
                <c:pt idx="11">
                  <c:v>559.32606971303596</c:v>
                </c:pt>
                <c:pt idx="12">
                  <c:v>573.17358301742991</c:v>
                </c:pt>
                <c:pt idx="13">
                  <c:v>600.90010956325807</c:v>
                </c:pt>
                <c:pt idx="14">
                  <c:v>632.38809030750883</c:v>
                </c:pt>
                <c:pt idx="15">
                  <c:v>628.95589928424681</c:v>
                </c:pt>
                <c:pt idx="16">
                  <c:v>647.2901881536219</c:v>
                </c:pt>
                <c:pt idx="17">
                  <c:v>676.7177642819272</c:v>
                </c:pt>
                <c:pt idx="18">
                  <c:v>704.47938525747225</c:v>
                </c:pt>
                <c:pt idx="19">
                  <c:v>699.91857205248857</c:v>
                </c:pt>
                <c:pt idx="20">
                  <c:v>667.84602645635891</c:v>
                </c:pt>
                <c:pt idx="21">
                  <c:v>687.63603194711379</c:v>
                </c:pt>
                <c:pt idx="22">
                  <c:v>713.25098523427664</c:v>
                </c:pt>
                <c:pt idx="23">
                  <c:v>708.7727194280601</c:v>
                </c:pt>
                <c:pt idx="24">
                  <c:v>714.64493780899988</c:v>
                </c:pt>
                <c:pt idx="25">
                  <c:v>727.2249699582477</c:v>
                </c:pt>
              </c:numCache>
            </c:numRef>
          </c:val>
          <c:extLst>
            <c:ext xmlns:c16="http://schemas.microsoft.com/office/drawing/2014/chart" uri="{C3380CC4-5D6E-409C-BE32-E72D297353CC}">
              <c16:uniqueId val="{00000000-1AA9-4683-B119-BC4154424542}"/>
            </c:ext>
          </c:extLst>
        </c:ser>
        <c:ser>
          <c:idx val="1"/>
          <c:order val="1"/>
          <c:tx>
            <c:strRef>
              <c:f>Graphs!$B$174</c:f>
              <c:strCache>
                <c:ptCount val="1"/>
                <c:pt idx="0">
                  <c:v>Fossil fuels</c:v>
                </c:pt>
              </c:strCache>
            </c:strRef>
          </c:tx>
          <c:spPr>
            <a:solidFill>
              <a:schemeClr val="accent2"/>
            </a:solidFill>
            <a:ln>
              <a:noFill/>
            </a:ln>
            <a:effectLst/>
          </c:spPr>
          <c:invertIfNegative val="0"/>
          <c:cat>
            <c:numRef>
              <c:f>Graphs!$W$172:$AV$172</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Graphs!$W$174:$AV$174</c:f>
              <c:numCache>
                <c:formatCode>General</c:formatCode>
                <c:ptCount val="26"/>
                <c:pt idx="0">
                  <c:v>4.8644708065478159</c:v>
                </c:pt>
                <c:pt idx="1">
                  <c:v>4.8710981509709059</c:v>
                </c:pt>
                <c:pt idx="2">
                  <c:v>6.9918483663595996</c:v>
                </c:pt>
                <c:pt idx="3">
                  <c:v>6.5146795678971436</c:v>
                </c:pt>
                <c:pt idx="4">
                  <c:v>5.5795546424547684</c:v>
                </c:pt>
                <c:pt idx="5">
                  <c:v>4.7275233613890917</c:v>
                </c:pt>
                <c:pt idx="6">
                  <c:v>3.8511233348797136</c:v>
                </c:pt>
                <c:pt idx="7">
                  <c:v>3.7271522301013982</c:v>
                </c:pt>
                <c:pt idx="8">
                  <c:v>3.9943866392736429</c:v>
                </c:pt>
                <c:pt idx="9">
                  <c:v>3.4857578368347801</c:v>
                </c:pt>
                <c:pt idx="10">
                  <c:v>4.7098084697461724</c:v>
                </c:pt>
                <c:pt idx="11">
                  <c:v>4.8531049108622177</c:v>
                </c:pt>
                <c:pt idx="12">
                  <c:v>12.493326264165949</c:v>
                </c:pt>
                <c:pt idx="13">
                  <c:v>16.492431572668831</c:v>
                </c:pt>
                <c:pt idx="14">
                  <c:v>17.351041487176087</c:v>
                </c:pt>
                <c:pt idx="15">
                  <c:v>21.439324673603288</c:v>
                </c:pt>
                <c:pt idx="16">
                  <c:v>18.874600039764065</c:v>
                </c:pt>
                <c:pt idx="17">
                  <c:v>24.185690569288887</c:v>
                </c:pt>
                <c:pt idx="18">
                  <c:v>25.559355822122075</c:v>
                </c:pt>
                <c:pt idx="19">
                  <c:v>29.951229372390483</c:v>
                </c:pt>
                <c:pt idx="20">
                  <c:v>35.344191132613162</c:v>
                </c:pt>
                <c:pt idx="21">
                  <c:v>36.581993505202462</c:v>
                </c:pt>
                <c:pt idx="22">
                  <c:v>37.214083106899068</c:v>
                </c:pt>
                <c:pt idx="23">
                  <c:v>35.4159586453708</c:v>
                </c:pt>
                <c:pt idx="24">
                  <c:v>37.922799282921332</c:v>
                </c:pt>
                <c:pt idx="25">
                  <c:v>35.872154334945989</c:v>
                </c:pt>
              </c:numCache>
            </c:numRef>
          </c:val>
          <c:extLst>
            <c:ext xmlns:c16="http://schemas.microsoft.com/office/drawing/2014/chart" uri="{C3380CC4-5D6E-409C-BE32-E72D297353CC}">
              <c16:uniqueId val="{00000001-1AA9-4683-B119-BC4154424542}"/>
            </c:ext>
          </c:extLst>
        </c:ser>
        <c:ser>
          <c:idx val="2"/>
          <c:order val="2"/>
          <c:tx>
            <c:strRef>
              <c:f>Graphs!$B$175</c:f>
              <c:strCache>
                <c:ptCount val="1"/>
                <c:pt idx="0">
                  <c:v>Metal Ores</c:v>
                </c:pt>
              </c:strCache>
            </c:strRef>
          </c:tx>
          <c:spPr>
            <a:solidFill>
              <a:schemeClr val="bg1">
                <a:lumMod val="65000"/>
              </a:schemeClr>
            </a:solidFill>
            <a:ln>
              <a:noFill/>
            </a:ln>
            <a:effectLst/>
          </c:spPr>
          <c:invertIfNegative val="0"/>
          <c:cat>
            <c:numRef>
              <c:f>Graphs!$W$172:$AV$172</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Graphs!$W$175:$AV$175</c:f>
              <c:numCache>
                <c:formatCode>General</c:formatCode>
                <c:ptCount val="26"/>
                <c:pt idx="0">
                  <c:v>143.80133330638213</c:v>
                </c:pt>
                <c:pt idx="1">
                  <c:v>119.99404546358274</c:v>
                </c:pt>
                <c:pt idx="2">
                  <c:v>101.94499444396581</c:v>
                </c:pt>
                <c:pt idx="3">
                  <c:v>109.58309701338723</c:v>
                </c:pt>
                <c:pt idx="4">
                  <c:v>92.989472783816026</c:v>
                </c:pt>
                <c:pt idx="5">
                  <c:v>87.54278160679965</c:v>
                </c:pt>
                <c:pt idx="6">
                  <c:v>59.512521561070983</c:v>
                </c:pt>
                <c:pt idx="7">
                  <c:v>51.067335597786467</c:v>
                </c:pt>
                <c:pt idx="8">
                  <c:v>49.79831703989661</c:v>
                </c:pt>
                <c:pt idx="9">
                  <c:v>40.940587538272915</c:v>
                </c:pt>
                <c:pt idx="10">
                  <c:v>40.772761423222214</c:v>
                </c:pt>
                <c:pt idx="11">
                  <c:v>33.476012423951225</c:v>
                </c:pt>
                <c:pt idx="12">
                  <c:v>31.755030057227117</c:v>
                </c:pt>
                <c:pt idx="13">
                  <c:v>32.642275013818015</c:v>
                </c:pt>
                <c:pt idx="14">
                  <c:v>28.008017791106102</c:v>
                </c:pt>
                <c:pt idx="15">
                  <c:v>30.628289773411094</c:v>
                </c:pt>
                <c:pt idx="16">
                  <c:v>42.111461910000664</c:v>
                </c:pt>
                <c:pt idx="17">
                  <c:v>54.466632788786534</c:v>
                </c:pt>
                <c:pt idx="18">
                  <c:v>48.784446782755651</c:v>
                </c:pt>
                <c:pt idx="19">
                  <c:v>85.142360986480213</c:v>
                </c:pt>
                <c:pt idx="20">
                  <c:v>105.62097199284247</c:v>
                </c:pt>
                <c:pt idx="21">
                  <c:v>143.76402363609253</c:v>
                </c:pt>
                <c:pt idx="22">
                  <c:v>139.29672087911723</c:v>
                </c:pt>
                <c:pt idx="23">
                  <c:v>159.2643308976738</c:v>
                </c:pt>
                <c:pt idx="24">
                  <c:v>173.74881304228248</c:v>
                </c:pt>
                <c:pt idx="25">
                  <c:v>184.22977332659553</c:v>
                </c:pt>
              </c:numCache>
            </c:numRef>
          </c:val>
          <c:extLst>
            <c:ext xmlns:c16="http://schemas.microsoft.com/office/drawing/2014/chart" uri="{C3380CC4-5D6E-409C-BE32-E72D297353CC}">
              <c16:uniqueId val="{00000002-1AA9-4683-B119-BC4154424542}"/>
            </c:ext>
          </c:extLst>
        </c:ser>
        <c:ser>
          <c:idx val="3"/>
          <c:order val="3"/>
          <c:tx>
            <c:strRef>
              <c:f>Graphs!$B$176</c:f>
              <c:strCache>
                <c:ptCount val="1"/>
                <c:pt idx="0">
                  <c:v>Non-metallic minerals</c:v>
                </c:pt>
              </c:strCache>
            </c:strRef>
          </c:tx>
          <c:spPr>
            <a:solidFill>
              <a:schemeClr val="tx2">
                <a:lumMod val="20000"/>
                <a:lumOff val="80000"/>
              </a:schemeClr>
            </a:solidFill>
            <a:ln>
              <a:noFill/>
            </a:ln>
            <a:effectLst/>
          </c:spPr>
          <c:invertIfNegative val="0"/>
          <c:cat>
            <c:numRef>
              <c:f>Graphs!$W$172:$AV$172</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Graphs!$W$176:$AV$176</c:f>
              <c:numCache>
                <c:formatCode>General</c:formatCode>
                <c:ptCount val="26"/>
                <c:pt idx="0">
                  <c:v>172.71864030750879</c:v>
                </c:pt>
                <c:pt idx="1">
                  <c:v>168.32130668931009</c:v>
                </c:pt>
                <c:pt idx="2">
                  <c:v>188.15119164358143</c:v>
                </c:pt>
                <c:pt idx="3">
                  <c:v>197.06728262442837</c:v>
                </c:pt>
                <c:pt idx="4">
                  <c:v>251.97289403969782</c:v>
                </c:pt>
                <c:pt idx="5">
                  <c:v>270.9904369076811</c:v>
                </c:pt>
                <c:pt idx="6">
                  <c:v>338.34289155344953</c:v>
                </c:pt>
                <c:pt idx="7">
                  <c:v>375.16529757439196</c:v>
                </c:pt>
                <c:pt idx="8">
                  <c:v>352.80593765988471</c:v>
                </c:pt>
                <c:pt idx="9">
                  <c:v>288.67000811717145</c:v>
                </c:pt>
                <c:pt idx="10">
                  <c:v>297.54166239943009</c:v>
                </c:pt>
                <c:pt idx="11">
                  <c:v>287.54589356683675</c:v>
                </c:pt>
                <c:pt idx="12">
                  <c:v>322.92257087746043</c:v>
                </c:pt>
                <c:pt idx="13">
                  <c:v>290.02530644012194</c:v>
                </c:pt>
                <c:pt idx="14">
                  <c:v>313.80639682682749</c:v>
                </c:pt>
                <c:pt idx="15">
                  <c:v>314.97401582841809</c:v>
                </c:pt>
                <c:pt idx="16">
                  <c:v>294.69267850188879</c:v>
                </c:pt>
                <c:pt idx="17">
                  <c:v>325.49732567466367</c:v>
                </c:pt>
                <c:pt idx="18">
                  <c:v>364.01336326794353</c:v>
                </c:pt>
                <c:pt idx="19">
                  <c:v>405.17753572138645</c:v>
                </c:pt>
                <c:pt idx="20">
                  <c:v>431.51873693750412</c:v>
                </c:pt>
                <c:pt idx="21">
                  <c:v>455.82958471734378</c:v>
                </c:pt>
                <c:pt idx="22">
                  <c:v>409.01600389025117</c:v>
                </c:pt>
                <c:pt idx="23">
                  <c:v>411.18535751540855</c:v>
                </c:pt>
                <c:pt idx="24">
                  <c:v>422.34512883888925</c:v>
                </c:pt>
                <c:pt idx="25">
                  <c:v>433.78030824110283</c:v>
                </c:pt>
              </c:numCache>
            </c:numRef>
          </c:val>
          <c:extLst>
            <c:ext xmlns:c16="http://schemas.microsoft.com/office/drawing/2014/chart" uri="{C3380CC4-5D6E-409C-BE32-E72D297353CC}">
              <c16:uniqueId val="{00000003-1AA9-4683-B119-BC4154424542}"/>
            </c:ext>
          </c:extLst>
        </c:ser>
        <c:dLbls>
          <c:showLegendKey val="0"/>
          <c:showVal val="0"/>
          <c:showCatName val="0"/>
          <c:showSerName val="0"/>
          <c:showPercent val="0"/>
          <c:showBubbleSize val="0"/>
        </c:dLbls>
        <c:gapWidth val="36"/>
        <c:overlap val="100"/>
        <c:axId val="107148264"/>
        <c:axId val="107147872"/>
      </c:barChart>
      <c:catAx>
        <c:axId val="107148264"/>
        <c:scaling>
          <c:orientation val="minMax"/>
        </c:scaling>
        <c:delete val="0"/>
        <c:axPos val="b"/>
        <c:numFmt formatCode="General" sourceLinked="1"/>
        <c:majorTickMark val="cross"/>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b" anchorCtr="0"/>
          <a:lstStyle/>
          <a:p>
            <a:pPr>
              <a:defRPr sz="1400" b="0" i="0" u="none" strike="noStrike" kern="1200" baseline="0">
                <a:solidFill>
                  <a:schemeClr val="tx1">
                    <a:lumMod val="65000"/>
                    <a:lumOff val="35000"/>
                  </a:schemeClr>
                </a:solidFill>
                <a:latin typeface="+mn-lt"/>
                <a:ea typeface="+mn-ea"/>
                <a:cs typeface="+mn-cs"/>
              </a:defRPr>
            </a:pPr>
            <a:endParaRPr lang="en-US"/>
          </a:p>
        </c:txPr>
        <c:crossAx val="107147872"/>
        <c:crosses val="autoZero"/>
        <c:auto val="1"/>
        <c:lblAlgn val="ctr"/>
        <c:lblOffset val="100"/>
        <c:tickLblSkip val="5"/>
        <c:tickMarkSkip val="1"/>
        <c:noMultiLvlLbl val="0"/>
      </c:catAx>
      <c:valAx>
        <c:axId val="1071478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tonnes</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7148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a:t>DMC</a:t>
            </a:r>
            <a:r>
              <a:rPr lang="en-US" baseline="0"/>
              <a:t> per $US GDP</a:t>
            </a:r>
          </a:p>
          <a:p>
            <a:pPr>
              <a:defRPr/>
            </a:pPr>
            <a:r>
              <a:rPr lang="en-US"/>
              <a:t> -  Lao PDR</a:t>
            </a:r>
          </a:p>
        </c:rich>
      </c:tx>
      <c:layout>
        <c:manualLayout>
          <c:xMode val="edge"/>
          <c:yMode val="edge"/>
          <c:x val="0.39552320110929529"/>
          <c:y val="4.384653023919742E-2"/>
        </c:manualLayout>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809680222219221"/>
          <c:y val="0.17159937516340443"/>
          <c:w val="0.76599577711448164"/>
          <c:h val="0.57545479397623367"/>
        </c:manualLayout>
      </c:layout>
      <c:barChart>
        <c:barDir val="col"/>
        <c:grouping val="stacked"/>
        <c:varyColors val="0"/>
        <c:ser>
          <c:idx val="0"/>
          <c:order val="0"/>
          <c:tx>
            <c:strRef>
              <c:f>Graphs!$B$94</c:f>
              <c:strCache>
                <c:ptCount val="1"/>
                <c:pt idx="0">
                  <c:v>Biomass</c:v>
                </c:pt>
              </c:strCache>
            </c:strRef>
          </c:tx>
          <c:spPr>
            <a:solidFill>
              <a:schemeClr val="accent3">
                <a:lumMod val="75000"/>
              </a:schemeClr>
            </a:solidFill>
            <a:ln>
              <a:noFill/>
            </a:ln>
            <a:effectLst/>
          </c:spPr>
          <c:invertIfNegative val="0"/>
          <c:cat>
            <c:numRef>
              <c:f>Graphs!$W$93:$AV$93</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Graphs!$W$94:$AV$94</c:f>
              <c:numCache>
                <c:formatCode>General</c:formatCode>
                <c:ptCount val="26"/>
                <c:pt idx="0">
                  <c:v>8.1771450829110108</c:v>
                </c:pt>
                <c:pt idx="1">
                  <c:v>7.2749642907946894</c:v>
                </c:pt>
                <c:pt idx="2">
                  <c:v>7.3695880463870367</c:v>
                </c:pt>
                <c:pt idx="3">
                  <c:v>6.8453310912506398</c:v>
                </c:pt>
                <c:pt idx="4">
                  <c:v>6.8279662143780806</c:v>
                </c:pt>
                <c:pt idx="5">
                  <c:v>6.4231734247590753</c:v>
                </c:pt>
                <c:pt idx="6">
                  <c:v>5.8676508541898107</c:v>
                </c:pt>
                <c:pt idx="7">
                  <c:v>5.8574345008796849</c:v>
                </c:pt>
                <c:pt idx="8">
                  <c:v>5.8548956150693794</c:v>
                </c:pt>
                <c:pt idx="9">
                  <c:v>6.1676430284649353</c:v>
                </c:pt>
                <c:pt idx="10">
                  <c:v>6.2089910467258322</c:v>
                </c:pt>
                <c:pt idx="11">
                  <c:v>5.7785153617003706</c:v>
                </c:pt>
                <c:pt idx="12">
                  <c:v>5.7748412579284016</c:v>
                </c:pt>
                <c:pt idx="13">
                  <c:v>5.4032637224704523</c:v>
                </c:pt>
                <c:pt idx="14">
                  <c:v>5.250985493027871</c:v>
                </c:pt>
                <c:pt idx="15">
                  <c:v>5.173594517852016</c:v>
                </c:pt>
                <c:pt idx="16">
                  <c:v>5.4202224204499112</c:v>
                </c:pt>
                <c:pt idx="17">
                  <c:v>5.0436069898748705</c:v>
                </c:pt>
                <c:pt idx="18">
                  <c:v>5.0500461260296561</c:v>
                </c:pt>
                <c:pt idx="19">
                  <c:v>4.7623259067416326</c:v>
                </c:pt>
                <c:pt idx="20">
                  <c:v>4.6804341838891128</c:v>
                </c:pt>
                <c:pt idx="21">
                  <c:v>4.8404872423903624</c:v>
                </c:pt>
                <c:pt idx="22">
                  <c:v>4.698038644309313</c:v>
                </c:pt>
                <c:pt idx="23">
                  <c:v>4.5357337741857373</c:v>
                </c:pt>
                <c:pt idx="24">
                  <c:v>5.0395798087561214</c:v>
                </c:pt>
                <c:pt idx="25">
                  <c:v>4.8381629397559154</c:v>
                </c:pt>
              </c:numCache>
            </c:numRef>
          </c:val>
          <c:extLst>
            <c:ext xmlns:c16="http://schemas.microsoft.com/office/drawing/2014/chart" uri="{C3380CC4-5D6E-409C-BE32-E72D297353CC}">
              <c16:uniqueId val="{00000000-1A84-42DE-BE84-E1BF78A53F46}"/>
            </c:ext>
          </c:extLst>
        </c:ser>
        <c:ser>
          <c:idx val="1"/>
          <c:order val="1"/>
          <c:tx>
            <c:strRef>
              <c:f>Graphs!$B$95</c:f>
              <c:strCache>
                <c:ptCount val="1"/>
                <c:pt idx="0">
                  <c:v>Fossil fuels</c:v>
                </c:pt>
              </c:strCache>
            </c:strRef>
          </c:tx>
          <c:spPr>
            <a:solidFill>
              <a:schemeClr val="accent2"/>
            </a:solidFill>
            <a:ln>
              <a:noFill/>
            </a:ln>
            <a:effectLst/>
          </c:spPr>
          <c:invertIfNegative val="0"/>
          <c:cat>
            <c:numRef>
              <c:f>Graphs!$W$93:$AV$93</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Graphs!$W$95:$AV$95</c:f>
              <c:numCache>
                <c:formatCode>General</c:formatCode>
                <c:ptCount val="26"/>
                <c:pt idx="0">
                  <c:v>9.1102859869845868E-4</c:v>
                </c:pt>
                <c:pt idx="1">
                  <c:v>8.7349819302908588E-4</c:v>
                </c:pt>
                <c:pt idx="2">
                  <c:v>8.2749087732875506E-4</c:v>
                </c:pt>
                <c:pt idx="3">
                  <c:v>7.8129629227803653E-4</c:v>
                </c:pt>
                <c:pt idx="4">
                  <c:v>7.2235889596707114E-4</c:v>
                </c:pt>
                <c:pt idx="5">
                  <c:v>1.5874454245211344E-2</c:v>
                </c:pt>
                <c:pt idx="6">
                  <c:v>3.2021429411585742E-2</c:v>
                </c:pt>
                <c:pt idx="7">
                  <c:v>5.6368836611123317E-2</c:v>
                </c:pt>
                <c:pt idx="8">
                  <c:v>0.13952654933922407</c:v>
                </c:pt>
                <c:pt idx="9">
                  <c:v>0.21803735042721106</c:v>
                </c:pt>
                <c:pt idx="10">
                  <c:v>0.20619230099196073</c:v>
                </c:pt>
                <c:pt idx="11">
                  <c:v>0.17852803859010036</c:v>
                </c:pt>
                <c:pt idx="12">
                  <c:v>0.22338009221665064</c:v>
                </c:pt>
                <c:pt idx="13">
                  <c:v>0.18888821214437512</c:v>
                </c:pt>
                <c:pt idx="14">
                  <c:v>0.23534633469545932</c:v>
                </c:pt>
                <c:pt idx="15">
                  <c:v>0.2289366854886436</c:v>
                </c:pt>
                <c:pt idx="16">
                  <c:v>0.24059065898814455</c:v>
                </c:pt>
                <c:pt idx="17">
                  <c:v>0.32592818007583579</c:v>
                </c:pt>
                <c:pt idx="18">
                  <c:v>0.22486645841044861</c:v>
                </c:pt>
                <c:pt idx="19">
                  <c:v>0.23803332805017052</c:v>
                </c:pt>
                <c:pt idx="20">
                  <c:v>0.23694225404490438</c:v>
                </c:pt>
                <c:pt idx="21">
                  <c:v>0.22279998614411681</c:v>
                </c:pt>
                <c:pt idx="22">
                  <c:v>0.21079240724492851</c:v>
                </c:pt>
                <c:pt idx="23">
                  <c:v>0.23912406009860121</c:v>
                </c:pt>
                <c:pt idx="24">
                  <c:v>0.23139071019453283</c:v>
                </c:pt>
                <c:pt idx="25">
                  <c:v>0.23122575697528683</c:v>
                </c:pt>
              </c:numCache>
            </c:numRef>
          </c:val>
          <c:extLst>
            <c:ext xmlns:c16="http://schemas.microsoft.com/office/drawing/2014/chart" uri="{C3380CC4-5D6E-409C-BE32-E72D297353CC}">
              <c16:uniqueId val="{00000001-1A84-42DE-BE84-E1BF78A53F46}"/>
            </c:ext>
          </c:extLst>
        </c:ser>
        <c:ser>
          <c:idx val="2"/>
          <c:order val="2"/>
          <c:tx>
            <c:strRef>
              <c:f>Graphs!$B$96</c:f>
              <c:strCache>
                <c:ptCount val="1"/>
                <c:pt idx="0">
                  <c:v>Metal Ores</c:v>
                </c:pt>
              </c:strCache>
            </c:strRef>
          </c:tx>
          <c:spPr>
            <a:solidFill>
              <a:schemeClr val="bg1">
                <a:lumMod val="65000"/>
              </a:schemeClr>
            </a:solidFill>
            <a:ln>
              <a:noFill/>
            </a:ln>
            <a:effectLst/>
          </c:spPr>
          <c:invertIfNegative val="0"/>
          <c:cat>
            <c:numRef>
              <c:f>Graphs!$W$93:$AV$93</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Graphs!$W$96:$AV$96</c:f>
              <c:numCache>
                <c:formatCode>General</c:formatCode>
                <c:ptCount val="26"/>
                <c:pt idx="0">
                  <c:v>2.4293716208957216E-2</c:v>
                </c:pt>
                <c:pt idx="1">
                  <c:v>1.7469690774375535E-2</c:v>
                </c:pt>
                <c:pt idx="2">
                  <c:v>3.1995813767576015E-2</c:v>
                </c:pt>
                <c:pt idx="3">
                  <c:v>3.4376499486793631E-2</c:v>
                </c:pt>
                <c:pt idx="4">
                  <c:v>6.1640328891827634E-2</c:v>
                </c:pt>
                <c:pt idx="5">
                  <c:v>5.2641738589791806E-2</c:v>
                </c:pt>
                <c:pt idx="6">
                  <c:v>6.3453114743757186E-2</c:v>
                </c:pt>
                <c:pt idx="7">
                  <c:v>2.9528987752412351E-2</c:v>
                </c:pt>
                <c:pt idx="8">
                  <c:v>2.2532335515174411E-2</c:v>
                </c:pt>
                <c:pt idx="9">
                  <c:v>1.905712905917643E-2</c:v>
                </c:pt>
                <c:pt idx="10">
                  <c:v>1.8679750578737119E-2</c:v>
                </c:pt>
                <c:pt idx="11">
                  <c:v>0.13063123808098917</c:v>
                </c:pt>
                <c:pt idx="12">
                  <c:v>1.7799534079663205E-2</c:v>
                </c:pt>
                <c:pt idx="13">
                  <c:v>0.56807090825075224</c:v>
                </c:pt>
                <c:pt idx="14">
                  <c:v>0.58217816391686383</c:v>
                </c:pt>
                <c:pt idx="15">
                  <c:v>2.7710869657560431</c:v>
                </c:pt>
                <c:pt idx="16">
                  <c:v>4.9601922039738167</c:v>
                </c:pt>
                <c:pt idx="17">
                  <c:v>4.1308965367414832</c:v>
                </c:pt>
                <c:pt idx="18">
                  <c:v>5.3249747344686433</c:v>
                </c:pt>
                <c:pt idx="19">
                  <c:v>6.709240878249048</c:v>
                </c:pt>
                <c:pt idx="20">
                  <c:v>6.7317910613264385</c:v>
                </c:pt>
                <c:pt idx="21">
                  <c:v>6.4646065886084552</c:v>
                </c:pt>
                <c:pt idx="22">
                  <c:v>6.6282489991393163</c:v>
                </c:pt>
                <c:pt idx="23">
                  <c:v>6.6070490044495971</c:v>
                </c:pt>
                <c:pt idx="24">
                  <c:v>6.3201972902173527</c:v>
                </c:pt>
                <c:pt idx="25">
                  <c:v>6.4925341861118655</c:v>
                </c:pt>
              </c:numCache>
            </c:numRef>
          </c:val>
          <c:extLst>
            <c:ext xmlns:c16="http://schemas.microsoft.com/office/drawing/2014/chart" uri="{C3380CC4-5D6E-409C-BE32-E72D297353CC}">
              <c16:uniqueId val="{00000002-1A84-42DE-BE84-E1BF78A53F46}"/>
            </c:ext>
          </c:extLst>
        </c:ser>
        <c:ser>
          <c:idx val="3"/>
          <c:order val="3"/>
          <c:tx>
            <c:strRef>
              <c:f>Graphs!$B$97</c:f>
              <c:strCache>
                <c:ptCount val="1"/>
                <c:pt idx="0">
                  <c:v>Non-metallic minerals</c:v>
                </c:pt>
              </c:strCache>
            </c:strRef>
          </c:tx>
          <c:spPr>
            <a:solidFill>
              <a:schemeClr val="tx2">
                <a:lumMod val="20000"/>
                <a:lumOff val="80000"/>
              </a:schemeClr>
            </a:solidFill>
            <a:ln>
              <a:noFill/>
            </a:ln>
            <a:effectLst/>
          </c:spPr>
          <c:invertIfNegative val="0"/>
          <c:cat>
            <c:numRef>
              <c:f>Graphs!$W$93:$AV$93</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Graphs!$W$97:$AV$97</c:f>
              <c:numCache>
                <c:formatCode>General</c:formatCode>
                <c:ptCount val="26"/>
                <c:pt idx="0">
                  <c:v>0.12562159181500462</c:v>
                </c:pt>
                <c:pt idx="1">
                  <c:v>0.14141015894226019</c:v>
                </c:pt>
                <c:pt idx="2">
                  <c:v>0.15278304481279284</c:v>
                </c:pt>
                <c:pt idx="3">
                  <c:v>0.18846910530902869</c:v>
                </c:pt>
                <c:pt idx="4">
                  <c:v>0.16422916619613245</c:v>
                </c:pt>
                <c:pt idx="5">
                  <c:v>0.15900825880039277</c:v>
                </c:pt>
                <c:pt idx="6">
                  <c:v>0.14895207423964441</c:v>
                </c:pt>
                <c:pt idx="7">
                  <c:v>0.1529673663551456</c:v>
                </c:pt>
                <c:pt idx="8">
                  <c:v>0.36931259840033043</c:v>
                </c:pt>
                <c:pt idx="9">
                  <c:v>0.36605308287070915</c:v>
                </c:pt>
                <c:pt idx="10">
                  <c:v>0.43606563075794869</c:v>
                </c:pt>
                <c:pt idx="11">
                  <c:v>0.4178548243205184</c:v>
                </c:pt>
                <c:pt idx="12">
                  <c:v>1.1822208733292729</c:v>
                </c:pt>
                <c:pt idx="13">
                  <c:v>0.7797126467286134</c:v>
                </c:pt>
                <c:pt idx="14">
                  <c:v>0.83207691695197594</c:v>
                </c:pt>
                <c:pt idx="15">
                  <c:v>0.89668413803194891</c:v>
                </c:pt>
                <c:pt idx="16">
                  <c:v>0.89347880570868321</c:v>
                </c:pt>
                <c:pt idx="17">
                  <c:v>1.0034055938977098</c:v>
                </c:pt>
                <c:pt idx="18">
                  <c:v>1.0087894987204096</c:v>
                </c:pt>
                <c:pt idx="19">
                  <c:v>1.2141552952123948</c:v>
                </c:pt>
                <c:pt idx="20">
                  <c:v>1.480095124833956</c:v>
                </c:pt>
                <c:pt idx="21">
                  <c:v>0.91142256784201126</c:v>
                </c:pt>
                <c:pt idx="22">
                  <c:v>0.88602181204310715</c:v>
                </c:pt>
                <c:pt idx="23">
                  <c:v>0.86292505454891688</c:v>
                </c:pt>
                <c:pt idx="24">
                  <c:v>0.8566232906701492</c:v>
                </c:pt>
                <c:pt idx="25">
                  <c:v>0.86108601052846234</c:v>
                </c:pt>
              </c:numCache>
            </c:numRef>
          </c:val>
          <c:extLst>
            <c:ext xmlns:c16="http://schemas.microsoft.com/office/drawing/2014/chart" uri="{C3380CC4-5D6E-409C-BE32-E72D297353CC}">
              <c16:uniqueId val="{00000003-1A84-42DE-BE84-E1BF78A53F46}"/>
            </c:ext>
          </c:extLst>
        </c:ser>
        <c:dLbls>
          <c:showLegendKey val="0"/>
          <c:showVal val="0"/>
          <c:showCatName val="0"/>
          <c:showSerName val="0"/>
          <c:showPercent val="0"/>
          <c:showBubbleSize val="0"/>
        </c:dLbls>
        <c:gapWidth val="36"/>
        <c:overlap val="100"/>
        <c:axId val="107151400"/>
        <c:axId val="230653656"/>
      </c:barChart>
      <c:catAx>
        <c:axId val="107151400"/>
        <c:scaling>
          <c:orientation val="minMax"/>
        </c:scaling>
        <c:delete val="0"/>
        <c:axPos val="b"/>
        <c:numFmt formatCode="General" sourceLinked="1"/>
        <c:majorTickMark val="cross"/>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b" anchorCtr="0"/>
          <a:lstStyle/>
          <a:p>
            <a:pPr>
              <a:defRPr sz="1400" b="0" i="0" u="none" strike="noStrike" kern="1200" baseline="0">
                <a:solidFill>
                  <a:schemeClr val="tx1">
                    <a:lumMod val="65000"/>
                    <a:lumOff val="35000"/>
                  </a:schemeClr>
                </a:solidFill>
                <a:latin typeface="+mn-lt"/>
                <a:ea typeface="+mn-ea"/>
                <a:cs typeface="+mn-cs"/>
              </a:defRPr>
            </a:pPr>
            <a:endParaRPr lang="en-US"/>
          </a:p>
        </c:txPr>
        <c:crossAx val="230653656"/>
        <c:crosses val="autoZero"/>
        <c:auto val="1"/>
        <c:lblAlgn val="ctr"/>
        <c:lblOffset val="100"/>
        <c:tickLblSkip val="5"/>
        <c:tickMarkSkip val="1"/>
        <c:noMultiLvlLbl val="0"/>
      </c:catAx>
      <c:valAx>
        <c:axId val="2306536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kg per $US</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71514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a:t>DMC</a:t>
            </a:r>
            <a:r>
              <a:rPr lang="en-US" baseline="0"/>
              <a:t> per $US GDP</a:t>
            </a:r>
          </a:p>
          <a:p>
            <a:pPr>
              <a:defRPr/>
            </a:pPr>
            <a:r>
              <a:rPr lang="en-US"/>
              <a:t> -  Philippines</a:t>
            </a:r>
          </a:p>
        </c:rich>
      </c:tx>
      <c:layout>
        <c:manualLayout>
          <c:xMode val="edge"/>
          <c:yMode val="edge"/>
          <c:x val="0.39552320110929529"/>
          <c:y val="4.384653023919742E-2"/>
        </c:manualLayout>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809680222219221"/>
          <c:y val="0.17159937516340443"/>
          <c:w val="0.76599577711448164"/>
          <c:h val="0.57545479397623367"/>
        </c:manualLayout>
      </c:layout>
      <c:barChart>
        <c:barDir val="col"/>
        <c:grouping val="stacked"/>
        <c:varyColors val="0"/>
        <c:ser>
          <c:idx val="0"/>
          <c:order val="0"/>
          <c:tx>
            <c:strRef>
              <c:f>Graphs!$B$100</c:f>
              <c:strCache>
                <c:ptCount val="1"/>
                <c:pt idx="0">
                  <c:v>Biomass</c:v>
                </c:pt>
              </c:strCache>
            </c:strRef>
          </c:tx>
          <c:spPr>
            <a:solidFill>
              <a:schemeClr val="accent3">
                <a:lumMod val="75000"/>
              </a:schemeClr>
            </a:solidFill>
            <a:ln>
              <a:noFill/>
            </a:ln>
            <a:effectLst/>
          </c:spPr>
          <c:invertIfNegative val="0"/>
          <c:cat>
            <c:numRef>
              <c:f>Graphs!$W$99:$AV$99</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Graphs!$W$100:$AV$100</c:f>
              <c:numCache>
                <c:formatCode>General</c:formatCode>
                <c:ptCount val="26"/>
                <c:pt idx="0">
                  <c:v>2.470359859003465</c:v>
                </c:pt>
                <c:pt idx="1">
                  <c:v>2.394753744158105</c:v>
                </c:pt>
                <c:pt idx="2">
                  <c:v>2.5120114966304894</c:v>
                </c:pt>
                <c:pt idx="3">
                  <c:v>2.4986752215202808</c:v>
                </c:pt>
                <c:pt idx="4">
                  <c:v>2.3586797933687564</c:v>
                </c:pt>
                <c:pt idx="5">
                  <c:v>2.2241192386630653</c:v>
                </c:pt>
                <c:pt idx="6">
                  <c:v>2.1794564367141009</c:v>
                </c:pt>
                <c:pt idx="7">
                  <c:v>2.1443719843759164</c:v>
                </c:pt>
                <c:pt idx="8">
                  <c:v>2.0477717554580361</c:v>
                </c:pt>
                <c:pt idx="9">
                  <c:v>2.0245194595545306</c:v>
                </c:pt>
                <c:pt idx="10">
                  <c:v>2.0132591371290278</c:v>
                </c:pt>
                <c:pt idx="11">
                  <c:v>2.0254975850929906</c:v>
                </c:pt>
                <c:pt idx="12">
                  <c:v>2.0295074167229536</c:v>
                </c:pt>
                <c:pt idx="13">
                  <c:v>2.0048430598566855</c:v>
                </c:pt>
                <c:pt idx="14">
                  <c:v>1.9719994824868334</c:v>
                </c:pt>
                <c:pt idx="15">
                  <c:v>1.8768247530679614</c:v>
                </c:pt>
                <c:pt idx="16">
                  <c:v>1.847546474638889</c:v>
                </c:pt>
                <c:pt idx="17">
                  <c:v>1.7857858946982759</c:v>
                </c:pt>
                <c:pt idx="18">
                  <c:v>1.7970902641916666</c:v>
                </c:pt>
                <c:pt idx="19">
                  <c:v>1.7689634501147542</c:v>
                </c:pt>
                <c:pt idx="20">
                  <c:v>1.5657199030839692</c:v>
                </c:pt>
                <c:pt idx="21">
                  <c:v>1.5501593513308822</c:v>
                </c:pt>
                <c:pt idx="22">
                  <c:v>1.5069426005793103</c:v>
                </c:pt>
                <c:pt idx="23">
                  <c:v>1.3806414076967741</c:v>
                </c:pt>
                <c:pt idx="24">
                  <c:v>1.3097296474060605</c:v>
                </c:pt>
                <c:pt idx="25">
                  <c:v>1.2575797418171428</c:v>
                </c:pt>
              </c:numCache>
            </c:numRef>
          </c:val>
          <c:extLst>
            <c:ext xmlns:c16="http://schemas.microsoft.com/office/drawing/2014/chart" uri="{C3380CC4-5D6E-409C-BE32-E72D297353CC}">
              <c16:uniqueId val="{00000000-18BD-4DD5-B586-ACCCC74D6906}"/>
            </c:ext>
          </c:extLst>
        </c:ser>
        <c:ser>
          <c:idx val="1"/>
          <c:order val="1"/>
          <c:tx>
            <c:strRef>
              <c:f>Graphs!$B$101</c:f>
              <c:strCache>
                <c:ptCount val="1"/>
                <c:pt idx="0">
                  <c:v>Fossil fuels</c:v>
                </c:pt>
              </c:strCache>
            </c:strRef>
          </c:tx>
          <c:spPr>
            <a:solidFill>
              <a:schemeClr val="accent2"/>
            </a:solidFill>
            <a:ln>
              <a:noFill/>
            </a:ln>
            <a:effectLst/>
          </c:spPr>
          <c:invertIfNegative val="0"/>
          <c:cat>
            <c:numRef>
              <c:f>Graphs!$W$99:$AV$99</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Graphs!$W$101:$AV$101</c:f>
              <c:numCache>
                <c:formatCode>General</c:formatCode>
                <c:ptCount val="26"/>
                <c:pt idx="0">
                  <c:v>0.23715448566364203</c:v>
                </c:pt>
                <c:pt idx="1">
                  <c:v>0.23501948848366327</c:v>
                </c:pt>
                <c:pt idx="2">
                  <c:v>0.27133794161071817</c:v>
                </c:pt>
                <c:pt idx="3">
                  <c:v>0.26889179861590445</c:v>
                </c:pt>
                <c:pt idx="4">
                  <c:v>0.27869537205773237</c:v>
                </c:pt>
                <c:pt idx="5">
                  <c:v>0.30195294405946033</c:v>
                </c:pt>
                <c:pt idx="6">
                  <c:v>0.30201132237552847</c:v>
                </c:pt>
                <c:pt idx="7">
                  <c:v>0.31467586695930799</c:v>
                </c:pt>
                <c:pt idx="8">
                  <c:v>0.31407891560060242</c:v>
                </c:pt>
                <c:pt idx="9">
                  <c:v>0.30051143800668217</c:v>
                </c:pt>
                <c:pt idx="10">
                  <c:v>0.31118143161204836</c:v>
                </c:pt>
                <c:pt idx="11">
                  <c:v>0.30751810086969777</c:v>
                </c:pt>
                <c:pt idx="12">
                  <c:v>0.29537616261348265</c:v>
                </c:pt>
                <c:pt idx="13">
                  <c:v>0.29096587112879962</c:v>
                </c:pt>
                <c:pt idx="14">
                  <c:v>0.28083470660336879</c:v>
                </c:pt>
                <c:pt idx="15">
                  <c:v>0.26619378058252424</c:v>
                </c:pt>
                <c:pt idx="16">
                  <c:v>0.251277562962963</c:v>
                </c:pt>
                <c:pt idx="17">
                  <c:v>0.23896342844827584</c:v>
                </c:pt>
                <c:pt idx="18">
                  <c:v>0.24361918666666665</c:v>
                </c:pt>
                <c:pt idx="19">
                  <c:v>0.21888263934426228</c:v>
                </c:pt>
                <c:pt idx="20">
                  <c:v>0.24066541984732825</c:v>
                </c:pt>
                <c:pt idx="21">
                  <c:v>0.23775525</c:v>
                </c:pt>
                <c:pt idx="22">
                  <c:v>0.2356652827586207</c:v>
                </c:pt>
                <c:pt idx="23">
                  <c:v>0.23024405161290321</c:v>
                </c:pt>
                <c:pt idx="24">
                  <c:v>0.22520813556121211</c:v>
                </c:pt>
                <c:pt idx="25">
                  <c:v>0.22927187032342855</c:v>
                </c:pt>
              </c:numCache>
            </c:numRef>
          </c:val>
          <c:extLst>
            <c:ext xmlns:c16="http://schemas.microsoft.com/office/drawing/2014/chart" uri="{C3380CC4-5D6E-409C-BE32-E72D297353CC}">
              <c16:uniqueId val="{00000001-18BD-4DD5-B586-ACCCC74D6906}"/>
            </c:ext>
          </c:extLst>
        </c:ser>
        <c:ser>
          <c:idx val="2"/>
          <c:order val="2"/>
          <c:tx>
            <c:strRef>
              <c:f>Graphs!$B$102</c:f>
              <c:strCache>
                <c:ptCount val="1"/>
                <c:pt idx="0">
                  <c:v>Metal Ores</c:v>
                </c:pt>
              </c:strCache>
            </c:strRef>
          </c:tx>
          <c:spPr>
            <a:solidFill>
              <a:schemeClr val="bg1">
                <a:lumMod val="65000"/>
              </a:schemeClr>
            </a:solidFill>
            <a:ln>
              <a:noFill/>
            </a:ln>
            <a:effectLst/>
          </c:spPr>
          <c:invertIfNegative val="0"/>
          <c:cat>
            <c:numRef>
              <c:f>Graphs!$W$99:$AV$99</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Graphs!$W$102:$AV$102</c:f>
              <c:numCache>
                <c:formatCode>General</c:formatCode>
                <c:ptCount val="26"/>
                <c:pt idx="0">
                  <c:v>0.68132155469577715</c:v>
                </c:pt>
                <c:pt idx="1">
                  <c:v>0.56589495763362208</c:v>
                </c:pt>
                <c:pt idx="2">
                  <c:v>0.49739271379654154</c:v>
                </c:pt>
                <c:pt idx="3">
                  <c:v>0.53054869418268769</c:v>
                </c:pt>
                <c:pt idx="4">
                  <c:v>0.44195942491699308</c:v>
                </c:pt>
                <c:pt idx="5">
                  <c:v>0.406465904214524</c:v>
                </c:pt>
                <c:pt idx="6">
                  <c:v>0.28953508629821001</c:v>
                </c:pt>
                <c:pt idx="7">
                  <c:v>0.23378882870517498</c:v>
                </c:pt>
                <c:pt idx="8">
                  <c:v>0.20719125021084428</c:v>
                </c:pt>
                <c:pt idx="9">
                  <c:v>0.16731857314766879</c:v>
                </c:pt>
                <c:pt idx="10">
                  <c:v>0.17278834561894513</c:v>
                </c:pt>
                <c:pt idx="11">
                  <c:v>0.14085082185272063</c:v>
                </c:pt>
                <c:pt idx="12">
                  <c:v>0.12747199062774822</c:v>
                </c:pt>
                <c:pt idx="13">
                  <c:v>0.13011964504740561</c:v>
                </c:pt>
                <c:pt idx="14">
                  <c:v>8.8017167761961806E-2</c:v>
                </c:pt>
                <c:pt idx="15">
                  <c:v>9.6985693037087387E-2</c:v>
                </c:pt>
                <c:pt idx="16">
                  <c:v>6.7353351825925931E-2</c:v>
                </c:pt>
                <c:pt idx="17">
                  <c:v>5.2712764775862064E-2</c:v>
                </c:pt>
                <c:pt idx="18">
                  <c:v>7.2615444159166681E-2</c:v>
                </c:pt>
                <c:pt idx="19">
                  <c:v>0.13804192894672132</c:v>
                </c:pt>
                <c:pt idx="20">
                  <c:v>0.14049694002290075</c:v>
                </c:pt>
                <c:pt idx="21">
                  <c:v>0.21141606773455882</c:v>
                </c:pt>
                <c:pt idx="22">
                  <c:v>9.0240826323448278E-2</c:v>
                </c:pt>
                <c:pt idx="23">
                  <c:v>0</c:v>
                </c:pt>
                <c:pt idx="24">
                  <c:v>4.3436352108484851E-2</c:v>
                </c:pt>
                <c:pt idx="25">
                  <c:v>4.2208728359485713E-2</c:v>
                </c:pt>
              </c:numCache>
            </c:numRef>
          </c:val>
          <c:extLst>
            <c:ext xmlns:c16="http://schemas.microsoft.com/office/drawing/2014/chart" uri="{C3380CC4-5D6E-409C-BE32-E72D297353CC}">
              <c16:uniqueId val="{00000002-18BD-4DD5-B586-ACCCC74D6906}"/>
            </c:ext>
          </c:extLst>
        </c:ser>
        <c:ser>
          <c:idx val="3"/>
          <c:order val="3"/>
          <c:tx>
            <c:strRef>
              <c:f>Graphs!$B$103</c:f>
              <c:strCache>
                <c:ptCount val="1"/>
                <c:pt idx="0">
                  <c:v>Non-metallic minerals</c:v>
                </c:pt>
              </c:strCache>
            </c:strRef>
          </c:tx>
          <c:spPr>
            <a:solidFill>
              <a:schemeClr val="tx2">
                <a:lumMod val="20000"/>
                <a:lumOff val="80000"/>
              </a:schemeClr>
            </a:solidFill>
            <a:ln>
              <a:noFill/>
            </a:ln>
            <a:effectLst/>
          </c:spPr>
          <c:invertIfNegative val="0"/>
          <c:cat>
            <c:numRef>
              <c:f>Graphs!$W$99:$AV$99</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Graphs!$W$103:$AV$103</c:f>
              <c:numCache>
                <c:formatCode>General</c:formatCode>
                <c:ptCount val="26"/>
                <c:pt idx="0">
                  <c:v>0.85891585729669695</c:v>
                </c:pt>
                <c:pt idx="1">
                  <c:v>0.83327172941258909</c:v>
                </c:pt>
                <c:pt idx="2">
                  <c:v>0.94213938405187414</c:v>
                </c:pt>
                <c:pt idx="3">
                  <c:v>0.95230580453887537</c:v>
                </c:pt>
                <c:pt idx="4">
                  <c:v>1.1675880360366193</c:v>
                </c:pt>
                <c:pt idx="5">
                  <c:v>1.2087607459311853</c:v>
                </c:pt>
                <c:pt idx="6">
                  <c:v>1.4441683125608862</c:v>
                </c:pt>
                <c:pt idx="7">
                  <c:v>1.5067256877249064</c:v>
                </c:pt>
                <c:pt idx="8">
                  <c:v>1.3845136911566351</c:v>
                </c:pt>
                <c:pt idx="9">
                  <c:v>1.1039508881919522</c:v>
                </c:pt>
                <c:pt idx="10">
                  <c:v>1.0918399853991683</c:v>
                </c:pt>
                <c:pt idx="11">
                  <c:v>1.0443144171024497</c:v>
                </c:pt>
                <c:pt idx="12">
                  <c:v>1.109057884352568</c:v>
                </c:pt>
                <c:pt idx="13">
                  <c:v>0.93509493661781395</c:v>
                </c:pt>
                <c:pt idx="14">
                  <c:v>0.94751233956099401</c:v>
                </c:pt>
                <c:pt idx="15">
                  <c:v>0.90229308832718447</c:v>
                </c:pt>
                <c:pt idx="16">
                  <c:v>0.80100445847500001</c:v>
                </c:pt>
                <c:pt idx="17">
                  <c:v>0.82885131864741379</c:v>
                </c:pt>
                <c:pt idx="18">
                  <c:v>0.91210907951666664</c:v>
                </c:pt>
                <c:pt idx="19">
                  <c:v>1.0034735704098361</c:v>
                </c:pt>
                <c:pt idx="20">
                  <c:v>0.9926526530076335</c:v>
                </c:pt>
                <c:pt idx="21">
                  <c:v>1.0064830197426471</c:v>
                </c:pt>
                <c:pt idx="22">
                  <c:v>0.85565258283448276</c:v>
                </c:pt>
                <c:pt idx="23">
                  <c:v>0.8083878487870968</c:v>
                </c:pt>
                <c:pt idx="24">
                  <c:v>0.78155264462424245</c:v>
                </c:pt>
                <c:pt idx="25">
                  <c:v>0.75708019565142859</c:v>
                </c:pt>
              </c:numCache>
            </c:numRef>
          </c:val>
          <c:extLst>
            <c:ext xmlns:c16="http://schemas.microsoft.com/office/drawing/2014/chart" uri="{C3380CC4-5D6E-409C-BE32-E72D297353CC}">
              <c16:uniqueId val="{00000003-18BD-4DD5-B586-ACCCC74D6906}"/>
            </c:ext>
          </c:extLst>
        </c:ser>
        <c:dLbls>
          <c:showLegendKey val="0"/>
          <c:showVal val="0"/>
          <c:showCatName val="0"/>
          <c:showSerName val="0"/>
          <c:showPercent val="0"/>
          <c:showBubbleSize val="0"/>
        </c:dLbls>
        <c:gapWidth val="36"/>
        <c:overlap val="100"/>
        <c:axId val="230654440"/>
        <c:axId val="594191824"/>
      </c:barChart>
      <c:catAx>
        <c:axId val="230654440"/>
        <c:scaling>
          <c:orientation val="minMax"/>
        </c:scaling>
        <c:delete val="0"/>
        <c:axPos val="b"/>
        <c:numFmt formatCode="General" sourceLinked="1"/>
        <c:majorTickMark val="cross"/>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b" anchorCtr="0"/>
          <a:lstStyle/>
          <a:p>
            <a:pPr>
              <a:defRPr sz="1400" b="0" i="0" u="none" strike="noStrike" kern="1200" baseline="0">
                <a:solidFill>
                  <a:schemeClr val="tx1">
                    <a:lumMod val="65000"/>
                    <a:lumOff val="35000"/>
                  </a:schemeClr>
                </a:solidFill>
                <a:latin typeface="+mn-lt"/>
                <a:ea typeface="+mn-ea"/>
                <a:cs typeface="+mn-cs"/>
              </a:defRPr>
            </a:pPr>
            <a:endParaRPr lang="en-US"/>
          </a:p>
        </c:txPr>
        <c:crossAx val="594191824"/>
        <c:crosses val="autoZero"/>
        <c:auto val="1"/>
        <c:lblAlgn val="ctr"/>
        <c:lblOffset val="100"/>
        <c:tickLblSkip val="5"/>
        <c:tickMarkSkip val="1"/>
        <c:noMultiLvlLbl val="0"/>
      </c:catAx>
      <c:valAx>
        <c:axId val="5941918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kg per $US</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306544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a:t>DMC -  Lao PDR</a:t>
            </a:r>
          </a:p>
        </c:rich>
      </c:tx>
      <c:layout>
        <c:manualLayout>
          <c:xMode val="edge"/>
          <c:yMode val="edge"/>
          <c:x val="0.3421957371047456"/>
          <c:y val="5.8069296297183923E-2"/>
        </c:manualLayout>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809680222219221"/>
          <c:y val="0.17159937516340443"/>
          <c:w val="0.76599577711448164"/>
          <c:h val="0.57545479397623367"/>
        </c:manualLayout>
      </c:layout>
      <c:barChart>
        <c:barDir val="col"/>
        <c:grouping val="stacked"/>
        <c:varyColors val="0"/>
        <c:ser>
          <c:idx val="0"/>
          <c:order val="0"/>
          <c:tx>
            <c:strRef>
              <c:f>Graphs!$B$21</c:f>
              <c:strCache>
                <c:ptCount val="1"/>
                <c:pt idx="0">
                  <c:v>Biomass</c:v>
                </c:pt>
              </c:strCache>
            </c:strRef>
          </c:tx>
          <c:spPr>
            <a:solidFill>
              <a:schemeClr val="accent3">
                <a:lumMod val="75000"/>
              </a:schemeClr>
            </a:solidFill>
            <a:ln>
              <a:noFill/>
            </a:ln>
            <a:effectLst/>
          </c:spPr>
          <c:invertIfNegative val="0"/>
          <c:cat>
            <c:numRef>
              <c:f>Graphs!$W$20:$AV$20</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Graphs!$W$21:$AV$21</c:f>
              <c:numCache>
                <c:formatCode>General</c:formatCode>
                <c:ptCount val="26"/>
                <c:pt idx="0">
                  <c:v>8975868.5070099998</c:v>
                </c:pt>
                <c:pt idx="1">
                  <c:v>8328669.7912999997</c:v>
                </c:pt>
                <c:pt idx="2">
                  <c:v>8906083.9819499999</c:v>
                </c:pt>
                <c:pt idx="3">
                  <c:v>8761641.6014300007</c:v>
                </c:pt>
                <c:pt idx="4">
                  <c:v>9452466.0625999998</c:v>
                </c:pt>
                <c:pt idx="5">
                  <c:v>9517305.8594300002</c:v>
                </c:pt>
                <c:pt idx="6">
                  <c:v>9296541.2556100003</c:v>
                </c:pt>
                <c:pt idx="7">
                  <c:v>9918109.1983100008</c:v>
                </c:pt>
                <c:pt idx="8">
                  <c:v>10307151.364499999</c:v>
                </c:pt>
                <c:pt idx="9">
                  <c:v>11651028.249600001</c:v>
                </c:pt>
                <c:pt idx="10">
                  <c:v>12409284.129000001</c:v>
                </c:pt>
                <c:pt idx="11">
                  <c:v>12213162.7786</c:v>
                </c:pt>
                <c:pt idx="12">
                  <c:v>12927804.2334</c:v>
                </c:pt>
                <c:pt idx="13">
                  <c:v>12847110.498</c:v>
                </c:pt>
                <c:pt idx="14">
                  <c:v>13361655.7742</c:v>
                </c:pt>
                <c:pt idx="15">
                  <c:v>14055538.1205</c:v>
                </c:pt>
                <c:pt idx="16">
                  <c:v>14592294.647700001</c:v>
                </c:pt>
                <c:pt idx="17">
                  <c:v>16054406.210999999</c:v>
                </c:pt>
                <c:pt idx="18">
                  <c:v>17326285.897799999</c:v>
                </c:pt>
                <c:pt idx="19">
                  <c:v>17564896.152199998</c:v>
                </c:pt>
                <c:pt idx="20">
                  <c:v>18666504.5231</c:v>
                </c:pt>
                <c:pt idx="21">
                  <c:v>20857030.4771</c:v>
                </c:pt>
                <c:pt idx="22">
                  <c:v>21842131.859200001</c:v>
                </c:pt>
                <c:pt idx="23">
                  <c:v>22767796.370700002</c:v>
                </c:pt>
                <c:pt idx="24">
                  <c:v>27210120.2293</c:v>
                </c:pt>
                <c:pt idx="25">
                  <c:v>28097774.2597</c:v>
                </c:pt>
              </c:numCache>
            </c:numRef>
          </c:val>
          <c:extLst>
            <c:ext xmlns:c16="http://schemas.microsoft.com/office/drawing/2014/chart" uri="{C3380CC4-5D6E-409C-BE32-E72D297353CC}">
              <c16:uniqueId val="{00000000-134C-4318-B4E8-6D75EC0832F3}"/>
            </c:ext>
          </c:extLst>
        </c:ser>
        <c:ser>
          <c:idx val="1"/>
          <c:order val="1"/>
          <c:tx>
            <c:strRef>
              <c:f>Graphs!$B$22</c:f>
              <c:strCache>
                <c:ptCount val="1"/>
                <c:pt idx="0">
                  <c:v>Fossil fuels</c:v>
                </c:pt>
              </c:strCache>
            </c:strRef>
          </c:tx>
          <c:spPr>
            <a:solidFill>
              <a:schemeClr val="accent2"/>
            </a:solidFill>
            <a:ln>
              <a:noFill/>
            </a:ln>
            <a:effectLst/>
          </c:spPr>
          <c:invertIfNegative val="0"/>
          <c:cat>
            <c:numRef>
              <c:f>Graphs!$W$20:$AV$20</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Graphs!$W$22:$AV$22</c:f>
              <c:numCache>
                <c:formatCode>General</c:formatCode>
                <c:ptCount val="26"/>
                <c:pt idx="0">
                  <c:v>1000.015632</c:v>
                </c:pt>
                <c:pt idx="1">
                  <c:v>1000.015632</c:v>
                </c:pt>
                <c:pt idx="2">
                  <c:v>1000.015632</c:v>
                </c:pt>
                <c:pt idx="3">
                  <c:v>1000.015632</c:v>
                </c:pt>
                <c:pt idx="4">
                  <c:v>1000.015632</c:v>
                </c:pt>
                <c:pt idx="5">
                  <c:v>23521.40078</c:v>
                </c:pt>
                <c:pt idx="6">
                  <c:v>50733.853629999998</c:v>
                </c:pt>
                <c:pt idx="7">
                  <c:v>95446.611789999995</c:v>
                </c:pt>
                <c:pt idx="8">
                  <c:v>245627.13974000001</c:v>
                </c:pt>
                <c:pt idx="9">
                  <c:v>411884.94819999998</c:v>
                </c:pt>
                <c:pt idx="10">
                  <c:v>412095.75420000002</c:v>
                </c:pt>
                <c:pt idx="11">
                  <c:v>377327.36859999999</c:v>
                </c:pt>
                <c:pt idx="12">
                  <c:v>500068.13569999998</c:v>
                </c:pt>
                <c:pt idx="13">
                  <c:v>449111.47369999997</c:v>
                </c:pt>
                <c:pt idx="14">
                  <c:v>598862.19759999996</c:v>
                </c:pt>
                <c:pt idx="15">
                  <c:v>621971.49369999999</c:v>
                </c:pt>
                <c:pt idx="16">
                  <c:v>647716.92249999999</c:v>
                </c:pt>
                <c:pt idx="17">
                  <c:v>1037468.504</c:v>
                </c:pt>
                <c:pt idx="18">
                  <c:v>771498.01210000005</c:v>
                </c:pt>
                <c:pt idx="19">
                  <c:v>877938.79920000001</c:v>
                </c:pt>
                <c:pt idx="20">
                  <c:v>944972.9412</c:v>
                </c:pt>
                <c:pt idx="21">
                  <c:v>960016.18610000005</c:v>
                </c:pt>
                <c:pt idx="22">
                  <c:v>980016.53509999998</c:v>
                </c:pt>
                <c:pt idx="23">
                  <c:v>1200319.10573</c:v>
                </c:pt>
                <c:pt idx="24">
                  <c:v>1249344.0491599999</c:v>
                </c:pt>
                <c:pt idx="25">
                  <c:v>1342850.4172799999</c:v>
                </c:pt>
              </c:numCache>
            </c:numRef>
          </c:val>
          <c:extLst>
            <c:ext xmlns:c16="http://schemas.microsoft.com/office/drawing/2014/chart" uri="{C3380CC4-5D6E-409C-BE32-E72D297353CC}">
              <c16:uniqueId val="{00000001-134C-4318-B4E8-6D75EC0832F3}"/>
            </c:ext>
          </c:extLst>
        </c:ser>
        <c:ser>
          <c:idx val="2"/>
          <c:order val="2"/>
          <c:tx>
            <c:strRef>
              <c:f>Graphs!$B$23</c:f>
              <c:strCache>
                <c:ptCount val="1"/>
                <c:pt idx="0">
                  <c:v>Metal Ores</c:v>
                </c:pt>
              </c:strCache>
            </c:strRef>
          </c:tx>
          <c:spPr>
            <a:solidFill>
              <a:schemeClr val="bg1">
                <a:lumMod val="65000"/>
              </a:schemeClr>
            </a:solidFill>
            <a:ln>
              <a:noFill/>
            </a:ln>
            <a:effectLst/>
          </c:spPr>
          <c:invertIfNegative val="0"/>
          <c:cat>
            <c:numRef>
              <c:f>Graphs!$W$20:$AV$20</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Graphs!$W$23:$AV$23</c:f>
              <c:numCache>
                <c:formatCode>General</c:formatCode>
                <c:ptCount val="26"/>
                <c:pt idx="0">
                  <c:v>26666.666669999999</c:v>
                </c:pt>
                <c:pt idx="1">
                  <c:v>20000</c:v>
                </c:pt>
                <c:pt idx="2">
                  <c:v>38666.666669999999</c:v>
                </c:pt>
                <c:pt idx="3">
                  <c:v>44000</c:v>
                </c:pt>
                <c:pt idx="4">
                  <c:v>85333.333329999994</c:v>
                </c:pt>
                <c:pt idx="5">
                  <c:v>78000</c:v>
                </c:pt>
                <c:pt idx="6">
                  <c:v>100533.3333</c:v>
                </c:pt>
                <c:pt idx="7">
                  <c:v>50000</c:v>
                </c:pt>
                <c:pt idx="8">
                  <c:v>39666.666669999999</c:v>
                </c:pt>
                <c:pt idx="9">
                  <c:v>36000</c:v>
                </c:pt>
                <c:pt idx="10">
                  <c:v>37333.333330000001</c:v>
                </c:pt>
                <c:pt idx="11">
                  <c:v>276095.23810000002</c:v>
                </c:pt>
                <c:pt idx="12">
                  <c:v>39846.790889999997</c:v>
                </c:pt>
                <c:pt idx="13">
                  <c:v>1350678.0538300001</c:v>
                </c:pt>
                <c:pt idx="14">
                  <c:v>1481410.34399</c:v>
                </c:pt>
                <c:pt idx="15">
                  <c:v>7528444.3626199998</c:v>
                </c:pt>
                <c:pt idx="16">
                  <c:v>13353803.688300001</c:v>
                </c:pt>
                <c:pt idx="17">
                  <c:v>13149139.326199999</c:v>
                </c:pt>
                <c:pt idx="18">
                  <c:v>18269542.9597</c:v>
                </c:pt>
                <c:pt idx="19">
                  <c:v>24745706.529599998</c:v>
                </c:pt>
                <c:pt idx="20">
                  <c:v>26847724.667800002</c:v>
                </c:pt>
                <c:pt idx="21">
                  <c:v>27855149.675900001</c:v>
                </c:pt>
                <c:pt idx="22">
                  <c:v>30816070.193500001</c:v>
                </c:pt>
                <c:pt idx="23">
                  <c:v>33165074.017499998</c:v>
                </c:pt>
                <c:pt idx="24">
                  <c:v>34124537.097499996</c:v>
                </c:pt>
                <c:pt idx="25">
                  <c:v>37705584.166199997</c:v>
                </c:pt>
              </c:numCache>
            </c:numRef>
          </c:val>
          <c:extLst>
            <c:ext xmlns:c16="http://schemas.microsoft.com/office/drawing/2014/chart" uri="{C3380CC4-5D6E-409C-BE32-E72D297353CC}">
              <c16:uniqueId val="{00000002-134C-4318-B4E8-6D75EC0832F3}"/>
            </c:ext>
          </c:extLst>
        </c:ser>
        <c:ser>
          <c:idx val="3"/>
          <c:order val="3"/>
          <c:tx>
            <c:strRef>
              <c:f>Graphs!$B$24</c:f>
              <c:strCache>
                <c:ptCount val="1"/>
                <c:pt idx="0">
                  <c:v>Non-metallic minerals</c:v>
                </c:pt>
              </c:strCache>
            </c:strRef>
          </c:tx>
          <c:spPr>
            <a:solidFill>
              <a:schemeClr val="tx2">
                <a:lumMod val="20000"/>
                <a:lumOff val="80000"/>
              </a:schemeClr>
            </a:solidFill>
            <a:ln>
              <a:noFill/>
            </a:ln>
            <a:effectLst/>
          </c:spPr>
          <c:invertIfNegative val="0"/>
          <c:cat>
            <c:numRef>
              <c:f>Graphs!$W$20:$AV$20</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Graphs!$W$24:$AV$24</c:f>
              <c:numCache>
                <c:formatCode>General</c:formatCode>
                <c:ptCount val="26"/>
                <c:pt idx="0">
                  <c:v>137892</c:v>
                </c:pt>
                <c:pt idx="1">
                  <c:v>161892</c:v>
                </c:pt>
                <c:pt idx="2">
                  <c:v>184637</c:v>
                </c:pt>
                <c:pt idx="3">
                  <c:v>241229.932</c:v>
                </c:pt>
                <c:pt idx="4">
                  <c:v>227354.76</c:v>
                </c:pt>
                <c:pt idx="5">
                  <c:v>235604.76</c:v>
                </c:pt>
                <c:pt idx="6">
                  <c:v>235995.484</c:v>
                </c:pt>
                <c:pt idx="7">
                  <c:v>259012.20800000001</c:v>
                </c:pt>
                <c:pt idx="8">
                  <c:v>650150.07999999996</c:v>
                </c:pt>
                <c:pt idx="9">
                  <c:v>691495.08</c:v>
                </c:pt>
                <c:pt idx="10">
                  <c:v>871520.39199999999</c:v>
                </c:pt>
                <c:pt idx="11">
                  <c:v>883155.73600000003</c:v>
                </c:pt>
                <c:pt idx="12">
                  <c:v>2646569.7200000002</c:v>
                </c:pt>
                <c:pt idx="13">
                  <c:v>1853889.62</c:v>
                </c:pt>
                <c:pt idx="14">
                  <c:v>2117302.62</c:v>
                </c:pt>
                <c:pt idx="15">
                  <c:v>2436097</c:v>
                </c:pt>
                <c:pt idx="16">
                  <c:v>2405419</c:v>
                </c:pt>
                <c:pt idx="17">
                  <c:v>3193960.4</c:v>
                </c:pt>
                <c:pt idx="18">
                  <c:v>3461072.4</c:v>
                </c:pt>
                <c:pt idx="19">
                  <c:v>4478171.4000000004</c:v>
                </c:pt>
                <c:pt idx="20">
                  <c:v>5902914.4000000004</c:v>
                </c:pt>
                <c:pt idx="21">
                  <c:v>3927201.4</c:v>
                </c:pt>
                <c:pt idx="22">
                  <c:v>4119294.60653</c:v>
                </c:pt>
                <c:pt idx="23">
                  <c:v>4331581.8130599996</c:v>
                </c:pt>
                <c:pt idx="24">
                  <c:v>4625152.0195899997</c:v>
                </c:pt>
                <c:pt idx="25">
                  <c:v>5000782.4546800004</c:v>
                </c:pt>
              </c:numCache>
            </c:numRef>
          </c:val>
          <c:extLst>
            <c:ext xmlns:c16="http://schemas.microsoft.com/office/drawing/2014/chart" uri="{C3380CC4-5D6E-409C-BE32-E72D297353CC}">
              <c16:uniqueId val="{00000003-134C-4318-B4E8-6D75EC0832F3}"/>
            </c:ext>
          </c:extLst>
        </c:ser>
        <c:dLbls>
          <c:showLegendKey val="0"/>
          <c:showVal val="0"/>
          <c:showCatName val="0"/>
          <c:showSerName val="0"/>
          <c:showPercent val="0"/>
          <c:showBubbleSize val="0"/>
        </c:dLbls>
        <c:gapWidth val="36"/>
        <c:overlap val="100"/>
        <c:axId val="233082264"/>
        <c:axId val="233081480"/>
      </c:barChart>
      <c:catAx>
        <c:axId val="233082264"/>
        <c:scaling>
          <c:orientation val="minMax"/>
        </c:scaling>
        <c:delete val="0"/>
        <c:axPos val="b"/>
        <c:numFmt formatCode="General" sourceLinked="1"/>
        <c:majorTickMark val="cross"/>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b" anchorCtr="0"/>
          <a:lstStyle/>
          <a:p>
            <a:pPr>
              <a:defRPr sz="1400" b="0" i="0" u="none" strike="noStrike" kern="1200" baseline="0">
                <a:solidFill>
                  <a:schemeClr val="tx1">
                    <a:lumMod val="65000"/>
                    <a:lumOff val="35000"/>
                  </a:schemeClr>
                </a:solidFill>
                <a:latin typeface="+mn-lt"/>
                <a:ea typeface="+mn-ea"/>
                <a:cs typeface="+mn-cs"/>
              </a:defRPr>
            </a:pPr>
            <a:endParaRPr lang="en-US"/>
          </a:p>
        </c:txPr>
        <c:crossAx val="233081480"/>
        <c:crosses val="autoZero"/>
        <c:auto val="1"/>
        <c:lblAlgn val="ctr"/>
        <c:lblOffset val="100"/>
        <c:tickLblSkip val="5"/>
        <c:tickMarkSkip val="1"/>
        <c:noMultiLvlLbl val="0"/>
      </c:catAx>
      <c:valAx>
        <c:axId val="233081480"/>
        <c:scaling>
          <c:orientation val="minMax"/>
          <c:max val="10000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33082264"/>
        <c:crosses val="autoZero"/>
        <c:crossBetween val="between"/>
        <c:dispUnits>
          <c:builtInUnit val="millions"/>
          <c:dispUnitsLbl>
            <c:layout>
              <c:manualLayout>
                <c:xMode val="edge"/>
                <c:yMode val="edge"/>
                <c:x val="1.6009148084619784E-2"/>
                <c:y val="0.3272146970305197"/>
              </c:manualLayout>
            </c:layout>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million tonnes</a:t>
                  </a:r>
                </a:p>
              </c:rich>
            </c:tx>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BBFA697C-5849-4DDF-A6C8-08E6893940F4}" type="datetimeFigureOut">
              <a:rPr lang="en-AU" smtClean="0"/>
              <a:pPr/>
              <a:t>10/08/2018</a:t>
            </a:fld>
            <a:endParaRPr lang="en-AU"/>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BFD014AF-979A-46D9-9B43-4C67319580DA}" type="slidenum">
              <a:rPr lang="en-AU" smtClean="0"/>
              <a:pPr/>
              <a:t>‹#›</a:t>
            </a:fld>
            <a:endParaRPr lang="en-AU"/>
          </a:p>
        </p:txBody>
      </p:sp>
    </p:spTree>
    <p:extLst>
      <p:ext uri="{BB962C8B-B14F-4D97-AF65-F5344CB8AC3E}">
        <p14:creationId xmlns:p14="http://schemas.microsoft.com/office/powerpoint/2010/main" val="25144417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0992BC2-9435-4D31-AEB3-5D5877AD6447}" type="datetimeFigureOut">
              <a:rPr lang="en-AU" smtClean="0"/>
              <a:pPr/>
              <a:t>10/08/2018</a:t>
            </a:fld>
            <a:endParaRPr lang="en-AU"/>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A496215-5E4C-414D-A8DB-C38AA7CF7C2A}" type="slidenum">
              <a:rPr lang="en-AU" smtClean="0"/>
              <a:pPr/>
              <a:t>‹#›</a:t>
            </a:fld>
            <a:endParaRPr lang="en-AU"/>
          </a:p>
        </p:txBody>
      </p:sp>
    </p:spTree>
    <p:extLst>
      <p:ext uri="{BB962C8B-B14F-4D97-AF65-F5344CB8AC3E}">
        <p14:creationId xmlns:p14="http://schemas.microsoft.com/office/powerpoint/2010/main" val="4203183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9A496215-5E4C-414D-A8DB-C38AA7CF7C2A}" type="slidenum">
              <a:rPr lang="en-AU" smtClean="0"/>
              <a:pPr/>
              <a:t>1</a:t>
            </a:fld>
            <a:endParaRPr lang="en-AU"/>
          </a:p>
        </p:txBody>
      </p:sp>
    </p:spTree>
    <p:extLst>
      <p:ext uri="{BB962C8B-B14F-4D97-AF65-F5344CB8AC3E}">
        <p14:creationId xmlns:p14="http://schemas.microsoft.com/office/powerpoint/2010/main" val="2351638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9A496215-5E4C-414D-A8DB-C38AA7CF7C2A}" type="slidenum">
              <a:rPr lang="en-AU" smtClean="0"/>
              <a:pPr/>
              <a:t>10</a:t>
            </a:fld>
            <a:endParaRPr lang="en-AU"/>
          </a:p>
        </p:txBody>
      </p:sp>
    </p:spTree>
    <p:extLst>
      <p:ext uri="{BB962C8B-B14F-4D97-AF65-F5344CB8AC3E}">
        <p14:creationId xmlns:p14="http://schemas.microsoft.com/office/powerpoint/2010/main" val="741611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9A496215-5E4C-414D-A8DB-C38AA7CF7C2A}" type="slidenum">
              <a:rPr lang="en-AU" smtClean="0"/>
              <a:pPr/>
              <a:t>11</a:t>
            </a:fld>
            <a:endParaRPr lang="en-AU"/>
          </a:p>
        </p:txBody>
      </p:sp>
    </p:spTree>
    <p:extLst>
      <p:ext uri="{BB962C8B-B14F-4D97-AF65-F5344CB8AC3E}">
        <p14:creationId xmlns:p14="http://schemas.microsoft.com/office/powerpoint/2010/main" val="22746802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9A496215-5E4C-414D-A8DB-C38AA7CF7C2A}" type="slidenum">
              <a:rPr lang="en-AU" smtClean="0"/>
              <a:pPr/>
              <a:t>12</a:t>
            </a:fld>
            <a:endParaRPr lang="en-AU"/>
          </a:p>
        </p:txBody>
      </p:sp>
    </p:spTree>
    <p:extLst>
      <p:ext uri="{BB962C8B-B14F-4D97-AF65-F5344CB8AC3E}">
        <p14:creationId xmlns:p14="http://schemas.microsoft.com/office/powerpoint/2010/main" val="2460932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9A496215-5E4C-414D-A8DB-C38AA7CF7C2A}" type="slidenum">
              <a:rPr lang="en-AU" smtClean="0"/>
              <a:pPr/>
              <a:t>13</a:t>
            </a:fld>
            <a:endParaRPr lang="en-AU"/>
          </a:p>
        </p:txBody>
      </p:sp>
    </p:spTree>
    <p:extLst>
      <p:ext uri="{BB962C8B-B14F-4D97-AF65-F5344CB8AC3E}">
        <p14:creationId xmlns:p14="http://schemas.microsoft.com/office/powerpoint/2010/main" val="15942864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9A496215-5E4C-414D-A8DB-C38AA7CF7C2A}" type="slidenum">
              <a:rPr lang="en-AU" smtClean="0"/>
              <a:pPr/>
              <a:t>14</a:t>
            </a:fld>
            <a:endParaRPr lang="en-AU"/>
          </a:p>
        </p:txBody>
      </p:sp>
    </p:spTree>
    <p:extLst>
      <p:ext uri="{BB962C8B-B14F-4D97-AF65-F5344CB8AC3E}">
        <p14:creationId xmlns:p14="http://schemas.microsoft.com/office/powerpoint/2010/main" val="15458960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9A496215-5E4C-414D-A8DB-C38AA7CF7C2A}" type="slidenum">
              <a:rPr lang="en-AU" smtClean="0"/>
              <a:pPr/>
              <a:t>15</a:t>
            </a:fld>
            <a:endParaRPr lang="en-AU"/>
          </a:p>
        </p:txBody>
      </p:sp>
    </p:spTree>
    <p:extLst>
      <p:ext uri="{BB962C8B-B14F-4D97-AF65-F5344CB8AC3E}">
        <p14:creationId xmlns:p14="http://schemas.microsoft.com/office/powerpoint/2010/main" val="6007069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600" dirty="0"/>
              <a:t>Largely read from slide</a:t>
            </a:r>
            <a:r>
              <a:rPr lang="en-AU" dirty="0"/>
              <a:t>.</a:t>
            </a:r>
          </a:p>
        </p:txBody>
      </p:sp>
      <p:sp>
        <p:nvSpPr>
          <p:cNvPr id="4" name="Slide Number Placeholder 3"/>
          <p:cNvSpPr>
            <a:spLocks noGrp="1"/>
          </p:cNvSpPr>
          <p:nvPr>
            <p:ph type="sldNum" sz="quarter" idx="10"/>
          </p:nvPr>
        </p:nvSpPr>
        <p:spPr/>
        <p:txBody>
          <a:bodyPr/>
          <a:lstStyle/>
          <a:p>
            <a:fld id="{9A496215-5E4C-414D-A8DB-C38AA7CF7C2A}" type="slidenum">
              <a:rPr lang="en-AU" smtClean="0"/>
              <a:pPr/>
              <a:t>16</a:t>
            </a:fld>
            <a:endParaRPr lang="en-AU"/>
          </a:p>
        </p:txBody>
      </p:sp>
    </p:spTree>
    <p:extLst>
      <p:ext uri="{BB962C8B-B14F-4D97-AF65-F5344CB8AC3E}">
        <p14:creationId xmlns:p14="http://schemas.microsoft.com/office/powerpoint/2010/main" val="18651938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endParaRPr lang="en-AU" dirty="0"/>
          </a:p>
        </p:txBody>
      </p:sp>
      <p:sp>
        <p:nvSpPr>
          <p:cNvPr id="4" name="Slide Number Placeholder 3"/>
          <p:cNvSpPr>
            <a:spLocks noGrp="1"/>
          </p:cNvSpPr>
          <p:nvPr>
            <p:ph type="sldNum" sz="quarter" idx="10"/>
          </p:nvPr>
        </p:nvSpPr>
        <p:spPr/>
        <p:txBody>
          <a:bodyPr/>
          <a:lstStyle/>
          <a:p>
            <a:fld id="{9A496215-5E4C-414D-A8DB-C38AA7CF7C2A}" type="slidenum">
              <a:rPr lang="en-AU" smtClean="0"/>
              <a:pPr/>
              <a:t>17</a:t>
            </a:fld>
            <a:endParaRPr lang="en-AU"/>
          </a:p>
        </p:txBody>
      </p:sp>
      <p:sp>
        <p:nvSpPr>
          <p:cNvPr id="5" name="TextBox 4"/>
          <p:cNvSpPr txBox="1"/>
          <p:nvPr/>
        </p:nvSpPr>
        <p:spPr>
          <a:xfrm>
            <a:off x="909503" y="5388132"/>
            <a:ext cx="4918873" cy="2092881"/>
          </a:xfrm>
          <a:prstGeom prst="rect">
            <a:avLst/>
          </a:prstGeom>
          <a:noFill/>
        </p:spPr>
        <p:txBody>
          <a:bodyPr wrap="square" rtlCol="0">
            <a:spAutoFit/>
          </a:bodyPr>
          <a:lstStyle/>
          <a:p>
            <a:r>
              <a:rPr lang="en-AU" sz="1400" dirty="0"/>
              <a:t>Point out different scales.</a:t>
            </a:r>
          </a:p>
          <a:p>
            <a:endParaRPr lang="en-AU" sz="1400" dirty="0"/>
          </a:p>
          <a:p>
            <a:r>
              <a:rPr lang="en-AU" sz="1400" dirty="0"/>
              <a:t>Philippines much higher total DE (hardly surprising given </a:t>
            </a:r>
            <a:r>
              <a:rPr lang="en-AU" sz="1400" dirty="0" err="1"/>
              <a:t>popn</a:t>
            </a:r>
            <a:r>
              <a:rPr lang="en-AU" sz="1400" dirty="0"/>
              <a:t>).</a:t>
            </a:r>
          </a:p>
          <a:p>
            <a:endParaRPr lang="en-AU" sz="1400" dirty="0"/>
          </a:p>
          <a:p>
            <a:r>
              <a:rPr lang="en-AU" sz="1400" dirty="0"/>
              <a:t>Laos much faster growth.</a:t>
            </a:r>
          </a:p>
          <a:p>
            <a:endParaRPr lang="en-AU" sz="1400" dirty="0"/>
          </a:p>
          <a:p>
            <a:r>
              <a:rPr lang="en-AU" sz="1400" dirty="0"/>
              <a:t>The mix change, especially Laos minerals. Note biomass most basic requirement.</a:t>
            </a:r>
          </a:p>
          <a:p>
            <a:endParaRPr lang="en-AU" dirty="0"/>
          </a:p>
        </p:txBody>
      </p:sp>
    </p:spTree>
    <p:extLst>
      <p:ext uri="{BB962C8B-B14F-4D97-AF65-F5344CB8AC3E}">
        <p14:creationId xmlns:p14="http://schemas.microsoft.com/office/powerpoint/2010/main" val="26886309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400" dirty="0"/>
              <a:t>Again note different scales</a:t>
            </a:r>
          </a:p>
          <a:p>
            <a:endParaRPr lang="en-AU" sz="1400" dirty="0"/>
          </a:p>
          <a:p>
            <a:r>
              <a:rPr lang="en-AU" sz="1400" dirty="0"/>
              <a:t>Lao per capita DE went from half Philippines level to 2.5 times Philippines level in 25 years. </a:t>
            </a:r>
          </a:p>
          <a:p>
            <a:endParaRPr lang="en-AU" sz="1400" dirty="0"/>
          </a:p>
          <a:p>
            <a:r>
              <a:rPr lang="en-AU" sz="1400" dirty="0"/>
              <a:t>Increases here are generally bad in sustainability sense, but total levels are still lower than what is generally though practical for industrialized society.</a:t>
            </a:r>
          </a:p>
        </p:txBody>
      </p:sp>
      <p:sp>
        <p:nvSpPr>
          <p:cNvPr id="4" name="Slide Number Placeholder 3"/>
          <p:cNvSpPr>
            <a:spLocks noGrp="1"/>
          </p:cNvSpPr>
          <p:nvPr>
            <p:ph type="sldNum" sz="quarter" idx="10"/>
          </p:nvPr>
        </p:nvSpPr>
        <p:spPr/>
        <p:txBody>
          <a:bodyPr/>
          <a:lstStyle/>
          <a:p>
            <a:fld id="{9A496215-5E4C-414D-A8DB-C38AA7CF7C2A}" type="slidenum">
              <a:rPr lang="en-AU" smtClean="0"/>
              <a:pPr/>
              <a:t>18</a:t>
            </a:fld>
            <a:endParaRPr lang="en-AU"/>
          </a:p>
        </p:txBody>
      </p:sp>
    </p:spTree>
    <p:extLst>
      <p:ext uri="{BB962C8B-B14F-4D97-AF65-F5344CB8AC3E}">
        <p14:creationId xmlns:p14="http://schemas.microsoft.com/office/powerpoint/2010/main" val="18344408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endParaRPr lang="en-AU" dirty="0"/>
          </a:p>
        </p:txBody>
      </p:sp>
      <p:sp>
        <p:nvSpPr>
          <p:cNvPr id="4" name="Slide Number Placeholder 3"/>
          <p:cNvSpPr>
            <a:spLocks noGrp="1"/>
          </p:cNvSpPr>
          <p:nvPr>
            <p:ph type="sldNum" sz="quarter" idx="10"/>
          </p:nvPr>
        </p:nvSpPr>
        <p:spPr/>
        <p:txBody>
          <a:bodyPr/>
          <a:lstStyle/>
          <a:p>
            <a:fld id="{9A496215-5E4C-414D-A8DB-C38AA7CF7C2A}" type="slidenum">
              <a:rPr lang="en-AU" smtClean="0"/>
              <a:pPr/>
              <a:t>19</a:t>
            </a:fld>
            <a:endParaRPr lang="en-AU"/>
          </a:p>
        </p:txBody>
      </p:sp>
      <p:sp>
        <p:nvSpPr>
          <p:cNvPr id="5" name="Notes Placeholder 2"/>
          <p:cNvSpPr txBox="1">
            <a:spLocks/>
          </p:cNvSpPr>
          <p:nvPr/>
        </p:nvSpPr>
        <p:spPr>
          <a:xfrm>
            <a:off x="824848" y="5284169"/>
            <a:ext cx="5390305" cy="4849318"/>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AU" sz="1400" dirty="0"/>
              <a:t>Again note different scales</a:t>
            </a:r>
          </a:p>
          <a:p>
            <a:endParaRPr lang="en-AU" sz="1400" dirty="0"/>
          </a:p>
          <a:p>
            <a:r>
              <a:rPr lang="en-AU" sz="1400" dirty="0"/>
              <a:t>On another measure, despite Philippines extracting much less per capita, it’s high population density still translates to much higher environmental pressure from extractive activities per km2.</a:t>
            </a:r>
          </a:p>
          <a:p>
            <a:endParaRPr lang="en-AU" sz="1400" dirty="0"/>
          </a:p>
          <a:p>
            <a:r>
              <a:rPr lang="en-AU" sz="1400" dirty="0"/>
              <a:t>Looking at this slide in conjunction with the last, we can see that Laos could afford to be roughly 10 times as profligate per capita before placing the same extractive pressure on its environment as the Philippines.</a:t>
            </a:r>
          </a:p>
          <a:p>
            <a:endParaRPr lang="en-AU" sz="1600" dirty="0"/>
          </a:p>
        </p:txBody>
      </p:sp>
    </p:spTree>
    <p:extLst>
      <p:ext uri="{BB962C8B-B14F-4D97-AF65-F5344CB8AC3E}">
        <p14:creationId xmlns:p14="http://schemas.microsoft.com/office/powerpoint/2010/main" val="921402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9A496215-5E4C-414D-A8DB-C38AA7CF7C2A}" type="slidenum">
              <a:rPr lang="en-AU" smtClean="0"/>
              <a:pPr/>
              <a:t>2</a:t>
            </a:fld>
            <a:endParaRPr lang="en-AU"/>
          </a:p>
        </p:txBody>
      </p:sp>
    </p:spTree>
    <p:extLst>
      <p:ext uri="{BB962C8B-B14F-4D97-AF65-F5344CB8AC3E}">
        <p14:creationId xmlns:p14="http://schemas.microsoft.com/office/powerpoint/2010/main" val="15831868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400" dirty="0"/>
              <a:t>This shows us how material an economy has to use to generate a dollar of GDP</a:t>
            </a:r>
          </a:p>
          <a:p>
            <a:endParaRPr lang="en-AU" sz="1400" dirty="0"/>
          </a:p>
          <a:p>
            <a:r>
              <a:rPr lang="en-AU" sz="1400" dirty="0"/>
              <a:t>Lower is better</a:t>
            </a:r>
          </a:p>
          <a:p>
            <a:endParaRPr lang="en-AU" sz="1400" dirty="0"/>
          </a:p>
          <a:p>
            <a:r>
              <a:rPr lang="en-AU" sz="1400" dirty="0"/>
              <a:t>On this measure, The Philippines performance is relatively good and getting better, Laos poor and getting worse HOWEVER note that this is largely a result of mining, and mining is a special case.</a:t>
            </a:r>
          </a:p>
          <a:p>
            <a:endParaRPr lang="en-AU" sz="1400" dirty="0"/>
          </a:p>
          <a:p>
            <a:r>
              <a:rPr lang="en-AU" sz="1400" dirty="0"/>
              <a:t>Laos performance on Biomass seems to be improving roughly in line with the Philippines</a:t>
            </a:r>
          </a:p>
        </p:txBody>
      </p:sp>
      <p:sp>
        <p:nvSpPr>
          <p:cNvPr id="4" name="Slide Number Placeholder 3"/>
          <p:cNvSpPr>
            <a:spLocks noGrp="1"/>
          </p:cNvSpPr>
          <p:nvPr>
            <p:ph type="sldNum" sz="quarter" idx="10"/>
          </p:nvPr>
        </p:nvSpPr>
        <p:spPr/>
        <p:txBody>
          <a:bodyPr/>
          <a:lstStyle/>
          <a:p>
            <a:fld id="{9A496215-5E4C-414D-A8DB-C38AA7CF7C2A}" type="slidenum">
              <a:rPr lang="en-AU" smtClean="0"/>
              <a:pPr/>
              <a:t>20</a:t>
            </a:fld>
            <a:endParaRPr lang="en-AU"/>
          </a:p>
        </p:txBody>
      </p:sp>
    </p:spTree>
    <p:extLst>
      <p:ext uri="{BB962C8B-B14F-4D97-AF65-F5344CB8AC3E}">
        <p14:creationId xmlns:p14="http://schemas.microsoft.com/office/powerpoint/2010/main" val="7221929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400" dirty="0"/>
              <a:t>Note that this slide is Lao-Lao, not Lao-Philippines</a:t>
            </a:r>
          </a:p>
          <a:p>
            <a:endParaRPr lang="en-AU" sz="1400" dirty="0"/>
          </a:p>
          <a:p>
            <a:r>
              <a:rPr lang="en-AU" sz="1400" dirty="0"/>
              <a:t>This slide goes to the difference between territorial material flow accounts, and accounts based on final consumption.</a:t>
            </a:r>
          </a:p>
          <a:p>
            <a:endParaRPr lang="en-AU" sz="1400" dirty="0"/>
          </a:p>
          <a:p>
            <a:r>
              <a:rPr lang="en-AU" sz="1400" dirty="0"/>
              <a:t>Territorial accounts show where physical extraction and bulk material accumulation/emissions are taking place</a:t>
            </a:r>
          </a:p>
          <a:p>
            <a:endParaRPr lang="en-AU" sz="1400" dirty="0"/>
          </a:p>
          <a:p>
            <a:r>
              <a:rPr lang="en-AU" sz="1400" dirty="0"/>
              <a:t>Consumption based accounts (material footprint) serve to show us how much material consumption is actually required to underpin local consumption</a:t>
            </a:r>
          </a:p>
          <a:p>
            <a:endParaRPr lang="en-AU" sz="1400" dirty="0"/>
          </a:p>
          <a:p>
            <a:r>
              <a:rPr lang="en-AU" sz="1400" dirty="0"/>
              <a:t>The difference is the degree to which local production is actually going to support consumption in other countries.</a:t>
            </a:r>
          </a:p>
          <a:p>
            <a:endParaRPr lang="en-AU" sz="1400" dirty="0"/>
          </a:p>
          <a:p>
            <a:r>
              <a:rPr lang="en-AU" sz="1400" dirty="0"/>
              <a:t>Quick mention of reversed situation for Japan. UK etc.</a:t>
            </a:r>
          </a:p>
        </p:txBody>
      </p:sp>
      <p:sp>
        <p:nvSpPr>
          <p:cNvPr id="4" name="Slide Number Placeholder 3"/>
          <p:cNvSpPr>
            <a:spLocks noGrp="1"/>
          </p:cNvSpPr>
          <p:nvPr>
            <p:ph type="sldNum" sz="quarter" idx="10"/>
          </p:nvPr>
        </p:nvSpPr>
        <p:spPr/>
        <p:txBody>
          <a:bodyPr/>
          <a:lstStyle/>
          <a:p>
            <a:fld id="{9A496215-5E4C-414D-A8DB-C38AA7CF7C2A}" type="slidenum">
              <a:rPr lang="en-AU" smtClean="0"/>
              <a:pPr/>
              <a:t>21</a:t>
            </a:fld>
            <a:endParaRPr lang="en-AU"/>
          </a:p>
        </p:txBody>
      </p:sp>
    </p:spTree>
    <p:extLst>
      <p:ext uri="{BB962C8B-B14F-4D97-AF65-F5344CB8AC3E}">
        <p14:creationId xmlns:p14="http://schemas.microsoft.com/office/powerpoint/2010/main" val="25858717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9A496215-5E4C-414D-A8DB-C38AA7CF7C2A}" type="slidenum">
              <a:rPr lang="en-AU" smtClean="0"/>
              <a:pPr/>
              <a:t>22</a:t>
            </a:fld>
            <a:endParaRPr lang="en-AU"/>
          </a:p>
        </p:txBody>
      </p:sp>
    </p:spTree>
    <p:extLst>
      <p:ext uri="{BB962C8B-B14F-4D97-AF65-F5344CB8AC3E}">
        <p14:creationId xmlns:p14="http://schemas.microsoft.com/office/powerpoint/2010/main" val="27255079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endParaRPr lang="en-AU" dirty="0"/>
          </a:p>
        </p:txBody>
      </p:sp>
      <p:sp>
        <p:nvSpPr>
          <p:cNvPr id="4" name="Slide Number Placeholder 3"/>
          <p:cNvSpPr>
            <a:spLocks noGrp="1"/>
          </p:cNvSpPr>
          <p:nvPr>
            <p:ph type="sldNum" sz="quarter" idx="10"/>
          </p:nvPr>
        </p:nvSpPr>
        <p:spPr/>
        <p:txBody>
          <a:bodyPr/>
          <a:lstStyle/>
          <a:p>
            <a:fld id="{9A496215-5E4C-414D-A8DB-C38AA7CF7C2A}" type="slidenum">
              <a:rPr lang="en-AU" smtClean="0"/>
              <a:pPr/>
              <a:t>23</a:t>
            </a:fld>
            <a:endParaRPr lang="en-AU"/>
          </a:p>
        </p:txBody>
      </p:sp>
      <p:sp>
        <p:nvSpPr>
          <p:cNvPr id="5" name="TextBox 4"/>
          <p:cNvSpPr txBox="1"/>
          <p:nvPr/>
        </p:nvSpPr>
        <p:spPr>
          <a:xfrm>
            <a:off x="909504" y="5466303"/>
            <a:ext cx="4918873" cy="954107"/>
          </a:xfrm>
          <a:prstGeom prst="rect">
            <a:avLst/>
          </a:prstGeom>
          <a:noFill/>
        </p:spPr>
        <p:txBody>
          <a:bodyPr wrap="square" rtlCol="0">
            <a:spAutoFit/>
          </a:bodyPr>
          <a:lstStyle/>
          <a:p>
            <a:r>
              <a:rPr lang="en-AU" sz="1400" dirty="0"/>
              <a:t>Read from slide</a:t>
            </a:r>
          </a:p>
          <a:p>
            <a:endParaRPr lang="en-AU" sz="1400" dirty="0"/>
          </a:p>
          <a:p>
            <a:r>
              <a:rPr lang="en-AU" sz="1400" dirty="0"/>
              <a:t>Main point is industrialized country origins and the effect this has had on emphasis in earlier guides</a:t>
            </a:r>
          </a:p>
        </p:txBody>
      </p:sp>
    </p:spTree>
    <p:extLst>
      <p:ext uri="{BB962C8B-B14F-4D97-AF65-F5344CB8AC3E}">
        <p14:creationId xmlns:p14="http://schemas.microsoft.com/office/powerpoint/2010/main" val="11803000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endParaRPr lang="en-AU" dirty="0"/>
          </a:p>
        </p:txBody>
      </p:sp>
      <p:sp>
        <p:nvSpPr>
          <p:cNvPr id="4" name="Slide Number Placeholder 3"/>
          <p:cNvSpPr>
            <a:spLocks noGrp="1"/>
          </p:cNvSpPr>
          <p:nvPr>
            <p:ph type="sldNum" sz="quarter" idx="10"/>
          </p:nvPr>
        </p:nvSpPr>
        <p:spPr/>
        <p:txBody>
          <a:bodyPr/>
          <a:lstStyle/>
          <a:p>
            <a:fld id="{9A496215-5E4C-414D-A8DB-C38AA7CF7C2A}" type="slidenum">
              <a:rPr lang="en-AU" smtClean="0"/>
              <a:pPr/>
              <a:t>24</a:t>
            </a:fld>
            <a:endParaRPr lang="en-AU"/>
          </a:p>
        </p:txBody>
      </p:sp>
      <p:sp>
        <p:nvSpPr>
          <p:cNvPr id="5" name="TextBox 4"/>
          <p:cNvSpPr txBox="1"/>
          <p:nvPr/>
        </p:nvSpPr>
        <p:spPr>
          <a:xfrm>
            <a:off x="1132946" y="5432346"/>
            <a:ext cx="4918873" cy="553998"/>
          </a:xfrm>
          <a:prstGeom prst="rect">
            <a:avLst/>
          </a:prstGeom>
          <a:noFill/>
        </p:spPr>
        <p:txBody>
          <a:bodyPr wrap="square" rtlCol="0">
            <a:spAutoFit/>
          </a:bodyPr>
          <a:lstStyle/>
          <a:p>
            <a:r>
              <a:rPr lang="en-AU" sz="1400" dirty="0"/>
              <a:t>Read from slide</a:t>
            </a:r>
          </a:p>
          <a:p>
            <a:endParaRPr lang="en-AU" sz="1600" dirty="0"/>
          </a:p>
        </p:txBody>
      </p:sp>
    </p:spTree>
    <p:extLst>
      <p:ext uri="{BB962C8B-B14F-4D97-AF65-F5344CB8AC3E}">
        <p14:creationId xmlns:p14="http://schemas.microsoft.com/office/powerpoint/2010/main" val="24841421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400" dirty="0"/>
              <a:t>Note that the a prefix just means “Domestic Extraction Table”, (B and C are imports and exports respectively in the manual)</a:t>
            </a:r>
          </a:p>
          <a:p>
            <a:endParaRPr lang="en-AU" sz="1400" dirty="0"/>
          </a:p>
          <a:p>
            <a:r>
              <a:rPr lang="en-AU" sz="1400" dirty="0"/>
              <a:t>Four major subcategories for biomass, see colour bands, note nesting numbers e.g. 1.1 is crops, 1.2 crop residues and grazed biomass etc.</a:t>
            </a:r>
          </a:p>
          <a:p>
            <a:endParaRPr lang="en-AU" sz="1400" dirty="0"/>
          </a:p>
          <a:p>
            <a:r>
              <a:rPr lang="en-AU" sz="1400" dirty="0"/>
              <a:t>Materials tend to get their own category if they are large in volumetric terms, fundamentally different in some way, and more lately if differentiating them is important for material footprinting work.</a:t>
            </a:r>
          </a:p>
        </p:txBody>
      </p:sp>
      <p:sp>
        <p:nvSpPr>
          <p:cNvPr id="4" name="Slide Number Placeholder 3"/>
          <p:cNvSpPr>
            <a:spLocks noGrp="1"/>
          </p:cNvSpPr>
          <p:nvPr>
            <p:ph type="sldNum" sz="quarter" idx="10"/>
          </p:nvPr>
        </p:nvSpPr>
        <p:spPr/>
        <p:txBody>
          <a:bodyPr/>
          <a:lstStyle/>
          <a:p>
            <a:fld id="{9A496215-5E4C-414D-A8DB-C38AA7CF7C2A}" type="slidenum">
              <a:rPr lang="en-AU" smtClean="0"/>
              <a:pPr/>
              <a:t>25</a:t>
            </a:fld>
            <a:endParaRPr lang="en-AU"/>
          </a:p>
        </p:txBody>
      </p:sp>
    </p:spTree>
    <p:extLst>
      <p:ext uri="{BB962C8B-B14F-4D97-AF65-F5344CB8AC3E}">
        <p14:creationId xmlns:p14="http://schemas.microsoft.com/office/powerpoint/2010/main" val="20421010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400" dirty="0"/>
              <a:t>This is a very small sample of the data the FAO has on crops for Laos and the Philippines</a:t>
            </a:r>
          </a:p>
          <a:p>
            <a:endParaRPr lang="en-AU" sz="1400" dirty="0"/>
          </a:p>
          <a:p>
            <a:r>
              <a:rPr lang="en-AU" sz="1400" dirty="0"/>
              <a:t>Note the flags</a:t>
            </a:r>
          </a:p>
          <a:p>
            <a:endParaRPr lang="en-AU" sz="1400" dirty="0"/>
          </a:p>
          <a:p>
            <a:r>
              <a:rPr lang="en-AU" sz="1400" dirty="0"/>
              <a:t>The FAO has various ways of filling in data, explained in the key. Go to FAO website for more details</a:t>
            </a:r>
          </a:p>
          <a:p>
            <a:endParaRPr lang="en-AU" sz="1400" dirty="0"/>
          </a:p>
          <a:p>
            <a:r>
              <a:rPr lang="en-AU" sz="1400" dirty="0"/>
              <a:t>The main point here is to note the missing flags. This means official data, which means someone in the country concerned is already  assembling official figures for these crops.</a:t>
            </a:r>
          </a:p>
          <a:p>
            <a:endParaRPr lang="en-AU" dirty="0"/>
          </a:p>
        </p:txBody>
      </p:sp>
      <p:sp>
        <p:nvSpPr>
          <p:cNvPr id="4" name="Slide Number Placeholder 3"/>
          <p:cNvSpPr>
            <a:spLocks noGrp="1"/>
          </p:cNvSpPr>
          <p:nvPr>
            <p:ph type="sldNum" sz="quarter" idx="10"/>
          </p:nvPr>
        </p:nvSpPr>
        <p:spPr/>
        <p:txBody>
          <a:bodyPr/>
          <a:lstStyle/>
          <a:p>
            <a:fld id="{9A496215-5E4C-414D-A8DB-C38AA7CF7C2A}" type="slidenum">
              <a:rPr lang="en-AU" smtClean="0"/>
              <a:pPr/>
              <a:t>26</a:t>
            </a:fld>
            <a:endParaRPr lang="en-AU"/>
          </a:p>
        </p:txBody>
      </p:sp>
    </p:spTree>
    <p:extLst>
      <p:ext uri="{BB962C8B-B14F-4D97-AF65-F5344CB8AC3E}">
        <p14:creationId xmlns:p14="http://schemas.microsoft.com/office/powerpoint/2010/main" val="15356441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400" dirty="0"/>
              <a:t>In other words, you almost definitely have someone assembling data locally for the blue fields here.</a:t>
            </a:r>
          </a:p>
          <a:p>
            <a:endParaRPr lang="en-AU" sz="1400" dirty="0"/>
          </a:p>
          <a:p>
            <a:r>
              <a:rPr lang="en-AU" sz="1400" dirty="0"/>
              <a:t>Following up on who has that data and how to access it is the logical first step for you in assembling biomass accounts</a:t>
            </a:r>
          </a:p>
          <a:p>
            <a:endParaRPr lang="en-AU" sz="1400" dirty="0"/>
          </a:p>
          <a:p>
            <a:r>
              <a:rPr lang="en-AU" sz="1400" dirty="0"/>
              <a:t>After that, think about whether the FAO methodologies for non-official data can be improved upon locally.</a:t>
            </a:r>
          </a:p>
        </p:txBody>
      </p:sp>
      <p:sp>
        <p:nvSpPr>
          <p:cNvPr id="4" name="Slide Number Placeholder 3"/>
          <p:cNvSpPr>
            <a:spLocks noGrp="1"/>
          </p:cNvSpPr>
          <p:nvPr>
            <p:ph type="sldNum" sz="quarter" idx="10"/>
          </p:nvPr>
        </p:nvSpPr>
        <p:spPr/>
        <p:txBody>
          <a:bodyPr/>
          <a:lstStyle/>
          <a:p>
            <a:fld id="{9A496215-5E4C-414D-A8DB-C38AA7CF7C2A}" type="slidenum">
              <a:rPr lang="en-AU" smtClean="0"/>
              <a:pPr/>
              <a:t>27</a:t>
            </a:fld>
            <a:endParaRPr lang="en-AU"/>
          </a:p>
        </p:txBody>
      </p:sp>
    </p:spTree>
    <p:extLst>
      <p:ext uri="{BB962C8B-B14F-4D97-AF65-F5344CB8AC3E}">
        <p14:creationId xmlns:p14="http://schemas.microsoft.com/office/powerpoint/2010/main" val="32866749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400" dirty="0"/>
              <a:t>The top group lists other biomass components for which the FAO compiles data, and from which you should be able to get an indication is you already have the primary data.</a:t>
            </a:r>
          </a:p>
          <a:p>
            <a:endParaRPr lang="en-AU" sz="1400" dirty="0"/>
          </a:p>
          <a:p>
            <a:r>
              <a:rPr lang="en-AU" sz="1400" dirty="0"/>
              <a:t>The second group contains biomass components for the EW-MFA accounts for which the data reported to the FAO will not be enough on its own.</a:t>
            </a:r>
          </a:p>
          <a:p>
            <a:endParaRPr lang="en-AU" sz="1400" dirty="0"/>
          </a:p>
          <a:p>
            <a:r>
              <a:rPr lang="en-AU" sz="1400" dirty="0"/>
              <a:t>Looking into what else might be available to use as coefficients for crop residues and grazed biomass will be one of the main tasks regarding the, and thinking about it before the workshop would be a very good idea. biomass accounts</a:t>
            </a:r>
          </a:p>
        </p:txBody>
      </p:sp>
      <p:sp>
        <p:nvSpPr>
          <p:cNvPr id="4" name="Slide Number Placeholder 3"/>
          <p:cNvSpPr>
            <a:spLocks noGrp="1"/>
          </p:cNvSpPr>
          <p:nvPr>
            <p:ph type="sldNum" sz="quarter" idx="10"/>
          </p:nvPr>
        </p:nvSpPr>
        <p:spPr/>
        <p:txBody>
          <a:bodyPr/>
          <a:lstStyle/>
          <a:p>
            <a:fld id="{9A496215-5E4C-414D-A8DB-C38AA7CF7C2A}" type="slidenum">
              <a:rPr lang="en-AU" smtClean="0"/>
              <a:pPr/>
              <a:t>28</a:t>
            </a:fld>
            <a:endParaRPr lang="en-AU"/>
          </a:p>
        </p:txBody>
      </p:sp>
    </p:spTree>
    <p:extLst>
      <p:ext uri="{BB962C8B-B14F-4D97-AF65-F5344CB8AC3E}">
        <p14:creationId xmlns:p14="http://schemas.microsoft.com/office/powerpoint/2010/main" val="19424947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3788" y="5118726"/>
            <a:ext cx="5390305" cy="4646993"/>
          </a:xfrm>
        </p:spPr>
        <p:txBody>
          <a:bodyPr/>
          <a:lstStyle/>
          <a:p>
            <a:r>
              <a:rPr lang="en-AU" sz="1400" dirty="0"/>
              <a:t>Some specific questions you want to think about are listed here.</a:t>
            </a:r>
          </a:p>
          <a:p>
            <a:endParaRPr lang="en-AU" sz="1400" dirty="0"/>
          </a:p>
          <a:p>
            <a:r>
              <a:rPr lang="en-AU" sz="1400" dirty="0"/>
              <a:t> We’ll pause here for questions, and  to see if anyone has any immediate ideas regarding these questions .</a:t>
            </a:r>
          </a:p>
        </p:txBody>
      </p:sp>
      <p:sp>
        <p:nvSpPr>
          <p:cNvPr id="4" name="Slide Number Placeholder 3"/>
          <p:cNvSpPr>
            <a:spLocks noGrp="1"/>
          </p:cNvSpPr>
          <p:nvPr>
            <p:ph type="sldNum" sz="quarter" idx="10"/>
          </p:nvPr>
        </p:nvSpPr>
        <p:spPr/>
        <p:txBody>
          <a:bodyPr/>
          <a:lstStyle/>
          <a:p>
            <a:fld id="{9A496215-5E4C-414D-A8DB-C38AA7CF7C2A}" type="slidenum">
              <a:rPr lang="en-AU" smtClean="0"/>
              <a:pPr/>
              <a:t>29</a:t>
            </a:fld>
            <a:endParaRPr lang="en-AU"/>
          </a:p>
        </p:txBody>
      </p:sp>
    </p:spTree>
    <p:extLst>
      <p:ext uri="{BB962C8B-B14F-4D97-AF65-F5344CB8AC3E}">
        <p14:creationId xmlns:p14="http://schemas.microsoft.com/office/powerpoint/2010/main" val="3456960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9A496215-5E4C-414D-A8DB-C38AA7CF7C2A}" type="slidenum">
              <a:rPr lang="en-AU" smtClean="0"/>
              <a:pPr/>
              <a:t>3</a:t>
            </a:fld>
            <a:endParaRPr lang="en-AU"/>
          </a:p>
        </p:txBody>
      </p:sp>
    </p:spTree>
    <p:extLst>
      <p:ext uri="{BB962C8B-B14F-4D97-AF65-F5344CB8AC3E}">
        <p14:creationId xmlns:p14="http://schemas.microsoft.com/office/powerpoint/2010/main" val="7029956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9A496215-5E4C-414D-A8DB-C38AA7CF7C2A}" type="slidenum">
              <a:rPr lang="en-AU" smtClean="0"/>
              <a:pPr/>
              <a:t>30</a:t>
            </a:fld>
            <a:endParaRPr lang="en-AU"/>
          </a:p>
        </p:txBody>
      </p:sp>
    </p:spTree>
    <p:extLst>
      <p:ext uri="{BB962C8B-B14F-4D97-AF65-F5344CB8AC3E}">
        <p14:creationId xmlns:p14="http://schemas.microsoft.com/office/powerpoint/2010/main" val="14830004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A496215-5E4C-414D-A8DB-C38AA7CF7C2A}" type="slidenum">
              <a:rPr lang="en-AU" smtClean="0"/>
              <a:pPr/>
              <a:t>31</a:t>
            </a:fld>
            <a:endParaRPr lang="en-AU"/>
          </a:p>
        </p:txBody>
      </p:sp>
    </p:spTree>
    <p:extLst>
      <p:ext uri="{BB962C8B-B14F-4D97-AF65-F5344CB8AC3E}">
        <p14:creationId xmlns:p14="http://schemas.microsoft.com/office/powerpoint/2010/main" val="20323244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A496215-5E4C-414D-A8DB-C38AA7CF7C2A}" type="slidenum">
              <a:rPr lang="en-AU" smtClean="0"/>
              <a:pPr/>
              <a:t>32</a:t>
            </a:fld>
            <a:endParaRPr lang="en-AU"/>
          </a:p>
        </p:txBody>
      </p:sp>
    </p:spTree>
    <p:extLst>
      <p:ext uri="{BB962C8B-B14F-4D97-AF65-F5344CB8AC3E}">
        <p14:creationId xmlns:p14="http://schemas.microsoft.com/office/powerpoint/2010/main" val="18648703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A496215-5E4C-414D-A8DB-C38AA7CF7C2A}" type="slidenum">
              <a:rPr lang="en-AU" smtClean="0"/>
              <a:pPr/>
              <a:t>33</a:t>
            </a:fld>
            <a:endParaRPr lang="en-AU"/>
          </a:p>
        </p:txBody>
      </p:sp>
    </p:spTree>
    <p:extLst>
      <p:ext uri="{BB962C8B-B14F-4D97-AF65-F5344CB8AC3E}">
        <p14:creationId xmlns:p14="http://schemas.microsoft.com/office/powerpoint/2010/main" val="26752656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A496215-5E4C-414D-A8DB-C38AA7CF7C2A}" type="slidenum">
              <a:rPr lang="en-AU" smtClean="0"/>
              <a:pPr/>
              <a:t>34</a:t>
            </a:fld>
            <a:endParaRPr lang="en-AU"/>
          </a:p>
        </p:txBody>
      </p:sp>
    </p:spTree>
    <p:extLst>
      <p:ext uri="{BB962C8B-B14F-4D97-AF65-F5344CB8AC3E}">
        <p14:creationId xmlns:p14="http://schemas.microsoft.com/office/powerpoint/2010/main" val="26543282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9A496215-5E4C-414D-A8DB-C38AA7CF7C2A}" type="slidenum">
              <a:rPr lang="en-AU" smtClean="0"/>
              <a:pPr/>
              <a:t>35</a:t>
            </a:fld>
            <a:endParaRPr lang="en-AU"/>
          </a:p>
        </p:txBody>
      </p:sp>
    </p:spTree>
    <p:extLst>
      <p:ext uri="{BB962C8B-B14F-4D97-AF65-F5344CB8AC3E}">
        <p14:creationId xmlns:p14="http://schemas.microsoft.com/office/powerpoint/2010/main" val="25346295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400" dirty="0"/>
              <a:t>The preferred method of Compiling Metal ores accounts has changed a lot from the Eurostat guide.</a:t>
            </a:r>
          </a:p>
          <a:p>
            <a:endParaRPr lang="en-AU" sz="1400" dirty="0"/>
          </a:p>
          <a:p>
            <a:r>
              <a:rPr lang="en-AU" sz="1400" dirty="0"/>
              <a:t>One big change has been the lumping together of all gross ores other than Iron and Aluminium  under Other metal ores. Previously went by individual metals.</a:t>
            </a:r>
          </a:p>
          <a:p>
            <a:endParaRPr lang="en-AU" sz="1400" dirty="0"/>
          </a:p>
          <a:p>
            <a:r>
              <a:rPr lang="en-AU" sz="1400" dirty="0"/>
              <a:t>Another important change is the upgrading of contained metals from optional to compulsory. This both more reflective of the reality of available data, and  compensates for the lack of detail in the ore categories.</a:t>
            </a:r>
          </a:p>
          <a:p>
            <a:endParaRPr lang="en-AU" sz="1400" dirty="0"/>
          </a:p>
          <a:p>
            <a:r>
              <a:rPr lang="en-AU" sz="1400" dirty="0"/>
              <a:t>Note that while contained metals are compulsory, they are not added to metal ores, for material flow totals, as this would be double counting.</a:t>
            </a:r>
          </a:p>
        </p:txBody>
      </p:sp>
      <p:sp>
        <p:nvSpPr>
          <p:cNvPr id="4" name="Slide Number Placeholder 3"/>
          <p:cNvSpPr>
            <a:spLocks noGrp="1"/>
          </p:cNvSpPr>
          <p:nvPr>
            <p:ph type="sldNum" sz="quarter" idx="10"/>
          </p:nvPr>
        </p:nvSpPr>
        <p:spPr/>
        <p:txBody>
          <a:bodyPr/>
          <a:lstStyle/>
          <a:p>
            <a:fld id="{9A496215-5E4C-414D-A8DB-C38AA7CF7C2A}" type="slidenum">
              <a:rPr lang="en-AU" smtClean="0"/>
              <a:pPr/>
              <a:t>36</a:t>
            </a:fld>
            <a:endParaRPr lang="en-AU"/>
          </a:p>
        </p:txBody>
      </p:sp>
    </p:spTree>
    <p:extLst>
      <p:ext uri="{BB962C8B-B14F-4D97-AF65-F5344CB8AC3E}">
        <p14:creationId xmlns:p14="http://schemas.microsoft.com/office/powerpoint/2010/main" val="26217870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400" dirty="0"/>
              <a:t>Largely read from and expand on slide.</a:t>
            </a:r>
          </a:p>
          <a:p>
            <a:endParaRPr lang="en-AU" sz="1400" dirty="0"/>
          </a:p>
          <a:p>
            <a:r>
              <a:rPr lang="en-AU" sz="1400" dirty="0"/>
              <a:t>For third point, highlight the Lao example of the change in grades for </a:t>
            </a:r>
            <a:r>
              <a:rPr lang="en-AU" sz="1400" dirty="0" err="1"/>
              <a:t>Sepon</a:t>
            </a:r>
            <a:r>
              <a:rPr lang="en-AU" sz="1400" dirty="0"/>
              <a:t> and the effect that had on tonnages.</a:t>
            </a:r>
          </a:p>
        </p:txBody>
      </p:sp>
      <p:sp>
        <p:nvSpPr>
          <p:cNvPr id="4" name="Slide Number Placeholder 3"/>
          <p:cNvSpPr>
            <a:spLocks noGrp="1"/>
          </p:cNvSpPr>
          <p:nvPr>
            <p:ph type="sldNum" sz="quarter" idx="10"/>
          </p:nvPr>
        </p:nvSpPr>
        <p:spPr/>
        <p:txBody>
          <a:bodyPr/>
          <a:lstStyle/>
          <a:p>
            <a:fld id="{9A496215-5E4C-414D-A8DB-C38AA7CF7C2A}" type="slidenum">
              <a:rPr lang="en-AU" smtClean="0"/>
              <a:pPr/>
              <a:t>37</a:t>
            </a:fld>
            <a:endParaRPr lang="en-AU"/>
          </a:p>
        </p:txBody>
      </p:sp>
    </p:spTree>
    <p:extLst>
      <p:ext uri="{BB962C8B-B14F-4D97-AF65-F5344CB8AC3E}">
        <p14:creationId xmlns:p14="http://schemas.microsoft.com/office/powerpoint/2010/main" val="25890424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A496215-5E4C-414D-A8DB-C38AA7CF7C2A}" type="slidenum">
              <a:rPr lang="en-AU" smtClean="0"/>
              <a:pPr/>
              <a:t>38</a:t>
            </a:fld>
            <a:endParaRPr lang="en-AU"/>
          </a:p>
        </p:txBody>
      </p:sp>
    </p:spTree>
    <p:extLst>
      <p:ext uri="{BB962C8B-B14F-4D97-AF65-F5344CB8AC3E}">
        <p14:creationId xmlns:p14="http://schemas.microsoft.com/office/powerpoint/2010/main" val="5945380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A496215-5E4C-414D-A8DB-C38AA7CF7C2A}" type="slidenum">
              <a:rPr lang="en-AU" smtClean="0"/>
              <a:pPr/>
              <a:t>39</a:t>
            </a:fld>
            <a:endParaRPr lang="en-AU"/>
          </a:p>
        </p:txBody>
      </p:sp>
    </p:spTree>
    <p:extLst>
      <p:ext uri="{BB962C8B-B14F-4D97-AF65-F5344CB8AC3E}">
        <p14:creationId xmlns:p14="http://schemas.microsoft.com/office/powerpoint/2010/main" val="2802397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9A496215-5E4C-414D-A8DB-C38AA7CF7C2A}" type="slidenum">
              <a:rPr lang="en-AU" smtClean="0"/>
              <a:pPr/>
              <a:t>4</a:t>
            </a:fld>
            <a:endParaRPr lang="en-AU"/>
          </a:p>
        </p:txBody>
      </p:sp>
    </p:spTree>
    <p:extLst>
      <p:ext uri="{BB962C8B-B14F-4D97-AF65-F5344CB8AC3E}">
        <p14:creationId xmlns:p14="http://schemas.microsoft.com/office/powerpoint/2010/main" val="29156202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A496215-5E4C-414D-A8DB-C38AA7CF7C2A}" type="slidenum">
              <a:rPr lang="en-AU" smtClean="0"/>
              <a:pPr/>
              <a:t>40</a:t>
            </a:fld>
            <a:endParaRPr lang="en-AU"/>
          </a:p>
        </p:txBody>
      </p:sp>
    </p:spTree>
    <p:extLst>
      <p:ext uri="{BB962C8B-B14F-4D97-AF65-F5344CB8AC3E}">
        <p14:creationId xmlns:p14="http://schemas.microsoft.com/office/powerpoint/2010/main" val="16220945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9A496215-5E4C-414D-A8DB-C38AA7CF7C2A}" type="slidenum">
              <a:rPr lang="en-AU" smtClean="0"/>
              <a:pPr/>
              <a:t>41</a:t>
            </a:fld>
            <a:endParaRPr lang="en-AU"/>
          </a:p>
        </p:txBody>
      </p:sp>
    </p:spTree>
    <p:extLst>
      <p:ext uri="{BB962C8B-B14F-4D97-AF65-F5344CB8AC3E}">
        <p14:creationId xmlns:p14="http://schemas.microsoft.com/office/powerpoint/2010/main" val="14285511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A496215-5E4C-414D-A8DB-C38AA7CF7C2A}" type="slidenum">
              <a:rPr lang="en-AU" smtClean="0"/>
              <a:pPr/>
              <a:t>42</a:t>
            </a:fld>
            <a:endParaRPr lang="en-AU"/>
          </a:p>
        </p:txBody>
      </p:sp>
    </p:spTree>
    <p:extLst>
      <p:ext uri="{BB962C8B-B14F-4D97-AF65-F5344CB8AC3E}">
        <p14:creationId xmlns:p14="http://schemas.microsoft.com/office/powerpoint/2010/main" val="8413115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A496215-5E4C-414D-A8DB-C38AA7CF7C2A}" type="slidenum">
              <a:rPr lang="en-AU" smtClean="0"/>
              <a:pPr/>
              <a:t>43</a:t>
            </a:fld>
            <a:endParaRPr lang="en-AU"/>
          </a:p>
        </p:txBody>
      </p:sp>
    </p:spTree>
    <p:extLst>
      <p:ext uri="{BB962C8B-B14F-4D97-AF65-F5344CB8AC3E}">
        <p14:creationId xmlns:p14="http://schemas.microsoft.com/office/powerpoint/2010/main" val="11960772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A496215-5E4C-414D-A8DB-C38AA7CF7C2A}" type="slidenum">
              <a:rPr lang="en-AU" smtClean="0"/>
              <a:pPr/>
              <a:t>44</a:t>
            </a:fld>
            <a:endParaRPr lang="en-AU"/>
          </a:p>
        </p:txBody>
      </p:sp>
    </p:spTree>
    <p:extLst>
      <p:ext uri="{BB962C8B-B14F-4D97-AF65-F5344CB8AC3E}">
        <p14:creationId xmlns:p14="http://schemas.microsoft.com/office/powerpoint/2010/main" val="3556748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A496215-5E4C-414D-A8DB-C38AA7CF7C2A}" type="slidenum">
              <a:rPr lang="en-AU" smtClean="0"/>
              <a:pPr/>
              <a:t>45</a:t>
            </a:fld>
            <a:endParaRPr lang="en-AU"/>
          </a:p>
        </p:txBody>
      </p:sp>
    </p:spTree>
    <p:extLst>
      <p:ext uri="{BB962C8B-B14F-4D97-AF65-F5344CB8AC3E}">
        <p14:creationId xmlns:p14="http://schemas.microsoft.com/office/powerpoint/2010/main" val="41404721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9A496215-5E4C-414D-A8DB-C38AA7CF7C2A}" type="slidenum">
              <a:rPr lang="en-AU" smtClean="0"/>
              <a:pPr/>
              <a:t>46</a:t>
            </a:fld>
            <a:endParaRPr lang="en-AU"/>
          </a:p>
        </p:txBody>
      </p:sp>
    </p:spTree>
    <p:extLst>
      <p:ext uri="{BB962C8B-B14F-4D97-AF65-F5344CB8AC3E}">
        <p14:creationId xmlns:p14="http://schemas.microsoft.com/office/powerpoint/2010/main" val="1443823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9A496215-5E4C-414D-A8DB-C38AA7CF7C2A}" type="slidenum">
              <a:rPr lang="en-AU" smtClean="0"/>
              <a:pPr/>
              <a:t>5</a:t>
            </a:fld>
            <a:endParaRPr lang="en-AU"/>
          </a:p>
        </p:txBody>
      </p:sp>
    </p:spTree>
    <p:extLst>
      <p:ext uri="{BB962C8B-B14F-4D97-AF65-F5344CB8AC3E}">
        <p14:creationId xmlns:p14="http://schemas.microsoft.com/office/powerpoint/2010/main" val="3575529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9A496215-5E4C-414D-A8DB-C38AA7CF7C2A}" type="slidenum">
              <a:rPr lang="en-AU" smtClean="0"/>
              <a:pPr/>
              <a:t>6</a:t>
            </a:fld>
            <a:endParaRPr lang="en-AU"/>
          </a:p>
        </p:txBody>
      </p:sp>
    </p:spTree>
    <p:extLst>
      <p:ext uri="{BB962C8B-B14F-4D97-AF65-F5344CB8AC3E}">
        <p14:creationId xmlns:p14="http://schemas.microsoft.com/office/powerpoint/2010/main" val="1377929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9A496215-5E4C-414D-A8DB-C38AA7CF7C2A}" type="slidenum">
              <a:rPr lang="en-AU" smtClean="0"/>
              <a:pPr/>
              <a:t>7</a:t>
            </a:fld>
            <a:endParaRPr lang="en-AU"/>
          </a:p>
        </p:txBody>
      </p:sp>
    </p:spTree>
    <p:extLst>
      <p:ext uri="{BB962C8B-B14F-4D97-AF65-F5344CB8AC3E}">
        <p14:creationId xmlns:p14="http://schemas.microsoft.com/office/powerpoint/2010/main" val="3773848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9A496215-5E4C-414D-A8DB-C38AA7CF7C2A}" type="slidenum">
              <a:rPr lang="en-AU" smtClean="0"/>
              <a:pPr/>
              <a:t>8</a:t>
            </a:fld>
            <a:endParaRPr lang="en-AU"/>
          </a:p>
        </p:txBody>
      </p:sp>
    </p:spTree>
    <p:extLst>
      <p:ext uri="{BB962C8B-B14F-4D97-AF65-F5344CB8AC3E}">
        <p14:creationId xmlns:p14="http://schemas.microsoft.com/office/powerpoint/2010/main" val="1808128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9A496215-5E4C-414D-A8DB-C38AA7CF7C2A}" type="slidenum">
              <a:rPr lang="en-AU" smtClean="0"/>
              <a:pPr/>
              <a:t>9</a:t>
            </a:fld>
            <a:endParaRPr lang="en-AU"/>
          </a:p>
        </p:txBody>
      </p:sp>
    </p:spTree>
    <p:extLst>
      <p:ext uri="{BB962C8B-B14F-4D97-AF65-F5344CB8AC3E}">
        <p14:creationId xmlns:p14="http://schemas.microsoft.com/office/powerpoint/2010/main" val="35650840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grpSp>
        <p:nvGrpSpPr>
          <p:cNvPr id="29" name="Group 28"/>
          <p:cNvGrpSpPr/>
          <p:nvPr userDrawn="1"/>
        </p:nvGrpSpPr>
        <p:grpSpPr>
          <a:xfrm>
            <a:off x="608" y="5500319"/>
            <a:ext cx="9167813" cy="996950"/>
            <a:chOff x="608" y="5500319"/>
            <a:chExt cx="9167813" cy="996950"/>
          </a:xfrm>
        </p:grpSpPr>
        <p:grpSp>
          <p:nvGrpSpPr>
            <p:cNvPr id="43" name="Group 22"/>
            <p:cNvGrpSpPr>
              <a:grpSpLocks/>
            </p:cNvGrpSpPr>
            <p:nvPr userDrawn="1"/>
          </p:nvGrpSpPr>
          <p:grpSpPr bwMode="auto">
            <a:xfrm>
              <a:off x="608" y="5500319"/>
              <a:ext cx="9167813" cy="996950"/>
              <a:chOff x="-7938" y="5668963"/>
              <a:chExt cx="9167813" cy="996950"/>
            </a:xfrm>
          </p:grpSpPr>
          <p:sp>
            <p:nvSpPr>
              <p:cNvPr id="58" name="Freeform 11"/>
              <p:cNvSpPr>
                <a:spLocks noEditPoints="1"/>
              </p:cNvSpPr>
              <p:nvPr userDrawn="1"/>
            </p:nvSpPr>
            <p:spPr bwMode="auto">
              <a:xfrm>
                <a:off x="-7938" y="5668963"/>
                <a:ext cx="9167813" cy="996950"/>
              </a:xfrm>
              <a:custGeom>
                <a:avLst/>
                <a:gdLst>
                  <a:gd name="T0" fmla="*/ 2880 w 2880"/>
                  <a:gd name="T1" fmla="*/ 20 h 313"/>
                  <a:gd name="T2" fmla="*/ 2789 w 2880"/>
                  <a:gd name="T3" fmla="*/ 20 h 313"/>
                  <a:gd name="T4" fmla="*/ 2313 w 2880"/>
                  <a:gd name="T5" fmla="*/ 137 h 313"/>
                  <a:gd name="T6" fmla="*/ 2784 w 2880"/>
                  <a:gd name="T7" fmla="*/ 313 h 313"/>
                  <a:gd name="T8" fmla="*/ 2880 w 2880"/>
                  <a:gd name="T9" fmla="*/ 313 h 313"/>
                  <a:gd name="T10" fmla="*/ 2880 w 2880"/>
                  <a:gd name="T11" fmla="*/ 20 h 313"/>
                  <a:gd name="T12" fmla="*/ 1860 w 2880"/>
                  <a:gd name="T13" fmla="*/ 0 h 313"/>
                  <a:gd name="T14" fmla="*/ 0 w 2880"/>
                  <a:gd name="T15" fmla="*/ 0 h 313"/>
                  <a:gd name="T16" fmla="*/ 0 w 2880"/>
                  <a:gd name="T17" fmla="*/ 157 h 313"/>
                  <a:gd name="T18" fmla="*/ 2030 w 2880"/>
                  <a:gd name="T19" fmla="*/ 157 h 313"/>
                  <a:gd name="T20" fmla="*/ 2313 w 2880"/>
                  <a:gd name="T21" fmla="*/ 137 h 313"/>
                  <a:gd name="T22" fmla="*/ 2313 w 2880"/>
                  <a:gd name="T23" fmla="*/ 137 h 313"/>
                  <a:gd name="T24" fmla="*/ 2313 w 2880"/>
                  <a:gd name="T25" fmla="*/ 137 h 313"/>
                  <a:gd name="T26" fmla="*/ 1860 w 2880"/>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0" h="313">
                    <a:moveTo>
                      <a:pt x="2880" y="20"/>
                    </a:moveTo>
                    <a:cubicBezTo>
                      <a:pt x="2789" y="20"/>
                      <a:pt x="2789" y="20"/>
                      <a:pt x="2789" y="20"/>
                    </a:cubicBezTo>
                    <a:cubicBezTo>
                      <a:pt x="2500" y="20"/>
                      <a:pt x="2393" y="107"/>
                      <a:pt x="2313" y="137"/>
                    </a:cubicBezTo>
                    <a:cubicBezTo>
                      <a:pt x="2411" y="217"/>
                      <a:pt x="2542" y="313"/>
                      <a:pt x="2784" y="313"/>
                    </a:cubicBezTo>
                    <a:cubicBezTo>
                      <a:pt x="2842" y="313"/>
                      <a:pt x="2880" y="313"/>
                      <a:pt x="2880" y="313"/>
                    </a:cubicBezTo>
                    <a:cubicBezTo>
                      <a:pt x="2880" y="20"/>
                      <a:pt x="2880" y="20"/>
                      <a:pt x="2880" y="20"/>
                    </a:cubicBezTo>
                    <a:moveTo>
                      <a:pt x="1860" y="0"/>
                    </a:moveTo>
                    <a:cubicBezTo>
                      <a:pt x="0" y="0"/>
                      <a:pt x="0" y="0"/>
                      <a:pt x="0" y="0"/>
                    </a:cubicBezTo>
                    <a:cubicBezTo>
                      <a:pt x="0" y="157"/>
                      <a:pt x="0" y="157"/>
                      <a:pt x="0" y="157"/>
                    </a:cubicBezTo>
                    <a:cubicBezTo>
                      <a:pt x="2030" y="157"/>
                      <a:pt x="2030" y="157"/>
                      <a:pt x="2030" y="157"/>
                    </a:cubicBezTo>
                    <a:cubicBezTo>
                      <a:pt x="2214" y="157"/>
                      <a:pt x="2274" y="152"/>
                      <a:pt x="2313" y="137"/>
                    </a:cubicBezTo>
                    <a:cubicBezTo>
                      <a:pt x="2313" y="137"/>
                      <a:pt x="2313" y="137"/>
                      <a:pt x="2313" y="137"/>
                    </a:cubicBezTo>
                    <a:cubicBezTo>
                      <a:pt x="2313" y="137"/>
                      <a:pt x="2313" y="137"/>
                      <a:pt x="2313" y="137"/>
                    </a:cubicBezTo>
                    <a:cubicBezTo>
                      <a:pt x="2216" y="57"/>
                      <a:pt x="2053" y="0"/>
                      <a:pt x="1860" y="0"/>
                    </a:cubicBezTo>
                  </a:path>
                </a:pathLst>
              </a:custGeom>
              <a:solidFill>
                <a:schemeClr val="accent1">
                  <a:lumMod val="75000"/>
                </a:schemeClr>
              </a:solidFill>
              <a:ln>
                <a:noFill/>
              </a:ln>
              <a:extLst/>
            </p:spPr>
            <p:txBody>
              <a:bodyPr/>
              <a:lstStyle/>
              <a:p>
                <a:pPr>
                  <a:defRPr/>
                </a:pPr>
                <a:endParaRPr lang="en-AU"/>
              </a:p>
            </p:txBody>
          </p:sp>
          <p:sp>
            <p:nvSpPr>
              <p:cNvPr id="59" name="Freeform 24"/>
              <p:cNvSpPr>
                <a:spLocks/>
              </p:cNvSpPr>
              <p:nvPr userDrawn="1"/>
            </p:nvSpPr>
            <p:spPr bwMode="auto">
              <a:xfrm>
                <a:off x="-7938" y="5732463"/>
                <a:ext cx="7362826" cy="433387"/>
              </a:xfrm>
              <a:custGeom>
                <a:avLst/>
                <a:gdLst>
                  <a:gd name="T0" fmla="*/ 2313 w 2313"/>
                  <a:gd name="T1" fmla="*/ 117 h 136"/>
                  <a:gd name="T2" fmla="*/ 1860 w 2313"/>
                  <a:gd name="T3" fmla="*/ 0 h 136"/>
                  <a:gd name="T4" fmla="*/ 0 w 2313"/>
                  <a:gd name="T5" fmla="*/ 0 h 136"/>
                  <a:gd name="T6" fmla="*/ 0 w 2313"/>
                  <a:gd name="T7" fmla="*/ 136 h 136"/>
                  <a:gd name="T8" fmla="*/ 2030 w 2313"/>
                  <a:gd name="T9" fmla="*/ 136 h 136"/>
                  <a:gd name="T10" fmla="*/ 2313 w 2313"/>
                  <a:gd name="T11" fmla="*/ 117 h 136"/>
                </a:gdLst>
                <a:ahLst/>
                <a:cxnLst>
                  <a:cxn ang="0">
                    <a:pos x="T0" y="T1"/>
                  </a:cxn>
                  <a:cxn ang="0">
                    <a:pos x="T2" y="T3"/>
                  </a:cxn>
                  <a:cxn ang="0">
                    <a:pos x="T4" y="T5"/>
                  </a:cxn>
                  <a:cxn ang="0">
                    <a:pos x="T6" y="T7"/>
                  </a:cxn>
                  <a:cxn ang="0">
                    <a:pos x="T8" y="T9"/>
                  </a:cxn>
                  <a:cxn ang="0">
                    <a:pos x="T10" y="T11"/>
                  </a:cxn>
                </a:cxnLst>
                <a:rect l="0" t="0" r="r" b="b"/>
                <a:pathLst>
                  <a:path w="2313" h="136">
                    <a:moveTo>
                      <a:pt x="2313" y="117"/>
                    </a:moveTo>
                    <a:cubicBezTo>
                      <a:pt x="2204" y="55"/>
                      <a:pt x="2053" y="0"/>
                      <a:pt x="1860" y="0"/>
                    </a:cubicBezTo>
                    <a:cubicBezTo>
                      <a:pt x="0" y="0"/>
                      <a:pt x="0" y="0"/>
                      <a:pt x="0" y="0"/>
                    </a:cubicBezTo>
                    <a:cubicBezTo>
                      <a:pt x="0" y="136"/>
                      <a:pt x="0" y="136"/>
                      <a:pt x="0" y="136"/>
                    </a:cubicBezTo>
                    <a:cubicBezTo>
                      <a:pt x="2030" y="136"/>
                      <a:pt x="2030" y="136"/>
                      <a:pt x="2030" y="136"/>
                    </a:cubicBezTo>
                    <a:cubicBezTo>
                      <a:pt x="2214" y="136"/>
                      <a:pt x="2274" y="132"/>
                      <a:pt x="2313" y="117"/>
                    </a:cubicBezTo>
                  </a:path>
                </a:pathLst>
              </a:custGeom>
              <a:solidFill>
                <a:schemeClr val="accent2"/>
              </a:solidFill>
              <a:ln>
                <a:noFill/>
              </a:ln>
              <a:extLst/>
            </p:spPr>
            <p:txBody>
              <a:bodyPr/>
              <a:lstStyle/>
              <a:p>
                <a:pPr>
                  <a:defRPr/>
                </a:pPr>
                <a:endParaRPr lang="en-AU"/>
              </a:p>
            </p:txBody>
          </p:sp>
          <p:sp>
            <p:nvSpPr>
              <p:cNvPr id="60" name="Freeform 25"/>
              <p:cNvSpPr>
                <a:spLocks/>
              </p:cNvSpPr>
              <p:nvPr userDrawn="1"/>
            </p:nvSpPr>
            <p:spPr bwMode="auto">
              <a:xfrm>
                <a:off x="7354888" y="5732463"/>
                <a:ext cx="1804987" cy="869950"/>
              </a:xfrm>
              <a:custGeom>
                <a:avLst/>
                <a:gdLst>
                  <a:gd name="T0" fmla="*/ 476 w 567"/>
                  <a:gd name="T1" fmla="*/ 0 h 273"/>
                  <a:gd name="T2" fmla="*/ 0 w 567"/>
                  <a:gd name="T3" fmla="*/ 117 h 273"/>
                  <a:gd name="T4" fmla="*/ 471 w 567"/>
                  <a:gd name="T5" fmla="*/ 273 h 273"/>
                  <a:gd name="T6" fmla="*/ 567 w 567"/>
                  <a:gd name="T7" fmla="*/ 273 h 273"/>
                  <a:gd name="T8" fmla="*/ 567 w 567"/>
                  <a:gd name="T9" fmla="*/ 0 h 273"/>
                  <a:gd name="T10" fmla="*/ 476 w 567"/>
                  <a:gd name="T11" fmla="*/ 0 h 273"/>
                </a:gdLst>
                <a:ahLst/>
                <a:cxnLst>
                  <a:cxn ang="0">
                    <a:pos x="T0" y="T1"/>
                  </a:cxn>
                  <a:cxn ang="0">
                    <a:pos x="T2" y="T3"/>
                  </a:cxn>
                  <a:cxn ang="0">
                    <a:pos x="T4" y="T5"/>
                  </a:cxn>
                  <a:cxn ang="0">
                    <a:pos x="T6" y="T7"/>
                  </a:cxn>
                  <a:cxn ang="0">
                    <a:pos x="T8" y="T9"/>
                  </a:cxn>
                  <a:cxn ang="0">
                    <a:pos x="T10" y="T11"/>
                  </a:cxn>
                </a:cxnLst>
                <a:rect l="0" t="0" r="r" b="b"/>
                <a:pathLst>
                  <a:path w="567" h="273">
                    <a:moveTo>
                      <a:pt x="476" y="0"/>
                    </a:moveTo>
                    <a:cubicBezTo>
                      <a:pt x="187" y="0"/>
                      <a:pt x="80" y="87"/>
                      <a:pt x="0" y="117"/>
                    </a:cubicBezTo>
                    <a:cubicBezTo>
                      <a:pt x="128" y="190"/>
                      <a:pt x="229" y="273"/>
                      <a:pt x="471" y="273"/>
                    </a:cubicBezTo>
                    <a:cubicBezTo>
                      <a:pt x="529" y="273"/>
                      <a:pt x="567" y="273"/>
                      <a:pt x="567" y="273"/>
                    </a:cubicBezTo>
                    <a:cubicBezTo>
                      <a:pt x="567" y="0"/>
                      <a:pt x="567" y="0"/>
                      <a:pt x="567" y="0"/>
                    </a:cubicBezTo>
                    <a:lnTo>
                      <a:pt x="476" y="0"/>
                    </a:lnTo>
                    <a:close/>
                  </a:path>
                </a:pathLst>
              </a:custGeom>
              <a:solidFill>
                <a:srgbClr val="FFFFFF"/>
              </a:solidFill>
              <a:ln>
                <a:noFill/>
              </a:ln>
              <a:extLst/>
            </p:spPr>
            <p:txBody>
              <a:bodyPr/>
              <a:lstStyle/>
              <a:p>
                <a:pPr>
                  <a:defRPr/>
                </a:pPr>
                <a:endParaRPr lang="en-AU"/>
              </a:p>
            </p:txBody>
          </p:sp>
        </p:grpSp>
        <p:pic>
          <p:nvPicPr>
            <p:cNvPr id="44" name="Picture 78"/>
            <p:cNvPicPr>
              <a:picLocks noChangeAspect="1" noChangeArrowheads="1"/>
            </p:cNvPicPr>
            <p:nvPr userDrawn="1"/>
          </p:nvPicPr>
          <p:blipFill>
            <a:blip r:embed="rId2" cstate="print"/>
            <a:srcRect/>
            <a:stretch>
              <a:fillRect/>
            </a:stretch>
          </p:blipFill>
          <p:spPr bwMode="auto">
            <a:xfrm>
              <a:off x="8169275" y="5675743"/>
              <a:ext cx="655638" cy="655637"/>
            </a:xfrm>
            <a:prstGeom prst="rect">
              <a:avLst/>
            </a:prstGeom>
            <a:noFill/>
            <a:ln w="9525">
              <a:noFill/>
              <a:miter lim="800000"/>
              <a:headEnd/>
              <a:tailEnd/>
            </a:ln>
          </p:spPr>
        </p:pic>
        <p:grpSp>
          <p:nvGrpSpPr>
            <p:cNvPr id="45" name="Group 19"/>
            <p:cNvGrpSpPr/>
            <p:nvPr userDrawn="1"/>
          </p:nvGrpSpPr>
          <p:grpSpPr>
            <a:xfrm>
              <a:off x="360000" y="5807505"/>
              <a:ext cx="814388" cy="95250"/>
              <a:chOff x="3495675" y="5969000"/>
              <a:chExt cx="814388" cy="95250"/>
            </a:xfrm>
            <a:solidFill>
              <a:schemeClr val="accent1"/>
            </a:solidFill>
          </p:grpSpPr>
          <p:sp>
            <p:nvSpPr>
              <p:cNvPr id="46" name="Freeform 26"/>
              <p:cNvSpPr>
                <a:spLocks/>
              </p:cNvSpPr>
              <p:nvPr/>
            </p:nvSpPr>
            <p:spPr bwMode="auto">
              <a:xfrm>
                <a:off x="34956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1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1"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1" y="13"/>
                      <a:pt x="21" y="13"/>
                      <a:pt x="21"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a:p>
            </p:txBody>
          </p:sp>
          <p:sp>
            <p:nvSpPr>
              <p:cNvPr id="47" name="Freeform 27"/>
              <p:cNvSpPr>
                <a:spLocks/>
              </p:cNvSpPr>
              <p:nvPr/>
            </p:nvSpPr>
            <p:spPr bwMode="auto">
              <a:xfrm>
                <a:off x="360362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a:p>
            </p:txBody>
          </p:sp>
          <p:sp>
            <p:nvSpPr>
              <p:cNvPr id="48" name="Freeform 28"/>
              <p:cNvSpPr>
                <a:spLocks/>
              </p:cNvSpPr>
              <p:nvPr/>
            </p:nvSpPr>
            <p:spPr bwMode="auto">
              <a:xfrm>
                <a:off x="37115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9"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a:p>
            </p:txBody>
          </p:sp>
          <p:sp>
            <p:nvSpPr>
              <p:cNvPr id="49" name="Oval 29"/>
              <p:cNvSpPr>
                <a:spLocks noChangeArrowheads="1"/>
              </p:cNvSpPr>
              <p:nvPr/>
            </p:nvSpPr>
            <p:spPr bwMode="auto">
              <a:xfrm>
                <a:off x="3819525" y="6042025"/>
                <a:ext cx="19050" cy="22225"/>
              </a:xfrm>
              <a:prstGeom prst="ellipse">
                <a:avLst/>
              </a:prstGeom>
              <a:grpFill/>
              <a:ln>
                <a:noFill/>
              </a:ln>
              <a:extLst/>
            </p:spPr>
            <p:txBody>
              <a:bodyPr/>
              <a:lstStyle/>
              <a:p>
                <a:pPr>
                  <a:defRPr/>
                </a:pPr>
                <a:endParaRPr lang="en-AU"/>
              </a:p>
            </p:txBody>
          </p:sp>
          <p:sp>
            <p:nvSpPr>
              <p:cNvPr id="50" name="Freeform 30"/>
              <p:cNvSpPr>
                <a:spLocks/>
              </p:cNvSpPr>
              <p:nvPr/>
            </p:nvSpPr>
            <p:spPr bwMode="auto">
              <a:xfrm>
                <a:off x="3851275" y="5997575"/>
                <a:ext cx="50800" cy="66675"/>
              </a:xfrm>
              <a:custGeom>
                <a:avLst/>
                <a:gdLst>
                  <a:gd name="T0" fmla="*/ 16 w 16"/>
                  <a:gd name="T1" fmla="*/ 20 h 21"/>
                  <a:gd name="T2" fmla="*/ 10 w 16"/>
                  <a:gd name="T3" fmla="*/ 21 h 21"/>
                  <a:gd name="T4" fmla="*/ 0 w 16"/>
                  <a:gd name="T5" fmla="*/ 11 h 21"/>
                  <a:gd name="T6" fmla="*/ 10 w 16"/>
                  <a:gd name="T7" fmla="*/ 0 h 21"/>
                  <a:gd name="T8" fmla="*/ 16 w 16"/>
                  <a:gd name="T9" fmla="*/ 1 h 21"/>
                  <a:gd name="T10" fmla="*/ 14 w 16"/>
                  <a:gd name="T11" fmla="*/ 5 h 21"/>
                  <a:gd name="T12" fmla="*/ 11 w 16"/>
                  <a:gd name="T13" fmla="*/ 4 h 21"/>
                  <a:gd name="T14" fmla="*/ 6 w 16"/>
                  <a:gd name="T15" fmla="*/ 10 h 21"/>
                  <a:gd name="T16" fmla="*/ 11 w 16"/>
                  <a:gd name="T17" fmla="*/ 17 h 21"/>
                  <a:gd name="T18" fmla="*/ 15 w 16"/>
                  <a:gd name="T19" fmla="*/ 16 h 21"/>
                  <a:gd name="T20" fmla="*/ 16 w 16"/>
                  <a:gd name="T21"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1">
                    <a:moveTo>
                      <a:pt x="16" y="20"/>
                    </a:moveTo>
                    <a:cubicBezTo>
                      <a:pt x="14" y="21"/>
                      <a:pt x="12" y="21"/>
                      <a:pt x="10" y="21"/>
                    </a:cubicBezTo>
                    <a:cubicBezTo>
                      <a:pt x="3" y="21"/>
                      <a:pt x="0" y="17"/>
                      <a:pt x="0" y="11"/>
                    </a:cubicBezTo>
                    <a:cubicBezTo>
                      <a:pt x="0" y="4"/>
                      <a:pt x="4" y="0"/>
                      <a:pt x="10" y="0"/>
                    </a:cubicBezTo>
                    <a:cubicBezTo>
                      <a:pt x="12" y="0"/>
                      <a:pt x="14" y="0"/>
                      <a:pt x="16" y="1"/>
                    </a:cubicBezTo>
                    <a:cubicBezTo>
                      <a:pt x="14" y="5"/>
                      <a:pt x="14" y="5"/>
                      <a:pt x="14" y="5"/>
                    </a:cubicBezTo>
                    <a:cubicBezTo>
                      <a:pt x="13" y="4"/>
                      <a:pt x="12" y="4"/>
                      <a:pt x="11" y="4"/>
                    </a:cubicBezTo>
                    <a:cubicBezTo>
                      <a:pt x="7" y="4"/>
                      <a:pt x="6" y="6"/>
                      <a:pt x="6" y="10"/>
                    </a:cubicBezTo>
                    <a:cubicBezTo>
                      <a:pt x="6" y="15"/>
                      <a:pt x="7" y="17"/>
                      <a:pt x="11" y="17"/>
                    </a:cubicBezTo>
                    <a:cubicBezTo>
                      <a:pt x="12" y="17"/>
                      <a:pt x="14" y="17"/>
                      <a:pt x="15" y="16"/>
                    </a:cubicBezTo>
                    <a:lnTo>
                      <a:pt x="16" y="20"/>
                    </a:lnTo>
                    <a:close/>
                  </a:path>
                </a:pathLst>
              </a:custGeom>
              <a:grpFill/>
              <a:ln>
                <a:noFill/>
              </a:ln>
              <a:extLst/>
            </p:spPr>
            <p:txBody>
              <a:bodyPr/>
              <a:lstStyle/>
              <a:p>
                <a:pPr>
                  <a:defRPr/>
                </a:pPr>
                <a:endParaRPr lang="en-AU"/>
              </a:p>
            </p:txBody>
          </p:sp>
          <p:sp>
            <p:nvSpPr>
              <p:cNvPr id="51" name="Freeform 31"/>
              <p:cNvSpPr>
                <a:spLocks/>
              </p:cNvSpPr>
              <p:nvPr/>
            </p:nvSpPr>
            <p:spPr bwMode="auto">
              <a:xfrm>
                <a:off x="3911600" y="5997575"/>
                <a:ext cx="47625" cy="66675"/>
              </a:xfrm>
              <a:custGeom>
                <a:avLst/>
                <a:gdLst>
                  <a:gd name="T0" fmla="*/ 6 w 15"/>
                  <a:gd name="T1" fmla="*/ 21 h 21"/>
                  <a:gd name="T2" fmla="*/ 0 w 15"/>
                  <a:gd name="T3" fmla="*/ 20 h 21"/>
                  <a:gd name="T4" fmla="*/ 1 w 15"/>
                  <a:gd name="T5" fmla="*/ 16 h 21"/>
                  <a:gd name="T6" fmla="*/ 6 w 15"/>
                  <a:gd name="T7" fmla="*/ 17 h 21"/>
                  <a:gd name="T8" fmla="*/ 9 w 15"/>
                  <a:gd name="T9" fmla="*/ 15 h 21"/>
                  <a:gd name="T10" fmla="*/ 6 w 15"/>
                  <a:gd name="T11" fmla="*/ 12 h 21"/>
                  <a:gd name="T12" fmla="*/ 0 w 15"/>
                  <a:gd name="T13" fmla="*/ 6 h 21"/>
                  <a:gd name="T14" fmla="*/ 8 w 15"/>
                  <a:gd name="T15" fmla="*/ 0 h 21"/>
                  <a:gd name="T16" fmla="*/ 13 w 15"/>
                  <a:gd name="T17" fmla="*/ 0 h 21"/>
                  <a:gd name="T18" fmla="*/ 13 w 15"/>
                  <a:gd name="T19" fmla="*/ 4 h 21"/>
                  <a:gd name="T20" fmla="*/ 9 w 15"/>
                  <a:gd name="T21" fmla="*/ 4 h 21"/>
                  <a:gd name="T22" fmla="*/ 6 w 15"/>
                  <a:gd name="T23" fmla="*/ 6 h 21"/>
                  <a:gd name="T24" fmla="*/ 9 w 15"/>
                  <a:gd name="T25" fmla="*/ 9 h 21"/>
                  <a:gd name="T26" fmla="*/ 15 w 15"/>
                  <a:gd name="T27" fmla="*/ 14 h 21"/>
                  <a:gd name="T28" fmla="*/ 6 w 15"/>
                  <a:gd name="T2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1">
                    <a:moveTo>
                      <a:pt x="6" y="21"/>
                    </a:moveTo>
                    <a:cubicBezTo>
                      <a:pt x="4" y="21"/>
                      <a:pt x="2" y="21"/>
                      <a:pt x="0" y="20"/>
                    </a:cubicBezTo>
                    <a:cubicBezTo>
                      <a:pt x="1" y="16"/>
                      <a:pt x="1" y="16"/>
                      <a:pt x="1" y="16"/>
                    </a:cubicBezTo>
                    <a:cubicBezTo>
                      <a:pt x="3" y="17"/>
                      <a:pt x="5" y="17"/>
                      <a:pt x="6" y="17"/>
                    </a:cubicBezTo>
                    <a:cubicBezTo>
                      <a:pt x="8" y="17"/>
                      <a:pt x="9" y="16"/>
                      <a:pt x="9" y="15"/>
                    </a:cubicBezTo>
                    <a:cubicBezTo>
                      <a:pt x="9" y="14"/>
                      <a:pt x="8" y="13"/>
                      <a:pt x="6" y="12"/>
                    </a:cubicBezTo>
                    <a:cubicBezTo>
                      <a:pt x="3" y="11"/>
                      <a:pt x="0" y="10"/>
                      <a:pt x="0" y="6"/>
                    </a:cubicBezTo>
                    <a:cubicBezTo>
                      <a:pt x="0" y="2"/>
                      <a:pt x="3" y="0"/>
                      <a:pt x="8" y="0"/>
                    </a:cubicBezTo>
                    <a:cubicBezTo>
                      <a:pt x="10" y="0"/>
                      <a:pt x="12" y="0"/>
                      <a:pt x="13" y="0"/>
                    </a:cubicBezTo>
                    <a:cubicBezTo>
                      <a:pt x="13" y="4"/>
                      <a:pt x="13" y="4"/>
                      <a:pt x="13" y="4"/>
                    </a:cubicBezTo>
                    <a:cubicBezTo>
                      <a:pt x="11" y="4"/>
                      <a:pt x="10" y="4"/>
                      <a:pt x="9" y="4"/>
                    </a:cubicBezTo>
                    <a:cubicBezTo>
                      <a:pt x="6" y="4"/>
                      <a:pt x="6" y="5"/>
                      <a:pt x="6" y="6"/>
                    </a:cubicBezTo>
                    <a:cubicBezTo>
                      <a:pt x="6" y="7"/>
                      <a:pt x="7" y="8"/>
                      <a:pt x="9" y="9"/>
                    </a:cubicBezTo>
                    <a:cubicBezTo>
                      <a:pt x="13" y="10"/>
                      <a:pt x="15" y="11"/>
                      <a:pt x="15" y="14"/>
                    </a:cubicBezTo>
                    <a:cubicBezTo>
                      <a:pt x="15" y="18"/>
                      <a:pt x="11" y="21"/>
                      <a:pt x="6" y="21"/>
                    </a:cubicBezTo>
                  </a:path>
                </a:pathLst>
              </a:custGeom>
              <a:grpFill/>
              <a:ln>
                <a:noFill/>
              </a:ln>
              <a:extLst/>
            </p:spPr>
            <p:txBody>
              <a:bodyPr/>
              <a:lstStyle/>
              <a:p>
                <a:pPr>
                  <a:defRPr/>
                </a:pPr>
                <a:endParaRPr lang="en-AU"/>
              </a:p>
            </p:txBody>
          </p:sp>
          <p:sp>
            <p:nvSpPr>
              <p:cNvPr id="52" name="Freeform 32"/>
              <p:cNvSpPr>
                <a:spLocks noEditPoints="1"/>
              </p:cNvSpPr>
              <p:nvPr/>
            </p:nvSpPr>
            <p:spPr bwMode="auto">
              <a:xfrm>
                <a:off x="3965575" y="5969000"/>
                <a:ext cx="28575" cy="95250"/>
              </a:xfrm>
              <a:custGeom>
                <a:avLst/>
                <a:gdLst>
                  <a:gd name="T0" fmla="*/ 4 w 9"/>
                  <a:gd name="T1" fmla="*/ 30 h 30"/>
                  <a:gd name="T2" fmla="*/ 4 w 9"/>
                  <a:gd name="T3" fmla="*/ 13 h 30"/>
                  <a:gd name="T4" fmla="*/ 0 w 9"/>
                  <a:gd name="T5" fmla="*/ 13 h 30"/>
                  <a:gd name="T6" fmla="*/ 0 w 9"/>
                  <a:gd name="T7" fmla="*/ 9 h 30"/>
                  <a:gd name="T8" fmla="*/ 9 w 9"/>
                  <a:gd name="T9" fmla="*/ 9 h 30"/>
                  <a:gd name="T10" fmla="*/ 9 w 9"/>
                  <a:gd name="T11" fmla="*/ 30 h 30"/>
                  <a:gd name="T12" fmla="*/ 4 w 9"/>
                  <a:gd name="T13" fmla="*/ 30 h 30"/>
                  <a:gd name="T14" fmla="*/ 6 w 9"/>
                  <a:gd name="T15" fmla="*/ 6 h 30"/>
                  <a:gd name="T16" fmla="*/ 3 w 9"/>
                  <a:gd name="T17" fmla="*/ 3 h 30"/>
                  <a:gd name="T18" fmla="*/ 6 w 9"/>
                  <a:gd name="T19" fmla="*/ 0 h 30"/>
                  <a:gd name="T20" fmla="*/ 9 w 9"/>
                  <a:gd name="T21" fmla="*/ 3 h 30"/>
                  <a:gd name="T22" fmla="*/ 6 w 9"/>
                  <a:gd name="T23"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30">
                    <a:moveTo>
                      <a:pt x="4" y="30"/>
                    </a:moveTo>
                    <a:cubicBezTo>
                      <a:pt x="4" y="13"/>
                      <a:pt x="4" y="13"/>
                      <a:pt x="4" y="13"/>
                    </a:cubicBezTo>
                    <a:cubicBezTo>
                      <a:pt x="0" y="13"/>
                      <a:pt x="0" y="13"/>
                      <a:pt x="0" y="13"/>
                    </a:cubicBezTo>
                    <a:cubicBezTo>
                      <a:pt x="0" y="9"/>
                      <a:pt x="0" y="9"/>
                      <a:pt x="0" y="9"/>
                    </a:cubicBezTo>
                    <a:cubicBezTo>
                      <a:pt x="9" y="9"/>
                      <a:pt x="9" y="9"/>
                      <a:pt x="9" y="9"/>
                    </a:cubicBezTo>
                    <a:cubicBezTo>
                      <a:pt x="9" y="30"/>
                      <a:pt x="9" y="30"/>
                      <a:pt x="9" y="30"/>
                    </a:cubicBezTo>
                    <a:lnTo>
                      <a:pt x="4" y="30"/>
                    </a:lnTo>
                    <a:close/>
                    <a:moveTo>
                      <a:pt x="6" y="6"/>
                    </a:moveTo>
                    <a:cubicBezTo>
                      <a:pt x="4" y="6"/>
                      <a:pt x="3" y="5"/>
                      <a:pt x="3" y="3"/>
                    </a:cubicBezTo>
                    <a:cubicBezTo>
                      <a:pt x="3" y="1"/>
                      <a:pt x="4" y="0"/>
                      <a:pt x="6" y="0"/>
                    </a:cubicBezTo>
                    <a:cubicBezTo>
                      <a:pt x="8" y="0"/>
                      <a:pt x="9" y="1"/>
                      <a:pt x="9" y="3"/>
                    </a:cubicBezTo>
                    <a:cubicBezTo>
                      <a:pt x="9" y="5"/>
                      <a:pt x="8" y="6"/>
                      <a:pt x="6" y="6"/>
                    </a:cubicBezTo>
                  </a:path>
                </a:pathLst>
              </a:custGeom>
              <a:grpFill/>
              <a:ln>
                <a:noFill/>
              </a:ln>
              <a:extLst/>
            </p:spPr>
            <p:txBody>
              <a:bodyPr/>
              <a:lstStyle/>
              <a:p>
                <a:pPr>
                  <a:defRPr/>
                </a:pPr>
                <a:endParaRPr lang="en-AU"/>
              </a:p>
            </p:txBody>
          </p:sp>
          <p:sp>
            <p:nvSpPr>
              <p:cNvPr id="53" name="Freeform 33"/>
              <p:cNvSpPr>
                <a:spLocks/>
              </p:cNvSpPr>
              <p:nvPr/>
            </p:nvSpPr>
            <p:spPr bwMode="auto">
              <a:xfrm>
                <a:off x="4013200" y="5997575"/>
                <a:ext cx="39687" cy="66675"/>
              </a:xfrm>
              <a:custGeom>
                <a:avLst/>
                <a:gdLst>
                  <a:gd name="T0" fmla="*/ 11 w 12"/>
                  <a:gd name="T1" fmla="*/ 5 h 21"/>
                  <a:gd name="T2" fmla="*/ 9 w 12"/>
                  <a:gd name="T3" fmla="*/ 5 h 21"/>
                  <a:gd name="T4" fmla="*/ 5 w 12"/>
                  <a:gd name="T5" fmla="*/ 8 h 21"/>
                  <a:gd name="T6" fmla="*/ 5 w 12"/>
                  <a:gd name="T7" fmla="*/ 21 h 21"/>
                  <a:gd name="T8" fmla="*/ 0 w 12"/>
                  <a:gd name="T9" fmla="*/ 21 h 21"/>
                  <a:gd name="T10" fmla="*/ 0 w 12"/>
                  <a:gd name="T11" fmla="*/ 0 h 21"/>
                  <a:gd name="T12" fmla="*/ 4 w 12"/>
                  <a:gd name="T13" fmla="*/ 0 h 21"/>
                  <a:gd name="T14" fmla="*/ 4 w 12"/>
                  <a:gd name="T15" fmla="*/ 4 h 21"/>
                  <a:gd name="T16" fmla="*/ 10 w 12"/>
                  <a:gd name="T17" fmla="*/ 0 h 21"/>
                  <a:gd name="T18" fmla="*/ 12 w 12"/>
                  <a:gd name="T19" fmla="*/ 0 h 21"/>
                  <a:gd name="T20" fmla="*/ 11 w 12"/>
                  <a:gd name="T21"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21">
                    <a:moveTo>
                      <a:pt x="11" y="5"/>
                    </a:moveTo>
                    <a:cubicBezTo>
                      <a:pt x="11" y="5"/>
                      <a:pt x="10" y="5"/>
                      <a:pt x="9" y="5"/>
                    </a:cubicBezTo>
                    <a:cubicBezTo>
                      <a:pt x="8" y="5"/>
                      <a:pt x="7" y="6"/>
                      <a:pt x="5" y="8"/>
                    </a:cubicBezTo>
                    <a:cubicBezTo>
                      <a:pt x="5" y="21"/>
                      <a:pt x="5" y="21"/>
                      <a:pt x="5" y="21"/>
                    </a:cubicBezTo>
                    <a:cubicBezTo>
                      <a:pt x="0" y="21"/>
                      <a:pt x="0" y="21"/>
                      <a:pt x="0" y="21"/>
                    </a:cubicBezTo>
                    <a:cubicBezTo>
                      <a:pt x="0" y="0"/>
                      <a:pt x="0" y="0"/>
                      <a:pt x="0" y="0"/>
                    </a:cubicBezTo>
                    <a:cubicBezTo>
                      <a:pt x="4" y="0"/>
                      <a:pt x="4" y="0"/>
                      <a:pt x="4" y="0"/>
                    </a:cubicBezTo>
                    <a:cubicBezTo>
                      <a:pt x="4" y="4"/>
                      <a:pt x="4" y="4"/>
                      <a:pt x="4" y="4"/>
                    </a:cubicBezTo>
                    <a:cubicBezTo>
                      <a:pt x="6" y="1"/>
                      <a:pt x="8" y="0"/>
                      <a:pt x="10" y="0"/>
                    </a:cubicBezTo>
                    <a:cubicBezTo>
                      <a:pt x="11" y="0"/>
                      <a:pt x="11" y="0"/>
                      <a:pt x="12" y="0"/>
                    </a:cubicBezTo>
                    <a:lnTo>
                      <a:pt x="11" y="5"/>
                    </a:lnTo>
                    <a:close/>
                  </a:path>
                </a:pathLst>
              </a:custGeom>
              <a:grpFill/>
              <a:ln>
                <a:noFill/>
              </a:ln>
              <a:extLst/>
            </p:spPr>
            <p:txBody>
              <a:bodyPr/>
              <a:lstStyle/>
              <a:p>
                <a:pPr>
                  <a:defRPr/>
                </a:pPr>
                <a:endParaRPr lang="en-AU"/>
              </a:p>
            </p:txBody>
          </p:sp>
          <p:sp>
            <p:nvSpPr>
              <p:cNvPr id="54" name="Freeform 34"/>
              <p:cNvSpPr>
                <a:spLocks noEditPoints="1"/>
              </p:cNvSpPr>
              <p:nvPr/>
            </p:nvSpPr>
            <p:spPr bwMode="auto">
              <a:xfrm>
                <a:off x="4062413" y="5997575"/>
                <a:ext cx="66675" cy="66675"/>
              </a:xfrm>
              <a:custGeom>
                <a:avLst/>
                <a:gdLst>
                  <a:gd name="T0" fmla="*/ 10 w 21"/>
                  <a:gd name="T1" fmla="*/ 21 h 21"/>
                  <a:gd name="T2" fmla="*/ 0 w 21"/>
                  <a:gd name="T3" fmla="*/ 11 h 21"/>
                  <a:gd name="T4" fmla="*/ 10 w 21"/>
                  <a:gd name="T5" fmla="*/ 0 h 21"/>
                  <a:gd name="T6" fmla="*/ 21 w 21"/>
                  <a:gd name="T7" fmla="*/ 10 h 21"/>
                  <a:gd name="T8" fmla="*/ 10 w 21"/>
                  <a:gd name="T9" fmla="*/ 21 h 21"/>
                  <a:gd name="T10" fmla="*/ 10 w 21"/>
                  <a:gd name="T11" fmla="*/ 4 h 21"/>
                  <a:gd name="T12" fmla="*/ 5 w 21"/>
                  <a:gd name="T13" fmla="*/ 10 h 21"/>
                  <a:gd name="T14" fmla="*/ 10 w 21"/>
                  <a:gd name="T15" fmla="*/ 17 h 21"/>
                  <a:gd name="T16" fmla="*/ 15 w 21"/>
                  <a:gd name="T17" fmla="*/ 11 h 21"/>
                  <a:gd name="T18" fmla="*/ 10 w 21"/>
                  <a:gd name="T19"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21"/>
                    </a:moveTo>
                    <a:cubicBezTo>
                      <a:pt x="3" y="21"/>
                      <a:pt x="0" y="17"/>
                      <a:pt x="0" y="11"/>
                    </a:cubicBezTo>
                    <a:cubicBezTo>
                      <a:pt x="0" y="4"/>
                      <a:pt x="3" y="0"/>
                      <a:pt x="10" y="0"/>
                    </a:cubicBezTo>
                    <a:cubicBezTo>
                      <a:pt x="17" y="0"/>
                      <a:pt x="21" y="4"/>
                      <a:pt x="21" y="10"/>
                    </a:cubicBezTo>
                    <a:cubicBezTo>
                      <a:pt x="21" y="17"/>
                      <a:pt x="17" y="21"/>
                      <a:pt x="10" y="21"/>
                    </a:cubicBezTo>
                    <a:moveTo>
                      <a:pt x="10" y="4"/>
                    </a:moveTo>
                    <a:cubicBezTo>
                      <a:pt x="7" y="4"/>
                      <a:pt x="5" y="7"/>
                      <a:pt x="5" y="10"/>
                    </a:cubicBezTo>
                    <a:cubicBezTo>
                      <a:pt x="5" y="14"/>
                      <a:pt x="6" y="17"/>
                      <a:pt x="10" y="17"/>
                    </a:cubicBezTo>
                    <a:cubicBezTo>
                      <a:pt x="14" y="17"/>
                      <a:pt x="15" y="14"/>
                      <a:pt x="15" y="11"/>
                    </a:cubicBezTo>
                    <a:cubicBezTo>
                      <a:pt x="15" y="6"/>
                      <a:pt x="14" y="4"/>
                      <a:pt x="10" y="4"/>
                    </a:cubicBezTo>
                  </a:path>
                </a:pathLst>
              </a:custGeom>
              <a:grpFill/>
              <a:ln>
                <a:noFill/>
              </a:ln>
              <a:extLst/>
            </p:spPr>
            <p:txBody>
              <a:bodyPr/>
              <a:lstStyle/>
              <a:p>
                <a:pPr>
                  <a:defRPr/>
                </a:pPr>
                <a:endParaRPr lang="en-AU"/>
              </a:p>
            </p:txBody>
          </p:sp>
          <p:sp>
            <p:nvSpPr>
              <p:cNvPr id="55" name="Oval 35"/>
              <p:cNvSpPr>
                <a:spLocks noChangeArrowheads="1"/>
              </p:cNvSpPr>
              <p:nvPr/>
            </p:nvSpPr>
            <p:spPr bwMode="auto">
              <a:xfrm>
                <a:off x="4141788" y="6042025"/>
                <a:ext cx="19050" cy="22225"/>
              </a:xfrm>
              <a:prstGeom prst="ellipse">
                <a:avLst/>
              </a:prstGeom>
              <a:grpFill/>
              <a:ln>
                <a:noFill/>
              </a:ln>
              <a:extLst/>
            </p:spPr>
            <p:txBody>
              <a:bodyPr/>
              <a:lstStyle/>
              <a:p>
                <a:pPr>
                  <a:defRPr/>
                </a:pPr>
                <a:endParaRPr lang="en-AU"/>
              </a:p>
            </p:txBody>
          </p:sp>
          <p:sp>
            <p:nvSpPr>
              <p:cNvPr id="56" name="Freeform 36"/>
              <p:cNvSpPr>
                <a:spLocks noEditPoints="1"/>
              </p:cNvSpPr>
              <p:nvPr/>
            </p:nvSpPr>
            <p:spPr bwMode="auto">
              <a:xfrm>
                <a:off x="4176713" y="5997575"/>
                <a:ext cx="57150" cy="66675"/>
              </a:xfrm>
              <a:custGeom>
                <a:avLst/>
                <a:gdLst>
                  <a:gd name="T0" fmla="*/ 14 w 18"/>
                  <a:gd name="T1" fmla="*/ 21 h 21"/>
                  <a:gd name="T2" fmla="*/ 13 w 18"/>
                  <a:gd name="T3" fmla="*/ 19 h 21"/>
                  <a:gd name="T4" fmla="*/ 7 w 18"/>
                  <a:gd name="T5" fmla="*/ 21 h 21"/>
                  <a:gd name="T6" fmla="*/ 0 w 18"/>
                  <a:gd name="T7" fmla="*/ 15 h 21"/>
                  <a:gd name="T8" fmla="*/ 10 w 18"/>
                  <a:gd name="T9" fmla="*/ 8 h 21"/>
                  <a:gd name="T10" fmla="*/ 13 w 18"/>
                  <a:gd name="T11" fmla="*/ 8 h 21"/>
                  <a:gd name="T12" fmla="*/ 13 w 18"/>
                  <a:gd name="T13" fmla="*/ 7 h 21"/>
                  <a:gd name="T14" fmla="*/ 8 w 18"/>
                  <a:gd name="T15" fmla="*/ 4 h 21"/>
                  <a:gd name="T16" fmla="*/ 2 w 18"/>
                  <a:gd name="T17" fmla="*/ 5 h 21"/>
                  <a:gd name="T18" fmla="*/ 2 w 18"/>
                  <a:gd name="T19" fmla="*/ 1 h 21"/>
                  <a:gd name="T20" fmla="*/ 9 w 18"/>
                  <a:gd name="T21" fmla="*/ 0 h 21"/>
                  <a:gd name="T22" fmla="*/ 18 w 18"/>
                  <a:gd name="T23" fmla="*/ 7 h 21"/>
                  <a:gd name="T24" fmla="*/ 18 w 18"/>
                  <a:gd name="T25" fmla="*/ 21 h 21"/>
                  <a:gd name="T26" fmla="*/ 14 w 18"/>
                  <a:gd name="T27" fmla="*/ 21 h 21"/>
                  <a:gd name="T28" fmla="*/ 13 w 18"/>
                  <a:gd name="T29" fmla="*/ 12 h 21"/>
                  <a:gd name="T30" fmla="*/ 10 w 18"/>
                  <a:gd name="T31" fmla="*/ 12 h 21"/>
                  <a:gd name="T32" fmla="*/ 5 w 18"/>
                  <a:gd name="T33" fmla="*/ 15 h 21"/>
                  <a:gd name="T34" fmla="*/ 8 w 18"/>
                  <a:gd name="T35" fmla="*/ 17 h 21"/>
                  <a:gd name="T36" fmla="*/ 13 w 18"/>
                  <a:gd name="T37" fmla="*/ 15 h 21"/>
                  <a:gd name="T38" fmla="*/ 13 w 18"/>
                  <a:gd name="T39"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1">
                    <a:moveTo>
                      <a:pt x="14" y="21"/>
                    </a:moveTo>
                    <a:cubicBezTo>
                      <a:pt x="13" y="19"/>
                      <a:pt x="13" y="19"/>
                      <a:pt x="13" y="19"/>
                    </a:cubicBezTo>
                    <a:cubicBezTo>
                      <a:pt x="12" y="20"/>
                      <a:pt x="10" y="21"/>
                      <a:pt x="7" y="21"/>
                    </a:cubicBezTo>
                    <a:cubicBezTo>
                      <a:pt x="3" y="21"/>
                      <a:pt x="0" y="19"/>
                      <a:pt x="0" y="15"/>
                    </a:cubicBezTo>
                    <a:cubicBezTo>
                      <a:pt x="0" y="10"/>
                      <a:pt x="4" y="8"/>
                      <a:pt x="10" y="8"/>
                    </a:cubicBezTo>
                    <a:cubicBezTo>
                      <a:pt x="13" y="8"/>
                      <a:pt x="13" y="8"/>
                      <a:pt x="13" y="8"/>
                    </a:cubicBezTo>
                    <a:cubicBezTo>
                      <a:pt x="13" y="7"/>
                      <a:pt x="13" y="7"/>
                      <a:pt x="13" y="7"/>
                    </a:cubicBezTo>
                    <a:cubicBezTo>
                      <a:pt x="13" y="5"/>
                      <a:pt x="12" y="4"/>
                      <a:pt x="8" y="4"/>
                    </a:cubicBezTo>
                    <a:cubicBezTo>
                      <a:pt x="6" y="4"/>
                      <a:pt x="4" y="4"/>
                      <a:pt x="2" y="5"/>
                    </a:cubicBezTo>
                    <a:cubicBezTo>
                      <a:pt x="2" y="1"/>
                      <a:pt x="2" y="1"/>
                      <a:pt x="2" y="1"/>
                    </a:cubicBezTo>
                    <a:cubicBezTo>
                      <a:pt x="4" y="0"/>
                      <a:pt x="6" y="0"/>
                      <a:pt x="9" y="0"/>
                    </a:cubicBezTo>
                    <a:cubicBezTo>
                      <a:pt x="15" y="0"/>
                      <a:pt x="18" y="2"/>
                      <a:pt x="18" y="7"/>
                    </a:cubicBezTo>
                    <a:cubicBezTo>
                      <a:pt x="18" y="21"/>
                      <a:pt x="18" y="21"/>
                      <a:pt x="18" y="21"/>
                    </a:cubicBezTo>
                    <a:lnTo>
                      <a:pt x="14" y="21"/>
                    </a:lnTo>
                    <a:close/>
                    <a:moveTo>
                      <a:pt x="13" y="12"/>
                    </a:moveTo>
                    <a:cubicBezTo>
                      <a:pt x="10" y="12"/>
                      <a:pt x="10" y="12"/>
                      <a:pt x="10" y="12"/>
                    </a:cubicBezTo>
                    <a:cubicBezTo>
                      <a:pt x="7" y="12"/>
                      <a:pt x="5" y="13"/>
                      <a:pt x="5" y="15"/>
                    </a:cubicBezTo>
                    <a:cubicBezTo>
                      <a:pt x="5" y="16"/>
                      <a:pt x="6" y="17"/>
                      <a:pt x="8" y="17"/>
                    </a:cubicBezTo>
                    <a:cubicBezTo>
                      <a:pt x="10" y="17"/>
                      <a:pt x="11" y="17"/>
                      <a:pt x="13" y="15"/>
                    </a:cubicBezTo>
                    <a:lnTo>
                      <a:pt x="13" y="12"/>
                    </a:lnTo>
                    <a:close/>
                  </a:path>
                </a:pathLst>
              </a:custGeom>
              <a:grpFill/>
              <a:ln>
                <a:noFill/>
              </a:ln>
              <a:extLst/>
            </p:spPr>
            <p:txBody>
              <a:bodyPr/>
              <a:lstStyle/>
              <a:p>
                <a:pPr>
                  <a:defRPr/>
                </a:pPr>
                <a:endParaRPr lang="en-AU"/>
              </a:p>
            </p:txBody>
          </p:sp>
          <p:sp>
            <p:nvSpPr>
              <p:cNvPr id="57" name="Freeform 37"/>
              <p:cNvSpPr>
                <a:spLocks/>
              </p:cNvSpPr>
              <p:nvPr/>
            </p:nvSpPr>
            <p:spPr bwMode="auto">
              <a:xfrm>
                <a:off x="4252913" y="5997575"/>
                <a:ext cx="57150" cy="66675"/>
              </a:xfrm>
              <a:custGeom>
                <a:avLst/>
                <a:gdLst>
                  <a:gd name="T0" fmla="*/ 14 w 18"/>
                  <a:gd name="T1" fmla="*/ 21 h 21"/>
                  <a:gd name="T2" fmla="*/ 14 w 18"/>
                  <a:gd name="T3" fmla="*/ 18 h 21"/>
                  <a:gd name="T4" fmla="*/ 7 w 18"/>
                  <a:gd name="T5" fmla="*/ 21 h 21"/>
                  <a:gd name="T6" fmla="*/ 0 w 18"/>
                  <a:gd name="T7" fmla="*/ 13 h 21"/>
                  <a:gd name="T8" fmla="*/ 0 w 18"/>
                  <a:gd name="T9" fmla="*/ 0 h 21"/>
                  <a:gd name="T10" fmla="*/ 5 w 18"/>
                  <a:gd name="T11" fmla="*/ 0 h 21"/>
                  <a:gd name="T12" fmla="*/ 5 w 18"/>
                  <a:gd name="T13" fmla="*/ 12 h 21"/>
                  <a:gd name="T14" fmla="*/ 8 w 18"/>
                  <a:gd name="T15" fmla="*/ 17 h 21"/>
                  <a:gd name="T16" fmla="*/ 13 w 18"/>
                  <a:gd name="T17" fmla="*/ 14 h 21"/>
                  <a:gd name="T18" fmla="*/ 13 w 18"/>
                  <a:gd name="T19" fmla="*/ 0 h 21"/>
                  <a:gd name="T20" fmla="*/ 18 w 18"/>
                  <a:gd name="T21" fmla="*/ 0 h 21"/>
                  <a:gd name="T22" fmla="*/ 18 w 18"/>
                  <a:gd name="T23" fmla="*/ 21 h 21"/>
                  <a:gd name="T24" fmla="*/ 14 w 18"/>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14" y="21"/>
                    </a:moveTo>
                    <a:cubicBezTo>
                      <a:pt x="14" y="18"/>
                      <a:pt x="14" y="18"/>
                      <a:pt x="14" y="18"/>
                    </a:cubicBezTo>
                    <a:cubicBezTo>
                      <a:pt x="12" y="20"/>
                      <a:pt x="10" y="21"/>
                      <a:pt x="7" y="21"/>
                    </a:cubicBezTo>
                    <a:cubicBezTo>
                      <a:pt x="2" y="21"/>
                      <a:pt x="0" y="18"/>
                      <a:pt x="0" y="13"/>
                    </a:cubicBezTo>
                    <a:cubicBezTo>
                      <a:pt x="0" y="0"/>
                      <a:pt x="0" y="0"/>
                      <a:pt x="0" y="0"/>
                    </a:cubicBezTo>
                    <a:cubicBezTo>
                      <a:pt x="5" y="0"/>
                      <a:pt x="5" y="0"/>
                      <a:pt x="5" y="0"/>
                    </a:cubicBezTo>
                    <a:cubicBezTo>
                      <a:pt x="5" y="12"/>
                      <a:pt x="5" y="12"/>
                      <a:pt x="5" y="12"/>
                    </a:cubicBezTo>
                    <a:cubicBezTo>
                      <a:pt x="5" y="15"/>
                      <a:pt x="6" y="17"/>
                      <a:pt x="8" y="17"/>
                    </a:cubicBezTo>
                    <a:cubicBezTo>
                      <a:pt x="10" y="17"/>
                      <a:pt x="11" y="16"/>
                      <a:pt x="13" y="14"/>
                    </a:cubicBezTo>
                    <a:cubicBezTo>
                      <a:pt x="13" y="0"/>
                      <a:pt x="13" y="0"/>
                      <a:pt x="13" y="0"/>
                    </a:cubicBezTo>
                    <a:cubicBezTo>
                      <a:pt x="18" y="0"/>
                      <a:pt x="18" y="0"/>
                      <a:pt x="18" y="0"/>
                    </a:cubicBezTo>
                    <a:cubicBezTo>
                      <a:pt x="18" y="21"/>
                      <a:pt x="18" y="21"/>
                      <a:pt x="18" y="21"/>
                    </a:cubicBezTo>
                    <a:lnTo>
                      <a:pt x="14" y="21"/>
                    </a:lnTo>
                    <a:close/>
                  </a:path>
                </a:pathLst>
              </a:custGeom>
              <a:grpFill/>
              <a:ln>
                <a:noFill/>
              </a:ln>
              <a:extLst/>
            </p:spPr>
            <p:txBody>
              <a:bodyPr/>
              <a:lstStyle/>
              <a:p>
                <a:pPr>
                  <a:defRPr/>
                </a:pPr>
                <a:endParaRPr lang="en-AU"/>
              </a:p>
            </p:txBody>
          </p:sp>
        </p:grpSp>
      </p:grpSp>
      <p:sp>
        <p:nvSpPr>
          <p:cNvPr id="2" name="Title 1"/>
          <p:cNvSpPr>
            <a:spLocks noGrp="1"/>
          </p:cNvSpPr>
          <p:nvPr userDrawn="1">
            <p:ph type="ctrTitle"/>
          </p:nvPr>
        </p:nvSpPr>
        <p:spPr>
          <a:xfrm>
            <a:off x="344440" y="3122613"/>
            <a:ext cx="8467494" cy="1080000"/>
          </a:xfrm>
        </p:spPr>
        <p:txBody>
          <a:bodyPr anchor="b" anchorCtr="0">
            <a:normAutofit/>
          </a:bodyPr>
          <a:lstStyle>
            <a:lvl1pPr algn="l">
              <a:defRPr sz="4400">
                <a:solidFill>
                  <a:schemeClr val="bg1"/>
                </a:solidFill>
              </a:defRPr>
            </a:lvl1pPr>
          </a:lstStyle>
          <a:p>
            <a:r>
              <a:rPr lang="en-US"/>
              <a:t>Click to edit Master title style</a:t>
            </a:r>
            <a:endParaRPr lang="en-AU" dirty="0"/>
          </a:p>
        </p:txBody>
      </p:sp>
      <p:sp>
        <p:nvSpPr>
          <p:cNvPr id="3" name="Subtitle 2"/>
          <p:cNvSpPr>
            <a:spLocks noGrp="1"/>
          </p:cNvSpPr>
          <p:nvPr userDrawn="1">
            <p:ph type="subTitle" idx="1"/>
          </p:nvPr>
        </p:nvSpPr>
        <p:spPr>
          <a:xfrm>
            <a:off x="344440" y="4257092"/>
            <a:ext cx="8475710" cy="360040"/>
          </a:xfrm>
        </p:spPr>
        <p:txBody>
          <a:bodyPr>
            <a:normAutofit/>
          </a:bodyPr>
          <a:lstStyle>
            <a:lvl1pPr marL="0" indent="0" algn="l">
              <a:buNone/>
              <a:defRPr sz="22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dirty="0"/>
          </a:p>
        </p:txBody>
      </p:sp>
      <p:sp>
        <p:nvSpPr>
          <p:cNvPr id="27" name="Text Placeholder 14"/>
          <p:cNvSpPr>
            <a:spLocks noGrp="1"/>
          </p:cNvSpPr>
          <p:nvPr userDrawn="1">
            <p:ph type="body" sz="quarter" idx="17" hasCustomPrompt="1"/>
          </p:nvPr>
        </p:nvSpPr>
        <p:spPr>
          <a:xfrm>
            <a:off x="360000" y="5625959"/>
            <a:ext cx="4752000" cy="144000"/>
          </a:xfrm>
        </p:spPr>
        <p:txBody>
          <a:bodyPr anchor="ctr">
            <a:noAutofit/>
          </a:bodyPr>
          <a:lstStyle>
            <a:lvl1pPr>
              <a:buFontTx/>
              <a:buNone/>
              <a:defRPr sz="1200" b="1" cap="all" baseline="0">
                <a:solidFill>
                  <a:schemeClr val="bg1"/>
                </a:solidFill>
              </a:defRPr>
            </a:lvl1pPr>
            <a:lvl2pPr marL="0" indent="0">
              <a:buFontTx/>
              <a:buNone/>
              <a:defRPr sz="1200">
                <a:solidFill>
                  <a:schemeClr val="bg2"/>
                </a:solidFill>
              </a:defRPr>
            </a:lvl2pPr>
            <a:lvl3pPr marL="0" indent="0">
              <a:buFontTx/>
              <a:buNone/>
              <a:defRPr sz="1200">
                <a:solidFill>
                  <a:schemeClr val="bg2"/>
                </a:solidFill>
              </a:defRPr>
            </a:lvl3pPr>
            <a:lvl4pPr marL="0" indent="0">
              <a:buFontTx/>
              <a:buNone/>
              <a:defRPr sz="1200">
                <a:solidFill>
                  <a:schemeClr val="bg2"/>
                </a:solidFill>
              </a:defRPr>
            </a:lvl4pPr>
            <a:lvl5pPr marL="0" indent="0">
              <a:buFontTx/>
              <a:buNone/>
              <a:defRPr sz="1200">
                <a:solidFill>
                  <a:schemeClr val="bg2"/>
                </a:solidFill>
              </a:defRPr>
            </a:lvl5pPr>
            <a:lvl6pPr marL="0" indent="0">
              <a:buFontTx/>
              <a:buNone/>
              <a:defRPr sz="1200">
                <a:solidFill>
                  <a:schemeClr val="bg2"/>
                </a:solidFill>
              </a:defRPr>
            </a:lvl6pPr>
            <a:lvl7pPr marL="0" indent="0">
              <a:buFontTx/>
              <a:buNone/>
              <a:defRPr sz="1200">
                <a:solidFill>
                  <a:schemeClr val="bg2"/>
                </a:solidFill>
              </a:defRPr>
            </a:lvl7pPr>
            <a:lvl8pPr marL="0" indent="0">
              <a:buFontTx/>
              <a:buNone/>
              <a:defRPr sz="1200">
                <a:solidFill>
                  <a:schemeClr val="bg2"/>
                </a:solidFill>
              </a:defRPr>
            </a:lvl8pPr>
            <a:lvl9pPr marL="0" indent="0">
              <a:buFontTx/>
              <a:buNone/>
              <a:defRPr sz="1200">
                <a:solidFill>
                  <a:schemeClr val="bg2"/>
                </a:solidFill>
              </a:defRPr>
            </a:lvl9pPr>
          </a:lstStyle>
          <a:p>
            <a:r>
              <a:rPr lang="en-AU" dirty="0"/>
              <a:t>Click to Add Business Unit</a:t>
            </a:r>
          </a:p>
        </p:txBody>
      </p:sp>
    </p:spTree>
    <p:extLst>
      <p:ext uri="{BB962C8B-B14F-4D97-AF65-F5344CB8AC3E}">
        <p14:creationId xmlns:p14="http://schemas.microsoft.com/office/powerpoint/2010/main" val="1775978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AU"/>
              <a:t>Presentation title  |  Presenter name</a:t>
            </a:r>
          </a:p>
        </p:txBody>
      </p:sp>
      <p:sp>
        <p:nvSpPr>
          <p:cNvPr id="5" name="Slide Number Placeholder 17"/>
          <p:cNvSpPr>
            <a:spLocks noGrp="1"/>
          </p:cNvSpPr>
          <p:nvPr>
            <p:ph type="sldNum" sz="quarter" idx="4"/>
          </p:nvPr>
        </p:nvSpPr>
        <p:spPr>
          <a:xfrm>
            <a:off x="330200" y="6504332"/>
            <a:ext cx="288789" cy="127346"/>
          </a:xfrm>
          <a:prstGeom prst="rect">
            <a:avLst/>
          </a:prstGeom>
        </p:spPr>
        <p:txBody>
          <a:bodyPr vert="horz" lIns="0" tIns="0" rIns="0" bIns="0" rtlCol="0" anchor="ctr"/>
          <a:lstStyle>
            <a:lvl1pPr algn="r">
              <a:defRPr sz="900">
                <a:solidFill>
                  <a:schemeClr val="bg1"/>
                </a:solidFill>
              </a:defRPr>
            </a:lvl1pPr>
          </a:lstStyle>
          <a:p>
            <a:fld id="{2ABE124A-B5C5-46E0-B944-45307B126769}" type="slidenum">
              <a:rPr lang="en-AU" smtClean="0"/>
              <a:pPr/>
              <a:t>‹#›</a:t>
            </a:fld>
            <a:r>
              <a:rPr lang="en-AU" dirty="0"/>
              <a:t>  |</a:t>
            </a:r>
          </a:p>
        </p:txBody>
      </p:sp>
    </p:spTree>
    <p:extLst>
      <p:ext uri="{BB962C8B-B14F-4D97-AF65-F5344CB8AC3E}">
        <p14:creationId xmlns:p14="http://schemas.microsoft.com/office/powerpoint/2010/main" val="4263885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temen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4" name="Footer Placeholder 3"/>
          <p:cNvSpPr>
            <a:spLocks noGrp="1"/>
          </p:cNvSpPr>
          <p:nvPr>
            <p:ph type="ftr" sz="quarter" idx="11"/>
          </p:nvPr>
        </p:nvSpPr>
        <p:spPr/>
        <p:txBody>
          <a:bodyPr/>
          <a:lstStyle/>
          <a:p>
            <a:r>
              <a:rPr lang="en-AU"/>
              <a:t>Presentation title  |  Presenter name</a:t>
            </a:r>
          </a:p>
        </p:txBody>
      </p:sp>
      <p:sp>
        <p:nvSpPr>
          <p:cNvPr id="5" name="Content Placeholder 2"/>
          <p:cNvSpPr>
            <a:spLocks noGrp="1"/>
          </p:cNvSpPr>
          <p:nvPr>
            <p:ph idx="1"/>
          </p:nvPr>
        </p:nvSpPr>
        <p:spPr>
          <a:xfrm>
            <a:off x="360000" y="1276350"/>
            <a:ext cx="8460000" cy="4559300"/>
          </a:xfrm>
        </p:spPr>
        <p:txBody>
          <a:bodyPr/>
          <a:lstStyle>
            <a:lvl1pPr>
              <a:lnSpc>
                <a:spcPct val="85000"/>
              </a:lnSpc>
              <a:spcAft>
                <a:spcPts val="0"/>
              </a:spcAft>
              <a:buFontTx/>
              <a:buNone/>
              <a:defRPr sz="4000" b="1">
                <a:solidFill>
                  <a:schemeClr val="accent1">
                    <a:lumMod val="75000"/>
                  </a:schemeClr>
                </a:solidFill>
              </a:defRPr>
            </a:lvl1pPr>
            <a:lvl2pPr marL="0" indent="0">
              <a:lnSpc>
                <a:spcPct val="85000"/>
              </a:lnSpc>
              <a:spcAft>
                <a:spcPts val="0"/>
              </a:spcAft>
              <a:buNone/>
              <a:defRPr sz="4000" b="1">
                <a:solidFill>
                  <a:schemeClr val="accent2"/>
                </a:solidFill>
              </a:defRPr>
            </a:lvl2pPr>
            <a:lvl3pPr marL="0" indent="0">
              <a:spcBef>
                <a:spcPts val="2200"/>
              </a:spcBef>
              <a:buNone/>
              <a:defRPr b="1">
                <a:solidFill>
                  <a:srgbClr val="00313C"/>
                </a:solidFill>
              </a:defRPr>
            </a:lvl3pPr>
          </a:lstStyle>
          <a:p>
            <a:pPr lvl="0"/>
            <a:r>
              <a:rPr lang="en-US"/>
              <a:t>Click to edit Master text styles</a:t>
            </a:r>
          </a:p>
          <a:p>
            <a:pPr lvl="1"/>
            <a:r>
              <a:rPr lang="en-US"/>
              <a:t>Second level</a:t>
            </a:r>
          </a:p>
          <a:p>
            <a:pPr lvl="2"/>
            <a:r>
              <a:rPr lang="en-US"/>
              <a:t>Third level</a:t>
            </a:r>
          </a:p>
        </p:txBody>
      </p:sp>
      <p:sp>
        <p:nvSpPr>
          <p:cNvPr id="7" name="Slide Number Placeholder 17"/>
          <p:cNvSpPr>
            <a:spLocks noGrp="1"/>
          </p:cNvSpPr>
          <p:nvPr>
            <p:ph type="sldNum" sz="quarter" idx="4"/>
          </p:nvPr>
        </p:nvSpPr>
        <p:spPr>
          <a:xfrm>
            <a:off x="330200" y="6504332"/>
            <a:ext cx="288789" cy="127346"/>
          </a:xfrm>
          <a:prstGeom prst="rect">
            <a:avLst/>
          </a:prstGeom>
        </p:spPr>
        <p:txBody>
          <a:bodyPr vert="horz" lIns="0" tIns="0" rIns="0" bIns="0" rtlCol="0" anchor="ctr"/>
          <a:lstStyle>
            <a:lvl1pPr algn="r">
              <a:defRPr sz="900">
                <a:solidFill>
                  <a:schemeClr val="bg1"/>
                </a:solidFill>
              </a:defRPr>
            </a:lvl1pPr>
          </a:lstStyle>
          <a:p>
            <a:fld id="{2ABE124A-B5C5-46E0-B944-45307B126769}" type="slidenum">
              <a:rPr lang="en-AU" smtClean="0"/>
              <a:pPr/>
              <a:t>‹#›</a:t>
            </a:fld>
            <a:r>
              <a:rPr lang="en-AU" dirty="0"/>
              <a:t>  |</a:t>
            </a:r>
          </a:p>
        </p:txBody>
      </p:sp>
    </p:spTree>
    <p:extLst>
      <p:ext uri="{BB962C8B-B14F-4D97-AF65-F5344CB8AC3E}">
        <p14:creationId xmlns:p14="http://schemas.microsoft.com/office/powerpoint/2010/main" val="3693824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2"/>
        </a:solidFill>
        <a:effectLst/>
      </p:bgPr>
    </p:bg>
    <p:spTree>
      <p:nvGrpSpPr>
        <p:cNvPr id="1" name=""/>
        <p:cNvGrpSpPr/>
        <p:nvPr/>
      </p:nvGrpSpPr>
      <p:grpSpPr>
        <a:xfrm>
          <a:off x="0" y="0"/>
          <a:ext cx="0" cy="0"/>
          <a:chOff x="0" y="0"/>
          <a:chExt cx="0" cy="0"/>
        </a:xfrm>
      </p:grpSpPr>
      <p:grpSp>
        <p:nvGrpSpPr>
          <p:cNvPr id="31" name="Group 30"/>
          <p:cNvGrpSpPr/>
          <p:nvPr userDrawn="1"/>
        </p:nvGrpSpPr>
        <p:grpSpPr>
          <a:xfrm>
            <a:off x="-7938" y="6056313"/>
            <a:ext cx="9161463" cy="801687"/>
            <a:chOff x="-7938" y="6056313"/>
            <a:chExt cx="9161463" cy="801687"/>
          </a:xfrm>
        </p:grpSpPr>
        <p:sp>
          <p:nvSpPr>
            <p:cNvPr id="32" name="AutoShape 4"/>
            <p:cNvSpPr>
              <a:spLocks noChangeAspect="1" noChangeArrowheads="1" noTextEdit="1"/>
            </p:cNvSpPr>
            <p:nvPr userDrawn="1"/>
          </p:nvSpPr>
          <p:spPr bwMode="auto">
            <a:xfrm>
              <a:off x="-7938" y="6056313"/>
              <a:ext cx="9161463" cy="801687"/>
            </a:xfrm>
            <a:prstGeom prst="rect">
              <a:avLst/>
            </a:prstGeom>
            <a:noFill/>
            <a:ln>
              <a:noFill/>
            </a:ln>
            <a:extLst/>
          </p:spPr>
          <p:txBody>
            <a:bodyPr/>
            <a:lstStyle/>
            <a:p>
              <a:pPr>
                <a:defRPr/>
              </a:pPr>
              <a:endParaRPr lang="en-AU"/>
            </a:p>
          </p:txBody>
        </p:sp>
        <p:grpSp>
          <p:nvGrpSpPr>
            <p:cNvPr id="33" name="Group 1"/>
            <p:cNvGrpSpPr>
              <a:grpSpLocks/>
            </p:cNvGrpSpPr>
            <p:nvPr userDrawn="1"/>
          </p:nvGrpSpPr>
          <p:grpSpPr bwMode="auto">
            <a:xfrm>
              <a:off x="1588" y="6065838"/>
              <a:ext cx="9142412" cy="690562"/>
              <a:chOff x="1495" y="6065893"/>
              <a:chExt cx="9143026" cy="690563"/>
            </a:xfrm>
          </p:grpSpPr>
          <p:sp>
            <p:nvSpPr>
              <p:cNvPr id="35" name="Freeform 8"/>
              <p:cNvSpPr>
                <a:spLocks noEditPoints="1"/>
              </p:cNvSpPr>
              <p:nvPr userDrawn="1"/>
            </p:nvSpPr>
            <p:spPr bwMode="auto">
              <a:xfrm>
                <a:off x="1495" y="6065893"/>
                <a:ext cx="9143026" cy="690563"/>
              </a:xfrm>
              <a:custGeom>
                <a:avLst/>
                <a:gdLst>
                  <a:gd name="T0" fmla="*/ 2880 w 2880"/>
                  <a:gd name="T1" fmla="*/ 14 h 217"/>
                  <a:gd name="T2" fmla="*/ 2817 w 2880"/>
                  <a:gd name="T3" fmla="*/ 14 h 217"/>
                  <a:gd name="T4" fmla="*/ 2486 w 2880"/>
                  <a:gd name="T5" fmla="*/ 95 h 217"/>
                  <a:gd name="T6" fmla="*/ 2486 w 2880"/>
                  <a:gd name="T7" fmla="*/ 95 h 217"/>
                  <a:gd name="T8" fmla="*/ 2880 w 2880"/>
                  <a:gd name="T9" fmla="*/ 95 h 217"/>
                  <a:gd name="T10" fmla="*/ 2880 w 2880"/>
                  <a:gd name="T11" fmla="*/ 217 h 217"/>
                  <a:gd name="T12" fmla="*/ 2880 w 2880"/>
                  <a:gd name="T13" fmla="*/ 217 h 217"/>
                  <a:gd name="T14" fmla="*/ 2880 w 2880"/>
                  <a:gd name="T15" fmla="*/ 14 h 217"/>
                  <a:gd name="T16" fmla="*/ 2171 w 2880"/>
                  <a:gd name="T17" fmla="*/ 0 h 217"/>
                  <a:gd name="T18" fmla="*/ 0 w 2880"/>
                  <a:gd name="T19" fmla="*/ 0 h 217"/>
                  <a:gd name="T20" fmla="*/ 0 w 2880"/>
                  <a:gd name="T21" fmla="*/ 95 h 217"/>
                  <a:gd name="T22" fmla="*/ 2486 w 2880"/>
                  <a:gd name="T23" fmla="*/ 95 h 217"/>
                  <a:gd name="T24" fmla="*/ 2486 w 2880"/>
                  <a:gd name="T25" fmla="*/ 95 h 217"/>
                  <a:gd name="T26" fmla="*/ 2486 w 2880"/>
                  <a:gd name="T27" fmla="*/ 95 h 217"/>
                  <a:gd name="T28" fmla="*/ 2486 w 2880"/>
                  <a:gd name="T29" fmla="*/ 95 h 217"/>
                  <a:gd name="T30" fmla="*/ 2171 w 2880"/>
                  <a:gd name="T31"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80" h="217">
                    <a:moveTo>
                      <a:pt x="2880" y="14"/>
                    </a:moveTo>
                    <a:cubicBezTo>
                      <a:pt x="2817" y="14"/>
                      <a:pt x="2817" y="14"/>
                      <a:pt x="2817" y="14"/>
                    </a:cubicBezTo>
                    <a:cubicBezTo>
                      <a:pt x="2616" y="14"/>
                      <a:pt x="2542" y="74"/>
                      <a:pt x="2486" y="95"/>
                    </a:cubicBezTo>
                    <a:cubicBezTo>
                      <a:pt x="2486" y="95"/>
                      <a:pt x="2486" y="95"/>
                      <a:pt x="2486" y="95"/>
                    </a:cubicBezTo>
                    <a:cubicBezTo>
                      <a:pt x="2880" y="95"/>
                      <a:pt x="2880" y="95"/>
                      <a:pt x="2880" y="95"/>
                    </a:cubicBezTo>
                    <a:cubicBezTo>
                      <a:pt x="2880" y="217"/>
                      <a:pt x="2880" y="217"/>
                      <a:pt x="2880" y="217"/>
                    </a:cubicBezTo>
                    <a:cubicBezTo>
                      <a:pt x="2880" y="217"/>
                      <a:pt x="2880" y="217"/>
                      <a:pt x="2880" y="217"/>
                    </a:cubicBezTo>
                    <a:cubicBezTo>
                      <a:pt x="2880" y="14"/>
                      <a:pt x="2880" y="14"/>
                      <a:pt x="2880" y="14"/>
                    </a:cubicBezTo>
                    <a:moveTo>
                      <a:pt x="2171" y="0"/>
                    </a:moveTo>
                    <a:cubicBezTo>
                      <a:pt x="0" y="0"/>
                      <a:pt x="0" y="0"/>
                      <a:pt x="0" y="0"/>
                    </a:cubicBezTo>
                    <a:cubicBezTo>
                      <a:pt x="0" y="95"/>
                      <a:pt x="0" y="95"/>
                      <a:pt x="0" y="95"/>
                    </a:cubicBezTo>
                    <a:cubicBezTo>
                      <a:pt x="2486" y="95"/>
                      <a:pt x="2486" y="95"/>
                      <a:pt x="2486" y="95"/>
                    </a:cubicBezTo>
                    <a:cubicBezTo>
                      <a:pt x="2486" y="95"/>
                      <a:pt x="2486" y="95"/>
                      <a:pt x="2486" y="95"/>
                    </a:cubicBezTo>
                    <a:cubicBezTo>
                      <a:pt x="2486" y="95"/>
                      <a:pt x="2486" y="95"/>
                      <a:pt x="2486" y="95"/>
                    </a:cubicBezTo>
                    <a:cubicBezTo>
                      <a:pt x="2486" y="95"/>
                      <a:pt x="2486" y="95"/>
                      <a:pt x="2486" y="95"/>
                    </a:cubicBezTo>
                    <a:cubicBezTo>
                      <a:pt x="2419" y="39"/>
                      <a:pt x="2306" y="0"/>
                      <a:pt x="2171" y="0"/>
                    </a:cubicBezTo>
                  </a:path>
                </a:pathLst>
              </a:custGeom>
              <a:solidFill>
                <a:schemeClr val="accent2">
                  <a:lumMod val="75000"/>
                </a:schemeClr>
              </a:solidFill>
              <a:ln>
                <a:noFill/>
              </a:ln>
            </p:spPr>
            <p:txBody>
              <a:bodyPr/>
              <a:lstStyle/>
              <a:p>
                <a:pPr>
                  <a:defRPr/>
                </a:pPr>
                <a:endParaRPr lang="en-AU"/>
              </a:p>
            </p:txBody>
          </p:sp>
          <p:sp>
            <p:nvSpPr>
              <p:cNvPr id="36" name="Freeform 9"/>
              <p:cNvSpPr>
                <a:spLocks noEditPoints="1"/>
              </p:cNvSpPr>
              <p:nvPr userDrawn="1"/>
            </p:nvSpPr>
            <p:spPr bwMode="auto">
              <a:xfrm>
                <a:off x="1495" y="6367518"/>
                <a:ext cx="9143026" cy="388938"/>
              </a:xfrm>
              <a:custGeom>
                <a:avLst/>
                <a:gdLst>
                  <a:gd name="T0" fmla="*/ 2486 w 2880"/>
                  <a:gd name="T1" fmla="*/ 0 h 122"/>
                  <a:gd name="T2" fmla="*/ 0 w 2880"/>
                  <a:gd name="T3" fmla="*/ 0 h 122"/>
                  <a:gd name="T4" fmla="*/ 0 w 2880"/>
                  <a:gd name="T5" fmla="*/ 13 h 122"/>
                  <a:gd name="T6" fmla="*/ 2289 w 2880"/>
                  <a:gd name="T7" fmla="*/ 13 h 122"/>
                  <a:gd name="T8" fmla="*/ 2486 w 2880"/>
                  <a:gd name="T9" fmla="*/ 0 h 122"/>
                  <a:gd name="T10" fmla="*/ 2880 w 2880"/>
                  <a:gd name="T11" fmla="*/ 0 h 122"/>
                  <a:gd name="T12" fmla="*/ 2486 w 2880"/>
                  <a:gd name="T13" fmla="*/ 0 h 122"/>
                  <a:gd name="T14" fmla="*/ 2813 w 2880"/>
                  <a:gd name="T15" fmla="*/ 122 h 122"/>
                  <a:gd name="T16" fmla="*/ 2880 w 2880"/>
                  <a:gd name="T17" fmla="*/ 122 h 122"/>
                  <a:gd name="T18" fmla="*/ 2880 w 2880"/>
                  <a:gd name="T19"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0" h="122">
                    <a:moveTo>
                      <a:pt x="2486" y="0"/>
                    </a:moveTo>
                    <a:cubicBezTo>
                      <a:pt x="0" y="0"/>
                      <a:pt x="0" y="0"/>
                      <a:pt x="0" y="0"/>
                    </a:cubicBezTo>
                    <a:cubicBezTo>
                      <a:pt x="0" y="13"/>
                      <a:pt x="0" y="13"/>
                      <a:pt x="0" y="13"/>
                    </a:cubicBezTo>
                    <a:cubicBezTo>
                      <a:pt x="2289" y="13"/>
                      <a:pt x="2289" y="13"/>
                      <a:pt x="2289" y="13"/>
                    </a:cubicBezTo>
                    <a:cubicBezTo>
                      <a:pt x="2418" y="13"/>
                      <a:pt x="2459" y="10"/>
                      <a:pt x="2486" y="0"/>
                    </a:cubicBezTo>
                    <a:moveTo>
                      <a:pt x="2880" y="0"/>
                    </a:moveTo>
                    <a:cubicBezTo>
                      <a:pt x="2486" y="0"/>
                      <a:pt x="2486" y="0"/>
                      <a:pt x="2486" y="0"/>
                    </a:cubicBezTo>
                    <a:cubicBezTo>
                      <a:pt x="2554" y="56"/>
                      <a:pt x="2645" y="122"/>
                      <a:pt x="2813" y="122"/>
                    </a:cubicBezTo>
                    <a:cubicBezTo>
                      <a:pt x="2854" y="122"/>
                      <a:pt x="2880" y="122"/>
                      <a:pt x="2880" y="122"/>
                    </a:cubicBezTo>
                    <a:cubicBezTo>
                      <a:pt x="2880" y="0"/>
                      <a:pt x="2880" y="0"/>
                      <a:pt x="2880" y="0"/>
                    </a:cubicBezTo>
                  </a:path>
                </a:pathLst>
              </a:custGeom>
              <a:solidFill>
                <a:schemeClr val="accent2">
                  <a:lumMod val="75000"/>
                </a:schemeClr>
              </a:solidFill>
              <a:ln>
                <a:noFill/>
              </a:ln>
              <a:extLst/>
            </p:spPr>
            <p:txBody>
              <a:bodyPr/>
              <a:lstStyle/>
              <a:p>
                <a:pPr>
                  <a:defRPr/>
                </a:pPr>
                <a:endParaRPr lang="en-AU"/>
              </a:p>
            </p:txBody>
          </p:sp>
          <p:sp>
            <p:nvSpPr>
              <p:cNvPr id="37" name="Freeform 10"/>
              <p:cNvSpPr>
                <a:spLocks/>
              </p:cNvSpPr>
              <p:nvPr userDrawn="1"/>
            </p:nvSpPr>
            <p:spPr bwMode="auto">
              <a:xfrm>
                <a:off x="1495" y="6110343"/>
                <a:ext cx="7891992" cy="298450"/>
              </a:xfrm>
              <a:custGeom>
                <a:avLst/>
                <a:gdLst>
                  <a:gd name="T0" fmla="*/ 2486 w 2486"/>
                  <a:gd name="T1" fmla="*/ 81 h 94"/>
                  <a:gd name="T2" fmla="*/ 2171 w 2486"/>
                  <a:gd name="T3" fmla="*/ 0 h 94"/>
                  <a:gd name="T4" fmla="*/ 0 w 2486"/>
                  <a:gd name="T5" fmla="*/ 0 h 94"/>
                  <a:gd name="T6" fmla="*/ 0 w 2486"/>
                  <a:gd name="T7" fmla="*/ 94 h 94"/>
                  <a:gd name="T8" fmla="*/ 2289 w 2486"/>
                  <a:gd name="T9" fmla="*/ 94 h 94"/>
                  <a:gd name="T10" fmla="*/ 2486 w 2486"/>
                  <a:gd name="T11" fmla="*/ 81 h 94"/>
                </a:gdLst>
                <a:ahLst/>
                <a:cxnLst>
                  <a:cxn ang="0">
                    <a:pos x="T0" y="T1"/>
                  </a:cxn>
                  <a:cxn ang="0">
                    <a:pos x="T2" y="T3"/>
                  </a:cxn>
                  <a:cxn ang="0">
                    <a:pos x="T4" y="T5"/>
                  </a:cxn>
                  <a:cxn ang="0">
                    <a:pos x="T6" y="T7"/>
                  </a:cxn>
                  <a:cxn ang="0">
                    <a:pos x="T8" y="T9"/>
                  </a:cxn>
                  <a:cxn ang="0">
                    <a:pos x="T10" y="T11"/>
                  </a:cxn>
                </a:cxnLst>
                <a:rect l="0" t="0" r="r" b="b"/>
                <a:pathLst>
                  <a:path w="2486" h="94">
                    <a:moveTo>
                      <a:pt x="2486" y="81"/>
                    </a:moveTo>
                    <a:cubicBezTo>
                      <a:pt x="2410" y="38"/>
                      <a:pt x="2306" y="0"/>
                      <a:pt x="2171" y="0"/>
                    </a:cubicBezTo>
                    <a:cubicBezTo>
                      <a:pt x="0" y="0"/>
                      <a:pt x="0" y="0"/>
                      <a:pt x="0" y="0"/>
                    </a:cubicBezTo>
                    <a:cubicBezTo>
                      <a:pt x="0" y="94"/>
                      <a:pt x="0" y="94"/>
                      <a:pt x="0" y="94"/>
                    </a:cubicBezTo>
                    <a:cubicBezTo>
                      <a:pt x="2289" y="94"/>
                      <a:pt x="2289" y="94"/>
                      <a:pt x="2289" y="94"/>
                    </a:cubicBezTo>
                    <a:cubicBezTo>
                      <a:pt x="2418" y="94"/>
                      <a:pt x="2459" y="91"/>
                      <a:pt x="2486" y="81"/>
                    </a:cubicBezTo>
                  </a:path>
                </a:pathLst>
              </a:custGeom>
              <a:solidFill>
                <a:schemeClr val="accent1"/>
              </a:solidFill>
              <a:ln>
                <a:noFill/>
              </a:ln>
              <a:extLst/>
            </p:spPr>
            <p:txBody>
              <a:bodyPr/>
              <a:lstStyle/>
              <a:p>
                <a:pPr>
                  <a:defRPr/>
                </a:pPr>
                <a:endParaRPr lang="en-AU"/>
              </a:p>
            </p:txBody>
          </p:sp>
          <p:sp>
            <p:nvSpPr>
              <p:cNvPr id="38" name="Freeform 11"/>
              <p:cNvSpPr>
                <a:spLocks/>
              </p:cNvSpPr>
              <p:nvPr userDrawn="1"/>
            </p:nvSpPr>
            <p:spPr bwMode="auto">
              <a:xfrm>
                <a:off x="7893487" y="6110343"/>
                <a:ext cx="1251034" cy="601663"/>
              </a:xfrm>
              <a:custGeom>
                <a:avLst/>
                <a:gdLst>
                  <a:gd name="T0" fmla="*/ 331 w 394"/>
                  <a:gd name="T1" fmla="*/ 0 h 189"/>
                  <a:gd name="T2" fmla="*/ 0 w 394"/>
                  <a:gd name="T3" fmla="*/ 81 h 189"/>
                  <a:gd name="T4" fmla="*/ 327 w 394"/>
                  <a:gd name="T5" fmla="*/ 189 h 189"/>
                  <a:gd name="T6" fmla="*/ 394 w 394"/>
                  <a:gd name="T7" fmla="*/ 189 h 189"/>
                  <a:gd name="T8" fmla="*/ 394 w 394"/>
                  <a:gd name="T9" fmla="*/ 0 h 189"/>
                  <a:gd name="T10" fmla="*/ 331 w 394"/>
                  <a:gd name="T11" fmla="*/ 0 h 189"/>
                </a:gdLst>
                <a:ahLst/>
                <a:cxnLst>
                  <a:cxn ang="0">
                    <a:pos x="T0" y="T1"/>
                  </a:cxn>
                  <a:cxn ang="0">
                    <a:pos x="T2" y="T3"/>
                  </a:cxn>
                  <a:cxn ang="0">
                    <a:pos x="T4" y="T5"/>
                  </a:cxn>
                  <a:cxn ang="0">
                    <a:pos x="T6" y="T7"/>
                  </a:cxn>
                  <a:cxn ang="0">
                    <a:pos x="T8" y="T9"/>
                  </a:cxn>
                  <a:cxn ang="0">
                    <a:pos x="T10" y="T11"/>
                  </a:cxn>
                </a:cxnLst>
                <a:rect l="0" t="0" r="r" b="b"/>
                <a:pathLst>
                  <a:path w="394" h="189">
                    <a:moveTo>
                      <a:pt x="331" y="0"/>
                    </a:moveTo>
                    <a:cubicBezTo>
                      <a:pt x="130" y="0"/>
                      <a:pt x="56" y="60"/>
                      <a:pt x="0" y="81"/>
                    </a:cubicBezTo>
                    <a:cubicBezTo>
                      <a:pt x="89" y="131"/>
                      <a:pt x="159" y="189"/>
                      <a:pt x="327" y="189"/>
                    </a:cubicBezTo>
                    <a:cubicBezTo>
                      <a:pt x="368" y="189"/>
                      <a:pt x="394" y="189"/>
                      <a:pt x="394" y="189"/>
                    </a:cubicBezTo>
                    <a:cubicBezTo>
                      <a:pt x="394" y="0"/>
                      <a:pt x="394" y="0"/>
                      <a:pt x="394" y="0"/>
                    </a:cubicBezTo>
                    <a:lnTo>
                      <a:pt x="331" y="0"/>
                    </a:lnTo>
                    <a:close/>
                  </a:path>
                </a:pathLst>
              </a:custGeom>
              <a:solidFill>
                <a:schemeClr val="bg1"/>
              </a:solidFill>
              <a:ln>
                <a:noFill/>
              </a:ln>
              <a:extLst/>
            </p:spPr>
            <p:txBody>
              <a:bodyPr/>
              <a:lstStyle/>
              <a:p>
                <a:pPr>
                  <a:defRPr/>
                </a:pPr>
                <a:endParaRPr lang="en-AU"/>
              </a:p>
            </p:txBody>
          </p:sp>
        </p:grpSp>
        <p:pic>
          <p:nvPicPr>
            <p:cNvPr id="34" name="Picture 78"/>
            <p:cNvPicPr>
              <a:picLocks noChangeAspect="1" noChangeArrowheads="1"/>
            </p:cNvPicPr>
            <p:nvPr userDrawn="1"/>
          </p:nvPicPr>
          <p:blipFill>
            <a:blip r:embed="rId2" cstate="print"/>
            <a:srcRect/>
            <a:stretch>
              <a:fillRect/>
            </a:stretch>
          </p:blipFill>
          <p:spPr bwMode="auto">
            <a:xfrm>
              <a:off x="8459788" y="6191250"/>
              <a:ext cx="454025" cy="454025"/>
            </a:xfrm>
            <a:prstGeom prst="rect">
              <a:avLst/>
            </a:prstGeom>
            <a:noFill/>
            <a:ln w="9525">
              <a:noFill/>
              <a:miter lim="800000"/>
              <a:headEnd/>
              <a:tailEnd/>
            </a:ln>
          </p:spPr>
        </p:pic>
      </p:grpSp>
      <p:sp>
        <p:nvSpPr>
          <p:cNvPr id="39" name="Text Placeholder 8"/>
          <p:cNvSpPr>
            <a:spLocks noGrp="1"/>
          </p:cNvSpPr>
          <p:nvPr>
            <p:ph type="body" sz="quarter" idx="10"/>
          </p:nvPr>
        </p:nvSpPr>
        <p:spPr>
          <a:xfrm>
            <a:off x="360000" y="1276350"/>
            <a:ext cx="7477125" cy="4559301"/>
          </a:xfrm>
        </p:spPr>
        <p:txBody>
          <a:bodyPr/>
          <a:lstStyle>
            <a:lvl1pPr>
              <a:spcAft>
                <a:spcPts val="0"/>
              </a:spcAft>
              <a:buFontTx/>
              <a:buNone/>
              <a:defRPr sz="4400" b="1">
                <a:solidFill>
                  <a:schemeClr val="accent1"/>
                </a:solidFill>
              </a:defRPr>
            </a:lvl1pPr>
            <a:lvl2pPr marL="0" indent="0">
              <a:lnSpc>
                <a:spcPct val="75000"/>
              </a:lnSpc>
              <a:spcAft>
                <a:spcPts val="850"/>
              </a:spcAft>
              <a:buNone/>
              <a:defRPr sz="4400" b="1">
                <a:solidFill>
                  <a:schemeClr val="bg1"/>
                </a:solidFill>
              </a:defRPr>
            </a:lvl2pPr>
            <a:lvl3pPr marL="0" indent="0">
              <a:buNone/>
              <a:defRPr sz="2200" b="1">
                <a:solidFill>
                  <a:srgbClr val="FFFFFF"/>
                </a:solidFill>
              </a:defRPr>
            </a:lvl3pPr>
          </a:lstStyle>
          <a:p>
            <a:pPr lvl="0"/>
            <a:r>
              <a:rPr lang="en-US"/>
              <a:t>Click to edit Master text styles</a:t>
            </a:r>
          </a:p>
          <a:p>
            <a:pPr lvl="1"/>
            <a:r>
              <a:rPr lang="en-US"/>
              <a:t>Second level</a:t>
            </a:r>
          </a:p>
          <a:p>
            <a:pPr lvl="2"/>
            <a:r>
              <a:rPr lang="en-US"/>
              <a:t>Third level</a:t>
            </a:r>
          </a:p>
        </p:txBody>
      </p:sp>
      <p:sp>
        <p:nvSpPr>
          <p:cNvPr id="12" name="Footer Placeholder 3"/>
          <p:cNvSpPr>
            <a:spLocks noGrp="1"/>
          </p:cNvSpPr>
          <p:nvPr>
            <p:ph type="ftr" sz="quarter" idx="11"/>
          </p:nvPr>
        </p:nvSpPr>
        <p:spPr>
          <a:xfrm>
            <a:off x="677991" y="6504332"/>
            <a:ext cx="6083845" cy="124274"/>
          </a:xfrm>
        </p:spPr>
        <p:txBody>
          <a:bodyPr/>
          <a:lstStyle/>
          <a:p>
            <a:r>
              <a:rPr lang="en-AU"/>
              <a:t>Presentation title  |  Presenter name</a:t>
            </a:r>
          </a:p>
        </p:txBody>
      </p:sp>
      <p:sp>
        <p:nvSpPr>
          <p:cNvPr id="13" name="Slide Number Placeholder 17"/>
          <p:cNvSpPr>
            <a:spLocks noGrp="1"/>
          </p:cNvSpPr>
          <p:nvPr>
            <p:ph type="sldNum" sz="quarter" idx="4"/>
          </p:nvPr>
        </p:nvSpPr>
        <p:spPr>
          <a:xfrm>
            <a:off x="330200" y="6504332"/>
            <a:ext cx="288789" cy="127346"/>
          </a:xfrm>
          <a:prstGeom prst="rect">
            <a:avLst/>
          </a:prstGeom>
        </p:spPr>
        <p:txBody>
          <a:bodyPr vert="horz" lIns="0" tIns="0" rIns="0" bIns="0" rtlCol="0" anchor="ctr"/>
          <a:lstStyle>
            <a:lvl1pPr algn="r">
              <a:defRPr sz="900">
                <a:solidFill>
                  <a:schemeClr val="bg1"/>
                </a:solidFill>
              </a:defRPr>
            </a:lvl1pPr>
          </a:lstStyle>
          <a:p>
            <a:fld id="{2ABE124A-B5C5-46E0-B944-45307B126769}" type="slidenum">
              <a:rPr lang="en-AU" smtClean="0"/>
              <a:pPr/>
              <a:t>‹#›</a:t>
            </a:fld>
            <a:r>
              <a:rPr lang="en-AU" dirty="0"/>
              <a:t>  |</a:t>
            </a:r>
          </a:p>
        </p:txBody>
      </p:sp>
    </p:spTree>
    <p:extLst>
      <p:ext uri="{BB962C8B-B14F-4D97-AF65-F5344CB8AC3E}">
        <p14:creationId xmlns:p14="http://schemas.microsoft.com/office/powerpoint/2010/main" val="18641239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hank You Option 1">
    <p:bg>
      <p:bgPr>
        <a:solidFill>
          <a:schemeClr val="accent1"/>
        </a:solidFill>
        <a:effectLst/>
      </p:bgPr>
    </p:bg>
    <p:spTree>
      <p:nvGrpSpPr>
        <p:cNvPr id="1" name=""/>
        <p:cNvGrpSpPr/>
        <p:nvPr/>
      </p:nvGrpSpPr>
      <p:grpSpPr>
        <a:xfrm>
          <a:off x="0" y="0"/>
          <a:ext cx="0" cy="0"/>
          <a:chOff x="0" y="0"/>
          <a:chExt cx="0" cy="0"/>
        </a:xfrm>
      </p:grpSpPr>
      <p:grpSp>
        <p:nvGrpSpPr>
          <p:cNvPr id="2" name="Group 28"/>
          <p:cNvGrpSpPr/>
          <p:nvPr userDrawn="1"/>
        </p:nvGrpSpPr>
        <p:grpSpPr>
          <a:xfrm>
            <a:off x="608" y="5500319"/>
            <a:ext cx="9167813" cy="996950"/>
            <a:chOff x="608" y="5500319"/>
            <a:chExt cx="9167813" cy="996950"/>
          </a:xfrm>
        </p:grpSpPr>
        <p:grpSp>
          <p:nvGrpSpPr>
            <p:cNvPr id="4" name="Group 22"/>
            <p:cNvGrpSpPr>
              <a:grpSpLocks/>
            </p:cNvGrpSpPr>
            <p:nvPr userDrawn="1"/>
          </p:nvGrpSpPr>
          <p:grpSpPr bwMode="auto">
            <a:xfrm>
              <a:off x="608" y="5500319"/>
              <a:ext cx="9167813" cy="996950"/>
              <a:chOff x="-7938" y="5668963"/>
              <a:chExt cx="9167813" cy="996950"/>
            </a:xfrm>
          </p:grpSpPr>
          <p:sp>
            <p:nvSpPr>
              <p:cNvPr id="58" name="Freeform 11"/>
              <p:cNvSpPr>
                <a:spLocks noEditPoints="1"/>
              </p:cNvSpPr>
              <p:nvPr userDrawn="1"/>
            </p:nvSpPr>
            <p:spPr bwMode="auto">
              <a:xfrm>
                <a:off x="-7938" y="5668963"/>
                <a:ext cx="9167813" cy="996950"/>
              </a:xfrm>
              <a:custGeom>
                <a:avLst/>
                <a:gdLst>
                  <a:gd name="T0" fmla="*/ 2880 w 2880"/>
                  <a:gd name="T1" fmla="*/ 20 h 313"/>
                  <a:gd name="T2" fmla="*/ 2789 w 2880"/>
                  <a:gd name="T3" fmla="*/ 20 h 313"/>
                  <a:gd name="T4" fmla="*/ 2313 w 2880"/>
                  <a:gd name="T5" fmla="*/ 137 h 313"/>
                  <a:gd name="T6" fmla="*/ 2784 w 2880"/>
                  <a:gd name="T7" fmla="*/ 313 h 313"/>
                  <a:gd name="T8" fmla="*/ 2880 w 2880"/>
                  <a:gd name="T9" fmla="*/ 313 h 313"/>
                  <a:gd name="T10" fmla="*/ 2880 w 2880"/>
                  <a:gd name="T11" fmla="*/ 20 h 313"/>
                  <a:gd name="T12" fmla="*/ 1860 w 2880"/>
                  <a:gd name="T13" fmla="*/ 0 h 313"/>
                  <a:gd name="T14" fmla="*/ 0 w 2880"/>
                  <a:gd name="T15" fmla="*/ 0 h 313"/>
                  <a:gd name="T16" fmla="*/ 0 w 2880"/>
                  <a:gd name="T17" fmla="*/ 157 h 313"/>
                  <a:gd name="T18" fmla="*/ 2030 w 2880"/>
                  <a:gd name="T19" fmla="*/ 157 h 313"/>
                  <a:gd name="T20" fmla="*/ 2313 w 2880"/>
                  <a:gd name="T21" fmla="*/ 137 h 313"/>
                  <a:gd name="T22" fmla="*/ 2313 w 2880"/>
                  <a:gd name="T23" fmla="*/ 137 h 313"/>
                  <a:gd name="T24" fmla="*/ 2313 w 2880"/>
                  <a:gd name="T25" fmla="*/ 137 h 313"/>
                  <a:gd name="T26" fmla="*/ 1860 w 2880"/>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0" h="313">
                    <a:moveTo>
                      <a:pt x="2880" y="20"/>
                    </a:moveTo>
                    <a:cubicBezTo>
                      <a:pt x="2789" y="20"/>
                      <a:pt x="2789" y="20"/>
                      <a:pt x="2789" y="20"/>
                    </a:cubicBezTo>
                    <a:cubicBezTo>
                      <a:pt x="2500" y="20"/>
                      <a:pt x="2393" y="107"/>
                      <a:pt x="2313" y="137"/>
                    </a:cubicBezTo>
                    <a:cubicBezTo>
                      <a:pt x="2411" y="217"/>
                      <a:pt x="2542" y="313"/>
                      <a:pt x="2784" y="313"/>
                    </a:cubicBezTo>
                    <a:cubicBezTo>
                      <a:pt x="2842" y="313"/>
                      <a:pt x="2880" y="313"/>
                      <a:pt x="2880" y="313"/>
                    </a:cubicBezTo>
                    <a:cubicBezTo>
                      <a:pt x="2880" y="20"/>
                      <a:pt x="2880" y="20"/>
                      <a:pt x="2880" y="20"/>
                    </a:cubicBezTo>
                    <a:moveTo>
                      <a:pt x="1860" y="0"/>
                    </a:moveTo>
                    <a:cubicBezTo>
                      <a:pt x="0" y="0"/>
                      <a:pt x="0" y="0"/>
                      <a:pt x="0" y="0"/>
                    </a:cubicBezTo>
                    <a:cubicBezTo>
                      <a:pt x="0" y="157"/>
                      <a:pt x="0" y="157"/>
                      <a:pt x="0" y="157"/>
                    </a:cubicBezTo>
                    <a:cubicBezTo>
                      <a:pt x="2030" y="157"/>
                      <a:pt x="2030" y="157"/>
                      <a:pt x="2030" y="157"/>
                    </a:cubicBezTo>
                    <a:cubicBezTo>
                      <a:pt x="2214" y="157"/>
                      <a:pt x="2274" y="152"/>
                      <a:pt x="2313" y="137"/>
                    </a:cubicBezTo>
                    <a:cubicBezTo>
                      <a:pt x="2313" y="137"/>
                      <a:pt x="2313" y="137"/>
                      <a:pt x="2313" y="137"/>
                    </a:cubicBezTo>
                    <a:cubicBezTo>
                      <a:pt x="2313" y="137"/>
                      <a:pt x="2313" y="137"/>
                      <a:pt x="2313" y="137"/>
                    </a:cubicBezTo>
                    <a:cubicBezTo>
                      <a:pt x="2216" y="57"/>
                      <a:pt x="2053" y="0"/>
                      <a:pt x="1860" y="0"/>
                    </a:cubicBezTo>
                  </a:path>
                </a:pathLst>
              </a:custGeom>
              <a:solidFill>
                <a:schemeClr val="accent1">
                  <a:lumMod val="75000"/>
                </a:schemeClr>
              </a:solidFill>
              <a:ln>
                <a:noFill/>
              </a:ln>
              <a:extLst/>
            </p:spPr>
            <p:txBody>
              <a:bodyPr/>
              <a:lstStyle/>
              <a:p>
                <a:pPr>
                  <a:defRPr/>
                </a:pPr>
                <a:endParaRPr lang="en-AU"/>
              </a:p>
            </p:txBody>
          </p:sp>
          <p:sp>
            <p:nvSpPr>
              <p:cNvPr id="59" name="Freeform 24"/>
              <p:cNvSpPr>
                <a:spLocks/>
              </p:cNvSpPr>
              <p:nvPr userDrawn="1"/>
            </p:nvSpPr>
            <p:spPr bwMode="auto">
              <a:xfrm>
                <a:off x="-7938" y="5732463"/>
                <a:ext cx="7362826" cy="433387"/>
              </a:xfrm>
              <a:custGeom>
                <a:avLst/>
                <a:gdLst>
                  <a:gd name="T0" fmla="*/ 2313 w 2313"/>
                  <a:gd name="T1" fmla="*/ 117 h 136"/>
                  <a:gd name="T2" fmla="*/ 1860 w 2313"/>
                  <a:gd name="T3" fmla="*/ 0 h 136"/>
                  <a:gd name="T4" fmla="*/ 0 w 2313"/>
                  <a:gd name="T5" fmla="*/ 0 h 136"/>
                  <a:gd name="T6" fmla="*/ 0 w 2313"/>
                  <a:gd name="T7" fmla="*/ 136 h 136"/>
                  <a:gd name="T8" fmla="*/ 2030 w 2313"/>
                  <a:gd name="T9" fmla="*/ 136 h 136"/>
                  <a:gd name="T10" fmla="*/ 2313 w 2313"/>
                  <a:gd name="T11" fmla="*/ 117 h 136"/>
                </a:gdLst>
                <a:ahLst/>
                <a:cxnLst>
                  <a:cxn ang="0">
                    <a:pos x="T0" y="T1"/>
                  </a:cxn>
                  <a:cxn ang="0">
                    <a:pos x="T2" y="T3"/>
                  </a:cxn>
                  <a:cxn ang="0">
                    <a:pos x="T4" y="T5"/>
                  </a:cxn>
                  <a:cxn ang="0">
                    <a:pos x="T6" y="T7"/>
                  </a:cxn>
                  <a:cxn ang="0">
                    <a:pos x="T8" y="T9"/>
                  </a:cxn>
                  <a:cxn ang="0">
                    <a:pos x="T10" y="T11"/>
                  </a:cxn>
                </a:cxnLst>
                <a:rect l="0" t="0" r="r" b="b"/>
                <a:pathLst>
                  <a:path w="2313" h="136">
                    <a:moveTo>
                      <a:pt x="2313" y="117"/>
                    </a:moveTo>
                    <a:cubicBezTo>
                      <a:pt x="2204" y="55"/>
                      <a:pt x="2053" y="0"/>
                      <a:pt x="1860" y="0"/>
                    </a:cubicBezTo>
                    <a:cubicBezTo>
                      <a:pt x="0" y="0"/>
                      <a:pt x="0" y="0"/>
                      <a:pt x="0" y="0"/>
                    </a:cubicBezTo>
                    <a:cubicBezTo>
                      <a:pt x="0" y="136"/>
                      <a:pt x="0" y="136"/>
                      <a:pt x="0" y="136"/>
                    </a:cubicBezTo>
                    <a:cubicBezTo>
                      <a:pt x="2030" y="136"/>
                      <a:pt x="2030" y="136"/>
                      <a:pt x="2030" y="136"/>
                    </a:cubicBezTo>
                    <a:cubicBezTo>
                      <a:pt x="2214" y="136"/>
                      <a:pt x="2274" y="132"/>
                      <a:pt x="2313" y="117"/>
                    </a:cubicBezTo>
                  </a:path>
                </a:pathLst>
              </a:custGeom>
              <a:solidFill>
                <a:schemeClr val="accent2"/>
              </a:solidFill>
              <a:ln>
                <a:noFill/>
              </a:ln>
              <a:extLst/>
            </p:spPr>
            <p:txBody>
              <a:bodyPr/>
              <a:lstStyle/>
              <a:p>
                <a:pPr>
                  <a:defRPr/>
                </a:pPr>
                <a:endParaRPr lang="en-AU"/>
              </a:p>
            </p:txBody>
          </p:sp>
          <p:sp>
            <p:nvSpPr>
              <p:cNvPr id="60" name="Freeform 25"/>
              <p:cNvSpPr>
                <a:spLocks/>
              </p:cNvSpPr>
              <p:nvPr userDrawn="1"/>
            </p:nvSpPr>
            <p:spPr bwMode="auto">
              <a:xfrm>
                <a:off x="7354888" y="5732463"/>
                <a:ext cx="1804987" cy="869950"/>
              </a:xfrm>
              <a:custGeom>
                <a:avLst/>
                <a:gdLst>
                  <a:gd name="T0" fmla="*/ 476 w 567"/>
                  <a:gd name="T1" fmla="*/ 0 h 273"/>
                  <a:gd name="T2" fmla="*/ 0 w 567"/>
                  <a:gd name="T3" fmla="*/ 117 h 273"/>
                  <a:gd name="T4" fmla="*/ 471 w 567"/>
                  <a:gd name="T5" fmla="*/ 273 h 273"/>
                  <a:gd name="T6" fmla="*/ 567 w 567"/>
                  <a:gd name="T7" fmla="*/ 273 h 273"/>
                  <a:gd name="T8" fmla="*/ 567 w 567"/>
                  <a:gd name="T9" fmla="*/ 0 h 273"/>
                  <a:gd name="T10" fmla="*/ 476 w 567"/>
                  <a:gd name="T11" fmla="*/ 0 h 273"/>
                </a:gdLst>
                <a:ahLst/>
                <a:cxnLst>
                  <a:cxn ang="0">
                    <a:pos x="T0" y="T1"/>
                  </a:cxn>
                  <a:cxn ang="0">
                    <a:pos x="T2" y="T3"/>
                  </a:cxn>
                  <a:cxn ang="0">
                    <a:pos x="T4" y="T5"/>
                  </a:cxn>
                  <a:cxn ang="0">
                    <a:pos x="T6" y="T7"/>
                  </a:cxn>
                  <a:cxn ang="0">
                    <a:pos x="T8" y="T9"/>
                  </a:cxn>
                  <a:cxn ang="0">
                    <a:pos x="T10" y="T11"/>
                  </a:cxn>
                </a:cxnLst>
                <a:rect l="0" t="0" r="r" b="b"/>
                <a:pathLst>
                  <a:path w="567" h="273">
                    <a:moveTo>
                      <a:pt x="476" y="0"/>
                    </a:moveTo>
                    <a:cubicBezTo>
                      <a:pt x="187" y="0"/>
                      <a:pt x="80" y="87"/>
                      <a:pt x="0" y="117"/>
                    </a:cubicBezTo>
                    <a:cubicBezTo>
                      <a:pt x="128" y="190"/>
                      <a:pt x="229" y="273"/>
                      <a:pt x="471" y="273"/>
                    </a:cubicBezTo>
                    <a:cubicBezTo>
                      <a:pt x="529" y="273"/>
                      <a:pt x="567" y="273"/>
                      <a:pt x="567" y="273"/>
                    </a:cubicBezTo>
                    <a:cubicBezTo>
                      <a:pt x="567" y="0"/>
                      <a:pt x="567" y="0"/>
                      <a:pt x="567" y="0"/>
                    </a:cubicBezTo>
                    <a:lnTo>
                      <a:pt x="476" y="0"/>
                    </a:lnTo>
                    <a:close/>
                  </a:path>
                </a:pathLst>
              </a:custGeom>
              <a:solidFill>
                <a:srgbClr val="FFFFFF"/>
              </a:solidFill>
              <a:ln>
                <a:noFill/>
              </a:ln>
              <a:extLst/>
            </p:spPr>
            <p:txBody>
              <a:bodyPr/>
              <a:lstStyle/>
              <a:p>
                <a:pPr>
                  <a:defRPr/>
                </a:pPr>
                <a:endParaRPr lang="en-AU"/>
              </a:p>
            </p:txBody>
          </p:sp>
        </p:grpSp>
        <p:pic>
          <p:nvPicPr>
            <p:cNvPr id="44" name="Picture 78"/>
            <p:cNvPicPr>
              <a:picLocks noChangeAspect="1" noChangeArrowheads="1"/>
            </p:cNvPicPr>
            <p:nvPr userDrawn="1"/>
          </p:nvPicPr>
          <p:blipFill>
            <a:blip r:embed="rId2" cstate="print"/>
            <a:srcRect/>
            <a:stretch>
              <a:fillRect/>
            </a:stretch>
          </p:blipFill>
          <p:spPr bwMode="auto">
            <a:xfrm>
              <a:off x="8169275" y="5675743"/>
              <a:ext cx="655638" cy="655637"/>
            </a:xfrm>
            <a:prstGeom prst="rect">
              <a:avLst/>
            </a:prstGeom>
            <a:noFill/>
            <a:ln w="9525">
              <a:noFill/>
              <a:miter lim="800000"/>
              <a:headEnd/>
              <a:tailEnd/>
            </a:ln>
          </p:spPr>
        </p:pic>
        <p:grpSp>
          <p:nvGrpSpPr>
            <p:cNvPr id="5" name="Group 19"/>
            <p:cNvGrpSpPr/>
            <p:nvPr userDrawn="1"/>
          </p:nvGrpSpPr>
          <p:grpSpPr>
            <a:xfrm>
              <a:off x="360000" y="5807505"/>
              <a:ext cx="814388" cy="95250"/>
              <a:chOff x="3495675" y="5969000"/>
              <a:chExt cx="814388" cy="95250"/>
            </a:xfrm>
            <a:solidFill>
              <a:schemeClr val="accent1"/>
            </a:solidFill>
          </p:grpSpPr>
          <p:sp>
            <p:nvSpPr>
              <p:cNvPr id="46" name="Freeform 26"/>
              <p:cNvSpPr>
                <a:spLocks/>
              </p:cNvSpPr>
              <p:nvPr/>
            </p:nvSpPr>
            <p:spPr bwMode="auto">
              <a:xfrm>
                <a:off x="34956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1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1"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1" y="13"/>
                      <a:pt x="21" y="13"/>
                      <a:pt x="21"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a:p>
            </p:txBody>
          </p:sp>
          <p:sp>
            <p:nvSpPr>
              <p:cNvPr id="47" name="Freeform 27"/>
              <p:cNvSpPr>
                <a:spLocks/>
              </p:cNvSpPr>
              <p:nvPr/>
            </p:nvSpPr>
            <p:spPr bwMode="auto">
              <a:xfrm>
                <a:off x="360362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a:p>
            </p:txBody>
          </p:sp>
          <p:sp>
            <p:nvSpPr>
              <p:cNvPr id="48" name="Freeform 28"/>
              <p:cNvSpPr>
                <a:spLocks/>
              </p:cNvSpPr>
              <p:nvPr/>
            </p:nvSpPr>
            <p:spPr bwMode="auto">
              <a:xfrm>
                <a:off x="37115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9"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a:p>
            </p:txBody>
          </p:sp>
          <p:sp>
            <p:nvSpPr>
              <p:cNvPr id="49" name="Oval 29"/>
              <p:cNvSpPr>
                <a:spLocks noChangeArrowheads="1"/>
              </p:cNvSpPr>
              <p:nvPr/>
            </p:nvSpPr>
            <p:spPr bwMode="auto">
              <a:xfrm>
                <a:off x="3819525" y="6042025"/>
                <a:ext cx="19050" cy="22225"/>
              </a:xfrm>
              <a:prstGeom prst="ellipse">
                <a:avLst/>
              </a:prstGeom>
              <a:grpFill/>
              <a:ln>
                <a:noFill/>
              </a:ln>
              <a:extLst/>
            </p:spPr>
            <p:txBody>
              <a:bodyPr/>
              <a:lstStyle/>
              <a:p>
                <a:pPr>
                  <a:defRPr/>
                </a:pPr>
                <a:endParaRPr lang="en-AU"/>
              </a:p>
            </p:txBody>
          </p:sp>
          <p:sp>
            <p:nvSpPr>
              <p:cNvPr id="50" name="Freeform 30"/>
              <p:cNvSpPr>
                <a:spLocks/>
              </p:cNvSpPr>
              <p:nvPr/>
            </p:nvSpPr>
            <p:spPr bwMode="auto">
              <a:xfrm>
                <a:off x="3851275" y="5997575"/>
                <a:ext cx="50800" cy="66675"/>
              </a:xfrm>
              <a:custGeom>
                <a:avLst/>
                <a:gdLst>
                  <a:gd name="T0" fmla="*/ 16 w 16"/>
                  <a:gd name="T1" fmla="*/ 20 h 21"/>
                  <a:gd name="T2" fmla="*/ 10 w 16"/>
                  <a:gd name="T3" fmla="*/ 21 h 21"/>
                  <a:gd name="T4" fmla="*/ 0 w 16"/>
                  <a:gd name="T5" fmla="*/ 11 h 21"/>
                  <a:gd name="T6" fmla="*/ 10 w 16"/>
                  <a:gd name="T7" fmla="*/ 0 h 21"/>
                  <a:gd name="T8" fmla="*/ 16 w 16"/>
                  <a:gd name="T9" fmla="*/ 1 h 21"/>
                  <a:gd name="T10" fmla="*/ 14 w 16"/>
                  <a:gd name="T11" fmla="*/ 5 h 21"/>
                  <a:gd name="T12" fmla="*/ 11 w 16"/>
                  <a:gd name="T13" fmla="*/ 4 h 21"/>
                  <a:gd name="T14" fmla="*/ 6 w 16"/>
                  <a:gd name="T15" fmla="*/ 10 h 21"/>
                  <a:gd name="T16" fmla="*/ 11 w 16"/>
                  <a:gd name="T17" fmla="*/ 17 h 21"/>
                  <a:gd name="T18" fmla="*/ 15 w 16"/>
                  <a:gd name="T19" fmla="*/ 16 h 21"/>
                  <a:gd name="T20" fmla="*/ 16 w 16"/>
                  <a:gd name="T21"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1">
                    <a:moveTo>
                      <a:pt x="16" y="20"/>
                    </a:moveTo>
                    <a:cubicBezTo>
                      <a:pt x="14" y="21"/>
                      <a:pt x="12" y="21"/>
                      <a:pt x="10" y="21"/>
                    </a:cubicBezTo>
                    <a:cubicBezTo>
                      <a:pt x="3" y="21"/>
                      <a:pt x="0" y="17"/>
                      <a:pt x="0" y="11"/>
                    </a:cubicBezTo>
                    <a:cubicBezTo>
                      <a:pt x="0" y="4"/>
                      <a:pt x="4" y="0"/>
                      <a:pt x="10" y="0"/>
                    </a:cubicBezTo>
                    <a:cubicBezTo>
                      <a:pt x="12" y="0"/>
                      <a:pt x="14" y="0"/>
                      <a:pt x="16" y="1"/>
                    </a:cubicBezTo>
                    <a:cubicBezTo>
                      <a:pt x="14" y="5"/>
                      <a:pt x="14" y="5"/>
                      <a:pt x="14" y="5"/>
                    </a:cubicBezTo>
                    <a:cubicBezTo>
                      <a:pt x="13" y="4"/>
                      <a:pt x="12" y="4"/>
                      <a:pt x="11" y="4"/>
                    </a:cubicBezTo>
                    <a:cubicBezTo>
                      <a:pt x="7" y="4"/>
                      <a:pt x="6" y="6"/>
                      <a:pt x="6" y="10"/>
                    </a:cubicBezTo>
                    <a:cubicBezTo>
                      <a:pt x="6" y="15"/>
                      <a:pt x="7" y="17"/>
                      <a:pt x="11" y="17"/>
                    </a:cubicBezTo>
                    <a:cubicBezTo>
                      <a:pt x="12" y="17"/>
                      <a:pt x="14" y="17"/>
                      <a:pt x="15" y="16"/>
                    </a:cubicBezTo>
                    <a:lnTo>
                      <a:pt x="16" y="20"/>
                    </a:lnTo>
                    <a:close/>
                  </a:path>
                </a:pathLst>
              </a:custGeom>
              <a:grpFill/>
              <a:ln>
                <a:noFill/>
              </a:ln>
              <a:extLst/>
            </p:spPr>
            <p:txBody>
              <a:bodyPr/>
              <a:lstStyle/>
              <a:p>
                <a:pPr>
                  <a:defRPr/>
                </a:pPr>
                <a:endParaRPr lang="en-AU"/>
              </a:p>
            </p:txBody>
          </p:sp>
          <p:sp>
            <p:nvSpPr>
              <p:cNvPr id="51" name="Freeform 31"/>
              <p:cNvSpPr>
                <a:spLocks/>
              </p:cNvSpPr>
              <p:nvPr/>
            </p:nvSpPr>
            <p:spPr bwMode="auto">
              <a:xfrm>
                <a:off x="3911600" y="5997575"/>
                <a:ext cx="47625" cy="66675"/>
              </a:xfrm>
              <a:custGeom>
                <a:avLst/>
                <a:gdLst>
                  <a:gd name="T0" fmla="*/ 6 w 15"/>
                  <a:gd name="T1" fmla="*/ 21 h 21"/>
                  <a:gd name="T2" fmla="*/ 0 w 15"/>
                  <a:gd name="T3" fmla="*/ 20 h 21"/>
                  <a:gd name="T4" fmla="*/ 1 w 15"/>
                  <a:gd name="T5" fmla="*/ 16 h 21"/>
                  <a:gd name="T6" fmla="*/ 6 w 15"/>
                  <a:gd name="T7" fmla="*/ 17 h 21"/>
                  <a:gd name="T8" fmla="*/ 9 w 15"/>
                  <a:gd name="T9" fmla="*/ 15 h 21"/>
                  <a:gd name="T10" fmla="*/ 6 w 15"/>
                  <a:gd name="T11" fmla="*/ 12 h 21"/>
                  <a:gd name="T12" fmla="*/ 0 w 15"/>
                  <a:gd name="T13" fmla="*/ 6 h 21"/>
                  <a:gd name="T14" fmla="*/ 8 w 15"/>
                  <a:gd name="T15" fmla="*/ 0 h 21"/>
                  <a:gd name="T16" fmla="*/ 13 w 15"/>
                  <a:gd name="T17" fmla="*/ 0 h 21"/>
                  <a:gd name="T18" fmla="*/ 13 w 15"/>
                  <a:gd name="T19" fmla="*/ 4 h 21"/>
                  <a:gd name="T20" fmla="*/ 9 w 15"/>
                  <a:gd name="T21" fmla="*/ 4 h 21"/>
                  <a:gd name="T22" fmla="*/ 6 w 15"/>
                  <a:gd name="T23" fmla="*/ 6 h 21"/>
                  <a:gd name="T24" fmla="*/ 9 w 15"/>
                  <a:gd name="T25" fmla="*/ 9 h 21"/>
                  <a:gd name="T26" fmla="*/ 15 w 15"/>
                  <a:gd name="T27" fmla="*/ 14 h 21"/>
                  <a:gd name="T28" fmla="*/ 6 w 15"/>
                  <a:gd name="T2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1">
                    <a:moveTo>
                      <a:pt x="6" y="21"/>
                    </a:moveTo>
                    <a:cubicBezTo>
                      <a:pt x="4" y="21"/>
                      <a:pt x="2" y="21"/>
                      <a:pt x="0" y="20"/>
                    </a:cubicBezTo>
                    <a:cubicBezTo>
                      <a:pt x="1" y="16"/>
                      <a:pt x="1" y="16"/>
                      <a:pt x="1" y="16"/>
                    </a:cubicBezTo>
                    <a:cubicBezTo>
                      <a:pt x="3" y="17"/>
                      <a:pt x="5" y="17"/>
                      <a:pt x="6" y="17"/>
                    </a:cubicBezTo>
                    <a:cubicBezTo>
                      <a:pt x="8" y="17"/>
                      <a:pt x="9" y="16"/>
                      <a:pt x="9" y="15"/>
                    </a:cubicBezTo>
                    <a:cubicBezTo>
                      <a:pt x="9" y="14"/>
                      <a:pt x="8" y="13"/>
                      <a:pt x="6" y="12"/>
                    </a:cubicBezTo>
                    <a:cubicBezTo>
                      <a:pt x="3" y="11"/>
                      <a:pt x="0" y="10"/>
                      <a:pt x="0" y="6"/>
                    </a:cubicBezTo>
                    <a:cubicBezTo>
                      <a:pt x="0" y="2"/>
                      <a:pt x="3" y="0"/>
                      <a:pt x="8" y="0"/>
                    </a:cubicBezTo>
                    <a:cubicBezTo>
                      <a:pt x="10" y="0"/>
                      <a:pt x="12" y="0"/>
                      <a:pt x="13" y="0"/>
                    </a:cubicBezTo>
                    <a:cubicBezTo>
                      <a:pt x="13" y="4"/>
                      <a:pt x="13" y="4"/>
                      <a:pt x="13" y="4"/>
                    </a:cubicBezTo>
                    <a:cubicBezTo>
                      <a:pt x="11" y="4"/>
                      <a:pt x="10" y="4"/>
                      <a:pt x="9" y="4"/>
                    </a:cubicBezTo>
                    <a:cubicBezTo>
                      <a:pt x="6" y="4"/>
                      <a:pt x="6" y="5"/>
                      <a:pt x="6" y="6"/>
                    </a:cubicBezTo>
                    <a:cubicBezTo>
                      <a:pt x="6" y="7"/>
                      <a:pt x="7" y="8"/>
                      <a:pt x="9" y="9"/>
                    </a:cubicBezTo>
                    <a:cubicBezTo>
                      <a:pt x="13" y="10"/>
                      <a:pt x="15" y="11"/>
                      <a:pt x="15" y="14"/>
                    </a:cubicBezTo>
                    <a:cubicBezTo>
                      <a:pt x="15" y="18"/>
                      <a:pt x="11" y="21"/>
                      <a:pt x="6" y="21"/>
                    </a:cubicBezTo>
                  </a:path>
                </a:pathLst>
              </a:custGeom>
              <a:grpFill/>
              <a:ln>
                <a:noFill/>
              </a:ln>
              <a:extLst/>
            </p:spPr>
            <p:txBody>
              <a:bodyPr/>
              <a:lstStyle/>
              <a:p>
                <a:pPr>
                  <a:defRPr/>
                </a:pPr>
                <a:endParaRPr lang="en-AU"/>
              </a:p>
            </p:txBody>
          </p:sp>
          <p:sp>
            <p:nvSpPr>
              <p:cNvPr id="52" name="Freeform 32"/>
              <p:cNvSpPr>
                <a:spLocks noEditPoints="1"/>
              </p:cNvSpPr>
              <p:nvPr/>
            </p:nvSpPr>
            <p:spPr bwMode="auto">
              <a:xfrm>
                <a:off x="3965575" y="5969000"/>
                <a:ext cx="28575" cy="95250"/>
              </a:xfrm>
              <a:custGeom>
                <a:avLst/>
                <a:gdLst>
                  <a:gd name="T0" fmla="*/ 4 w 9"/>
                  <a:gd name="T1" fmla="*/ 30 h 30"/>
                  <a:gd name="T2" fmla="*/ 4 w 9"/>
                  <a:gd name="T3" fmla="*/ 13 h 30"/>
                  <a:gd name="T4" fmla="*/ 0 w 9"/>
                  <a:gd name="T5" fmla="*/ 13 h 30"/>
                  <a:gd name="T6" fmla="*/ 0 w 9"/>
                  <a:gd name="T7" fmla="*/ 9 h 30"/>
                  <a:gd name="T8" fmla="*/ 9 w 9"/>
                  <a:gd name="T9" fmla="*/ 9 h 30"/>
                  <a:gd name="T10" fmla="*/ 9 w 9"/>
                  <a:gd name="T11" fmla="*/ 30 h 30"/>
                  <a:gd name="T12" fmla="*/ 4 w 9"/>
                  <a:gd name="T13" fmla="*/ 30 h 30"/>
                  <a:gd name="T14" fmla="*/ 6 w 9"/>
                  <a:gd name="T15" fmla="*/ 6 h 30"/>
                  <a:gd name="T16" fmla="*/ 3 w 9"/>
                  <a:gd name="T17" fmla="*/ 3 h 30"/>
                  <a:gd name="T18" fmla="*/ 6 w 9"/>
                  <a:gd name="T19" fmla="*/ 0 h 30"/>
                  <a:gd name="T20" fmla="*/ 9 w 9"/>
                  <a:gd name="T21" fmla="*/ 3 h 30"/>
                  <a:gd name="T22" fmla="*/ 6 w 9"/>
                  <a:gd name="T23"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30">
                    <a:moveTo>
                      <a:pt x="4" y="30"/>
                    </a:moveTo>
                    <a:cubicBezTo>
                      <a:pt x="4" y="13"/>
                      <a:pt x="4" y="13"/>
                      <a:pt x="4" y="13"/>
                    </a:cubicBezTo>
                    <a:cubicBezTo>
                      <a:pt x="0" y="13"/>
                      <a:pt x="0" y="13"/>
                      <a:pt x="0" y="13"/>
                    </a:cubicBezTo>
                    <a:cubicBezTo>
                      <a:pt x="0" y="9"/>
                      <a:pt x="0" y="9"/>
                      <a:pt x="0" y="9"/>
                    </a:cubicBezTo>
                    <a:cubicBezTo>
                      <a:pt x="9" y="9"/>
                      <a:pt x="9" y="9"/>
                      <a:pt x="9" y="9"/>
                    </a:cubicBezTo>
                    <a:cubicBezTo>
                      <a:pt x="9" y="30"/>
                      <a:pt x="9" y="30"/>
                      <a:pt x="9" y="30"/>
                    </a:cubicBezTo>
                    <a:lnTo>
                      <a:pt x="4" y="30"/>
                    </a:lnTo>
                    <a:close/>
                    <a:moveTo>
                      <a:pt x="6" y="6"/>
                    </a:moveTo>
                    <a:cubicBezTo>
                      <a:pt x="4" y="6"/>
                      <a:pt x="3" y="5"/>
                      <a:pt x="3" y="3"/>
                    </a:cubicBezTo>
                    <a:cubicBezTo>
                      <a:pt x="3" y="1"/>
                      <a:pt x="4" y="0"/>
                      <a:pt x="6" y="0"/>
                    </a:cubicBezTo>
                    <a:cubicBezTo>
                      <a:pt x="8" y="0"/>
                      <a:pt x="9" y="1"/>
                      <a:pt x="9" y="3"/>
                    </a:cubicBezTo>
                    <a:cubicBezTo>
                      <a:pt x="9" y="5"/>
                      <a:pt x="8" y="6"/>
                      <a:pt x="6" y="6"/>
                    </a:cubicBezTo>
                  </a:path>
                </a:pathLst>
              </a:custGeom>
              <a:grpFill/>
              <a:ln>
                <a:noFill/>
              </a:ln>
              <a:extLst/>
            </p:spPr>
            <p:txBody>
              <a:bodyPr/>
              <a:lstStyle/>
              <a:p>
                <a:pPr>
                  <a:defRPr/>
                </a:pPr>
                <a:endParaRPr lang="en-AU"/>
              </a:p>
            </p:txBody>
          </p:sp>
          <p:sp>
            <p:nvSpPr>
              <p:cNvPr id="53" name="Freeform 33"/>
              <p:cNvSpPr>
                <a:spLocks/>
              </p:cNvSpPr>
              <p:nvPr/>
            </p:nvSpPr>
            <p:spPr bwMode="auto">
              <a:xfrm>
                <a:off x="4013200" y="5997575"/>
                <a:ext cx="39687" cy="66675"/>
              </a:xfrm>
              <a:custGeom>
                <a:avLst/>
                <a:gdLst>
                  <a:gd name="T0" fmla="*/ 11 w 12"/>
                  <a:gd name="T1" fmla="*/ 5 h 21"/>
                  <a:gd name="T2" fmla="*/ 9 w 12"/>
                  <a:gd name="T3" fmla="*/ 5 h 21"/>
                  <a:gd name="T4" fmla="*/ 5 w 12"/>
                  <a:gd name="T5" fmla="*/ 8 h 21"/>
                  <a:gd name="T6" fmla="*/ 5 w 12"/>
                  <a:gd name="T7" fmla="*/ 21 h 21"/>
                  <a:gd name="T8" fmla="*/ 0 w 12"/>
                  <a:gd name="T9" fmla="*/ 21 h 21"/>
                  <a:gd name="T10" fmla="*/ 0 w 12"/>
                  <a:gd name="T11" fmla="*/ 0 h 21"/>
                  <a:gd name="T12" fmla="*/ 4 w 12"/>
                  <a:gd name="T13" fmla="*/ 0 h 21"/>
                  <a:gd name="T14" fmla="*/ 4 w 12"/>
                  <a:gd name="T15" fmla="*/ 4 h 21"/>
                  <a:gd name="T16" fmla="*/ 10 w 12"/>
                  <a:gd name="T17" fmla="*/ 0 h 21"/>
                  <a:gd name="T18" fmla="*/ 12 w 12"/>
                  <a:gd name="T19" fmla="*/ 0 h 21"/>
                  <a:gd name="T20" fmla="*/ 11 w 12"/>
                  <a:gd name="T21"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21">
                    <a:moveTo>
                      <a:pt x="11" y="5"/>
                    </a:moveTo>
                    <a:cubicBezTo>
                      <a:pt x="11" y="5"/>
                      <a:pt x="10" y="5"/>
                      <a:pt x="9" y="5"/>
                    </a:cubicBezTo>
                    <a:cubicBezTo>
                      <a:pt x="8" y="5"/>
                      <a:pt x="7" y="6"/>
                      <a:pt x="5" y="8"/>
                    </a:cubicBezTo>
                    <a:cubicBezTo>
                      <a:pt x="5" y="21"/>
                      <a:pt x="5" y="21"/>
                      <a:pt x="5" y="21"/>
                    </a:cubicBezTo>
                    <a:cubicBezTo>
                      <a:pt x="0" y="21"/>
                      <a:pt x="0" y="21"/>
                      <a:pt x="0" y="21"/>
                    </a:cubicBezTo>
                    <a:cubicBezTo>
                      <a:pt x="0" y="0"/>
                      <a:pt x="0" y="0"/>
                      <a:pt x="0" y="0"/>
                    </a:cubicBezTo>
                    <a:cubicBezTo>
                      <a:pt x="4" y="0"/>
                      <a:pt x="4" y="0"/>
                      <a:pt x="4" y="0"/>
                    </a:cubicBezTo>
                    <a:cubicBezTo>
                      <a:pt x="4" y="4"/>
                      <a:pt x="4" y="4"/>
                      <a:pt x="4" y="4"/>
                    </a:cubicBezTo>
                    <a:cubicBezTo>
                      <a:pt x="6" y="1"/>
                      <a:pt x="8" y="0"/>
                      <a:pt x="10" y="0"/>
                    </a:cubicBezTo>
                    <a:cubicBezTo>
                      <a:pt x="11" y="0"/>
                      <a:pt x="11" y="0"/>
                      <a:pt x="12" y="0"/>
                    </a:cubicBezTo>
                    <a:lnTo>
                      <a:pt x="11" y="5"/>
                    </a:lnTo>
                    <a:close/>
                  </a:path>
                </a:pathLst>
              </a:custGeom>
              <a:grpFill/>
              <a:ln>
                <a:noFill/>
              </a:ln>
              <a:extLst/>
            </p:spPr>
            <p:txBody>
              <a:bodyPr/>
              <a:lstStyle/>
              <a:p>
                <a:pPr>
                  <a:defRPr/>
                </a:pPr>
                <a:endParaRPr lang="en-AU"/>
              </a:p>
            </p:txBody>
          </p:sp>
          <p:sp>
            <p:nvSpPr>
              <p:cNvPr id="54" name="Freeform 34"/>
              <p:cNvSpPr>
                <a:spLocks noEditPoints="1"/>
              </p:cNvSpPr>
              <p:nvPr/>
            </p:nvSpPr>
            <p:spPr bwMode="auto">
              <a:xfrm>
                <a:off x="4062413" y="5997575"/>
                <a:ext cx="66675" cy="66675"/>
              </a:xfrm>
              <a:custGeom>
                <a:avLst/>
                <a:gdLst>
                  <a:gd name="T0" fmla="*/ 10 w 21"/>
                  <a:gd name="T1" fmla="*/ 21 h 21"/>
                  <a:gd name="T2" fmla="*/ 0 w 21"/>
                  <a:gd name="T3" fmla="*/ 11 h 21"/>
                  <a:gd name="T4" fmla="*/ 10 w 21"/>
                  <a:gd name="T5" fmla="*/ 0 h 21"/>
                  <a:gd name="T6" fmla="*/ 21 w 21"/>
                  <a:gd name="T7" fmla="*/ 10 h 21"/>
                  <a:gd name="T8" fmla="*/ 10 w 21"/>
                  <a:gd name="T9" fmla="*/ 21 h 21"/>
                  <a:gd name="T10" fmla="*/ 10 w 21"/>
                  <a:gd name="T11" fmla="*/ 4 h 21"/>
                  <a:gd name="T12" fmla="*/ 5 w 21"/>
                  <a:gd name="T13" fmla="*/ 10 h 21"/>
                  <a:gd name="T14" fmla="*/ 10 w 21"/>
                  <a:gd name="T15" fmla="*/ 17 h 21"/>
                  <a:gd name="T16" fmla="*/ 15 w 21"/>
                  <a:gd name="T17" fmla="*/ 11 h 21"/>
                  <a:gd name="T18" fmla="*/ 10 w 21"/>
                  <a:gd name="T19"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21"/>
                    </a:moveTo>
                    <a:cubicBezTo>
                      <a:pt x="3" y="21"/>
                      <a:pt x="0" y="17"/>
                      <a:pt x="0" y="11"/>
                    </a:cubicBezTo>
                    <a:cubicBezTo>
                      <a:pt x="0" y="4"/>
                      <a:pt x="3" y="0"/>
                      <a:pt x="10" y="0"/>
                    </a:cubicBezTo>
                    <a:cubicBezTo>
                      <a:pt x="17" y="0"/>
                      <a:pt x="21" y="4"/>
                      <a:pt x="21" y="10"/>
                    </a:cubicBezTo>
                    <a:cubicBezTo>
                      <a:pt x="21" y="17"/>
                      <a:pt x="17" y="21"/>
                      <a:pt x="10" y="21"/>
                    </a:cubicBezTo>
                    <a:moveTo>
                      <a:pt x="10" y="4"/>
                    </a:moveTo>
                    <a:cubicBezTo>
                      <a:pt x="7" y="4"/>
                      <a:pt x="5" y="7"/>
                      <a:pt x="5" y="10"/>
                    </a:cubicBezTo>
                    <a:cubicBezTo>
                      <a:pt x="5" y="14"/>
                      <a:pt x="6" y="17"/>
                      <a:pt x="10" y="17"/>
                    </a:cubicBezTo>
                    <a:cubicBezTo>
                      <a:pt x="14" y="17"/>
                      <a:pt x="15" y="14"/>
                      <a:pt x="15" y="11"/>
                    </a:cubicBezTo>
                    <a:cubicBezTo>
                      <a:pt x="15" y="6"/>
                      <a:pt x="14" y="4"/>
                      <a:pt x="10" y="4"/>
                    </a:cubicBezTo>
                  </a:path>
                </a:pathLst>
              </a:custGeom>
              <a:grpFill/>
              <a:ln>
                <a:noFill/>
              </a:ln>
              <a:extLst/>
            </p:spPr>
            <p:txBody>
              <a:bodyPr/>
              <a:lstStyle/>
              <a:p>
                <a:pPr>
                  <a:defRPr/>
                </a:pPr>
                <a:endParaRPr lang="en-AU"/>
              </a:p>
            </p:txBody>
          </p:sp>
          <p:sp>
            <p:nvSpPr>
              <p:cNvPr id="55" name="Oval 35"/>
              <p:cNvSpPr>
                <a:spLocks noChangeArrowheads="1"/>
              </p:cNvSpPr>
              <p:nvPr/>
            </p:nvSpPr>
            <p:spPr bwMode="auto">
              <a:xfrm>
                <a:off x="4141788" y="6042025"/>
                <a:ext cx="19050" cy="22225"/>
              </a:xfrm>
              <a:prstGeom prst="ellipse">
                <a:avLst/>
              </a:prstGeom>
              <a:grpFill/>
              <a:ln>
                <a:noFill/>
              </a:ln>
              <a:extLst/>
            </p:spPr>
            <p:txBody>
              <a:bodyPr/>
              <a:lstStyle/>
              <a:p>
                <a:pPr>
                  <a:defRPr/>
                </a:pPr>
                <a:endParaRPr lang="en-AU"/>
              </a:p>
            </p:txBody>
          </p:sp>
          <p:sp>
            <p:nvSpPr>
              <p:cNvPr id="56" name="Freeform 36"/>
              <p:cNvSpPr>
                <a:spLocks noEditPoints="1"/>
              </p:cNvSpPr>
              <p:nvPr/>
            </p:nvSpPr>
            <p:spPr bwMode="auto">
              <a:xfrm>
                <a:off x="4176713" y="5997575"/>
                <a:ext cx="57150" cy="66675"/>
              </a:xfrm>
              <a:custGeom>
                <a:avLst/>
                <a:gdLst>
                  <a:gd name="T0" fmla="*/ 14 w 18"/>
                  <a:gd name="T1" fmla="*/ 21 h 21"/>
                  <a:gd name="T2" fmla="*/ 13 w 18"/>
                  <a:gd name="T3" fmla="*/ 19 h 21"/>
                  <a:gd name="T4" fmla="*/ 7 w 18"/>
                  <a:gd name="T5" fmla="*/ 21 h 21"/>
                  <a:gd name="T6" fmla="*/ 0 w 18"/>
                  <a:gd name="T7" fmla="*/ 15 h 21"/>
                  <a:gd name="T8" fmla="*/ 10 w 18"/>
                  <a:gd name="T9" fmla="*/ 8 h 21"/>
                  <a:gd name="T10" fmla="*/ 13 w 18"/>
                  <a:gd name="T11" fmla="*/ 8 h 21"/>
                  <a:gd name="T12" fmla="*/ 13 w 18"/>
                  <a:gd name="T13" fmla="*/ 7 h 21"/>
                  <a:gd name="T14" fmla="*/ 8 w 18"/>
                  <a:gd name="T15" fmla="*/ 4 h 21"/>
                  <a:gd name="T16" fmla="*/ 2 w 18"/>
                  <a:gd name="T17" fmla="*/ 5 h 21"/>
                  <a:gd name="T18" fmla="*/ 2 w 18"/>
                  <a:gd name="T19" fmla="*/ 1 h 21"/>
                  <a:gd name="T20" fmla="*/ 9 w 18"/>
                  <a:gd name="T21" fmla="*/ 0 h 21"/>
                  <a:gd name="T22" fmla="*/ 18 w 18"/>
                  <a:gd name="T23" fmla="*/ 7 h 21"/>
                  <a:gd name="T24" fmla="*/ 18 w 18"/>
                  <a:gd name="T25" fmla="*/ 21 h 21"/>
                  <a:gd name="T26" fmla="*/ 14 w 18"/>
                  <a:gd name="T27" fmla="*/ 21 h 21"/>
                  <a:gd name="T28" fmla="*/ 13 w 18"/>
                  <a:gd name="T29" fmla="*/ 12 h 21"/>
                  <a:gd name="T30" fmla="*/ 10 w 18"/>
                  <a:gd name="T31" fmla="*/ 12 h 21"/>
                  <a:gd name="T32" fmla="*/ 5 w 18"/>
                  <a:gd name="T33" fmla="*/ 15 h 21"/>
                  <a:gd name="T34" fmla="*/ 8 w 18"/>
                  <a:gd name="T35" fmla="*/ 17 h 21"/>
                  <a:gd name="T36" fmla="*/ 13 w 18"/>
                  <a:gd name="T37" fmla="*/ 15 h 21"/>
                  <a:gd name="T38" fmla="*/ 13 w 18"/>
                  <a:gd name="T39"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1">
                    <a:moveTo>
                      <a:pt x="14" y="21"/>
                    </a:moveTo>
                    <a:cubicBezTo>
                      <a:pt x="13" y="19"/>
                      <a:pt x="13" y="19"/>
                      <a:pt x="13" y="19"/>
                    </a:cubicBezTo>
                    <a:cubicBezTo>
                      <a:pt x="12" y="20"/>
                      <a:pt x="10" y="21"/>
                      <a:pt x="7" y="21"/>
                    </a:cubicBezTo>
                    <a:cubicBezTo>
                      <a:pt x="3" y="21"/>
                      <a:pt x="0" y="19"/>
                      <a:pt x="0" y="15"/>
                    </a:cubicBezTo>
                    <a:cubicBezTo>
                      <a:pt x="0" y="10"/>
                      <a:pt x="4" y="8"/>
                      <a:pt x="10" y="8"/>
                    </a:cubicBezTo>
                    <a:cubicBezTo>
                      <a:pt x="13" y="8"/>
                      <a:pt x="13" y="8"/>
                      <a:pt x="13" y="8"/>
                    </a:cubicBezTo>
                    <a:cubicBezTo>
                      <a:pt x="13" y="7"/>
                      <a:pt x="13" y="7"/>
                      <a:pt x="13" y="7"/>
                    </a:cubicBezTo>
                    <a:cubicBezTo>
                      <a:pt x="13" y="5"/>
                      <a:pt x="12" y="4"/>
                      <a:pt x="8" y="4"/>
                    </a:cubicBezTo>
                    <a:cubicBezTo>
                      <a:pt x="6" y="4"/>
                      <a:pt x="4" y="4"/>
                      <a:pt x="2" y="5"/>
                    </a:cubicBezTo>
                    <a:cubicBezTo>
                      <a:pt x="2" y="1"/>
                      <a:pt x="2" y="1"/>
                      <a:pt x="2" y="1"/>
                    </a:cubicBezTo>
                    <a:cubicBezTo>
                      <a:pt x="4" y="0"/>
                      <a:pt x="6" y="0"/>
                      <a:pt x="9" y="0"/>
                    </a:cubicBezTo>
                    <a:cubicBezTo>
                      <a:pt x="15" y="0"/>
                      <a:pt x="18" y="2"/>
                      <a:pt x="18" y="7"/>
                    </a:cubicBezTo>
                    <a:cubicBezTo>
                      <a:pt x="18" y="21"/>
                      <a:pt x="18" y="21"/>
                      <a:pt x="18" y="21"/>
                    </a:cubicBezTo>
                    <a:lnTo>
                      <a:pt x="14" y="21"/>
                    </a:lnTo>
                    <a:close/>
                    <a:moveTo>
                      <a:pt x="13" y="12"/>
                    </a:moveTo>
                    <a:cubicBezTo>
                      <a:pt x="10" y="12"/>
                      <a:pt x="10" y="12"/>
                      <a:pt x="10" y="12"/>
                    </a:cubicBezTo>
                    <a:cubicBezTo>
                      <a:pt x="7" y="12"/>
                      <a:pt x="5" y="13"/>
                      <a:pt x="5" y="15"/>
                    </a:cubicBezTo>
                    <a:cubicBezTo>
                      <a:pt x="5" y="16"/>
                      <a:pt x="6" y="17"/>
                      <a:pt x="8" y="17"/>
                    </a:cubicBezTo>
                    <a:cubicBezTo>
                      <a:pt x="10" y="17"/>
                      <a:pt x="11" y="17"/>
                      <a:pt x="13" y="15"/>
                    </a:cubicBezTo>
                    <a:lnTo>
                      <a:pt x="13" y="12"/>
                    </a:lnTo>
                    <a:close/>
                  </a:path>
                </a:pathLst>
              </a:custGeom>
              <a:grpFill/>
              <a:ln>
                <a:noFill/>
              </a:ln>
              <a:extLst/>
            </p:spPr>
            <p:txBody>
              <a:bodyPr/>
              <a:lstStyle/>
              <a:p>
                <a:pPr>
                  <a:defRPr/>
                </a:pPr>
                <a:endParaRPr lang="en-AU"/>
              </a:p>
            </p:txBody>
          </p:sp>
          <p:sp>
            <p:nvSpPr>
              <p:cNvPr id="57" name="Freeform 37"/>
              <p:cNvSpPr>
                <a:spLocks/>
              </p:cNvSpPr>
              <p:nvPr/>
            </p:nvSpPr>
            <p:spPr bwMode="auto">
              <a:xfrm>
                <a:off x="4252913" y="5997575"/>
                <a:ext cx="57150" cy="66675"/>
              </a:xfrm>
              <a:custGeom>
                <a:avLst/>
                <a:gdLst>
                  <a:gd name="T0" fmla="*/ 14 w 18"/>
                  <a:gd name="T1" fmla="*/ 21 h 21"/>
                  <a:gd name="T2" fmla="*/ 14 w 18"/>
                  <a:gd name="T3" fmla="*/ 18 h 21"/>
                  <a:gd name="T4" fmla="*/ 7 w 18"/>
                  <a:gd name="T5" fmla="*/ 21 h 21"/>
                  <a:gd name="T6" fmla="*/ 0 w 18"/>
                  <a:gd name="T7" fmla="*/ 13 h 21"/>
                  <a:gd name="T8" fmla="*/ 0 w 18"/>
                  <a:gd name="T9" fmla="*/ 0 h 21"/>
                  <a:gd name="T10" fmla="*/ 5 w 18"/>
                  <a:gd name="T11" fmla="*/ 0 h 21"/>
                  <a:gd name="T12" fmla="*/ 5 w 18"/>
                  <a:gd name="T13" fmla="*/ 12 h 21"/>
                  <a:gd name="T14" fmla="*/ 8 w 18"/>
                  <a:gd name="T15" fmla="*/ 17 h 21"/>
                  <a:gd name="T16" fmla="*/ 13 w 18"/>
                  <a:gd name="T17" fmla="*/ 14 h 21"/>
                  <a:gd name="T18" fmla="*/ 13 w 18"/>
                  <a:gd name="T19" fmla="*/ 0 h 21"/>
                  <a:gd name="T20" fmla="*/ 18 w 18"/>
                  <a:gd name="T21" fmla="*/ 0 h 21"/>
                  <a:gd name="T22" fmla="*/ 18 w 18"/>
                  <a:gd name="T23" fmla="*/ 21 h 21"/>
                  <a:gd name="T24" fmla="*/ 14 w 18"/>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14" y="21"/>
                    </a:moveTo>
                    <a:cubicBezTo>
                      <a:pt x="14" y="18"/>
                      <a:pt x="14" y="18"/>
                      <a:pt x="14" y="18"/>
                    </a:cubicBezTo>
                    <a:cubicBezTo>
                      <a:pt x="12" y="20"/>
                      <a:pt x="10" y="21"/>
                      <a:pt x="7" y="21"/>
                    </a:cubicBezTo>
                    <a:cubicBezTo>
                      <a:pt x="2" y="21"/>
                      <a:pt x="0" y="18"/>
                      <a:pt x="0" y="13"/>
                    </a:cubicBezTo>
                    <a:cubicBezTo>
                      <a:pt x="0" y="0"/>
                      <a:pt x="0" y="0"/>
                      <a:pt x="0" y="0"/>
                    </a:cubicBezTo>
                    <a:cubicBezTo>
                      <a:pt x="5" y="0"/>
                      <a:pt x="5" y="0"/>
                      <a:pt x="5" y="0"/>
                    </a:cubicBezTo>
                    <a:cubicBezTo>
                      <a:pt x="5" y="12"/>
                      <a:pt x="5" y="12"/>
                      <a:pt x="5" y="12"/>
                    </a:cubicBezTo>
                    <a:cubicBezTo>
                      <a:pt x="5" y="15"/>
                      <a:pt x="6" y="17"/>
                      <a:pt x="8" y="17"/>
                    </a:cubicBezTo>
                    <a:cubicBezTo>
                      <a:pt x="10" y="17"/>
                      <a:pt x="11" y="16"/>
                      <a:pt x="13" y="14"/>
                    </a:cubicBezTo>
                    <a:cubicBezTo>
                      <a:pt x="13" y="0"/>
                      <a:pt x="13" y="0"/>
                      <a:pt x="13" y="0"/>
                    </a:cubicBezTo>
                    <a:cubicBezTo>
                      <a:pt x="18" y="0"/>
                      <a:pt x="18" y="0"/>
                      <a:pt x="18" y="0"/>
                    </a:cubicBezTo>
                    <a:cubicBezTo>
                      <a:pt x="18" y="21"/>
                      <a:pt x="18" y="21"/>
                      <a:pt x="18" y="21"/>
                    </a:cubicBezTo>
                    <a:lnTo>
                      <a:pt x="14" y="21"/>
                    </a:lnTo>
                    <a:close/>
                  </a:path>
                </a:pathLst>
              </a:custGeom>
              <a:grpFill/>
              <a:ln>
                <a:noFill/>
              </a:ln>
              <a:extLst/>
            </p:spPr>
            <p:txBody>
              <a:bodyPr/>
              <a:lstStyle/>
              <a:p>
                <a:pPr>
                  <a:defRPr/>
                </a:pPr>
                <a:endParaRPr lang="en-AU"/>
              </a:p>
            </p:txBody>
          </p:sp>
        </p:grpSp>
      </p:grpSp>
      <p:sp>
        <p:nvSpPr>
          <p:cNvPr id="3" name="Subtitle 2"/>
          <p:cNvSpPr>
            <a:spLocks noGrp="1"/>
          </p:cNvSpPr>
          <p:nvPr>
            <p:ph type="subTitle" idx="1" hasCustomPrompt="1"/>
          </p:nvPr>
        </p:nvSpPr>
        <p:spPr>
          <a:xfrm>
            <a:off x="358774" y="3717032"/>
            <a:ext cx="6121438" cy="1539200"/>
          </a:xfrm>
        </p:spPr>
        <p:txBody>
          <a:bodyPr numCol="2" spcCol="360000">
            <a:normAutofit/>
          </a:bodyPr>
          <a:lstStyle>
            <a:lvl1pPr marL="0" indent="0" algn="l">
              <a:lnSpc>
                <a:spcPct val="90000"/>
              </a:lnSpc>
              <a:spcBef>
                <a:spcPts val="3000"/>
              </a:spcBef>
              <a:buNone/>
              <a:defRPr sz="1600" b="1">
                <a:solidFill>
                  <a:schemeClr val="bg1"/>
                </a:solidFill>
              </a:defRPr>
            </a:lvl1pPr>
            <a:lvl2pPr marL="0" indent="0" algn="l">
              <a:lnSpc>
                <a:spcPct val="90000"/>
              </a:lnSpc>
              <a:spcBef>
                <a:spcPts val="0"/>
              </a:spcBef>
              <a:spcAft>
                <a:spcPts val="563"/>
              </a:spcAft>
              <a:buNone/>
              <a:defRPr sz="1600">
                <a:solidFill>
                  <a:schemeClr val="bg1"/>
                </a:solidFill>
              </a:defRPr>
            </a:lvl2pPr>
            <a:lvl3pPr marL="266400" indent="-266400" algn="l">
              <a:lnSpc>
                <a:spcPct val="90000"/>
              </a:lnSpc>
              <a:spcBef>
                <a:spcPts val="0"/>
              </a:spcBef>
              <a:buNone/>
              <a:tabLst>
                <a:tab pos="356400" algn="l"/>
              </a:tabLst>
              <a:defRPr sz="1600">
                <a:solidFill>
                  <a:schemeClr val="bg1"/>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text styles</a:t>
            </a:r>
          </a:p>
          <a:p>
            <a:pPr lvl="1"/>
            <a:r>
              <a:rPr lang="en-US" dirty="0"/>
              <a:t>Second level</a:t>
            </a:r>
          </a:p>
          <a:p>
            <a:pPr lvl="2"/>
            <a:r>
              <a:rPr lang="en-US" dirty="0"/>
              <a:t>Third level</a:t>
            </a:r>
          </a:p>
        </p:txBody>
      </p:sp>
      <p:sp>
        <p:nvSpPr>
          <p:cNvPr id="27" name="Text Placeholder 14"/>
          <p:cNvSpPr>
            <a:spLocks noGrp="1"/>
          </p:cNvSpPr>
          <p:nvPr userDrawn="1">
            <p:ph type="body" sz="quarter" idx="17" hasCustomPrompt="1"/>
          </p:nvPr>
        </p:nvSpPr>
        <p:spPr>
          <a:xfrm>
            <a:off x="360000" y="5625959"/>
            <a:ext cx="4752000" cy="144000"/>
          </a:xfrm>
        </p:spPr>
        <p:txBody>
          <a:bodyPr anchor="ctr">
            <a:noAutofit/>
          </a:bodyPr>
          <a:lstStyle>
            <a:lvl1pPr marL="216000" marR="0" indent="-216000" algn="l" defTabSz="914400" rtl="0" eaLnBrk="1" fontAlgn="auto" latinLnBrk="0" hangingPunct="1">
              <a:lnSpc>
                <a:spcPct val="90000"/>
              </a:lnSpc>
              <a:spcBef>
                <a:spcPts val="600"/>
              </a:spcBef>
              <a:spcAft>
                <a:spcPts val="0"/>
              </a:spcAft>
              <a:buClrTx/>
              <a:buSzTx/>
              <a:buFontTx/>
              <a:buNone/>
              <a:tabLst/>
              <a:defRPr sz="1200" b="1" cap="all" baseline="0">
                <a:solidFill>
                  <a:schemeClr val="bg1"/>
                </a:solidFill>
              </a:defRPr>
            </a:lvl1pPr>
            <a:lvl2pPr marL="0" indent="0">
              <a:buFontTx/>
              <a:buNone/>
              <a:defRPr sz="1200">
                <a:solidFill>
                  <a:schemeClr val="bg2"/>
                </a:solidFill>
              </a:defRPr>
            </a:lvl2pPr>
            <a:lvl3pPr marL="0" indent="0">
              <a:buFontTx/>
              <a:buNone/>
              <a:defRPr sz="1200">
                <a:solidFill>
                  <a:schemeClr val="bg2"/>
                </a:solidFill>
              </a:defRPr>
            </a:lvl3pPr>
            <a:lvl4pPr marL="0" indent="0">
              <a:buFontTx/>
              <a:buNone/>
              <a:defRPr sz="1200">
                <a:solidFill>
                  <a:schemeClr val="bg2"/>
                </a:solidFill>
              </a:defRPr>
            </a:lvl4pPr>
            <a:lvl5pPr marL="0" indent="0">
              <a:buFontTx/>
              <a:buNone/>
              <a:defRPr sz="1200">
                <a:solidFill>
                  <a:schemeClr val="bg2"/>
                </a:solidFill>
              </a:defRPr>
            </a:lvl5pPr>
            <a:lvl6pPr marL="0" indent="0">
              <a:buFontTx/>
              <a:buNone/>
              <a:defRPr sz="1200">
                <a:solidFill>
                  <a:schemeClr val="bg2"/>
                </a:solidFill>
              </a:defRPr>
            </a:lvl6pPr>
            <a:lvl7pPr marL="0" indent="0">
              <a:buFontTx/>
              <a:buNone/>
              <a:defRPr sz="1200">
                <a:solidFill>
                  <a:schemeClr val="bg2"/>
                </a:solidFill>
              </a:defRPr>
            </a:lvl7pPr>
            <a:lvl8pPr marL="0" indent="0">
              <a:buFontTx/>
              <a:buNone/>
              <a:defRPr sz="1200">
                <a:solidFill>
                  <a:schemeClr val="bg2"/>
                </a:solidFill>
              </a:defRPr>
            </a:lvl8pPr>
            <a:lvl9pPr marL="0" indent="0">
              <a:buFontTx/>
              <a:buNone/>
              <a:defRPr sz="1200">
                <a:solidFill>
                  <a:schemeClr val="bg2"/>
                </a:solidFill>
              </a:defRPr>
            </a:lvl9pPr>
          </a:lstStyle>
          <a:p>
            <a:r>
              <a:rPr lang="en-AU" dirty="0"/>
              <a:t>Click to Add Business Unit</a:t>
            </a:r>
          </a:p>
        </p:txBody>
      </p:sp>
      <p:sp>
        <p:nvSpPr>
          <p:cNvPr id="23" name="Title 22"/>
          <p:cNvSpPr>
            <a:spLocks noGrp="1"/>
          </p:cNvSpPr>
          <p:nvPr>
            <p:ph type="title"/>
          </p:nvPr>
        </p:nvSpPr>
        <p:spPr>
          <a:xfrm>
            <a:off x="358776" y="2744924"/>
            <a:ext cx="8461374" cy="852487"/>
          </a:xfrm>
        </p:spPr>
        <p:txBody>
          <a:bodyPr>
            <a:noAutofit/>
          </a:bodyPr>
          <a:lstStyle>
            <a:lvl1pPr>
              <a:defRPr sz="5500">
                <a:solidFill>
                  <a:schemeClr val="bg1"/>
                </a:solidFill>
              </a:defRPr>
            </a:lvl1pPr>
          </a:lstStyle>
          <a:p>
            <a:r>
              <a:rPr lang="en-US"/>
              <a:t>Click to edit Master title style</a:t>
            </a:r>
            <a:endParaRPr lang="en-AU" dirty="0"/>
          </a:p>
        </p:txBody>
      </p:sp>
    </p:spTree>
    <p:extLst>
      <p:ext uri="{BB962C8B-B14F-4D97-AF65-F5344CB8AC3E}">
        <p14:creationId xmlns:p14="http://schemas.microsoft.com/office/powerpoint/2010/main" val="4630210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hank You Option 2">
    <p:bg>
      <p:bgPr>
        <a:solidFill>
          <a:schemeClr val="accent1"/>
        </a:solidFill>
        <a:effectLst/>
      </p:bgPr>
    </p:bg>
    <p:spTree>
      <p:nvGrpSpPr>
        <p:cNvPr id="1" name=""/>
        <p:cNvGrpSpPr/>
        <p:nvPr/>
      </p:nvGrpSpPr>
      <p:grpSpPr>
        <a:xfrm>
          <a:off x="0" y="0"/>
          <a:ext cx="0" cy="0"/>
          <a:chOff x="0" y="0"/>
          <a:chExt cx="0" cy="0"/>
        </a:xfrm>
      </p:grpSpPr>
      <p:grpSp>
        <p:nvGrpSpPr>
          <p:cNvPr id="29" name="Group 28"/>
          <p:cNvGrpSpPr/>
          <p:nvPr userDrawn="1"/>
        </p:nvGrpSpPr>
        <p:grpSpPr>
          <a:xfrm>
            <a:off x="608" y="5500319"/>
            <a:ext cx="9167813" cy="996950"/>
            <a:chOff x="608" y="5500319"/>
            <a:chExt cx="9167813" cy="996950"/>
          </a:xfrm>
        </p:grpSpPr>
        <p:grpSp>
          <p:nvGrpSpPr>
            <p:cNvPr id="43" name="Group 22"/>
            <p:cNvGrpSpPr>
              <a:grpSpLocks/>
            </p:cNvGrpSpPr>
            <p:nvPr userDrawn="1"/>
          </p:nvGrpSpPr>
          <p:grpSpPr bwMode="auto">
            <a:xfrm>
              <a:off x="608" y="5500319"/>
              <a:ext cx="9167813" cy="996950"/>
              <a:chOff x="-7938" y="5668963"/>
              <a:chExt cx="9167813" cy="996950"/>
            </a:xfrm>
          </p:grpSpPr>
          <p:sp>
            <p:nvSpPr>
              <p:cNvPr id="58" name="Freeform 11"/>
              <p:cNvSpPr>
                <a:spLocks noEditPoints="1"/>
              </p:cNvSpPr>
              <p:nvPr userDrawn="1"/>
            </p:nvSpPr>
            <p:spPr bwMode="auto">
              <a:xfrm>
                <a:off x="-7938" y="5668963"/>
                <a:ext cx="9167813" cy="996950"/>
              </a:xfrm>
              <a:custGeom>
                <a:avLst/>
                <a:gdLst>
                  <a:gd name="T0" fmla="*/ 2880 w 2880"/>
                  <a:gd name="T1" fmla="*/ 20 h 313"/>
                  <a:gd name="T2" fmla="*/ 2789 w 2880"/>
                  <a:gd name="T3" fmla="*/ 20 h 313"/>
                  <a:gd name="T4" fmla="*/ 2313 w 2880"/>
                  <a:gd name="T5" fmla="*/ 137 h 313"/>
                  <a:gd name="T6" fmla="*/ 2784 w 2880"/>
                  <a:gd name="T7" fmla="*/ 313 h 313"/>
                  <a:gd name="T8" fmla="*/ 2880 w 2880"/>
                  <a:gd name="T9" fmla="*/ 313 h 313"/>
                  <a:gd name="T10" fmla="*/ 2880 w 2880"/>
                  <a:gd name="T11" fmla="*/ 20 h 313"/>
                  <a:gd name="T12" fmla="*/ 1860 w 2880"/>
                  <a:gd name="T13" fmla="*/ 0 h 313"/>
                  <a:gd name="T14" fmla="*/ 0 w 2880"/>
                  <a:gd name="T15" fmla="*/ 0 h 313"/>
                  <a:gd name="T16" fmla="*/ 0 w 2880"/>
                  <a:gd name="T17" fmla="*/ 157 h 313"/>
                  <a:gd name="T18" fmla="*/ 2030 w 2880"/>
                  <a:gd name="T19" fmla="*/ 157 h 313"/>
                  <a:gd name="T20" fmla="*/ 2313 w 2880"/>
                  <a:gd name="T21" fmla="*/ 137 h 313"/>
                  <a:gd name="T22" fmla="*/ 2313 w 2880"/>
                  <a:gd name="T23" fmla="*/ 137 h 313"/>
                  <a:gd name="T24" fmla="*/ 2313 w 2880"/>
                  <a:gd name="T25" fmla="*/ 137 h 313"/>
                  <a:gd name="T26" fmla="*/ 1860 w 2880"/>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0" h="313">
                    <a:moveTo>
                      <a:pt x="2880" y="20"/>
                    </a:moveTo>
                    <a:cubicBezTo>
                      <a:pt x="2789" y="20"/>
                      <a:pt x="2789" y="20"/>
                      <a:pt x="2789" y="20"/>
                    </a:cubicBezTo>
                    <a:cubicBezTo>
                      <a:pt x="2500" y="20"/>
                      <a:pt x="2393" y="107"/>
                      <a:pt x="2313" y="137"/>
                    </a:cubicBezTo>
                    <a:cubicBezTo>
                      <a:pt x="2411" y="217"/>
                      <a:pt x="2542" y="313"/>
                      <a:pt x="2784" y="313"/>
                    </a:cubicBezTo>
                    <a:cubicBezTo>
                      <a:pt x="2842" y="313"/>
                      <a:pt x="2880" y="313"/>
                      <a:pt x="2880" y="313"/>
                    </a:cubicBezTo>
                    <a:cubicBezTo>
                      <a:pt x="2880" y="20"/>
                      <a:pt x="2880" y="20"/>
                      <a:pt x="2880" y="20"/>
                    </a:cubicBezTo>
                    <a:moveTo>
                      <a:pt x="1860" y="0"/>
                    </a:moveTo>
                    <a:cubicBezTo>
                      <a:pt x="0" y="0"/>
                      <a:pt x="0" y="0"/>
                      <a:pt x="0" y="0"/>
                    </a:cubicBezTo>
                    <a:cubicBezTo>
                      <a:pt x="0" y="157"/>
                      <a:pt x="0" y="157"/>
                      <a:pt x="0" y="157"/>
                    </a:cubicBezTo>
                    <a:cubicBezTo>
                      <a:pt x="2030" y="157"/>
                      <a:pt x="2030" y="157"/>
                      <a:pt x="2030" y="157"/>
                    </a:cubicBezTo>
                    <a:cubicBezTo>
                      <a:pt x="2214" y="157"/>
                      <a:pt x="2274" y="152"/>
                      <a:pt x="2313" y="137"/>
                    </a:cubicBezTo>
                    <a:cubicBezTo>
                      <a:pt x="2313" y="137"/>
                      <a:pt x="2313" y="137"/>
                      <a:pt x="2313" y="137"/>
                    </a:cubicBezTo>
                    <a:cubicBezTo>
                      <a:pt x="2313" y="137"/>
                      <a:pt x="2313" y="137"/>
                      <a:pt x="2313" y="137"/>
                    </a:cubicBezTo>
                    <a:cubicBezTo>
                      <a:pt x="2216" y="57"/>
                      <a:pt x="2053" y="0"/>
                      <a:pt x="1860" y="0"/>
                    </a:cubicBezTo>
                  </a:path>
                </a:pathLst>
              </a:custGeom>
              <a:solidFill>
                <a:schemeClr val="accent1">
                  <a:lumMod val="75000"/>
                </a:schemeClr>
              </a:solidFill>
              <a:ln>
                <a:noFill/>
              </a:ln>
              <a:extLst/>
            </p:spPr>
            <p:txBody>
              <a:bodyPr/>
              <a:lstStyle/>
              <a:p>
                <a:pPr>
                  <a:defRPr/>
                </a:pPr>
                <a:endParaRPr lang="en-AU"/>
              </a:p>
            </p:txBody>
          </p:sp>
          <p:sp>
            <p:nvSpPr>
              <p:cNvPr id="59" name="Freeform 24"/>
              <p:cNvSpPr>
                <a:spLocks/>
              </p:cNvSpPr>
              <p:nvPr userDrawn="1"/>
            </p:nvSpPr>
            <p:spPr bwMode="auto">
              <a:xfrm>
                <a:off x="-7938" y="5732463"/>
                <a:ext cx="7362826" cy="433387"/>
              </a:xfrm>
              <a:custGeom>
                <a:avLst/>
                <a:gdLst>
                  <a:gd name="T0" fmla="*/ 2313 w 2313"/>
                  <a:gd name="T1" fmla="*/ 117 h 136"/>
                  <a:gd name="T2" fmla="*/ 1860 w 2313"/>
                  <a:gd name="T3" fmla="*/ 0 h 136"/>
                  <a:gd name="T4" fmla="*/ 0 w 2313"/>
                  <a:gd name="T5" fmla="*/ 0 h 136"/>
                  <a:gd name="T6" fmla="*/ 0 w 2313"/>
                  <a:gd name="T7" fmla="*/ 136 h 136"/>
                  <a:gd name="T8" fmla="*/ 2030 w 2313"/>
                  <a:gd name="T9" fmla="*/ 136 h 136"/>
                  <a:gd name="T10" fmla="*/ 2313 w 2313"/>
                  <a:gd name="T11" fmla="*/ 117 h 136"/>
                </a:gdLst>
                <a:ahLst/>
                <a:cxnLst>
                  <a:cxn ang="0">
                    <a:pos x="T0" y="T1"/>
                  </a:cxn>
                  <a:cxn ang="0">
                    <a:pos x="T2" y="T3"/>
                  </a:cxn>
                  <a:cxn ang="0">
                    <a:pos x="T4" y="T5"/>
                  </a:cxn>
                  <a:cxn ang="0">
                    <a:pos x="T6" y="T7"/>
                  </a:cxn>
                  <a:cxn ang="0">
                    <a:pos x="T8" y="T9"/>
                  </a:cxn>
                  <a:cxn ang="0">
                    <a:pos x="T10" y="T11"/>
                  </a:cxn>
                </a:cxnLst>
                <a:rect l="0" t="0" r="r" b="b"/>
                <a:pathLst>
                  <a:path w="2313" h="136">
                    <a:moveTo>
                      <a:pt x="2313" y="117"/>
                    </a:moveTo>
                    <a:cubicBezTo>
                      <a:pt x="2204" y="55"/>
                      <a:pt x="2053" y="0"/>
                      <a:pt x="1860" y="0"/>
                    </a:cubicBezTo>
                    <a:cubicBezTo>
                      <a:pt x="0" y="0"/>
                      <a:pt x="0" y="0"/>
                      <a:pt x="0" y="0"/>
                    </a:cubicBezTo>
                    <a:cubicBezTo>
                      <a:pt x="0" y="136"/>
                      <a:pt x="0" y="136"/>
                      <a:pt x="0" y="136"/>
                    </a:cubicBezTo>
                    <a:cubicBezTo>
                      <a:pt x="2030" y="136"/>
                      <a:pt x="2030" y="136"/>
                      <a:pt x="2030" y="136"/>
                    </a:cubicBezTo>
                    <a:cubicBezTo>
                      <a:pt x="2214" y="136"/>
                      <a:pt x="2274" y="132"/>
                      <a:pt x="2313" y="117"/>
                    </a:cubicBezTo>
                  </a:path>
                </a:pathLst>
              </a:custGeom>
              <a:solidFill>
                <a:schemeClr val="accent2"/>
              </a:solidFill>
              <a:ln>
                <a:noFill/>
              </a:ln>
              <a:extLst/>
            </p:spPr>
            <p:txBody>
              <a:bodyPr/>
              <a:lstStyle/>
              <a:p>
                <a:pPr>
                  <a:defRPr/>
                </a:pPr>
                <a:endParaRPr lang="en-AU"/>
              </a:p>
            </p:txBody>
          </p:sp>
          <p:sp>
            <p:nvSpPr>
              <p:cNvPr id="60" name="Freeform 25"/>
              <p:cNvSpPr>
                <a:spLocks/>
              </p:cNvSpPr>
              <p:nvPr userDrawn="1"/>
            </p:nvSpPr>
            <p:spPr bwMode="auto">
              <a:xfrm>
                <a:off x="7354888" y="5732463"/>
                <a:ext cx="1804987" cy="869950"/>
              </a:xfrm>
              <a:custGeom>
                <a:avLst/>
                <a:gdLst>
                  <a:gd name="T0" fmla="*/ 476 w 567"/>
                  <a:gd name="T1" fmla="*/ 0 h 273"/>
                  <a:gd name="T2" fmla="*/ 0 w 567"/>
                  <a:gd name="T3" fmla="*/ 117 h 273"/>
                  <a:gd name="T4" fmla="*/ 471 w 567"/>
                  <a:gd name="T5" fmla="*/ 273 h 273"/>
                  <a:gd name="T6" fmla="*/ 567 w 567"/>
                  <a:gd name="T7" fmla="*/ 273 h 273"/>
                  <a:gd name="T8" fmla="*/ 567 w 567"/>
                  <a:gd name="T9" fmla="*/ 0 h 273"/>
                  <a:gd name="T10" fmla="*/ 476 w 567"/>
                  <a:gd name="T11" fmla="*/ 0 h 273"/>
                </a:gdLst>
                <a:ahLst/>
                <a:cxnLst>
                  <a:cxn ang="0">
                    <a:pos x="T0" y="T1"/>
                  </a:cxn>
                  <a:cxn ang="0">
                    <a:pos x="T2" y="T3"/>
                  </a:cxn>
                  <a:cxn ang="0">
                    <a:pos x="T4" y="T5"/>
                  </a:cxn>
                  <a:cxn ang="0">
                    <a:pos x="T6" y="T7"/>
                  </a:cxn>
                  <a:cxn ang="0">
                    <a:pos x="T8" y="T9"/>
                  </a:cxn>
                  <a:cxn ang="0">
                    <a:pos x="T10" y="T11"/>
                  </a:cxn>
                </a:cxnLst>
                <a:rect l="0" t="0" r="r" b="b"/>
                <a:pathLst>
                  <a:path w="567" h="273">
                    <a:moveTo>
                      <a:pt x="476" y="0"/>
                    </a:moveTo>
                    <a:cubicBezTo>
                      <a:pt x="187" y="0"/>
                      <a:pt x="80" y="87"/>
                      <a:pt x="0" y="117"/>
                    </a:cubicBezTo>
                    <a:cubicBezTo>
                      <a:pt x="128" y="190"/>
                      <a:pt x="229" y="273"/>
                      <a:pt x="471" y="273"/>
                    </a:cubicBezTo>
                    <a:cubicBezTo>
                      <a:pt x="529" y="273"/>
                      <a:pt x="567" y="273"/>
                      <a:pt x="567" y="273"/>
                    </a:cubicBezTo>
                    <a:cubicBezTo>
                      <a:pt x="567" y="0"/>
                      <a:pt x="567" y="0"/>
                      <a:pt x="567" y="0"/>
                    </a:cubicBezTo>
                    <a:lnTo>
                      <a:pt x="476" y="0"/>
                    </a:lnTo>
                    <a:close/>
                  </a:path>
                </a:pathLst>
              </a:custGeom>
              <a:solidFill>
                <a:srgbClr val="FFFFFF"/>
              </a:solidFill>
              <a:ln>
                <a:noFill/>
              </a:ln>
              <a:extLst/>
            </p:spPr>
            <p:txBody>
              <a:bodyPr/>
              <a:lstStyle/>
              <a:p>
                <a:pPr>
                  <a:defRPr/>
                </a:pPr>
                <a:endParaRPr lang="en-AU"/>
              </a:p>
            </p:txBody>
          </p:sp>
        </p:grpSp>
        <p:pic>
          <p:nvPicPr>
            <p:cNvPr id="44" name="Picture 78"/>
            <p:cNvPicPr>
              <a:picLocks noChangeAspect="1" noChangeArrowheads="1"/>
            </p:cNvPicPr>
            <p:nvPr userDrawn="1"/>
          </p:nvPicPr>
          <p:blipFill>
            <a:blip r:embed="rId2" cstate="print"/>
            <a:srcRect/>
            <a:stretch>
              <a:fillRect/>
            </a:stretch>
          </p:blipFill>
          <p:spPr bwMode="auto">
            <a:xfrm>
              <a:off x="8169275" y="5675743"/>
              <a:ext cx="655638" cy="655637"/>
            </a:xfrm>
            <a:prstGeom prst="rect">
              <a:avLst/>
            </a:prstGeom>
            <a:noFill/>
            <a:ln w="9525">
              <a:noFill/>
              <a:miter lim="800000"/>
              <a:headEnd/>
              <a:tailEnd/>
            </a:ln>
          </p:spPr>
        </p:pic>
        <p:grpSp>
          <p:nvGrpSpPr>
            <p:cNvPr id="45" name="Group 19"/>
            <p:cNvGrpSpPr/>
            <p:nvPr userDrawn="1"/>
          </p:nvGrpSpPr>
          <p:grpSpPr>
            <a:xfrm>
              <a:off x="360000" y="5807505"/>
              <a:ext cx="814388" cy="95250"/>
              <a:chOff x="3495675" y="5969000"/>
              <a:chExt cx="814388" cy="95250"/>
            </a:xfrm>
            <a:solidFill>
              <a:schemeClr val="accent1"/>
            </a:solidFill>
          </p:grpSpPr>
          <p:sp>
            <p:nvSpPr>
              <p:cNvPr id="46" name="Freeform 26"/>
              <p:cNvSpPr>
                <a:spLocks/>
              </p:cNvSpPr>
              <p:nvPr/>
            </p:nvSpPr>
            <p:spPr bwMode="auto">
              <a:xfrm>
                <a:off x="34956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1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1"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1" y="13"/>
                      <a:pt x="21" y="13"/>
                      <a:pt x="21"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a:p>
            </p:txBody>
          </p:sp>
          <p:sp>
            <p:nvSpPr>
              <p:cNvPr id="47" name="Freeform 27"/>
              <p:cNvSpPr>
                <a:spLocks/>
              </p:cNvSpPr>
              <p:nvPr/>
            </p:nvSpPr>
            <p:spPr bwMode="auto">
              <a:xfrm>
                <a:off x="360362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a:p>
            </p:txBody>
          </p:sp>
          <p:sp>
            <p:nvSpPr>
              <p:cNvPr id="48" name="Freeform 28"/>
              <p:cNvSpPr>
                <a:spLocks/>
              </p:cNvSpPr>
              <p:nvPr/>
            </p:nvSpPr>
            <p:spPr bwMode="auto">
              <a:xfrm>
                <a:off x="37115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9"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a:p>
            </p:txBody>
          </p:sp>
          <p:sp>
            <p:nvSpPr>
              <p:cNvPr id="49" name="Oval 29"/>
              <p:cNvSpPr>
                <a:spLocks noChangeArrowheads="1"/>
              </p:cNvSpPr>
              <p:nvPr/>
            </p:nvSpPr>
            <p:spPr bwMode="auto">
              <a:xfrm>
                <a:off x="3819525" y="6042025"/>
                <a:ext cx="19050" cy="22225"/>
              </a:xfrm>
              <a:prstGeom prst="ellipse">
                <a:avLst/>
              </a:prstGeom>
              <a:grpFill/>
              <a:ln>
                <a:noFill/>
              </a:ln>
              <a:extLst/>
            </p:spPr>
            <p:txBody>
              <a:bodyPr/>
              <a:lstStyle/>
              <a:p>
                <a:pPr>
                  <a:defRPr/>
                </a:pPr>
                <a:endParaRPr lang="en-AU"/>
              </a:p>
            </p:txBody>
          </p:sp>
          <p:sp>
            <p:nvSpPr>
              <p:cNvPr id="50" name="Freeform 30"/>
              <p:cNvSpPr>
                <a:spLocks/>
              </p:cNvSpPr>
              <p:nvPr/>
            </p:nvSpPr>
            <p:spPr bwMode="auto">
              <a:xfrm>
                <a:off x="3851275" y="5997575"/>
                <a:ext cx="50800" cy="66675"/>
              </a:xfrm>
              <a:custGeom>
                <a:avLst/>
                <a:gdLst>
                  <a:gd name="T0" fmla="*/ 16 w 16"/>
                  <a:gd name="T1" fmla="*/ 20 h 21"/>
                  <a:gd name="T2" fmla="*/ 10 w 16"/>
                  <a:gd name="T3" fmla="*/ 21 h 21"/>
                  <a:gd name="T4" fmla="*/ 0 w 16"/>
                  <a:gd name="T5" fmla="*/ 11 h 21"/>
                  <a:gd name="T6" fmla="*/ 10 w 16"/>
                  <a:gd name="T7" fmla="*/ 0 h 21"/>
                  <a:gd name="T8" fmla="*/ 16 w 16"/>
                  <a:gd name="T9" fmla="*/ 1 h 21"/>
                  <a:gd name="T10" fmla="*/ 14 w 16"/>
                  <a:gd name="T11" fmla="*/ 5 h 21"/>
                  <a:gd name="T12" fmla="*/ 11 w 16"/>
                  <a:gd name="T13" fmla="*/ 4 h 21"/>
                  <a:gd name="T14" fmla="*/ 6 w 16"/>
                  <a:gd name="T15" fmla="*/ 10 h 21"/>
                  <a:gd name="T16" fmla="*/ 11 w 16"/>
                  <a:gd name="T17" fmla="*/ 17 h 21"/>
                  <a:gd name="T18" fmla="*/ 15 w 16"/>
                  <a:gd name="T19" fmla="*/ 16 h 21"/>
                  <a:gd name="T20" fmla="*/ 16 w 16"/>
                  <a:gd name="T21"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1">
                    <a:moveTo>
                      <a:pt x="16" y="20"/>
                    </a:moveTo>
                    <a:cubicBezTo>
                      <a:pt x="14" y="21"/>
                      <a:pt x="12" y="21"/>
                      <a:pt x="10" y="21"/>
                    </a:cubicBezTo>
                    <a:cubicBezTo>
                      <a:pt x="3" y="21"/>
                      <a:pt x="0" y="17"/>
                      <a:pt x="0" y="11"/>
                    </a:cubicBezTo>
                    <a:cubicBezTo>
                      <a:pt x="0" y="4"/>
                      <a:pt x="4" y="0"/>
                      <a:pt x="10" y="0"/>
                    </a:cubicBezTo>
                    <a:cubicBezTo>
                      <a:pt x="12" y="0"/>
                      <a:pt x="14" y="0"/>
                      <a:pt x="16" y="1"/>
                    </a:cubicBezTo>
                    <a:cubicBezTo>
                      <a:pt x="14" y="5"/>
                      <a:pt x="14" y="5"/>
                      <a:pt x="14" y="5"/>
                    </a:cubicBezTo>
                    <a:cubicBezTo>
                      <a:pt x="13" y="4"/>
                      <a:pt x="12" y="4"/>
                      <a:pt x="11" y="4"/>
                    </a:cubicBezTo>
                    <a:cubicBezTo>
                      <a:pt x="7" y="4"/>
                      <a:pt x="6" y="6"/>
                      <a:pt x="6" y="10"/>
                    </a:cubicBezTo>
                    <a:cubicBezTo>
                      <a:pt x="6" y="15"/>
                      <a:pt x="7" y="17"/>
                      <a:pt x="11" y="17"/>
                    </a:cubicBezTo>
                    <a:cubicBezTo>
                      <a:pt x="12" y="17"/>
                      <a:pt x="14" y="17"/>
                      <a:pt x="15" y="16"/>
                    </a:cubicBezTo>
                    <a:lnTo>
                      <a:pt x="16" y="20"/>
                    </a:lnTo>
                    <a:close/>
                  </a:path>
                </a:pathLst>
              </a:custGeom>
              <a:grpFill/>
              <a:ln>
                <a:noFill/>
              </a:ln>
              <a:extLst/>
            </p:spPr>
            <p:txBody>
              <a:bodyPr/>
              <a:lstStyle/>
              <a:p>
                <a:pPr>
                  <a:defRPr/>
                </a:pPr>
                <a:endParaRPr lang="en-AU"/>
              </a:p>
            </p:txBody>
          </p:sp>
          <p:sp>
            <p:nvSpPr>
              <p:cNvPr id="51" name="Freeform 31"/>
              <p:cNvSpPr>
                <a:spLocks/>
              </p:cNvSpPr>
              <p:nvPr/>
            </p:nvSpPr>
            <p:spPr bwMode="auto">
              <a:xfrm>
                <a:off x="3911600" y="5997575"/>
                <a:ext cx="47625" cy="66675"/>
              </a:xfrm>
              <a:custGeom>
                <a:avLst/>
                <a:gdLst>
                  <a:gd name="T0" fmla="*/ 6 w 15"/>
                  <a:gd name="T1" fmla="*/ 21 h 21"/>
                  <a:gd name="T2" fmla="*/ 0 w 15"/>
                  <a:gd name="T3" fmla="*/ 20 h 21"/>
                  <a:gd name="T4" fmla="*/ 1 w 15"/>
                  <a:gd name="T5" fmla="*/ 16 h 21"/>
                  <a:gd name="T6" fmla="*/ 6 w 15"/>
                  <a:gd name="T7" fmla="*/ 17 h 21"/>
                  <a:gd name="T8" fmla="*/ 9 w 15"/>
                  <a:gd name="T9" fmla="*/ 15 h 21"/>
                  <a:gd name="T10" fmla="*/ 6 w 15"/>
                  <a:gd name="T11" fmla="*/ 12 h 21"/>
                  <a:gd name="T12" fmla="*/ 0 w 15"/>
                  <a:gd name="T13" fmla="*/ 6 h 21"/>
                  <a:gd name="T14" fmla="*/ 8 w 15"/>
                  <a:gd name="T15" fmla="*/ 0 h 21"/>
                  <a:gd name="T16" fmla="*/ 13 w 15"/>
                  <a:gd name="T17" fmla="*/ 0 h 21"/>
                  <a:gd name="T18" fmla="*/ 13 w 15"/>
                  <a:gd name="T19" fmla="*/ 4 h 21"/>
                  <a:gd name="T20" fmla="*/ 9 w 15"/>
                  <a:gd name="T21" fmla="*/ 4 h 21"/>
                  <a:gd name="T22" fmla="*/ 6 w 15"/>
                  <a:gd name="T23" fmla="*/ 6 h 21"/>
                  <a:gd name="T24" fmla="*/ 9 w 15"/>
                  <a:gd name="T25" fmla="*/ 9 h 21"/>
                  <a:gd name="T26" fmla="*/ 15 w 15"/>
                  <a:gd name="T27" fmla="*/ 14 h 21"/>
                  <a:gd name="T28" fmla="*/ 6 w 15"/>
                  <a:gd name="T2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1">
                    <a:moveTo>
                      <a:pt x="6" y="21"/>
                    </a:moveTo>
                    <a:cubicBezTo>
                      <a:pt x="4" y="21"/>
                      <a:pt x="2" y="21"/>
                      <a:pt x="0" y="20"/>
                    </a:cubicBezTo>
                    <a:cubicBezTo>
                      <a:pt x="1" y="16"/>
                      <a:pt x="1" y="16"/>
                      <a:pt x="1" y="16"/>
                    </a:cubicBezTo>
                    <a:cubicBezTo>
                      <a:pt x="3" y="17"/>
                      <a:pt x="5" y="17"/>
                      <a:pt x="6" y="17"/>
                    </a:cubicBezTo>
                    <a:cubicBezTo>
                      <a:pt x="8" y="17"/>
                      <a:pt x="9" y="16"/>
                      <a:pt x="9" y="15"/>
                    </a:cubicBezTo>
                    <a:cubicBezTo>
                      <a:pt x="9" y="14"/>
                      <a:pt x="8" y="13"/>
                      <a:pt x="6" y="12"/>
                    </a:cubicBezTo>
                    <a:cubicBezTo>
                      <a:pt x="3" y="11"/>
                      <a:pt x="0" y="10"/>
                      <a:pt x="0" y="6"/>
                    </a:cubicBezTo>
                    <a:cubicBezTo>
                      <a:pt x="0" y="2"/>
                      <a:pt x="3" y="0"/>
                      <a:pt x="8" y="0"/>
                    </a:cubicBezTo>
                    <a:cubicBezTo>
                      <a:pt x="10" y="0"/>
                      <a:pt x="12" y="0"/>
                      <a:pt x="13" y="0"/>
                    </a:cubicBezTo>
                    <a:cubicBezTo>
                      <a:pt x="13" y="4"/>
                      <a:pt x="13" y="4"/>
                      <a:pt x="13" y="4"/>
                    </a:cubicBezTo>
                    <a:cubicBezTo>
                      <a:pt x="11" y="4"/>
                      <a:pt x="10" y="4"/>
                      <a:pt x="9" y="4"/>
                    </a:cubicBezTo>
                    <a:cubicBezTo>
                      <a:pt x="6" y="4"/>
                      <a:pt x="6" y="5"/>
                      <a:pt x="6" y="6"/>
                    </a:cubicBezTo>
                    <a:cubicBezTo>
                      <a:pt x="6" y="7"/>
                      <a:pt x="7" y="8"/>
                      <a:pt x="9" y="9"/>
                    </a:cubicBezTo>
                    <a:cubicBezTo>
                      <a:pt x="13" y="10"/>
                      <a:pt x="15" y="11"/>
                      <a:pt x="15" y="14"/>
                    </a:cubicBezTo>
                    <a:cubicBezTo>
                      <a:pt x="15" y="18"/>
                      <a:pt x="11" y="21"/>
                      <a:pt x="6" y="21"/>
                    </a:cubicBezTo>
                  </a:path>
                </a:pathLst>
              </a:custGeom>
              <a:grpFill/>
              <a:ln>
                <a:noFill/>
              </a:ln>
              <a:extLst/>
            </p:spPr>
            <p:txBody>
              <a:bodyPr/>
              <a:lstStyle/>
              <a:p>
                <a:pPr>
                  <a:defRPr/>
                </a:pPr>
                <a:endParaRPr lang="en-AU"/>
              </a:p>
            </p:txBody>
          </p:sp>
          <p:sp>
            <p:nvSpPr>
              <p:cNvPr id="52" name="Freeform 32"/>
              <p:cNvSpPr>
                <a:spLocks noEditPoints="1"/>
              </p:cNvSpPr>
              <p:nvPr/>
            </p:nvSpPr>
            <p:spPr bwMode="auto">
              <a:xfrm>
                <a:off x="3965575" y="5969000"/>
                <a:ext cx="28575" cy="95250"/>
              </a:xfrm>
              <a:custGeom>
                <a:avLst/>
                <a:gdLst>
                  <a:gd name="T0" fmla="*/ 4 w 9"/>
                  <a:gd name="T1" fmla="*/ 30 h 30"/>
                  <a:gd name="T2" fmla="*/ 4 w 9"/>
                  <a:gd name="T3" fmla="*/ 13 h 30"/>
                  <a:gd name="T4" fmla="*/ 0 w 9"/>
                  <a:gd name="T5" fmla="*/ 13 h 30"/>
                  <a:gd name="T6" fmla="*/ 0 w 9"/>
                  <a:gd name="T7" fmla="*/ 9 h 30"/>
                  <a:gd name="T8" fmla="*/ 9 w 9"/>
                  <a:gd name="T9" fmla="*/ 9 h 30"/>
                  <a:gd name="T10" fmla="*/ 9 w 9"/>
                  <a:gd name="T11" fmla="*/ 30 h 30"/>
                  <a:gd name="T12" fmla="*/ 4 w 9"/>
                  <a:gd name="T13" fmla="*/ 30 h 30"/>
                  <a:gd name="T14" fmla="*/ 6 w 9"/>
                  <a:gd name="T15" fmla="*/ 6 h 30"/>
                  <a:gd name="T16" fmla="*/ 3 w 9"/>
                  <a:gd name="T17" fmla="*/ 3 h 30"/>
                  <a:gd name="T18" fmla="*/ 6 w 9"/>
                  <a:gd name="T19" fmla="*/ 0 h 30"/>
                  <a:gd name="T20" fmla="*/ 9 w 9"/>
                  <a:gd name="T21" fmla="*/ 3 h 30"/>
                  <a:gd name="T22" fmla="*/ 6 w 9"/>
                  <a:gd name="T23"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30">
                    <a:moveTo>
                      <a:pt x="4" y="30"/>
                    </a:moveTo>
                    <a:cubicBezTo>
                      <a:pt x="4" y="13"/>
                      <a:pt x="4" y="13"/>
                      <a:pt x="4" y="13"/>
                    </a:cubicBezTo>
                    <a:cubicBezTo>
                      <a:pt x="0" y="13"/>
                      <a:pt x="0" y="13"/>
                      <a:pt x="0" y="13"/>
                    </a:cubicBezTo>
                    <a:cubicBezTo>
                      <a:pt x="0" y="9"/>
                      <a:pt x="0" y="9"/>
                      <a:pt x="0" y="9"/>
                    </a:cubicBezTo>
                    <a:cubicBezTo>
                      <a:pt x="9" y="9"/>
                      <a:pt x="9" y="9"/>
                      <a:pt x="9" y="9"/>
                    </a:cubicBezTo>
                    <a:cubicBezTo>
                      <a:pt x="9" y="30"/>
                      <a:pt x="9" y="30"/>
                      <a:pt x="9" y="30"/>
                    </a:cubicBezTo>
                    <a:lnTo>
                      <a:pt x="4" y="30"/>
                    </a:lnTo>
                    <a:close/>
                    <a:moveTo>
                      <a:pt x="6" y="6"/>
                    </a:moveTo>
                    <a:cubicBezTo>
                      <a:pt x="4" y="6"/>
                      <a:pt x="3" y="5"/>
                      <a:pt x="3" y="3"/>
                    </a:cubicBezTo>
                    <a:cubicBezTo>
                      <a:pt x="3" y="1"/>
                      <a:pt x="4" y="0"/>
                      <a:pt x="6" y="0"/>
                    </a:cubicBezTo>
                    <a:cubicBezTo>
                      <a:pt x="8" y="0"/>
                      <a:pt x="9" y="1"/>
                      <a:pt x="9" y="3"/>
                    </a:cubicBezTo>
                    <a:cubicBezTo>
                      <a:pt x="9" y="5"/>
                      <a:pt x="8" y="6"/>
                      <a:pt x="6" y="6"/>
                    </a:cubicBezTo>
                  </a:path>
                </a:pathLst>
              </a:custGeom>
              <a:grpFill/>
              <a:ln>
                <a:noFill/>
              </a:ln>
              <a:extLst/>
            </p:spPr>
            <p:txBody>
              <a:bodyPr/>
              <a:lstStyle/>
              <a:p>
                <a:pPr>
                  <a:defRPr/>
                </a:pPr>
                <a:endParaRPr lang="en-AU"/>
              </a:p>
            </p:txBody>
          </p:sp>
          <p:sp>
            <p:nvSpPr>
              <p:cNvPr id="53" name="Freeform 33"/>
              <p:cNvSpPr>
                <a:spLocks/>
              </p:cNvSpPr>
              <p:nvPr/>
            </p:nvSpPr>
            <p:spPr bwMode="auto">
              <a:xfrm>
                <a:off x="4013200" y="5997575"/>
                <a:ext cx="39687" cy="66675"/>
              </a:xfrm>
              <a:custGeom>
                <a:avLst/>
                <a:gdLst>
                  <a:gd name="T0" fmla="*/ 11 w 12"/>
                  <a:gd name="T1" fmla="*/ 5 h 21"/>
                  <a:gd name="T2" fmla="*/ 9 w 12"/>
                  <a:gd name="T3" fmla="*/ 5 h 21"/>
                  <a:gd name="T4" fmla="*/ 5 w 12"/>
                  <a:gd name="T5" fmla="*/ 8 h 21"/>
                  <a:gd name="T6" fmla="*/ 5 w 12"/>
                  <a:gd name="T7" fmla="*/ 21 h 21"/>
                  <a:gd name="T8" fmla="*/ 0 w 12"/>
                  <a:gd name="T9" fmla="*/ 21 h 21"/>
                  <a:gd name="T10" fmla="*/ 0 w 12"/>
                  <a:gd name="T11" fmla="*/ 0 h 21"/>
                  <a:gd name="T12" fmla="*/ 4 w 12"/>
                  <a:gd name="T13" fmla="*/ 0 h 21"/>
                  <a:gd name="T14" fmla="*/ 4 w 12"/>
                  <a:gd name="T15" fmla="*/ 4 h 21"/>
                  <a:gd name="T16" fmla="*/ 10 w 12"/>
                  <a:gd name="T17" fmla="*/ 0 h 21"/>
                  <a:gd name="T18" fmla="*/ 12 w 12"/>
                  <a:gd name="T19" fmla="*/ 0 h 21"/>
                  <a:gd name="T20" fmla="*/ 11 w 12"/>
                  <a:gd name="T21"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21">
                    <a:moveTo>
                      <a:pt x="11" y="5"/>
                    </a:moveTo>
                    <a:cubicBezTo>
                      <a:pt x="11" y="5"/>
                      <a:pt x="10" y="5"/>
                      <a:pt x="9" y="5"/>
                    </a:cubicBezTo>
                    <a:cubicBezTo>
                      <a:pt x="8" y="5"/>
                      <a:pt x="7" y="6"/>
                      <a:pt x="5" y="8"/>
                    </a:cubicBezTo>
                    <a:cubicBezTo>
                      <a:pt x="5" y="21"/>
                      <a:pt x="5" y="21"/>
                      <a:pt x="5" y="21"/>
                    </a:cubicBezTo>
                    <a:cubicBezTo>
                      <a:pt x="0" y="21"/>
                      <a:pt x="0" y="21"/>
                      <a:pt x="0" y="21"/>
                    </a:cubicBezTo>
                    <a:cubicBezTo>
                      <a:pt x="0" y="0"/>
                      <a:pt x="0" y="0"/>
                      <a:pt x="0" y="0"/>
                    </a:cubicBezTo>
                    <a:cubicBezTo>
                      <a:pt x="4" y="0"/>
                      <a:pt x="4" y="0"/>
                      <a:pt x="4" y="0"/>
                    </a:cubicBezTo>
                    <a:cubicBezTo>
                      <a:pt x="4" y="4"/>
                      <a:pt x="4" y="4"/>
                      <a:pt x="4" y="4"/>
                    </a:cubicBezTo>
                    <a:cubicBezTo>
                      <a:pt x="6" y="1"/>
                      <a:pt x="8" y="0"/>
                      <a:pt x="10" y="0"/>
                    </a:cubicBezTo>
                    <a:cubicBezTo>
                      <a:pt x="11" y="0"/>
                      <a:pt x="11" y="0"/>
                      <a:pt x="12" y="0"/>
                    </a:cubicBezTo>
                    <a:lnTo>
                      <a:pt x="11" y="5"/>
                    </a:lnTo>
                    <a:close/>
                  </a:path>
                </a:pathLst>
              </a:custGeom>
              <a:grpFill/>
              <a:ln>
                <a:noFill/>
              </a:ln>
              <a:extLst/>
            </p:spPr>
            <p:txBody>
              <a:bodyPr/>
              <a:lstStyle/>
              <a:p>
                <a:pPr>
                  <a:defRPr/>
                </a:pPr>
                <a:endParaRPr lang="en-AU"/>
              </a:p>
            </p:txBody>
          </p:sp>
          <p:sp>
            <p:nvSpPr>
              <p:cNvPr id="54" name="Freeform 34"/>
              <p:cNvSpPr>
                <a:spLocks noEditPoints="1"/>
              </p:cNvSpPr>
              <p:nvPr/>
            </p:nvSpPr>
            <p:spPr bwMode="auto">
              <a:xfrm>
                <a:off x="4062413" y="5997575"/>
                <a:ext cx="66675" cy="66675"/>
              </a:xfrm>
              <a:custGeom>
                <a:avLst/>
                <a:gdLst>
                  <a:gd name="T0" fmla="*/ 10 w 21"/>
                  <a:gd name="T1" fmla="*/ 21 h 21"/>
                  <a:gd name="T2" fmla="*/ 0 w 21"/>
                  <a:gd name="T3" fmla="*/ 11 h 21"/>
                  <a:gd name="T4" fmla="*/ 10 w 21"/>
                  <a:gd name="T5" fmla="*/ 0 h 21"/>
                  <a:gd name="T6" fmla="*/ 21 w 21"/>
                  <a:gd name="T7" fmla="*/ 10 h 21"/>
                  <a:gd name="T8" fmla="*/ 10 w 21"/>
                  <a:gd name="T9" fmla="*/ 21 h 21"/>
                  <a:gd name="T10" fmla="*/ 10 w 21"/>
                  <a:gd name="T11" fmla="*/ 4 h 21"/>
                  <a:gd name="T12" fmla="*/ 5 w 21"/>
                  <a:gd name="T13" fmla="*/ 10 h 21"/>
                  <a:gd name="T14" fmla="*/ 10 w 21"/>
                  <a:gd name="T15" fmla="*/ 17 h 21"/>
                  <a:gd name="T16" fmla="*/ 15 w 21"/>
                  <a:gd name="T17" fmla="*/ 11 h 21"/>
                  <a:gd name="T18" fmla="*/ 10 w 21"/>
                  <a:gd name="T19"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21"/>
                    </a:moveTo>
                    <a:cubicBezTo>
                      <a:pt x="3" y="21"/>
                      <a:pt x="0" y="17"/>
                      <a:pt x="0" y="11"/>
                    </a:cubicBezTo>
                    <a:cubicBezTo>
                      <a:pt x="0" y="4"/>
                      <a:pt x="3" y="0"/>
                      <a:pt x="10" y="0"/>
                    </a:cubicBezTo>
                    <a:cubicBezTo>
                      <a:pt x="17" y="0"/>
                      <a:pt x="21" y="4"/>
                      <a:pt x="21" y="10"/>
                    </a:cubicBezTo>
                    <a:cubicBezTo>
                      <a:pt x="21" y="17"/>
                      <a:pt x="17" y="21"/>
                      <a:pt x="10" y="21"/>
                    </a:cubicBezTo>
                    <a:moveTo>
                      <a:pt x="10" y="4"/>
                    </a:moveTo>
                    <a:cubicBezTo>
                      <a:pt x="7" y="4"/>
                      <a:pt x="5" y="7"/>
                      <a:pt x="5" y="10"/>
                    </a:cubicBezTo>
                    <a:cubicBezTo>
                      <a:pt x="5" y="14"/>
                      <a:pt x="6" y="17"/>
                      <a:pt x="10" y="17"/>
                    </a:cubicBezTo>
                    <a:cubicBezTo>
                      <a:pt x="14" y="17"/>
                      <a:pt x="15" y="14"/>
                      <a:pt x="15" y="11"/>
                    </a:cubicBezTo>
                    <a:cubicBezTo>
                      <a:pt x="15" y="6"/>
                      <a:pt x="14" y="4"/>
                      <a:pt x="10" y="4"/>
                    </a:cubicBezTo>
                  </a:path>
                </a:pathLst>
              </a:custGeom>
              <a:grpFill/>
              <a:ln>
                <a:noFill/>
              </a:ln>
              <a:extLst/>
            </p:spPr>
            <p:txBody>
              <a:bodyPr/>
              <a:lstStyle/>
              <a:p>
                <a:pPr>
                  <a:defRPr/>
                </a:pPr>
                <a:endParaRPr lang="en-AU"/>
              </a:p>
            </p:txBody>
          </p:sp>
          <p:sp>
            <p:nvSpPr>
              <p:cNvPr id="55" name="Oval 35"/>
              <p:cNvSpPr>
                <a:spLocks noChangeArrowheads="1"/>
              </p:cNvSpPr>
              <p:nvPr/>
            </p:nvSpPr>
            <p:spPr bwMode="auto">
              <a:xfrm>
                <a:off x="4141788" y="6042025"/>
                <a:ext cx="19050" cy="22225"/>
              </a:xfrm>
              <a:prstGeom prst="ellipse">
                <a:avLst/>
              </a:prstGeom>
              <a:grpFill/>
              <a:ln>
                <a:noFill/>
              </a:ln>
              <a:extLst/>
            </p:spPr>
            <p:txBody>
              <a:bodyPr/>
              <a:lstStyle/>
              <a:p>
                <a:pPr>
                  <a:defRPr/>
                </a:pPr>
                <a:endParaRPr lang="en-AU"/>
              </a:p>
            </p:txBody>
          </p:sp>
          <p:sp>
            <p:nvSpPr>
              <p:cNvPr id="56" name="Freeform 36"/>
              <p:cNvSpPr>
                <a:spLocks noEditPoints="1"/>
              </p:cNvSpPr>
              <p:nvPr/>
            </p:nvSpPr>
            <p:spPr bwMode="auto">
              <a:xfrm>
                <a:off x="4176713" y="5997575"/>
                <a:ext cx="57150" cy="66675"/>
              </a:xfrm>
              <a:custGeom>
                <a:avLst/>
                <a:gdLst>
                  <a:gd name="T0" fmla="*/ 14 w 18"/>
                  <a:gd name="T1" fmla="*/ 21 h 21"/>
                  <a:gd name="T2" fmla="*/ 13 w 18"/>
                  <a:gd name="T3" fmla="*/ 19 h 21"/>
                  <a:gd name="T4" fmla="*/ 7 w 18"/>
                  <a:gd name="T5" fmla="*/ 21 h 21"/>
                  <a:gd name="T6" fmla="*/ 0 w 18"/>
                  <a:gd name="T7" fmla="*/ 15 h 21"/>
                  <a:gd name="T8" fmla="*/ 10 w 18"/>
                  <a:gd name="T9" fmla="*/ 8 h 21"/>
                  <a:gd name="T10" fmla="*/ 13 w 18"/>
                  <a:gd name="T11" fmla="*/ 8 h 21"/>
                  <a:gd name="T12" fmla="*/ 13 w 18"/>
                  <a:gd name="T13" fmla="*/ 7 h 21"/>
                  <a:gd name="T14" fmla="*/ 8 w 18"/>
                  <a:gd name="T15" fmla="*/ 4 h 21"/>
                  <a:gd name="T16" fmla="*/ 2 w 18"/>
                  <a:gd name="T17" fmla="*/ 5 h 21"/>
                  <a:gd name="T18" fmla="*/ 2 w 18"/>
                  <a:gd name="T19" fmla="*/ 1 h 21"/>
                  <a:gd name="T20" fmla="*/ 9 w 18"/>
                  <a:gd name="T21" fmla="*/ 0 h 21"/>
                  <a:gd name="T22" fmla="*/ 18 w 18"/>
                  <a:gd name="T23" fmla="*/ 7 h 21"/>
                  <a:gd name="T24" fmla="*/ 18 w 18"/>
                  <a:gd name="T25" fmla="*/ 21 h 21"/>
                  <a:gd name="T26" fmla="*/ 14 w 18"/>
                  <a:gd name="T27" fmla="*/ 21 h 21"/>
                  <a:gd name="T28" fmla="*/ 13 w 18"/>
                  <a:gd name="T29" fmla="*/ 12 h 21"/>
                  <a:gd name="T30" fmla="*/ 10 w 18"/>
                  <a:gd name="T31" fmla="*/ 12 h 21"/>
                  <a:gd name="T32" fmla="*/ 5 w 18"/>
                  <a:gd name="T33" fmla="*/ 15 h 21"/>
                  <a:gd name="T34" fmla="*/ 8 w 18"/>
                  <a:gd name="T35" fmla="*/ 17 h 21"/>
                  <a:gd name="T36" fmla="*/ 13 w 18"/>
                  <a:gd name="T37" fmla="*/ 15 h 21"/>
                  <a:gd name="T38" fmla="*/ 13 w 18"/>
                  <a:gd name="T39"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1">
                    <a:moveTo>
                      <a:pt x="14" y="21"/>
                    </a:moveTo>
                    <a:cubicBezTo>
                      <a:pt x="13" y="19"/>
                      <a:pt x="13" y="19"/>
                      <a:pt x="13" y="19"/>
                    </a:cubicBezTo>
                    <a:cubicBezTo>
                      <a:pt x="12" y="20"/>
                      <a:pt x="10" y="21"/>
                      <a:pt x="7" y="21"/>
                    </a:cubicBezTo>
                    <a:cubicBezTo>
                      <a:pt x="3" y="21"/>
                      <a:pt x="0" y="19"/>
                      <a:pt x="0" y="15"/>
                    </a:cubicBezTo>
                    <a:cubicBezTo>
                      <a:pt x="0" y="10"/>
                      <a:pt x="4" y="8"/>
                      <a:pt x="10" y="8"/>
                    </a:cubicBezTo>
                    <a:cubicBezTo>
                      <a:pt x="13" y="8"/>
                      <a:pt x="13" y="8"/>
                      <a:pt x="13" y="8"/>
                    </a:cubicBezTo>
                    <a:cubicBezTo>
                      <a:pt x="13" y="7"/>
                      <a:pt x="13" y="7"/>
                      <a:pt x="13" y="7"/>
                    </a:cubicBezTo>
                    <a:cubicBezTo>
                      <a:pt x="13" y="5"/>
                      <a:pt x="12" y="4"/>
                      <a:pt x="8" y="4"/>
                    </a:cubicBezTo>
                    <a:cubicBezTo>
                      <a:pt x="6" y="4"/>
                      <a:pt x="4" y="4"/>
                      <a:pt x="2" y="5"/>
                    </a:cubicBezTo>
                    <a:cubicBezTo>
                      <a:pt x="2" y="1"/>
                      <a:pt x="2" y="1"/>
                      <a:pt x="2" y="1"/>
                    </a:cubicBezTo>
                    <a:cubicBezTo>
                      <a:pt x="4" y="0"/>
                      <a:pt x="6" y="0"/>
                      <a:pt x="9" y="0"/>
                    </a:cubicBezTo>
                    <a:cubicBezTo>
                      <a:pt x="15" y="0"/>
                      <a:pt x="18" y="2"/>
                      <a:pt x="18" y="7"/>
                    </a:cubicBezTo>
                    <a:cubicBezTo>
                      <a:pt x="18" y="21"/>
                      <a:pt x="18" y="21"/>
                      <a:pt x="18" y="21"/>
                    </a:cubicBezTo>
                    <a:lnTo>
                      <a:pt x="14" y="21"/>
                    </a:lnTo>
                    <a:close/>
                    <a:moveTo>
                      <a:pt x="13" y="12"/>
                    </a:moveTo>
                    <a:cubicBezTo>
                      <a:pt x="10" y="12"/>
                      <a:pt x="10" y="12"/>
                      <a:pt x="10" y="12"/>
                    </a:cubicBezTo>
                    <a:cubicBezTo>
                      <a:pt x="7" y="12"/>
                      <a:pt x="5" y="13"/>
                      <a:pt x="5" y="15"/>
                    </a:cubicBezTo>
                    <a:cubicBezTo>
                      <a:pt x="5" y="16"/>
                      <a:pt x="6" y="17"/>
                      <a:pt x="8" y="17"/>
                    </a:cubicBezTo>
                    <a:cubicBezTo>
                      <a:pt x="10" y="17"/>
                      <a:pt x="11" y="17"/>
                      <a:pt x="13" y="15"/>
                    </a:cubicBezTo>
                    <a:lnTo>
                      <a:pt x="13" y="12"/>
                    </a:lnTo>
                    <a:close/>
                  </a:path>
                </a:pathLst>
              </a:custGeom>
              <a:grpFill/>
              <a:ln>
                <a:noFill/>
              </a:ln>
              <a:extLst/>
            </p:spPr>
            <p:txBody>
              <a:bodyPr/>
              <a:lstStyle/>
              <a:p>
                <a:pPr>
                  <a:defRPr/>
                </a:pPr>
                <a:endParaRPr lang="en-AU"/>
              </a:p>
            </p:txBody>
          </p:sp>
          <p:sp>
            <p:nvSpPr>
              <p:cNvPr id="57" name="Freeform 37"/>
              <p:cNvSpPr>
                <a:spLocks/>
              </p:cNvSpPr>
              <p:nvPr/>
            </p:nvSpPr>
            <p:spPr bwMode="auto">
              <a:xfrm>
                <a:off x="4252913" y="5997575"/>
                <a:ext cx="57150" cy="66675"/>
              </a:xfrm>
              <a:custGeom>
                <a:avLst/>
                <a:gdLst>
                  <a:gd name="T0" fmla="*/ 14 w 18"/>
                  <a:gd name="T1" fmla="*/ 21 h 21"/>
                  <a:gd name="T2" fmla="*/ 14 w 18"/>
                  <a:gd name="T3" fmla="*/ 18 h 21"/>
                  <a:gd name="T4" fmla="*/ 7 w 18"/>
                  <a:gd name="T5" fmla="*/ 21 h 21"/>
                  <a:gd name="T6" fmla="*/ 0 w 18"/>
                  <a:gd name="T7" fmla="*/ 13 h 21"/>
                  <a:gd name="T8" fmla="*/ 0 w 18"/>
                  <a:gd name="T9" fmla="*/ 0 h 21"/>
                  <a:gd name="T10" fmla="*/ 5 w 18"/>
                  <a:gd name="T11" fmla="*/ 0 h 21"/>
                  <a:gd name="T12" fmla="*/ 5 w 18"/>
                  <a:gd name="T13" fmla="*/ 12 h 21"/>
                  <a:gd name="T14" fmla="*/ 8 w 18"/>
                  <a:gd name="T15" fmla="*/ 17 h 21"/>
                  <a:gd name="T16" fmla="*/ 13 w 18"/>
                  <a:gd name="T17" fmla="*/ 14 h 21"/>
                  <a:gd name="T18" fmla="*/ 13 w 18"/>
                  <a:gd name="T19" fmla="*/ 0 h 21"/>
                  <a:gd name="T20" fmla="*/ 18 w 18"/>
                  <a:gd name="T21" fmla="*/ 0 h 21"/>
                  <a:gd name="T22" fmla="*/ 18 w 18"/>
                  <a:gd name="T23" fmla="*/ 21 h 21"/>
                  <a:gd name="T24" fmla="*/ 14 w 18"/>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14" y="21"/>
                    </a:moveTo>
                    <a:cubicBezTo>
                      <a:pt x="14" y="18"/>
                      <a:pt x="14" y="18"/>
                      <a:pt x="14" y="18"/>
                    </a:cubicBezTo>
                    <a:cubicBezTo>
                      <a:pt x="12" y="20"/>
                      <a:pt x="10" y="21"/>
                      <a:pt x="7" y="21"/>
                    </a:cubicBezTo>
                    <a:cubicBezTo>
                      <a:pt x="2" y="21"/>
                      <a:pt x="0" y="18"/>
                      <a:pt x="0" y="13"/>
                    </a:cubicBezTo>
                    <a:cubicBezTo>
                      <a:pt x="0" y="0"/>
                      <a:pt x="0" y="0"/>
                      <a:pt x="0" y="0"/>
                    </a:cubicBezTo>
                    <a:cubicBezTo>
                      <a:pt x="5" y="0"/>
                      <a:pt x="5" y="0"/>
                      <a:pt x="5" y="0"/>
                    </a:cubicBezTo>
                    <a:cubicBezTo>
                      <a:pt x="5" y="12"/>
                      <a:pt x="5" y="12"/>
                      <a:pt x="5" y="12"/>
                    </a:cubicBezTo>
                    <a:cubicBezTo>
                      <a:pt x="5" y="15"/>
                      <a:pt x="6" y="17"/>
                      <a:pt x="8" y="17"/>
                    </a:cubicBezTo>
                    <a:cubicBezTo>
                      <a:pt x="10" y="17"/>
                      <a:pt x="11" y="16"/>
                      <a:pt x="13" y="14"/>
                    </a:cubicBezTo>
                    <a:cubicBezTo>
                      <a:pt x="13" y="0"/>
                      <a:pt x="13" y="0"/>
                      <a:pt x="13" y="0"/>
                    </a:cubicBezTo>
                    <a:cubicBezTo>
                      <a:pt x="18" y="0"/>
                      <a:pt x="18" y="0"/>
                      <a:pt x="18" y="0"/>
                    </a:cubicBezTo>
                    <a:cubicBezTo>
                      <a:pt x="18" y="21"/>
                      <a:pt x="18" y="21"/>
                      <a:pt x="18" y="21"/>
                    </a:cubicBezTo>
                    <a:lnTo>
                      <a:pt x="14" y="21"/>
                    </a:lnTo>
                    <a:close/>
                  </a:path>
                </a:pathLst>
              </a:custGeom>
              <a:grpFill/>
              <a:ln>
                <a:noFill/>
              </a:ln>
              <a:extLst/>
            </p:spPr>
            <p:txBody>
              <a:bodyPr/>
              <a:lstStyle/>
              <a:p>
                <a:pPr>
                  <a:defRPr/>
                </a:pPr>
                <a:endParaRPr lang="en-AU"/>
              </a:p>
            </p:txBody>
          </p:sp>
        </p:grpSp>
      </p:grpSp>
      <p:sp>
        <p:nvSpPr>
          <p:cNvPr id="3" name="Subtitle 2"/>
          <p:cNvSpPr>
            <a:spLocks noGrp="1"/>
          </p:cNvSpPr>
          <p:nvPr>
            <p:ph type="subTitle" idx="1" hasCustomPrompt="1"/>
          </p:nvPr>
        </p:nvSpPr>
        <p:spPr>
          <a:xfrm>
            <a:off x="358774" y="2168860"/>
            <a:ext cx="6121438" cy="3087372"/>
          </a:xfrm>
        </p:spPr>
        <p:txBody>
          <a:bodyPr numCol="2" spcCol="360000">
            <a:normAutofit/>
          </a:bodyPr>
          <a:lstStyle>
            <a:lvl1pPr marL="0" indent="0" algn="l">
              <a:lnSpc>
                <a:spcPct val="90000"/>
              </a:lnSpc>
              <a:spcBef>
                <a:spcPts val="3000"/>
              </a:spcBef>
              <a:buNone/>
              <a:defRPr sz="1600" b="1">
                <a:solidFill>
                  <a:schemeClr val="bg1"/>
                </a:solidFill>
              </a:defRPr>
            </a:lvl1pPr>
            <a:lvl2pPr marL="0" indent="0" algn="l">
              <a:lnSpc>
                <a:spcPct val="90000"/>
              </a:lnSpc>
              <a:spcBef>
                <a:spcPts val="0"/>
              </a:spcBef>
              <a:spcAft>
                <a:spcPts val="563"/>
              </a:spcAft>
              <a:buNone/>
              <a:defRPr sz="1600">
                <a:solidFill>
                  <a:schemeClr val="bg1"/>
                </a:solidFill>
              </a:defRPr>
            </a:lvl2pPr>
            <a:lvl3pPr marL="266400" indent="-266400" algn="l">
              <a:lnSpc>
                <a:spcPct val="90000"/>
              </a:lnSpc>
              <a:spcBef>
                <a:spcPts val="0"/>
              </a:spcBef>
              <a:buNone/>
              <a:tabLst>
                <a:tab pos="356400" algn="l"/>
              </a:tabLst>
              <a:defRPr sz="1600">
                <a:solidFill>
                  <a:schemeClr val="bg1"/>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text styles</a:t>
            </a:r>
          </a:p>
          <a:p>
            <a:pPr lvl="1"/>
            <a:r>
              <a:rPr lang="en-US" dirty="0"/>
              <a:t>Second level</a:t>
            </a:r>
          </a:p>
          <a:p>
            <a:pPr lvl="2"/>
            <a:r>
              <a:rPr lang="en-US" dirty="0"/>
              <a:t>Third level</a:t>
            </a:r>
          </a:p>
        </p:txBody>
      </p:sp>
      <p:sp>
        <p:nvSpPr>
          <p:cNvPr id="27" name="Text Placeholder 14"/>
          <p:cNvSpPr>
            <a:spLocks noGrp="1"/>
          </p:cNvSpPr>
          <p:nvPr userDrawn="1">
            <p:ph type="body" sz="quarter" idx="17" hasCustomPrompt="1"/>
          </p:nvPr>
        </p:nvSpPr>
        <p:spPr>
          <a:xfrm>
            <a:off x="360000" y="5625959"/>
            <a:ext cx="4752000" cy="144000"/>
          </a:xfrm>
        </p:spPr>
        <p:txBody>
          <a:bodyPr anchor="ctr">
            <a:noAutofit/>
          </a:bodyPr>
          <a:lstStyle>
            <a:lvl1pPr marL="216000" marR="0" indent="-216000" algn="l" defTabSz="914400" rtl="0" eaLnBrk="1" fontAlgn="auto" latinLnBrk="0" hangingPunct="1">
              <a:lnSpc>
                <a:spcPct val="90000"/>
              </a:lnSpc>
              <a:spcBef>
                <a:spcPts val="600"/>
              </a:spcBef>
              <a:spcAft>
                <a:spcPts val="0"/>
              </a:spcAft>
              <a:buClrTx/>
              <a:buSzTx/>
              <a:buFontTx/>
              <a:buNone/>
              <a:tabLst/>
              <a:defRPr sz="1200" b="1" cap="all" baseline="0">
                <a:solidFill>
                  <a:schemeClr val="bg1"/>
                </a:solidFill>
              </a:defRPr>
            </a:lvl1pPr>
            <a:lvl2pPr marL="0" indent="0">
              <a:buFontTx/>
              <a:buNone/>
              <a:defRPr sz="1200">
                <a:solidFill>
                  <a:schemeClr val="bg2"/>
                </a:solidFill>
              </a:defRPr>
            </a:lvl2pPr>
            <a:lvl3pPr marL="0" indent="0">
              <a:buFontTx/>
              <a:buNone/>
              <a:defRPr sz="1200">
                <a:solidFill>
                  <a:schemeClr val="bg2"/>
                </a:solidFill>
              </a:defRPr>
            </a:lvl3pPr>
            <a:lvl4pPr marL="0" indent="0">
              <a:buFontTx/>
              <a:buNone/>
              <a:defRPr sz="1200">
                <a:solidFill>
                  <a:schemeClr val="bg2"/>
                </a:solidFill>
              </a:defRPr>
            </a:lvl4pPr>
            <a:lvl5pPr marL="0" indent="0">
              <a:buFontTx/>
              <a:buNone/>
              <a:defRPr sz="1200">
                <a:solidFill>
                  <a:schemeClr val="bg2"/>
                </a:solidFill>
              </a:defRPr>
            </a:lvl5pPr>
            <a:lvl6pPr marL="0" indent="0">
              <a:buFontTx/>
              <a:buNone/>
              <a:defRPr sz="1200">
                <a:solidFill>
                  <a:schemeClr val="bg2"/>
                </a:solidFill>
              </a:defRPr>
            </a:lvl6pPr>
            <a:lvl7pPr marL="0" indent="0">
              <a:buFontTx/>
              <a:buNone/>
              <a:defRPr sz="1200">
                <a:solidFill>
                  <a:schemeClr val="bg2"/>
                </a:solidFill>
              </a:defRPr>
            </a:lvl7pPr>
            <a:lvl8pPr marL="0" indent="0">
              <a:buFontTx/>
              <a:buNone/>
              <a:defRPr sz="1200">
                <a:solidFill>
                  <a:schemeClr val="bg2"/>
                </a:solidFill>
              </a:defRPr>
            </a:lvl8pPr>
            <a:lvl9pPr marL="0" indent="0">
              <a:buFontTx/>
              <a:buNone/>
              <a:defRPr sz="1200">
                <a:solidFill>
                  <a:schemeClr val="bg2"/>
                </a:solidFill>
              </a:defRPr>
            </a:lvl9pPr>
          </a:lstStyle>
          <a:p>
            <a:r>
              <a:rPr lang="en-AU" dirty="0"/>
              <a:t>Click to Add Business Unit</a:t>
            </a:r>
          </a:p>
        </p:txBody>
      </p:sp>
    </p:spTree>
    <p:extLst>
      <p:ext uri="{BB962C8B-B14F-4D97-AF65-F5344CB8AC3E}">
        <p14:creationId xmlns:p14="http://schemas.microsoft.com/office/powerpoint/2010/main" val="463021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lternative Title Slide">
    <p:bg>
      <p:bgPr>
        <a:solidFill>
          <a:schemeClr val="accent1"/>
        </a:solidFill>
        <a:effectLst/>
      </p:bgPr>
    </p:bg>
    <p:spTree>
      <p:nvGrpSpPr>
        <p:cNvPr id="1" name=""/>
        <p:cNvGrpSpPr/>
        <p:nvPr/>
      </p:nvGrpSpPr>
      <p:grpSpPr>
        <a:xfrm>
          <a:off x="0" y="0"/>
          <a:ext cx="0" cy="0"/>
          <a:chOff x="0" y="0"/>
          <a:chExt cx="0" cy="0"/>
        </a:xfrm>
      </p:grpSpPr>
      <p:grpSp>
        <p:nvGrpSpPr>
          <p:cNvPr id="28" name="Group 27"/>
          <p:cNvGrpSpPr/>
          <p:nvPr userDrawn="1"/>
        </p:nvGrpSpPr>
        <p:grpSpPr>
          <a:xfrm>
            <a:off x="-26988" y="357188"/>
            <a:ext cx="9195409" cy="6140081"/>
            <a:chOff x="-26988" y="357188"/>
            <a:chExt cx="9195409" cy="6140081"/>
          </a:xfrm>
        </p:grpSpPr>
        <p:grpSp>
          <p:nvGrpSpPr>
            <p:cNvPr id="29" name="Group 28"/>
            <p:cNvGrpSpPr/>
            <p:nvPr userDrawn="1"/>
          </p:nvGrpSpPr>
          <p:grpSpPr>
            <a:xfrm>
              <a:off x="608" y="5500319"/>
              <a:ext cx="9167813" cy="996950"/>
              <a:chOff x="608" y="5500319"/>
              <a:chExt cx="9167813" cy="996950"/>
            </a:xfrm>
          </p:grpSpPr>
          <p:grpSp>
            <p:nvGrpSpPr>
              <p:cNvPr id="43" name="Group 22"/>
              <p:cNvGrpSpPr>
                <a:grpSpLocks/>
              </p:cNvGrpSpPr>
              <p:nvPr userDrawn="1"/>
            </p:nvGrpSpPr>
            <p:grpSpPr bwMode="auto">
              <a:xfrm>
                <a:off x="608" y="5500319"/>
                <a:ext cx="9167813" cy="996950"/>
                <a:chOff x="-7938" y="5668963"/>
                <a:chExt cx="9167813" cy="996950"/>
              </a:xfrm>
            </p:grpSpPr>
            <p:sp>
              <p:nvSpPr>
                <p:cNvPr id="58" name="Freeform 11"/>
                <p:cNvSpPr>
                  <a:spLocks noEditPoints="1"/>
                </p:cNvSpPr>
                <p:nvPr userDrawn="1"/>
              </p:nvSpPr>
              <p:spPr bwMode="auto">
                <a:xfrm>
                  <a:off x="-7938" y="5668963"/>
                  <a:ext cx="9167813" cy="996950"/>
                </a:xfrm>
                <a:custGeom>
                  <a:avLst/>
                  <a:gdLst>
                    <a:gd name="T0" fmla="*/ 2880 w 2880"/>
                    <a:gd name="T1" fmla="*/ 20 h 313"/>
                    <a:gd name="T2" fmla="*/ 2789 w 2880"/>
                    <a:gd name="T3" fmla="*/ 20 h 313"/>
                    <a:gd name="T4" fmla="*/ 2313 w 2880"/>
                    <a:gd name="T5" fmla="*/ 137 h 313"/>
                    <a:gd name="T6" fmla="*/ 2784 w 2880"/>
                    <a:gd name="T7" fmla="*/ 313 h 313"/>
                    <a:gd name="T8" fmla="*/ 2880 w 2880"/>
                    <a:gd name="T9" fmla="*/ 313 h 313"/>
                    <a:gd name="T10" fmla="*/ 2880 w 2880"/>
                    <a:gd name="T11" fmla="*/ 20 h 313"/>
                    <a:gd name="T12" fmla="*/ 1860 w 2880"/>
                    <a:gd name="T13" fmla="*/ 0 h 313"/>
                    <a:gd name="T14" fmla="*/ 0 w 2880"/>
                    <a:gd name="T15" fmla="*/ 0 h 313"/>
                    <a:gd name="T16" fmla="*/ 0 w 2880"/>
                    <a:gd name="T17" fmla="*/ 157 h 313"/>
                    <a:gd name="T18" fmla="*/ 2030 w 2880"/>
                    <a:gd name="T19" fmla="*/ 157 h 313"/>
                    <a:gd name="T20" fmla="*/ 2313 w 2880"/>
                    <a:gd name="T21" fmla="*/ 137 h 313"/>
                    <a:gd name="T22" fmla="*/ 2313 w 2880"/>
                    <a:gd name="T23" fmla="*/ 137 h 313"/>
                    <a:gd name="T24" fmla="*/ 2313 w 2880"/>
                    <a:gd name="T25" fmla="*/ 137 h 313"/>
                    <a:gd name="T26" fmla="*/ 1860 w 2880"/>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0" h="313">
                      <a:moveTo>
                        <a:pt x="2880" y="20"/>
                      </a:moveTo>
                      <a:cubicBezTo>
                        <a:pt x="2789" y="20"/>
                        <a:pt x="2789" y="20"/>
                        <a:pt x="2789" y="20"/>
                      </a:cubicBezTo>
                      <a:cubicBezTo>
                        <a:pt x="2500" y="20"/>
                        <a:pt x="2393" y="107"/>
                        <a:pt x="2313" y="137"/>
                      </a:cubicBezTo>
                      <a:cubicBezTo>
                        <a:pt x="2411" y="217"/>
                        <a:pt x="2542" y="313"/>
                        <a:pt x="2784" y="313"/>
                      </a:cubicBezTo>
                      <a:cubicBezTo>
                        <a:pt x="2842" y="313"/>
                        <a:pt x="2880" y="313"/>
                        <a:pt x="2880" y="313"/>
                      </a:cubicBezTo>
                      <a:cubicBezTo>
                        <a:pt x="2880" y="20"/>
                        <a:pt x="2880" y="20"/>
                        <a:pt x="2880" y="20"/>
                      </a:cubicBezTo>
                      <a:moveTo>
                        <a:pt x="1860" y="0"/>
                      </a:moveTo>
                      <a:cubicBezTo>
                        <a:pt x="0" y="0"/>
                        <a:pt x="0" y="0"/>
                        <a:pt x="0" y="0"/>
                      </a:cubicBezTo>
                      <a:cubicBezTo>
                        <a:pt x="0" y="157"/>
                        <a:pt x="0" y="157"/>
                        <a:pt x="0" y="157"/>
                      </a:cubicBezTo>
                      <a:cubicBezTo>
                        <a:pt x="2030" y="157"/>
                        <a:pt x="2030" y="157"/>
                        <a:pt x="2030" y="157"/>
                      </a:cubicBezTo>
                      <a:cubicBezTo>
                        <a:pt x="2214" y="157"/>
                        <a:pt x="2274" y="152"/>
                        <a:pt x="2313" y="137"/>
                      </a:cubicBezTo>
                      <a:cubicBezTo>
                        <a:pt x="2313" y="137"/>
                        <a:pt x="2313" y="137"/>
                        <a:pt x="2313" y="137"/>
                      </a:cubicBezTo>
                      <a:cubicBezTo>
                        <a:pt x="2313" y="137"/>
                        <a:pt x="2313" y="137"/>
                        <a:pt x="2313" y="137"/>
                      </a:cubicBezTo>
                      <a:cubicBezTo>
                        <a:pt x="2216" y="57"/>
                        <a:pt x="2053" y="0"/>
                        <a:pt x="1860" y="0"/>
                      </a:cubicBezTo>
                    </a:path>
                  </a:pathLst>
                </a:custGeom>
                <a:solidFill>
                  <a:schemeClr val="accent1">
                    <a:lumMod val="75000"/>
                  </a:schemeClr>
                </a:solidFill>
                <a:ln>
                  <a:noFill/>
                </a:ln>
                <a:extLst/>
              </p:spPr>
              <p:txBody>
                <a:bodyPr/>
                <a:lstStyle/>
                <a:p>
                  <a:pPr>
                    <a:defRPr/>
                  </a:pPr>
                  <a:endParaRPr lang="en-AU"/>
                </a:p>
              </p:txBody>
            </p:sp>
            <p:sp>
              <p:nvSpPr>
                <p:cNvPr id="59" name="Freeform 24"/>
                <p:cNvSpPr>
                  <a:spLocks/>
                </p:cNvSpPr>
                <p:nvPr userDrawn="1"/>
              </p:nvSpPr>
              <p:spPr bwMode="auto">
                <a:xfrm>
                  <a:off x="-7938" y="5732463"/>
                  <a:ext cx="7362826" cy="433387"/>
                </a:xfrm>
                <a:custGeom>
                  <a:avLst/>
                  <a:gdLst>
                    <a:gd name="T0" fmla="*/ 2313 w 2313"/>
                    <a:gd name="T1" fmla="*/ 117 h 136"/>
                    <a:gd name="T2" fmla="*/ 1860 w 2313"/>
                    <a:gd name="T3" fmla="*/ 0 h 136"/>
                    <a:gd name="T4" fmla="*/ 0 w 2313"/>
                    <a:gd name="T5" fmla="*/ 0 h 136"/>
                    <a:gd name="T6" fmla="*/ 0 w 2313"/>
                    <a:gd name="T7" fmla="*/ 136 h 136"/>
                    <a:gd name="T8" fmla="*/ 2030 w 2313"/>
                    <a:gd name="T9" fmla="*/ 136 h 136"/>
                    <a:gd name="T10" fmla="*/ 2313 w 2313"/>
                    <a:gd name="T11" fmla="*/ 117 h 136"/>
                  </a:gdLst>
                  <a:ahLst/>
                  <a:cxnLst>
                    <a:cxn ang="0">
                      <a:pos x="T0" y="T1"/>
                    </a:cxn>
                    <a:cxn ang="0">
                      <a:pos x="T2" y="T3"/>
                    </a:cxn>
                    <a:cxn ang="0">
                      <a:pos x="T4" y="T5"/>
                    </a:cxn>
                    <a:cxn ang="0">
                      <a:pos x="T6" y="T7"/>
                    </a:cxn>
                    <a:cxn ang="0">
                      <a:pos x="T8" y="T9"/>
                    </a:cxn>
                    <a:cxn ang="0">
                      <a:pos x="T10" y="T11"/>
                    </a:cxn>
                  </a:cxnLst>
                  <a:rect l="0" t="0" r="r" b="b"/>
                  <a:pathLst>
                    <a:path w="2313" h="136">
                      <a:moveTo>
                        <a:pt x="2313" y="117"/>
                      </a:moveTo>
                      <a:cubicBezTo>
                        <a:pt x="2204" y="55"/>
                        <a:pt x="2053" y="0"/>
                        <a:pt x="1860" y="0"/>
                      </a:cubicBezTo>
                      <a:cubicBezTo>
                        <a:pt x="0" y="0"/>
                        <a:pt x="0" y="0"/>
                        <a:pt x="0" y="0"/>
                      </a:cubicBezTo>
                      <a:cubicBezTo>
                        <a:pt x="0" y="136"/>
                        <a:pt x="0" y="136"/>
                        <a:pt x="0" y="136"/>
                      </a:cubicBezTo>
                      <a:cubicBezTo>
                        <a:pt x="2030" y="136"/>
                        <a:pt x="2030" y="136"/>
                        <a:pt x="2030" y="136"/>
                      </a:cubicBezTo>
                      <a:cubicBezTo>
                        <a:pt x="2214" y="136"/>
                        <a:pt x="2274" y="132"/>
                        <a:pt x="2313" y="117"/>
                      </a:cubicBezTo>
                    </a:path>
                  </a:pathLst>
                </a:custGeom>
                <a:solidFill>
                  <a:schemeClr val="accent2"/>
                </a:solidFill>
                <a:ln>
                  <a:noFill/>
                </a:ln>
                <a:extLst/>
              </p:spPr>
              <p:txBody>
                <a:bodyPr/>
                <a:lstStyle/>
                <a:p>
                  <a:pPr>
                    <a:defRPr/>
                  </a:pPr>
                  <a:endParaRPr lang="en-AU"/>
                </a:p>
              </p:txBody>
            </p:sp>
            <p:sp>
              <p:nvSpPr>
                <p:cNvPr id="60" name="Freeform 25"/>
                <p:cNvSpPr>
                  <a:spLocks/>
                </p:cNvSpPr>
                <p:nvPr userDrawn="1"/>
              </p:nvSpPr>
              <p:spPr bwMode="auto">
                <a:xfrm>
                  <a:off x="7354888" y="5732463"/>
                  <a:ext cx="1804987" cy="869950"/>
                </a:xfrm>
                <a:custGeom>
                  <a:avLst/>
                  <a:gdLst>
                    <a:gd name="T0" fmla="*/ 476 w 567"/>
                    <a:gd name="T1" fmla="*/ 0 h 273"/>
                    <a:gd name="T2" fmla="*/ 0 w 567"/>
                    <a:gd name="T3" fmla="*/ 117 h 273"/>
                    <a:gd name="T4" fmla="*/ 471 w 567"/>
                    <a:gd name="T5" fmla="*/ 273 h 273"/>
                    <a:gd name="T6" fmla="*/ 567 w 567"/>
                    <a:gd name="T7" fmla="*/ 273 h 273"/>
                    <a:gd name="T8" fmla="*/ 567 w 567"/>
                    <a:gd name="T9" fmla="*/ 0 h 273"/>
                    <a:gd name="T10" fmla="*/ 476 w 567"/>
                    <a:gd name="T11" fmla="*/ 0 h 273"/>
                  </a:gdLst>
                  <a:ahLst/>
                  <a:cxnLst>
                    <a:cxn ang="0">
                      <a:pos x="T0" y="T1"/>
                    </a:cxn>
                    <a:cxn ang="0">
                      <a:pos x="T2" y="T3"/>
                    </a:cxn>
                    <a:cxn ang="0">
                      <a:pos x="T4" y="T5"/>
                    </a:cxn>
                    <a:cxn ang="0">
                      <a:pos x="T6" y="T7"/>
                    </a:cxn>
                    <a:cxn ang="0">
                      <a:pos x="T8" y="T9"/>
                    </a:cxn>
                    <a:cxn ang="0">
                      <a:pos x="T10" y="T11"/>
                    </a:cxn>
                  </a:cxnLst>
                  <a:rect l="0" t="0" r="r" b="b"/>
                  <a:pathLst>
                    <a:path w="567" h="273">
                      <a:moveTo>
                        <a:pt x="476" y="0"/>
                      </a:moveTo>
                      <a:cubicBezTo>
                        <a:pt x="187" y="0"/>
                        <a:pt x="80" y="87"/>
                        <a:pt x="0" y="117"/>
                      </a:cubicBezTo>
                      <a:cubicBezTo>
                        <a:pt x="128" y="190"/>
                        <a:pt x="229" y="273"/>
                        <a:pt x="471" y="273"/>
                      </a:cubicBezTo>
                      <a:cubicBezTo>
                        <a:pt x="529" y="273"/>
                        <a:pt x="567" y="273"/>
                        <a:pt x="567" y="273"/>
                      </a:cubicBezTo>
                      <a:cubicBezTo>
                        <a:pt x="567" y="0"/>
                        <a:pt x="567" y="0"/>
                        <a:pt x="567" y="0"/>
                      </a:cubicBezTo>
                      <a:lnTo>
                        <a:pt x="476" y="0"/>
                      </a:lnTo>
                      <a:close/>
                    </a:path>
                  </a:pathLst>
                </a:custGeom>
                <a:solidFill>
                  <a:srgbClr val="FFFFFF"/>
                </a:solidFill>
                <a:ln>
                  <a:noFill/>
                </a:ln>
                <a:extLst/>
              </p:spPr>
              <p:txBody>
                <a:bodyPr/>
                <a:lstStyle/>
                <a:p>
                  <a:pPr>
                    <a:defRPr/>
                  </a:pPr>
                  <a:endParaRPr lang="en-AU"/>
                </a:p>
              </p:txBody>
            </p:sp>
          </p:grpSp>
          <p:pic>
            <p:nvPicPr>
              <p:cNvPr id="44" name="Picture 78"/>
              <p:cNvPicPr>
                <a:picLocks noChangeAspect="1" noChangeArrowheads="1"/>
              </p:cNvPicPr>
              <p:nvPr userDrawn="1"/>
            </p:nvPicPr>
            <p:blipFill>
              <a:blip r:embed="rId2" cstate="print"/>
              <a:srcRect/>
              <a:stretch>
                <a:fillRect/>
              </a:stretch>
            </p:blipFill>
            <p:spPr bwMode="auto">
              <a:xfrm>
                <a:off x="8169275" y="5675743"/>
                <a:ext cx="655638" cy="655637"/>
              </a:xfrm>
              <a:prstGeom prst="rect">
                <a:avLst/>
              </a:prstGeom>
              <a:noFill/>
              <a:ln w="9525">
                <a:noFill/>
                <a:miter lim="800000"/>
                <a:headEnd/>
                <a:tailEnd/>
              </a:ln>
            </p:spPr>
          </p:pic>
          <p:grpSp>
            <p:nvGrpSpPr>
              <p:cNvPr id="45" name="Group 19"/>
              <p:cNvGrpSpPr/>
              <p:nvPr userDrawn="1"/>
            </p:nvGrpSpPr>
            <p:grpSpPr>
              <a:xfrm>
                <a:off x="360000" y="5807505"/>
                <a:ext cx="814388" cy="95250"/>
                <a:chOff x="3495675" y="5969000"/>
                <a:chExt cx="814388" cy="95250"/>
              </a:xfrm>
              <a:solidFill>
                <a:schemeClr val="accent1"/>
              </a:solidFill>
            </p:grpSpPr>
            <p:sp>
              <p:nvSpPr>
                <p:cNvPr id="46" name="Freeform 26"/>
                <p:cNvSpPr>
                  <a:spLocks/>
                </p:cNvSpPr>
                <p:nvPr/>
              </p:nvSpPr>
              <p:spPr bwMode="auto">
                <a:xfrm>
                  <a:off x="34956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1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1"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1" y="13"/>
                        <a:pt x="21" y="13"/>
                        <a:pt x="21"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a:p>
              </p:txBody>
            </p:sp>
            <p:sp>
              <p:nvSpPr>
                <p:cNvPr id="47" name="Freeform 27"/>
                <p:cNvSpPr>
                  <a:spLocks/>
                </p:cNvSpPr>
                <p:nvPr/>
              </p:nvSpPr>
              <p:spPr bwMode="auto">
                <a:xfrm>
                  <a:off x="360362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a:p>
              </p:txBody>
            </p:sp>
            <p:sp>
              <p:nvSpPr>
                <p:cNvPr id="48" name="Freeform 28"/>
                <p:cNvSpPr>
                  <a:spLocks/>
                </p:cNvSpPr>
                <p:nvPr/>
              </p:nvSpPr>
              <p:spPr bwMode="auto">
                <a:xfrm>
                  <a:off x="37115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9"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a:p>
              </p:txBody>
            </p:sp>
            <p:sp>
              <p:nvSpPr>
                <p:cNvPr id="49" name="Oval 29"/>
                <p:cNvSpPr>
                  <a:spLocks noChangeArrowheads="1"/>
                </p:cNvSpPr>
                <p:nvPr/>
              </p:nvSpPr>
              <p:spPr bwMode="auto">
                <a:xfrm>
                  <a:off x="3819525" y="6042025"/>
                  <a:ext cx="19050" cy="22225"/>
                </a:xfrm>
                <a:prstGeom prst="ellipse">
                  <a:avLst/>
                </a:prstGeom>
                <a:grpFill/>
                <a:ln>
                  <a:noFill/>
                </a:ln>
                <a:extLst/>
              </p:spPr>
              <p:txBody>
                <a:bodyPr/>
                <a:lstStyle/>
                <a:p>
                  <a:pPr>
                    <a:defRPr/>
                  </a:pPr>
                  <a:endParaRPr lang="en-AU"/>
                </a:p>
              </p:txBody>
            </p:sp>
            <p:sp>
              <p:nvSpPr>
                <p:cNvPr id="50" name="Freeform 30"/>
                <p:cNvSpPr>
                  <a:spLocks/>
                </p:cNvSpPr>
                <p:nvPr/>
              </p:nvSpPr>
              <p:spPr bwMode="auto">
                <a:xfrm>
                  <a:off x="3851275" y="5997575"/>
                  <a:ext cx="50800" cy="66675"/>
                </a:xfrm>
                <a:custGeom>
                  <a:avLst/>
                  <a:gdLst>
                    <a:gd name="T0" fmla="*/ 16 w 16"/>
                    <a:gd name="T1" fmla="*/ 20 h 21"/>
                    <a:gd name="T2" fmla="*/ 10 w 16"/>
                    <a:gd name="T3" fmla="*/ 21 h 21"/>
                    <a:gd name="T4" fmla="*/ 0 w 16"/>
                    <a:gd name="T5" fmla="*/ 11 h 21"/>
                    <a:gd name="T6" fmla="*/ 10 w 16"/>
                    <a:gd name="T7" fmla="*/ 0 h 21"/>
                    <a:gd name="T8" fmla="*/ 16 w 16"/>
                    <a:gd name="T9" fmla="*/ 1 h 21"/>
                    <a:gd name="T10" fmla="*/ 14 w 16"/>
                    <a:gd name="T11" fmla="*/ 5 h 21"/>
                    <a:gd name="T12" fmla="*/ 11 w 16"/>
                    <a:gd name="T13" fmla="*/ 4 h 21"/>
                    <a:gd name="T14" fmla="*/ 6 w 16"/>
                    <a:gd name="T15" fmla="*/ 10 h 21"/>
                    <a:gd name="T16" fmla="*/ 11 w 16"/>
                    <a:gd name="T17" fmla="*/ 17 h 21"/>
                    <a:gd name="T18" fmla="*/ 15 w 16"/>
                    <a:gd name="T19" fmla="*/ 16 h 21"/>
                    <a:gd name="T20" fmla="*/ 16 w 16"/>
                    <a:gd name="T21"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1">
                      <a:moveTo>
                        <a:pt x="16" y="20"/>
                      </a:moveTo>
                      <a:cubicBezTo>
                        <a:pt x="14" y="21"/>
                        <a:pt x="12" y="21"/>
                        <a:pt x="10" y="21"/>
                      </a:cubicBezTo>
                      <a:cubicBezTo>
                        <a:pt x="3" y="21"/>
                        <a:pt x="0" y="17"/>
                        <a:pt x="0" y="11"/>
                      </a:cubicBezTo>
                      <a:cubicBezTo>
                        <a:pt x="0" y="4"/>
                        <a:pt x="4" y="0"/>
                        <a:pt x="10" y="0"/>
                      </a:cubicBezTo>
                      <a:cubicBezTo>
                        <a:pt x="12" y="0"/>
                        <a:pt x="14" y="0"/>
                        <a:pt x="16" y="1"/>
                      </a:cubicBezTo>
                      <a:cubicBezTo>
                        <a:pt x="14" y="5"/>
                        <a:pt x="14" y="5"/>
                        <a:pt x="14" y="5"/>
                      </a:cubicBezTo>
                      <a:cubicBezTo>
                        <a:pt x="13" y="4"/>
                        <a:pt x="12" y="4"/>
                        <a:pt x="11" y="4"/>
                      </a:cubicBezTo>
                      <a:cubicBezTo>
                        <a:pt x="7" y="4"/>
                        <a:pt x="6" y="6"/>
                        <a:pt x="6" y="10"/>
                      </a:cubicBezTo>
                      <a:cubicBezTo>
                        <a:pt x="6" y="15"/>
                        <a:pt x="7" y="17"/>
                        <a:pt x="11" y="17"/>
                      </a:cubicBezTo>
                      <a:cubicBezTo>
                        <a:pt x="12" y="17"/>
                        <a:pt x="14" y="17"/>
                        <a:pt x="15" y="16"/>
                      </a:cubicBezTo>
                      <a:lnTo>
                        <a:pt x="16" y="20"/>
                      </a:lnTo>
                      <a:close/>
                    </a:path>
                  </a:pathLst>
                </a:custGeom>
                <a:grpFill/>
                <a:ln>
                  <a:noFill/>
                </a:ln>
                <a:extLst/>
              </p:spPr>
              <p:txBody>
                <a:bodyPr/>
                <a:lstStyle/>
                <a:p>
                  <a:pPr>
                    <a:defRPr/>
                  </a:pPr>
                  <a:endParaRPr lang="en-AU"/>
                </a:p>
              </p:txBody>
            </p:sp>
            <p:sp>
              <p:nvSpPr>
                <p:cNvPr id="51" name="Freeform 31"/>
                <p:cNvSpPr>
                  <a:spLocks/>
                </p:cNvSpPr>
                <p:nvPr/>
              </p:nvSpPr>
              <p:spPr bwMode="auto">
                <a:xfrm>
                  <a:off x="3911600" y="5997575"/>
                  <a:ext cx="47625" cy="66675"/>
                </a:xfrm>
                <a:custGeom>
                  <a:avLst/>
                  <a:gdLst>
                    <a:gd name="T0" fmla="*/ 6 w 15"/>
                    <a:gd name="T1" fmla="*/ 21 h 21"/>
                    <a:gd name="T2" fmla="*/ 0 w 15"/>
                    <a:gd name="T3" fmla="*/ 20 h 21"/>
                    <a:gd name="T4" fmla="*/ 1 w 15"/>
                    <a:gd name="T5" fmla="*/ 16 h 21"/>
                    <a:gd name="T6" fmla="*/ 6 w 15"/>
                    <a:gd name="T7" fmla="*/ 17 h 21"/>
                    <a:gd name="T8" fmla="*/ 9 w 15"/>
                    <a:gd name="T9" fmla="*/ 15 h 21"/>
                    <a:gd name="T10" fmla="*/ 6 w 15"/>
                    <a:gd name="T11" fmla="*/ 12 h 21"/>
                    <a:gd name="T12" fmla="*/ 0 w 15"/>
                    <a:gd name="T13" fmla="*/ 6 h 21"/>
                    <a:gd name="T14" fmla="*/ 8 w 15"/>
                    <a:gd name="T15" fmla="*/ 0 h 21"/>
                    <a:gd name="T16" fmla="*/ 13 w 15"/>
                    <a:gd name="T17" fmla="*/ 0 h 21"/>
                    <a:gd name="T18" fmla="*/ 13 w 15"/>
                    <a:gd name="T19" fmla="*/ 4 h 21"/>
                    <a:gd name="T20" fmla="*/ 9 w 15"/>
                    <a:gd name="T21" fmla="*/ 4 h 21"/>
                    <a:gd name="T22" fmla="*/ 6 w 15"/>
                    <a:gd name="T23" fmla="*/ 6 h 21"/>
                    <a:gd name="T24" fmla="*/ 9 w 15"/>
                    <a:gd name="T25" fmla="*/ 9 h 21"/>
                    <a:gd name="T26" fmla="*/ 15 w 15"/>
                    <a:gd name="T27" fmla="*/ 14 h 21"/>
                    <a:gd name="T28" fmla="*/ 6 w 15"/>
                    <a:gd name="T2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1">
                      <a:moveTo>
                        <a:pt x="6" y="21"/>
                      </a:moveTo>
                      <a:cubicBezTo>
                        <a:pt x="4" y="21"/>
                        <a:pt x="2" y="21"/>
                        <a:pt x="0" y="20"/>
                      </a:cubicBezTo>
                      <a:cubicBezTo>
                        <a:pt x="1" y="16"/>
                        <a:pt x="1" y="16"/>
                        <a:pt x="1" y="16"/>
                      </a:cubicBezTo>
                      <a:cubicBezTo>
                        <a:pt x="3" y="17"/>
                        <a:pt x="5" y="17"/>
                        <a:pt x="6" y="17"/>
                      </a:cubicBezTo>
                      <a:cubicBezTo>
                        <a:pt x="8" y="17"/>
                        <a:pt x="9" y="16"/>
                        <a:pt x="9" y="15"/>
                      </a:cubicBezTo>
                      <a:cubicBezTo>
                        <a:pt x="9" y="14"/>
                        <a:pt x="8" y="13"/>
                        <a:pt x="6" y="12"/>
                      </a:cubicBezTo>
                      <a:cubicBezTo>
                        <a:pt x="3" y="11"/>
                        <a:pt x="0" y="10"/>
                        <a:pt x="0" y="6"/>
                      </a:cubicBezTo>
                      <a:cubicBezTo>
                        <a:pt x="0" y="2"/>
                        <a:pt x="3" y="0"/>
                        <a:pt x="8" y="0"/>
                      </a:cubicBezTo>
                      <a:cubicBezTo>
                        <a:pt x="10" y="0"/>
                        <a:pt x="12" y="0"/>
                        <a:pt x="13" y="0"/>
                      </a:cubicBezTo>
                      <a:cubicBezTo>
                        <a:pt x="13" y="4"/>
                        <a:pt x="13" y="4"/>
                        <a:pt x="13" y="4"/>
                      </a:cubicBezTo>
                      <a:cubicBezTo>
                        <a:pt x="11" y="4"/>
                        <a:pt x="10" y="4"/>
                        <a:pt x="9" y="4"/>
                      </a:cubicBezTo>
                      <a:cubicBezTo>
                        <a:pt x="6" y="4"/>
                        <a:pt x="6" y="5"/>
                        <a:pt x="6" y="6"/>
                      </a:cubicBezTo>
                      <a:cubicBezTo>
                        <a:pt x="6" y="7"/>
                        <a:pt x="7" y="8"/>
                        <a:pt x="9" y="9"/>
                      </a:cubicBezTo>
                      <a:cubicBezTo>
                        <a:pt x="13" y="10"/>
                        <a:pt x="15" y="11"/>
                        <a:pt x="15" y="14"/>
                      </a:cubicBezTo>
                      <a:cubicBezTo>
                        <a:pt x="15" y="18"/>
                        <a:pt x="11" y="21"/>
                        <a:pt x="6" y="21"/>
                      </a:cubicBezTo>
                    </a:path>
                  </a:pathLst>
                </a:custGeom>
                <a:grpFill/>
                <a:ln>
                  <a:noFill/>
                </a:ln>
                <a:extLst/>
              </p:spPr>
              <p:txBody>
                <a:bodyPr/>
                <a:lstStyle/>
                <a:p>
                  <a:pPr>
                    <a:defRPr/>
                  </a:pPr>
                  <a:endParaRPr lang="en-AU"/>
                </a:p>
              </p:txBody>
            </p:sp>
            <p:sp>
              <p:nvSpPr>
                <p:cNvPr id="52" name="Freeform 32"/>
                <p:cNvSpPr>
                  <a:spLocks noEditPoints="1"/>
                </p:cNvSpPr>
                <p:nvPr/>
              </p:nvSpPr>
              <p:spPr bwMode="auto">
                <a:xfrm>
                  <a:off x="3965575" y="5969000"/>
                  <a:ext cx="28575" cy="95250"/>
                </a:xfrm>
                <a:custGeom>
                  <a:avLst/>
                  <a:gdLst>
                    <a:gd name="T0" fmla="*/ 4 w 9"/>
                    <a:gd name="T1" fmla="*/ 30 h 30"/>
                    <a:gd name="T2" fmla="*/ 4 w 9"/>
                    <a:gd name="T3" fmla="*/ 13 h 30"/>
                    <a:gd name="T4" fmla="*/ 0 w 9"/>
                    <a:gd name="T5" fmla="*/ 13 h 30"/>
                    <a:gd name="T6" fmla="*/ 0 w 9"/>
                    <a:gd name="T7" fmla="*/ 9 h 30"/>
                    <a:gd name="T8" fmla="*/ 9 w 9"/>
                    <a:gd name="T9" fmla="*/ 9 h 30"/>
                    <a:gd name="T10" fmla="*/ 9 w 9"/>
                    <a:gd name="T11" fmla="*/ 30 h 30"/>
                    <a:gd name="T12" fmla="*/ 4 w 9"/>
                    <a:gd name="T13" fmla="*/ 30 h 30"/>
                    <a:gd name="T14" fmla="*/ 6 w 9"/>
                    <a:gd name="T15" fmla="*/ 6 h 30"/>
                    <a:gd name="T16" fmla="*/ 3 w 9"/>
                    <a:gd name="T17" fmla="*/ 3 h 30"/>
                    <a:gd name="T18" fmla="*/ 6 w 9"/>
                    <a:gd name="T19" fmla="*/ 0 h 30"/>
                    <a:gd name="T20" fmla="*/ 9 w 9"/>
                    <a:gd name="T21" fmla="*/ 3 h 30"/>
                    <a:gd name="T22" fmla="*/ 6 w 9"/>
                    <a:gd name="T23"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30">
                      <a:moveTo>
                        <a:pt x="4" y="30"/>
                      </a:moveTo>
                      <a:cubicBezTo>
                        <a:pt x="4" y="13"/>
                        <a:pt x="4" y="13"/>
                        <a:pt x="4" y="13"/>
                      </a:cubicBezTo>
                      <a:cubicBezTo>
                        <a:pt x="0" y="13"/>
                        <a:pt x="0" y="13"/>
                        <a:pt x="0" y="13"/>
                      </a:cubicBezTo>
                      <a:cubicBezTo>
                        <a:pt x="0" y="9"/>
                        <a:pt x="0" y="9"/>
                        <a:pt x="0" y="9"/>
                      </a:cubicBezTo>
                      <a:cubicBezTo>
                        <a:pt x="9" y="9"/>
                        <a:pt x="9" y="9"/>
                        <a:pt x="9" y="9"/>
                      </a:cubicBezTo>
                      <a:cubicBezTo>
                        <a:pt x="9" y="30"/>
                        <a:pt x="9" y="30"/>
                        <a:pt x="9" y="30"/>
                      </a:cubicBezTo>
                      <a:lnTo>
                        <a:pt x="4" y="30"/>
                      </a:lnTo>
                      <a:close/>
                      <a:moveTo>
                        <a:pt x="6" y="6"/>
                      </a:moveTo>
                      <a:cubicBezTo>
                        <a:pt x="4" y="6"/>
                        <a:pt x="3" y="5"/>
                        <a:pt x="3" y="3"/>
                      </a:cubicBezTo>
                      <a:cubicBezTo>
                        <a:pt x="3" y="1"/>
                        <a:pt x="4" y="0"/>
                        <a:pt x="6" y="0"/>
                      </a:cubicBezTo>
                      <a:cubicBezTo>
                        <a:pt x="8" y="0"/>
                        <a:pt x="9" y="1"/>
                        <a:pt x="9" y="3"/>
                      </a:cubicBezTo>
                      <a:cubicBezTo>
                        <a:pt x="9" y="5"/>
                        <a:pt x="8" y="6"/>
                        <a:pt x="6" y="6"/>
                      </a:cubicBezTo>
                    </a:path>
                  </a:pathLst>
                </a:custGeom>
                <a:grpFill/>
                <a:ln>
                  <a:noFill/>
                </a:ln>
                <a:extLst/>
              </p:spPr>
              <p:txBody>
                <a:bodyPr/>
                <a:lstStyle/>
                <a:p>
                  <a:pPr>
                    <a:defRPr/>
                  </a:pPr>
                  <a:endParaRPr lang="en-AU"/>
                </a:p>
              </p:txBody>
            </p:sp>
            <p:sp>
              <p:nvSpPr>
                <p:cNvPr id="53" name="Freeform 33"/>
                <p:cNvSpPr>
                  <a:spLocks/>
                </p:cNvSpPr>
                <p:nvPr/>
              </p:nvSpPr>
              <p:spPr bwMode="auto">
                <a:xfrm>
                  <a:off x="4013200" y="5997575"/>
                  <a:ext cx="39687" cy="66675"/>
                </a:xfrm>
                <a:custGeom>
                  <a:avLst/>
                  <a:gdLst>
                    <a:gd name="T0" fmla="*/ 11 w 12"/>
                    <a:gd name="T1" fmla="*/ 5 h 21"/>
                    <a:gd name="T2" fmla="*/ 9 w 12"/>
                    <a:gd name="T3" fmla="*/ 5 h 21"/>
                    <a:gd name="T4" fmla="*/ 5 w 12"/>
                    <a:gd name="T5" fmla="*/ 8 h 21"/>
                    <a:gd name="T6" fmla="*/ 5 w 12"/>
                    <a:gd name="T7" fmla="*/ 21 h 21"/>
                    <a:gd name="T8" fmla="*/ 0 w 12"/>
                    <a:gd name="T9" fmla="*/ 21 h 21"/>
                    <a:gd name="T10" fmla="*/ 0 w 12"/>
                    <a:gd name="T11" fmla="*/ 0 h 21"/>
                    <a:gd name="T12" fmla="*/ 4 w 12"/>
                    <a:gd name="T13" fmla="*/ 0 h 21"/>
                    <a:gd name="T14" fmla="*/ 4 w 12"/>
                    <a:gd name="T15" fmla="*/ 4 h 21"/>
                    <a:gd name="T16" fmla="*/ 10 w 12"/>
                    <a:gd name="T17" fmla="*/ 0 h 21"/>
                    <a:gd name="T18" fmla="*/ 12 w 12"/>
                    <a:gd name="T19" fmla="*/ 0 h 21"/>
                    <a:gd name="T20" fmla="*/ 11 w 12"/>
                    <a:gd name="T21"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21">
                      <a:moveTo>
                        <a:pt x="11" y="5"/>
                      </a:moveTo>
                      <a:cubicBezTo>
                        <a:pt x="11" y="5"/>
                        <a:pt x="10" y="5"/>
                        <a:pt x="9" y="5"/>
                      </a:cubicBezTo>
                      <a:cubicBezTo>
                        <a:pt x="8" y="5"/>
                        <a:pt x="7" y="6"/>
                        <a:pt x="5" y="8"/>
                      </a:cubicBezTo>
                      <a:cubicBezTo>
                        <a:pt x="5" y="21"/>
                        <a:pt x="5" y="21"/>
                        <a:pt x="5" y="21"/>
                      </a:cubicBezTo>
                      <a:cubicBezTo>
                        <a:pt x="0" y="21"/>
                        <a:pt x="0" y="21"/>
                        <a:pt x="0" y="21"/>
                      </a:cubicBezTo>
                      <a:cubicBezTo>
                        <a:pt x="0" y="0"/>
                        <a:pt x="0" y="0"/>
                        <a:pt x="0" y="0"/>
                      </a:cubicBezTo>
                      <a:cubicBezTo>
                        <a:pt x="4" y="0"/>
                        <a:pt x="4" y="0"/>
                        <a:pt x="4" y="0"/>
                      </a:cubicBezTo>
                      <a:cubicBezTo>
                        <a:pt x="4" y="4"/>
                        <a:pt x="4" y="4"/>
                        <a:pt x="4" y="4"/>
                      </a:cubicBezTo>
                      <a:cubicBezTo>
                        <a:pt x="6" y="1"/>
                        <a:pt x="8" y="0"/>
                        <a:pt x="10" y="0"/>
                      </a:cubicBezTo>
                      <a:cubicBezTo>
                        <a:pt x="11" y="0"/>
                        <a:pt x="11" y="0"/>
                        <a:pt x="12" y="0"/>
                      </a:cubicBezTo>
                      <a:lnTo>
                        <a:pt x="11" y="5"/>
                      </a:lnTo>
                      <a:close/>
                    </a:path>
                  </a:pathLst>
                </a:custGeom>
                <a:grpFill/>
                <a:ln>
                  <a:noFill/>
                </a:ln>
                <a:extLst/>
              </p:spPr>
              <p:txBody>
                <a:bodyPr/>
                <a:lstStyle/>
                <a:p>
                  <a:pPr>
                    <a:defRPr/>
                  </a:pPr>
                  <a:endParaRPr lang="en-AU"/>
                </a:p>
              </p:txBody>
            </p:sp>
            <p:sp>
              <p:nvSpPr>
                <p:cNvPr id="54" name="Freeform 34"/>
                <p:cNvSpPr>
                  <a:spLocks noEditPoints="1"/>
                </p:cNvSpPr>
                <p:nvPr/>
              </p:nvSpPr>
              <p:spPr bwMode="auto">
                <a:xfrm>
                  <a:off x="4062413" y="5997575"/>
                  <a:ext cx="66675" cy="66675"/>
                </a:xfrm>
                <a:custGeom>
                  <a:avLst/>
                  <a:gdLst>
                    <a:gd name="T0" fmla="*/ 10 w 21"/>
                    <a:gd name="T1" fmla="*/ 21 h 21"/>
                    <a:gd name="T2" fmla="*/ 0 w 21"/>
                    <a:gd name="T3" fmla="*/ 11 h 21"/>
                    <a:gd name="T4" fmla="*/ 10 w 21"/>
                    <a:gd name="T5" fmla="*/ 0 h 21"/>
                    <a:gd name="T6" fmla="*/ 21 w 21"/>
                    <a:gd name="T7" fmla="*/ 10 h 21"/>
                    <a:gd name="T8" fmla="*/ 10 w 21"/>
                    <a:gd name="T9" fmla="*/ 21 h 21"/>
                    <a:gd name="T10" fmla="*/ 10 w 21"/>
                    <a:gd name="T11" fmla="*/ 4 h 21"/>
                    <a:gd name="T12" fmla="*/ 5 w 21"/>
                    <a:gd name="T13" fmla="*/ 10 h 21"/>
                    <a:gd name="T14" fmla="*/ 10 w 21"/>
                    <a:gd name="T15" fmla="*/ 17 h 21"/>
                    <a:gd name="T16" fmla="*/ 15 w 21"/>
                    <a:gd name="T17" fmla="*/ 11 h 21"/>
                    <a:gd name="T18" fmla="*/ 10 w 21"/>
                    <a:gd name="T19"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21"/>
                      </a:moveTo>
                      <a:cubicBezTo>
                        <a:pt x="3" y="21"/>
                        <a:pt x="0" y="17"/>
                        <a:pt x="0" y="11"/>
                      </a:cubicBezTo>
                      <a:cubicBezTo>
                        <a:pt x="0" y="4"/>
                        <a:pt x="3" y="0"/>
                        <a:pt x="10" y="0"/>
                      </a:cubicBezTo>
                      <a:cubicBezTo>
                        <a:pt x="17" y="0"/>
                        <a:pt x="21" y="4"/>
                        <a:pt x="21" y="10"/>
                      </a:cubicBezTo>
                      <a:cubicBezTo>
                        <a:pt x="21" y="17"/>
                        <a:pt x="17" y="21"/>
                        <a:pt x="10" y="21"/>
                      </a:cubicBezTo>
                      <a:moveTo>
                        <a:pt x="10" y="4"/>
                      </a:moveTo>
                      <a:cubicBezTo>
                        <a:pt x="7" y="4"/>
                        <a:pt x="5" y="7"/>
                        <a:pt x="5" y="10"/>
                      </a:cubicBezTo>
                      <a:cubicBezTo>
                        <a:pt x="5" y="14"/>
                        <a:pt x="6" y="17"/>
                        <a:pt x="10" y="17"/>
                      </a:cubicBezTo>
                      <a:cubicBezTo>
                        <a:pt x="14" y="17"/>
                        <a:pt x="15" y="14"/>
                        <a:pt x="15" y="11"/>
                      </a:cubicBezTo>
                      <a:cubicBezTo>
                        <a:pt x="15" y="6"/>
                        <a:pt x="14" y="4"/>
                        <a:pt x="10" y="4"/>
                      </a:cubicBezTo>
                    </a:path>
                  </a:pathLst>
                </a:custGeom>
                <a:grpFill/>
                <a:ln>
                  <a:noFill/>
                </a:ln>
                <a:extLst/>
              </p:spPr>
              <p:txBody>
                <a:bodyPr/>
                <a:lstStyle/>
                <a:p>
                  <a:pPr>
                    <a:defRPr/>
                  </a:pPr>
                  <a:endParaRPr lang="en-AU"/>
                </a:p>
              </p:txBody>
            </p:sp>
            <p:sp>
              <p:nvSpPr>
                <p:cNvPr id="55" name="Oval 35"/>
                <p:cNvSpPr>
                  <a:spLocks noChangeArrowheads="1"/>
                </p:cNvSpPr>
                <p:nvPr/>
              </p:nvSpPr>
              <p:spPr bwMode="auto">
                <a:xfrm>
                  <a:off x="4141788" y="6042025"/>
                  <a:ext cx="19050" cy="22225"/>
                </a:xfrm>
                <a:prstGeom prst="ellipse">
                  <a:avLst/>
                </a:prstGeom>
                <a:grpFill/>
                <a:ln>
                  <a:noFill/>
                </a:ln>
                <a:extLst/>
              </p:spPr>
              <p:txBody>
                <a:bodyPr/>
                <a:lstStyle/>
                <a:p>
                  <a:pPr>
                    <a:defRPr/>
                  </a:pPr>
                  <a:endParaRPr lang="en-AU"/>
                </a:p>
              </p:txBody>
            </p:sp>
            <p:sp>
              <p:nvSpPr>
                <p:cNvPr id="56" name="Freeform 36"/>
                <p:cNvSpPr>
                  <a:spLocks noEditPoints="1"/>
                </p:cNvSpPr>
                <p:nvPr/>
              </p:nvSpPr>
              <p:spPr bwMode="auto">
                <a:xfrm>
                  <a:off x="4176713" y="5997575"/>
                  <a:ext cx="57150" cy="66675"/>
                </a:xfrm>
                <a:custGeom>
                  <a:avLst/>
                  <a:gdLst>
                    <a:gd name="T0" fmla="*/ 14 w 18"/>
                    <a:gd name="T1" fmla="*/ 21 h 21"/>
                    <a:gd name="T2" fmla="*/ 13 w 18"/>
                    <a:gd name="T3" fmla="*/ 19 h 21"/>
                    <a:gd name="T4" fmla="*/ 7 w 18"/>
                    <a:gd name="T5" fmla="*/ 21 h 21"/>
                    <a:gd name="T6" fmla="*/ 0 w 18"/>
                    <a:gd name="T7" fmla="*/ 15 h 21"/>
                    <a:gd name="T8" fmla="*/ 10 w 18"/>
                    <a:gd name="T9" fmla="*/ 8 h 21"/>
                    <a:gd name="T10" fmla="*/ 13 w 18"/>
                    <a:gd name="T11" fmla="*/ 8 h 21"/>
                    <a:gd name="T12" fmla="*/ 13 w 18"/>
                    <a:gd name="T13" fmla="*/ 7 h 21"/>
                    <a:gd name="T14" fmla="*/ 8 w 18"/>
                    <a:gd name="T15" fmla="*/ 4 h 21"/>
                    <a:gd name="T16" fmla="*/ 2 w 18"/>
                    <a:gd name="T17" fmla="*/ 5 h 21"/>
                    <a:gd name="T18" fmla="*/ 2 w 18"/>
                    <a:gd name="T19" fmla="*/ 1 h 21"/>
                    <a:gd name="T20" fmla="*/ 9 w 18"/>
                    <a:gd name="T21" fmla="*/ 0 h 21"/>
                    <a:gd name="T22" fmla="*/ 18 w 18"/>
                    <a:gd name="T23" fmla="*/ 7 h 21"/>
                    <a:gd name="T24" fmla="*/ 18 w 18"/>
                    <a:gd name="T25" fmla="*/ 21 h 21"/>
                    <a:gd name="T26" fmla="*/ 14 w 18"/>
                    <a:gd name="T27" fmla="*/ 21 h 21"/>
                    <a:gd name="T28" fmla="*/ 13 w 18"/>
                    <a:gd name="T29" fmla="*/ 12 h 21"/>
                    <a:gd name="T30" fmla="*/ 10 w 18"/>
                    <a:gd name="T31" fmla="*/ 12 h 21"/>
                    <a:gd name="T32" fmla="*/ 5 w 18"/>
                    <a:gd name="T33" fmla="*/ 15 h 21"/>
                    <a:gd name="T34" fmla="*/ 8 w 18"/>
                    <a:gd name="T35" fmla="*/ 17 h 21"/>
                    <a:gd name="T36" fmla="*/ 13 w 18"/>
                    <a:gd name="T37" fmla="*/ 15 h 21"/>
                    <a:gd name="T38" fmla="*/ 13 w 18"/>
                    <a:gd name="T39"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1">
                      <a:moveTo>
                        <a:pt x="14" y="21"/>
                      </a:moveTo>
                      <a:cubicBezTo>
                        <a:pt x="13" y="19"/>
                        <a:pt x="13" y="19"/>
                        <a:pt x="13" y="19"/>
                      </a:cubicBezTo>
                      <a:cubicBezTo>
                        <a:pt x="12" y="20"/>
                        <a:pt x="10" y="21"/>
                        <a:pt x="7" y="21"/>
                      </a:cubicBezTo>
                      <a:cubicBezTo>
                        <a:pt x="3" y="21"/>
                        <a:pt x="0" y="19"/>
                        <a:pt x="0" y="15"/>
                      </a:cubicBezTo>
                      <a:cubicBezTo>
                        <a:pt x="0" y="10"/>
                        <a:pt x="4" y="8"/>
                        <a:pt x="10" y="8"/>
                      </a:cubicBezTo>
                      <a:cubicBezTo>
                        <a:pt x="13" y="8"/>
                        <a:pt x="13" y="8"/>
                        <a:pt x="13" y="8"/>
                      </a:cubicBezTo>
                      <a:cubicBezTo>
                        <a:pt x="13" y="7"/>
                        <a:pt x="13" y="7"/>
                        <a:pt x="13" y="7"/>
                      </a:cubicBezTo>
                      <a:cubicBezTo>
                        <a:pt x="13" y="5"/>
                        <a:pt x="12" y="4"/>
                        <a:pt x="8" y="4"/>
                      </a:cubicBezTo>
                      <a:cubicBezTo>
                        <a:pt x="6" y="4"/>
                        <a:pt x="4" y="4"/>
                        <a:pt x="2" y="5"/>
                      </a:cubicBezTo>
                      <a:cubicBezTo>
                        <a:pt x="2" y="1"/>
                        <a:pt x="2" y="1"/>
                        <a:pt x="2" y="1"/>
                      </a:cubicBezTo>
                      <a:cubicBezTo>
                        <a:pt x="4" y="0"/>
                        <a:pt x="6" y="0"/>
                        <a:pt x="9" y="0"/>
                      </a:cubicBezTo>
                      <a:cubicBezTo>
                        <a:pt x="15" y="0"/>
                        <a:pt x="18" y="2"/>
                        <a:pt x="18" y="7"/>
                      </a:cubicBezTo>
                      <a:cubicBezTo>
                        <a:pt x="18" y="21"/>
                        <a:pt x="18" y="21"/>
                        <a:pt x="18" y="21"/>
                      </a:cubicBezTo>
                      <a:lnTo>
                        <a:pt x="14" y="21"/>
                      </a:lnTo>
                      <a:close/>
                      <a:moveTo>
                        <a:pt x="13" y="12"/>
                      </a:moveTo>
                      <a:cubicBezTo>
                        <a:pt x="10" y="12"/>
                        <a:pt x="10" y="12"/>
                        <a:pt x="10" y="12"/>
                      </a:cubicBezTo>
                      <a:cubicBezTo>
                        <a:pt x="7" y="12"/>
                        <a:pt x="5" y="13"/>
                        <a:pt x="5" y="15"/>
                      </a:cubicBezTo>
                      <a:cubicBezTo>
                        <a:pt x="5" y="16"/>
                        <a:pt x="6" y="17"/>
                        <a:pt x="8" y="17"/>
                      </a:cubicBezTo>
                      <a:cubicBezTo>
                        <a:pt x="10" y="17"/>
                        <a:pt x="11" y="17"/>
                        <a:pt x="13" y="15"/>
                      </a:cubicBezTo>
                      <a:lnTo>
                        <a:pt x="13" y="12"/>
                      </a:lnTo>
                      <a:close/>
                    </a:path>
                  </a:pathLst>
                </a:custGeom>
                <a:grpFill/>
                <a:ln>
                  <a:noFill/>
                </a:ln>
                <a:extLst/>
              </p:spPr>
              <p:txBody>
                <a:bodyPr/>
                <a:lstStyle/>
                <a:p>
                  <a:pPr>
                    <a:defRPr/>
                  </a:pPr>
                  <a:endParaRPr lang="en-AU"/>
                </a:p>
              </p:txBody>
            </p:sp>
            <p:sp>
              <p:nvSpPr>
                <p:cNvPr id="57" name="Freeform 37"/>
                <p:cNvSpPr>
                  <a:spLocks/>
                </p:cNvSpPr>
                <p:nvPr/>
              </p:nvSpPr>
              <p:spPr bwMode="auto">
                <a:xfrm>
                  <a:off x="4252913" y="5997575"/>
                  <a:ext cx="57150" cy="66675"/>
                </a:xfrm>
                <a:custGeom>
                  <a:avLst/>
                  <a:gdLst>
                    <a:gd name="T0" fmla="*/ 14 w 18"/>
                    <a:gd name="T1" fmla="*/ 21 h 21"/>
                    <a:gd name="T2" fmla="*/ 14 w 18"/>
                    <a:gd name="T3" fmla="*/ 18 h 21"/>
                    <a:gd name="T4" fmla="*/ 7 w 18"/>
                    <a:gd name="T5" fmla="*/ 21 h 21"/>
                    <a:gd name="T6" fmla="*/ 0 w 18"/>
                    <a:gd name="T7" fmla="*/ 13 h 21"/>
                    <a:gd name="T8" fmla="*/ 0 w 18"/>
                    <a:gd name="T9" fmla="*/ 0 h 21"/>
                    <a:gd name="T10" fmla="*/ 5 w 18"/>
                    <a:gd name="T11" fmla="*/ 0 h 21"/>
                    <a:gd name="T12" fmla="*/ 5 w 18"/>
                    <a:gd name="T13" fmla="*/ 12 h 21"/>
                    <a:gd name="T14" fmla="*/ 8 w 18"/>
                    <a:gd name="T15" fmla="*/ 17 h 21"/>
                    <a:gd name="T16" fmla="*/ 13 w 18"/>
                    <a:gd name="T17" fmla="*/ 14 h 21"/>
                    <a:gd name="T18" fmla="*/ 13 w 18"/>
                    <a:gd name="T19" fmla="*/ 0 h 21"/>
                    <a:gd name="T20" fmla="*/ 18 w 18"/>
                    <a:gd name="T21" fmla="*/ 0 h 21"/>
                    <a:gd name="T22" fmla="*/ 18 w 18"/>
                    <a:gd name="T23" fmla="*/ 21 h 21"/>
                    <a:gd name="T24" fmla="*/ 14 w 18"/>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14" y="21"/>
                      </a:moveTo>
                      <a:cubicBezTo>
                        <a:pt x="14" y="18"/>
                        <a:pt x="14" y="18"/>
                        <a:pt x="14" y="18"/>
                      </a:cubicBezTo>
                      <a:cubicBezTo>
                        <a:pt x="12" y="20"/>
                        <a:pt x="10" y="21"/>
                        <a:pt x="7" y="21"/>
                      </a:cubicBezTo>
                      <a:cubicBezTo>
                        <a:pt x="2" y="21"/>
                        <a:pt x="0" y="18"/>
                        <a:pt x="0" y="13"/>
                      </a:cubicBezTo>
                      <a:cubicBezTo>
                        <a:pt x="0" y="0"/>
                        <a:pt x="0" y="0"/>
                        <a:pt x="0" y="0"/>
                      </a:cubicBezTo>
                      <a:cubicBezTo>
                        <a:pt x="5" y="0"/>
                        <a:pt x="5" y="0"/>
                        <a:pt x="5" y="0"/>
                      </a:cubicBezTo>
                      <a:cubicBezTo>
                        <a:pt x="5" y="12"/>
                        <a:pt x="5" y="12"/>
                        <a:pt x="5" y="12"/>
                      </a:cubicBezTo>
                      <a:cubicBezTo>
                        <a:pt x="5" y="15"/>
                        <a:pt x="6" y="17"/>
                        <a:pt x="8" y="17"/>
                      </a:cubicBezTo>
                      <a:cubicBezTo>
                        <a:pt x="10" y="17"/>
                        <a:pt x="11" y="16"/>
                        <a:pt x="13" y="14"/>
                      </a:cubicBezTo>
                      <a:cubicBezTo>
                        <a:pt x="13" y="0"/>
                        <a:pt x="13" y="0"/>
                        <a:pt x="13" y="0"/>
                      </a:cubicBezTo>
                      <a:cubicBezTo>
                        <a:pt x="18" y="0"/>
                        <a:pt x="18" y="0"/>
                        <a:pt x="18" y="0"/>
                      </a:cubicBezTo>
                      <a:cubicBezTo>
                        <a:pt x="18" y="21"/>
                        <a:pt x="18" y="21"/>
                        <a:pt x="18" y="21"/>
                      </a:cubicBezTo>
                      <a:lnTo>
                        <a:pt x="14" y="21"/>
                      </a:lnTo>
                      <a:close/>
                    </a:path>
                  </a:pathLst>
                </a:custGeom>
                <a:grpFill/>
                <a:ln>
                  <a:noFill/>
                </a:ln>
                <a:extLst/>
              </p:spPr>
              <p:txBody>
                <a:bodyPr/>
                <a:lstStyle/>
                <a:p>
                  <a:pPr>
                    <a:defRPr/>
                  </a:pPr>
                  <a:endParaRPr lang="en-AU"/>
                </a:p>
              </p:txBody>
            </p:sp>
          </p:grpSp>
        </p:grpSp>
        <p:grpSp>
          <p:nvGrpSpPr>
            <p:cNvPr id="30" name="Group 66"/>
            <p:cNvGrpSpPr>
              <a:grpSpLocks/>
            </p:cNvGrpSpPr>
            <p:nvPr userDrawn="1"/>
          </p:nvGrpSpPr>
          <p:grpSpPr bwMode="auto">
            <a:xfrm>
              <a:off x="-26988" y="357188"/>
              <a:ext cx="9178926" cy="2571750"/>
              <a:chOff x="-17463" y="357188"/>
              <a:chExt cx="9186863" cy="2571750"/>
            </a:xfrm>
          </p:grpSpPr>
          <p:sp>
            <p:nvSpPr>
              <p:cNvPr id="31" name="Freeform 17"/>
              <p:cNvSpPr>
                <a:spLocks/>
              </p:cNvSpPr>
              <p:nvPr userDrawn="1"/>
            </p:nvSpPr>
            <p:spPr bwMode="auto">
              <a:xfrm>
                <a:off x="-17463" y="1971675"/>
                <a:ext cx="9186863" cy="957263"/>
              </a:xfrm>
              <a:custGeom>
                <a:avLst/>
                <a:gdLst>
                  <a:gd name="T0" fmla="*/ 0 w 2880"/>
                  <a:gd name="T1" fmla="*/ 0 h 300"/>
                  <a:gd name="T2" fmla="*/ 372 w 2880"/>
                  <a:gd name="T3" fmla="*/ 0 h 300"/>
                  <a:gd name="T4" fmla="*/ 890 w 2880"/>
                  <a:gd name="T5" fmla="*/ 171 h 300"/>
                  <a:gd name="T6" fmla="*/ 1389 w 2880"/>
                  <a:gd name="T7" fmla="*/ 300 h 300"/>
                  <a:gd name="T8" fmla="*/ 2880 w 2880"/>
                  <a:gd name="T9" fmla="*/ 300 h 300"/>
                </a:gdLst>
                <a:ahLst/>
                <a:cxnLst>
                  <a:cxn ang="0">
                    <a:pos x="T0" y="T1"/>
                  </a:cxn>
                  <a:cxn ang="0">
                    <a:pos x="T2" y="T3"/>
                  </a:cxn>
                  <a:cxn ang="0">
                    <a:pos x="T4" y="T5"/>
                  </a:cxn>
                  <a:cxn ang="0">
                    <a:pos x="T6" y="T7"/>
                  </a:cxn>
                  <a:cxn ang="0">
                    <a:pos x="T8" y="T9"/>
                  </a:cxn>
                </a:cxnLst>
                <a:rect l="0" t="0" r="r" b="b"/>
                <a:pathLst>
                  <a:path w="2880" h="300">
                    <a:moveTo>
                      <a:pt x="0" y="0"/>
                    </a:moveTo>
                    <a:cubicBezTo>
                      <a:pt x="0" y="0"/>
                      <a:pt x="308" y="0"/>
                      <a:pt x="372" y="0"/>
                    </a:cubicBezTo>
                    <a:cubicBezTo>
                      <a:pt x="638" y="0"/>
                      <a:pt x="749" y="91"/>
                      <a:pt x="890" y="171"/>
                    </a:cubicBezTo>
                    <a:cubicBezTo>
                      <a:pt x="1011" y="240"/>
                      <a:pt x="1176" y="300"/>
                      <a:pt x="1389" y="300"/>
                    </a:cubicBezTo>
                    <a:cubicBezTo>
                      <a:pt x="2880" y="300"/>
                      <a:pt x="2880" y="300"/>
                      <a:pt x="2880" y="300"/>
                    </a:cubicBezTo>
                  </a:path>
                </a:pathLst>
              </a:custGeom>
              <a:noFill/>
              <a:ln w="19050" cap="flat">
                <a:solidFill>
                  <a:schemeClr val="bg1"/>
                </a:solidFill>
                <a:prstDash val="solid"/>
                <a:miter lim="800000"/>
                <a:headEnd/>
                <a:tailEnd/>
              </a:ln>
              <a:extLst/>
            </p:spPr>
            <p:txBody>
              <a:bodyPr/>
              <a:lstStyle/>
              <a:p>
                <a:pPr>
                  <a:defRPr/>
                </a:pPr>
                <a:endParaRPr lang="en-AU"/>
              </a:p>
            </p:txBody>
          </p:sp>
          <p:sp>
            <p:nvSpPr>
              <p:cNvPr id="32" name="Freeform 18"/>
              <p:cNvSpPr>
                <a:spLocks/>
              </p:cNvSpPr>
              <p:nvPr userDrawn="1"/>
            </p:nvSpPr>
            <p:spPr bwMode="auto">
              <a:xfrm>
                <a:off x="-17463" y="2449513"/>
                <a:ext cx="9186863" cy="479425"/>
              </a:xfrm>
              <a:custGeom>
                <a:avLst/>
                <a:gdLst>
                  <a:gd name="T0" fmla="*/ 2880 w 2880"/>
                  <a:gd name="T1" fmla="*/ 0 h 150"/>
                  <a:gd name="T2" fmla="*/ 1202 w 2880"/>
                  <a:gd name="T3" fmla="*/ 0 h 150"/>
                  <a:gd name="T4" fmla="*/ 890 w 2880"/>
                  <a:gd name="T5" fmla="*/ 21 h 150"/>
                  <a:gd name="T6" fmla="*/ 366 w 2880"/>
                  <a:gd name="T7" fmla="*/ 150 h 150"/>
                  <a:gd name="T8" fmla="*/ 0 w 2880"/>
                  <a:gd name="T9" fmla="*/ 150 h 150"/>
                </a:gdLst>
                <a:ahLst/>
                <a:cxnLst>
                  <a:cxn ang="0">
                    <a:pos x="T0" y="T1"/>
                  </a:cxn>
                  <a:cxn ang="0">
                    <a:pos x="T2" y="T3"/>
                  </a:cxn>
                  <a:cxn ang="0">
                    <a:pos x="T4" y="T5"/>
                  </a:cxn>
                  <a:cxn ang="0">
                    <a:pos x="T6" y="T7"/>
                  </a:cxn>
                  <a:cxn ang="0">
                    <a:pos x="T8" y="T9"/>
                  </a:cxn>
                </a:cxnLst>
                <a:rect l="0" t="0" r="r" b="b"/>
                <a:pathLst>
                  <a:path w="2880" h="150">
                    <a:moveTo>
                      <a:pt x="2880" y="0"/>
                    </a:moveTo>
                    <a:cubicBezTo>
                      <a:pt x="1202" y="0"/>
                      <a:pt x="1202" y="0"/>
                      <a:pt x="1202" y="0"/>
                    </a:cubicBezTo>
                    <a:cubicBezTo>
                      <a:pt x="999" y="0"/>
                      <a:pt x="933" y="5"/>
                      <a:pt x="890" y="21"/>
                    </a:cubicBezTo>
                    <a:cubicBezTo>
                      <a:pt x="802" y="55"/>
                      <a:pt x="685" y="150"/>
                      <a:pt x="366" y="150"/>
                    </a:cubicBezTo>
                    <a:cubicBezTo>
                      <a:pt x="0" y="150"/>
                      <a:pt x="0" y="150"/>
                      <a:pt x="0" y="150"/>
                    </a:cubicBezTo>
                  </a:path>
                </a:pathLst>
              </a:custGeom>
              <a:noFill/>
              <a:ln w="19050" cap="flat">
                <a:solidFill>
                  <a:schemeClr val="accent2"/>
                </a:solidFill>
                <a:prstDash val="solid"/>
                <a:miter lim="800000"/>
                <a:headEnd/>
                <a:tailEnd/>
              </a:ln>
              <a:extLst/>
            </p:spPr>
            <p:txBody>
              <a:bodyPr/>
              <a:lstStyle/>
              <a:p>
                <a:pPr>
                  <a:defRPr/>
                </a:pPr>
                <a:endParaRPr lang="en-AU"/>
              </a:p>
            </p:txBody>
          </p:sp>
          <p:sp>
            <p:nvSpPr>
              <p:cNvPr id="33" name="Freeform 19"/>
              <p:cNvSpPr>
                <a:spLocks/>
              </p:cNvSpPr>
              <p:nvPr userDrawn="1"/>
            </p:nvSpPr>
            <p:spPr bwMode="auto">
              <a:xfrm>
                <a:off x="-17463" y="1655763"/>
                <a:ext cx="9186863" cy="954087"/>
              </a:xfrm>
              <a:custGeom>
                <a:avLst/>
                <a:gdLst>
                  <a:gd name="T0" fmla="*/ 0 w 2880"/>
                  <a:gd name="T1" fmla="*/ 0 h 299"/>
                  <a:gd name="T2" fmla="*/ 372 w 2880"/>
                  <a:gd name="T3" fmla="*/ 0 h 299"/>
                  <a:gd name="T4" fmla="*/ 890 w 2880"/>
                  <a:gd name="T5" fmla="*/ 170 h 299"/>
                  <a:gd name="T6" fmla="*/ 1389 w 2880"/>
                  <a:gd name="T7" fmla="*/ 299 h 299"/>
                  <a:gd name="T8" fmla="*/ 2880 w 2880"/>
                  <a:gd name="T9" fmla="*/ 299 h 299"/>
                </a:gdLst>
                <a:ahLst/>
                <a:cxnLst>
                  <a:cxn ang="0">
                    <a:pos x="T0" y="T1"/>
                  </a:cxn>
                  <a:cxn ang="0">
                    <a:pos x="T2" y="T3"/>
                  </a:cxn>
                  <a:cxn ang="0">
                    <a:pos x="T4" y="T5"/>
                  </a:cxn>
                  <a:cxn ang="0">
                    <a:pos x="T6" y="T7"/>
                  </a:cxn>
                  <a:cxn ang="0">
                    <a:pos x="T8" y="T9"/>
                  </a:cxn>
                </a:cxnLst>
                <a:rect l="0" t="0" r="r" b="b"/>
                <a:pathLst>
                  <a:path w="2880" h="299">
                    <a:moveTo>
                      <a:pt x="0" y="0"/>
                    </a:moveTo>
                    <a:cubicBezTo>
                      <a:pt x="0" y="0"/>
                      <a:pt x="308" y="0"/>
                      <a:pt x="372" y="0"/>
                    </a:cubicBezTo>
                    <a:cubicBezTo>
                      <a:pt x="638" y="0"/>
                      <a:pt x="749" y="90"/>
                      <a:pt x="890" y="170"/>
                    </a:cubicBezTo>
                    <a:cubicBezTo>
                      <a:pt x="1011" y="239"/>
                      <a:pt x="1176" y="299"/>
                      <a:pt x="1389" y="299"/>
                    </a:cubicBezTo>
                    <a:cubicBezTo>
                      <a:pt x="2880" y="299"/>
                      <a:pt x="2880" y="299"/>
                      <a:pt x="2880" y="299"/>
                    </a:cubicBezTo>
                  </a:path>
                </a:pathLst>
              </a:custGeom>
              <a:noFill/>
              <a:ln w="19050" cap="flat">
                <a:solidFill>
                  <a:schemeClr val="accent2">
                    <a:lumMod val="90000"/>
                    <a:lumOff val="10000"/>
                  </a:schemeClr>
                </a:solidFill>
                <a:prstDash val="solid"/>
                <a:miter lim="800000"/>
                <a:headEnd/>
                <a:tailEnd/>
              </a:ln>
              <a:extLst/>
            </p:spPr>
            <p:txBody>
              <a:bodyPr/>
              <a:lstStyle/>
              <a:p>
                <a:pPr>
                  <a:defRPr/>
                </a:pPr>
                <a:endParaRPr lang="en-AU"/>
              </a:p>
            </p:txBody>
          </p:sp>
          <p:sp>
            <p:nvSpPr>
              <p:cNvPr id="34" name="Freeform 20"/>
              <p:cNvSpPr>
                <a:spLocks/>
              </p:cNvSpPr>
              <p:nvPr userDrawn="1"/>
            </p:nvSpPr>
            <p:spPr bwMode="auto">
              <a:xfrm>
                <a:off x="-17463" y="2130425"/>
                <a:ext cx="9186863" cy="479425"/>
              </a:xfrm>
              <a:custGeom>
                <a:avLst/>
                <a:gdLst>
                  <a:gd name="T0" fmla="*/ 2880 w 2880"/>
                  <a:gd name="T1" fmla="*/ 0 h 150"/>
                  <a:gd name="T2" fmla="*/ 1202 w 2880"/>
                  <a:gd name="T3" fmla="*/ 0 h 150"/>
                  <a:gd name="T4" fmla="*/ 890 w 2880"/>
                  <a:gd name="T5" fmla="*/ 21 h 150"/>
                  <a:gd name="T6" fmla="*/ 366 w 2880"/>
                  <a:gd name="T7" fmla="*/ 150 h 150"/>
                  <a:gd name="T8" fmla="*/ 0 w 2880"/>
                  <a:gd name="T9" fmla="*/ 150 h 150"/>
                </a:gdLst>
                <a:ahLst/>
                <a:cxnLst>
                  <a:cxn ang="0">
                    <a:pos x="T0" y="T1"/>
                  </a:cxn>
                  <a:cxn ang="0">
                    <a:pos x="T2" y="T3"/>
                  </a:cxn>
                  <a:cxn ang="0">
                    <a:pos x="T4" y="T5"/>
                  </a:cxn>
                  <a:cxn ang="0">
                    <a:pos x="T6" y="T7"/>
                  </a:cxn>
                  <a:cxn ang="0">
                    <a:pos x="T8" y="T9"/>
                  </a:cxn>
                </a:cxnLst>
                <a:rect l="0" t="0" r="r" b="b"/>
                <a:pathLst>
                  <a:path w="2880" h="150">
                    <a:moveTo>
                      <a:pt x="2880" y="0"/>
                    </a:moveTo>
                    <a:cubicBezTo>
                      <a:pt x="1202" y="0"/>
                      <a:pt x="1202" y="0"/>
                      <a:pt x="1202" y="0"/>
                    </a:cubicBezTo>
                    <a:cubicBezTo>
                      <a:pt x="999" y="0"/>
                      <a:pt x="933" y="5"/>
                      <a:pt x="890" y="21"/>
                    </a:cubicBezTo>
                    <a:cubicBezTo>
                      <a:pt x="802" y="55"/>
                      <a:pt x="685" y="150"/>
                      <a:pt x="366" y="150"/>
                    </a:cubicBezTo>
                    <a:cubicBezTo>
                      <a:pt x="0" y="150"/>
                      <a:pt x="0" y="150"/>
                      <a:pt x="0" y="150"/>
                    </a:cubicBezTo>
                  </a:path>
                </a:pathLst>
              </a:custGeom>
              <a:noFill/>
              <a:ln w="19050" cap="flat">
                <a:solidFill>
                  <a:schemeClr val="accent1">
                    <a:lumMod val="75000"/>
                  </a:schemeClr>
                </a:solidFill>
                <a:prstDash val="solid"/>
                <a:miter lim="800000"/>
                <a:headEnd/>
                <a:tailEnd/>
              </a:ln>
              <a:extLst/>
            </p:spPr>
            <p:txBody>
              <a:bodyPr/>
              <a:lstStyle/>
              <a:p>
                <a:pPr>
                  <a:defRPr/>
                </a:pPr>
                <a:endParaRPr lang="en-AU"/>
              </a:p>
            </p:txBody>
          </p:sp>
          <p:sp>
            <p:nvSpPr>
              <p:cNvPr id="35" name="Freeform 21"/>
              <p:cNvSpPr>
                <a:spLocks/>
              </p:cNvSpPr>
              <p:nvPr userDrawn="1"/>
            </p:nvSpPr>
            <p:spPr bwMode="auto">
              <a:xfrm>
                <a:off x="-17463" y="1336675"/>
                <a:ext cx="9186863" cy="954088"/>
              </a:xfrm>
              <a:custGeom>
                <a:avLst/>
                <a:gdLst>
                  <a:gd name="T0" fmla="*/ 0 w 2880"/>
                  <a:gd name="T1" fmla="*/ 0 h 299"/>
                  <a:gd name="T2" fmla="*/ 372 w 2880"/>
                  <a:gd name="T3" fmla="*/ 0 h 299"/>
                  <a:gd name="T4" fmla="*/ 890 w 2880"/>
                  <a:gd name="T5" fmla="*/ 171 h 299"/>
                  <a:gd name="T6" fmla="*/ 1389 w 2880"/>
                  <a:gd name="T7" fmla="*/ 299 h 299"/>
                  <a:gd name="T8" fmla="*/ 2880 w 2880"/>
                  <a:gd name="T9" fmla="*/ 299 h 299"/>
                </a:gdLst>
                <a:ahLst/>
                <a:cxnLst>
                  <a:cxn ang="0">
                    <a:pos x="T0" y="T1"/>
                  </a:cxn>
                  <a:cxn ang="0">
                    <a:pos x="T2" y="T3"/>
                  </a:cxn>
                  <a:cxn ang="0">
                    <a:pos x="T4" y="T5"/>
                  </a:cxn>
                  <a:cxn ang="0">
                    <a:pos x="T6" y="T7"/>
                  </a:cxn>
                  <a:cxn ang="0">
                    <a:pos x="T8" y="T9"/>
                  </a:cxn>
                </a:cxnLst>
                <a:rect l="0" t="0" r="r" b="b"/>
                <a:pathLst>
                  <a:path w="2880" h="299">
                    <a:moveTo>
                      <a:pt x="0" y="0"/>
                    </a:moveTo>
                    <a:cubicBezTo>
                      <a:pt x="0" y="0"/>
                      <a:pt x="308" y="0"/>
                      <a:pt x="372" y="0"/>
                    </a:cubicBezTo>
                    <a:cubicBezTo>
                      <a:pt x="638" y="0"/>
                      <a:pt x="749" y="90"/>
                      <a:pt x="890" y="171"/>
                    </a:cubicBezTo>
                    <a:cubicBezTo>
                      <a:pt x="1011" y="239"/>
                      <a:pt x="1176" y="299"/>
                      <a:pt x="1389" y="299"/>
                    </a:cubicBezTo>
                    <a:cubicBezTo>
                      <a:pt x="2880" y="299"/>
                      <a:pt x="2880" y="299"/>
                      <a:pt x="2880" y="299"/>
                    </a:cubicBezTo>
                  </a:path>
                </a:pathLst>
              </a:custGeom>
              <a:noFill/>
              <a:ln w="19050" cap="flat">
                <a:solidFill>
                  <a:schemeClr val="bg1"/>
                </a:solidFill>
                <a:prstDash val="solid"/>
                <a:miter lim="800000"/>
                <a:headEnd/>
                <a:tailEnd/>
              </a:ln>
              <a:extLst/>
            </p:spPr>
            <p:txBody>
              <a:bodyPr/>
              <a:lstStyle/>
              <a:p>
                <a:pPr>
                  <a:defRPr/>
                </a:pPr>
                <a:endParaRPr lang="en-AU"/>
              </a:p>
            </p:txBody>
          </p:sp>
          <p:sp>
            <p:nvSpPr>
              <p:cNvPr id="36" name="Freeform 22"/>
              <p:cNvSpPr>
                <a:spLocks/>
              </p:cNvSpPr>
              <p:nvPr userDrawn="1"/>
            </p:nvSpPr>
            <p:spPr bwMode="auto">
              <a:xfrm>
                <a:off x="-17463" y="1811338"/>
                <a:ext cx="9186863" cy="479425"/>
              </a:xfrm>
              <a:custGeom>
                <a:avLst/>
                <a:gdLst>
                  <a:gd name="T0" fmla="*/ 2880 w 2880"/>
                  <a:gd name="T1" fmla="*/ 0 h 150"/>
                  <a:gd name="T2" fmla="*/ 1202 w 2880"/>
                  <a:gd name="T3" fmla="*/ 0 h 150"/>
                  <a:gd name="T4" fmla="*/ 890 w 2880"/>
                  <a:gd name="T5" fmla="*/ 22 h 150"/>
                  <a:gd name="T6" fmla="*/ 366 w 2880"/>
                  <a:gd name="T7" fmla="*/ 150 h 150"/>
                  <a:gd name="T8" fmla="*/ 0 w 2880"/>
                  <a:gd name="T9" fmla="*/ 150 h 150"/>
                </a:gdLst>
                <a:ahLst/>
                <a:cxnLst>
                  <a:cxn ang="0">
                    <a:pos x="T0" y="T1"/>
                  </a:cxn>
                  <a:cxn ang="0">
                    <a:pos x="T2" y="T3"/>
                  </a:cxn>
                  <a:cxn ang="0">
                    <a:pos x="T4" y="T5"/>
                  </a:cxn>
                  <a:cxn ang="0">
                    <a:pos x="T6" y="T7"/>
                  </a:cxn>
                  <a:cxn ang="0">
                    <a:pos x="T8" y="T9"/>
                  </a:cxn>
                </a:cxnLst>
                <a:rect l="0" t="0" r="r" b="b"/>
                <a:pathLst>
                  <a:path w="2880" h="150">
                    <a:moveTo>
                      <a:pt x="2880" y="0"/>
                    </a:moveTo>
                    <a:cubicBezTo>
                      <a:pt x="1202" y="0"/>
                      <a:pt x="1202" y="0"/>
                      <a:pt x="1202" y="0"/>
                    </a:cubicBezTo>
                    <a:cubicBezTo>
                      <a:pt x="999" y="0"/>
                      <a:pt x="933" y="5"/>
                      <a:pt x="890" y="22"/>
                    </a:cubicBezTo>
                    <a:cubicBezTo>
                      <a:pt x="802" y="55"/>
                      <a:pt x="685" y="150"/>
                      <a:pt x="366" y="150"/>
                    </a:cubicBezTo>
                    <a:cubicBezTo>
                      <a:pt x="0" y="150"/>
                      <a:pt x="0" y="150"/>
                      <a:pt x="0" y="150"/>
                    </a:cubicBezTo>
                  </a:path>
                </a:pathLst>
              </a:custGeom>
              <a:noFill/>
              <a:ln w="19050" cap="flat">
                <a:solidFill>
                  <a:schemeClr val="accent2"/>
                </a:solidFill>
                <a:prstDash val="solid"/>
                <a:miter lim="800000"/>
                <a:headEnd/>
                <a:tailEnd/>
              </a:ln>
              <a:extLst/>
            </p:spPr>
            <p:txBody>
              <a:bodyPr/>
              <a:lstStyle/>
              <a:p>
                <a:pPr>
                  <a:defRPr/>
                </a:pPr>
                <a:endParaRPr lang="en-AU"/>
              </a:p>
            </p:txBody>
          </p:sp>
          <p:sp>
            <p:nvSpPr>
              <p:cNvPr id="37" name="Freeform 23"/>
              <p:cNvSpPr>
                <a:spLocks/>
              </p:cNvSpPr>
              <p:nvPr userDrawn="1"/>
            </p:nvSpPr>
            <p:spPr bwMode="auto">
              <a:xfrm>
                <a:off x="-17463" y="357188"/>
                <a:ext cx="9186863" cy="957262"/>
              </a:xfrm>
              <a:custGeom>
                <a:avLst/>
                <a:gdLst>
                  <a:gd name="T0" fmla="*/ 2880 w 2880"/>
                  <a:gd name="T1" fmla="*/ 300 h 300"/>
                  <a:gd name="T2" fmla="*/ 2501 w 2880"/>
                  <a:gd name="T3" fmla="*/ 300 h 300"/>
                  <a:gd name="T4" fmla="*/ 1984 w 2880"/>
                  <a:gd name="T5" fmla="*/ 129 h 300"/>
                  <a:gd name="T6" fmla="*/ 1485 w 2880"/>
                  <a:gd name="T7" fmla="*/ 0 h 300"/>
                  <a:gd name="T8" fmla="*/ 0 w 2880"/>
                  <a:gd name="T9" fmla="*/ 0 h 300"/>
                </a:gdLst>
                <a:ahLst/>
                <a:cxnLst>
                  <a:cxn ang="0">
                    <a:pos x="T0" y="T1"/>
                  </a:cxn>
                  <a:cxn ang="0">
                    <a:pos x="T2" y="T3"/>
                  </a:cxn>
                  <a:cxn ang="0">
                    <a:pos x="T4" y="T5"/>
                  </a:cxn>
                  <a:cxn ang="0">
                    <a:pos x="T6" y="T7"/>
                  </a:cxn>
                  <a:cxn ang="0">
                    <a:pos x="T8" y="T9"/>
                  </a:cxn>
                </a:cxnLst>
                <a:rect l="0" t="0" r="r" b="b"/>
                <a:pathLst>
                  <a:path w="2880" h="300">
                    <a:moveTo>
                      <a:pt x="2880" y="300"/>
                    </a:moveTo>
                    <a:cubicBezTo>
                      <a:pt x="2880" y="300"/>
                      <a:pt x="2565" y="300"/>
                      <a:pt x="2501" y="300"/>
                    </a:cubicBezTo>
                    <a:cubicBezTo>
                      <a:pt x="2236" y="300"/>
                      <a:pt x="2124" y="209"/>
                      <a:pt x="1984" y="129"/>
                    </a:cubicBezTo>
                    <a:cubicBezTo>
                      <a:pt x="1863" y="60"/>
                      <a:pt x="1698" y="0"/>
                      <a:pt x="1485" y="0"/>
                    </a:cubicBezTo>
                    <a:cubicBezTo>
                      <a:pt x="0" y="0"/>
                      <a:pt x="0" y="0"/>
                      <a:pt x="0" y="0"/>
                    </a:cubicBezTo>
                  </a:path>
                </a:pathLst>
              </a:custGeom>
              <a:noFill/>
              <a:ln w="19050" cap="flat">
                <a:solidFill>
                  <a:schemeClr val="accent2">
                    <a:lumMod val="90000"/>
                    <a:lumOff val="10000"/>
                  </a:schemeClr>
                </a:solidFill>
                <a:prstDash val="solid"/>
                <a:miter lim="800000"/>
                <a:headEnd/>
                <a:tailEnd/>
              </a:ln>
              <a:extLst/>
            </p:spPr>
            <p:txBody>
              <a:bodyPr/>
              <a:lstStyle/>
              <a:p>
                <a:pPr>
                  <a:defRPr/>
                </a:pPr>
                <a:endParaRPr lang="en-AU"/>
              </a:p>
            </p:txBody>
          </p:sp>
          <p:sp>
            <p:nvSpPr>
              <p:cNvPr id="38" name="Freeform 24"/>
              <p:cNvSpPr>
                <a:spLocks/>
              </p:cNvSpPr>
              <p:nvPr userDrawn="1"/>
            </p:nvSpPr>
            <p:spPr bwMode="auto">
              <a:xfrm>
                <a:off x="-17463" y="357188"/>
                <a:ext cx="9186863" cy="477837"/>
              </a:xfrm>
              <a:custGeom>
                <a:avLst/>
                <a:gdLst>
                  <a:gd name="T0" fmla="*/ 0 w 2880"/>
                  <a:gd name="T1" fmla="*/ 150 h 150"/>
                  <a:gd name="T2" fmla="*/ 1672 w 2880"/>
                  <a:gd name="T3" fmla="*/ 150 h 150"/>
                  <a:gd name="T4" fmla="*/ 1984 w 2880"/>
                  <a:gd name="T5" fmla="*/ 129 h 150"/>
                  <a:gd name="T6" fmla="*/ 2507 w 2880"/>
                  <a:gd name="T7" fmla="*/ 0 h 150"/>
                  <a:gd name="T8" fmla="*/ 2880 w 2880"/>
                  <a:gd name="T9" fmla="*/ 0 h 150"/>
                </a:gdLst>
                <a:ahLst/>
                <a:cxnLst>
                  <a:cxn ang="0">
                    <a:pos x="T0" y="T1"/>
                  </a:cxn>
                  <a:cxn ang="0">
                    <a:pos x="T2" y="T3"/>
                  </a:cxn>
                  <a:cxn ang="0">
                    <a:pos x="T4" y="T5"/>
                  </a:cxn>
                  <a:cxn ang="0">
                    <a:pos x="T6" y="T7"/>
                  </a:cxn>
                  <a:cxn ang="0">
                    <a:pos x="T8" y="T9"/>
                  </a:cxn>
                </a:cxnLst>
                <a:rect l="0" t="0" r="r" b="b"/>
                <a:pathLst>
                  <a:path w="2880" h="150">
                    <a:moveTo>
                      <a:pt x="0" y="150"/>
                    </a:moveTo>
                    <a:cubicBezTo>
                      <a:pt x="1672" y="150"/>
                      <a:pt x="1672" y="150"/>
                      <a:pt x="1672" y="150"/>
                    </a:cubicBezTo>
                    <a:cubicBezTo>
                      <a:pt x="1875" y="150"/>
                      <a:pt x="1941" y="145"/>
                      <a:pt x="1984" y="129"/>
                    </a:cubicBezTo>
                    <a:cubicBezTo>
                      <a:pt x="2071" y="95"/>
                      <a:pt x="2189" y="0"/>
                      <a:pt x="2507" y="0"/>
                    </a:cubicBezTo>
                    <a:cubicBezTo>
                      <a:pt x="2880" y="0"/>
                      <a:pt x="2880" y="0"/>
                      <a:pt x="2880" y="0"/>
                    </a:cubicBezTo>
                  </a:path>
                </a:pathLst>
              </a:custGeom>
              <a:noFill/>
              <a:ln w="19050" cap="flat">
                <a:solidFill>
                  <a:schemeClr val="accent2"/>
                </a:solidFill>
                <a:prstDash val="solid"/>
                <a:miter lim="800000"/>
                <a:headEnd/>
                <a:tailEnd/>
              </a:ln>
              <a:extLst/>
            </p:spPr>
            <p:txBody>
              <a:bodyPr/>
              <a:lstStyle/>
              <a:p>
                <a:pPr>
                  <a:defRPr/>
                </a:pPr>
                <a:endParaRPr lang="en-AU"/>
              </a:p>
            </p:txBody>
          </p:sp>
          <p:sp>
            <p:nvSpPr>
              <p:cNvPr id="39" name="Freeform 25"/>
              <p:cNvSpPr>
                <a:spLocks/>
              </p:cNvSpPr>
              <p:nvPr userDrawn="1"/>
            </p:nvSpPr>
            <p:spPr bwMode="auto">
              <a:xfrm>
                <a:off x="-17463" y="676275"/>
                <a:ext cx="9186863" cy="954088"/>
              </a:xfrm>
              <a:custGeom>
                <a:avLst/>
                <a:gdLst>
                  <a:gd name="T0" fmla="*/ 2880 w 2880"/>
                  <a:gd name="T1" fmla="*/ 299 h 299"/>
                  <a:gd name="T2" fmla="*/ 2501 w 2880"/>
                  <a:gd name="T3" fmla="*/ 299 h 299"/>
                  <a:gd name="T4" fmla="*/ 1984 w 2880"/>
                  <a:gd name="T5" fmla="*/ 129 h 299"/>
                  <a:gd name="T6" fmla="*/ 1485 w 2880"/>
                  <a:gd name="T7" fmla="*/ 0 h 299"/>
                  <a:gd name="T8" fmla="*/ 0 w 2880"/>
                  <a:gd name="T9" fmla="*/ 0 h 299"/>
                </a:gdLst>
                <a:ahLst/>
                <a:cxnLst>
                  <a:cxn ang="0">
                    <a:pos x="T0" y="T1"/>
                  </a:cxn>
                  <a:cxn ang="0">
                    <a:pos x="T2" y="T3"/>
                  </a:cxn>
                  <a:cxn ang="0">
                    <a:pos x="T4" y="T5"/>
                  </a:cxn>
                  <a:cxn ang="0">
                    <a:pos x="T6" y="T7"/>
                  </a:cxn>
                  <a:cxn ang="0">
                    <a:pos x="T8" y="T9"/>
                  </a:cxn>
                </a:cxnLst>
                <a:rect l="0" t="0" r="r" b="b"/>
                <a:pathLst>
                  <a:path w="2880" h="299">
                    <a:moveTo>
                      <a:pt x="2880" y="299"/>
                    </a:moveTo>
                    <a:cubicBezTo>
                      <a:pt x="2880" y="299"/>
                      <a:pt x="2565" y="299"/>
                      <a:pt x="2501" y="299"/>
                    </a:cubicBezTo>
                    <a:cubicBezTo>
                      <a:pt x="2236" y="299"/>
                      <a:pt x="2124" y="209"/>
                      <a:pt x="1984" y="129"/>
                    </a:cubicBezTo>
                    <a:cubicBezTo>
                      <a:pt x="1863" y="60"/>
                      <a:pt x="1698" y="0"/>
                      <a:pt x="1485" y="0"/>
                    </a:cubicBezTo>
                    <a:cubicBezTo>
                      <a:pt x="0" y="0"/>
                      <a:pt x="0" y="0"/>
                      <a:pt x="0" y="0"/>
                    </a:cubicBezTo>
                  </a:path>
                </a:pathLst>
              </a:custGeom>
              <a:noFill/>
              <a:ln w="19050" cap="flat">
                <a:solidFill>
                  <a:schemeClr val="bg1"/>
                </a:solidFill>
                <a:prstDash val="solid"/>
                <a:miter lim="800000"/>
                <a:headEnd/>
                <a:tailEnd/>
              </a:ln>
              <a:extLst/>
            </p:spPr>
            <p:txBody>
              <a:bodyPr/>
              <a:lstStyle/>
              <a:p>
                <a:pPr>
                  <a:defRPr/>
                </a:pPr>
                <a:endParaRPr lang="en-AU"/>
              </a:p>
            </p:txBody>
          </p:sp>
          <p:sp>
            <p:nvSpPr>
              <p:cNvPr id="40" name="Freeform 26"/>
              <p:cNvSpPr>
                <a:spLocks/>
              </p:cNvSpPr>
              <p:nvPr userDrawn="1"/>
            </p:nvSpPr>
            <p:spPr bwMode="auto">
              <a:xfrm>
                <a:off x="-17463" y="676275"/>
                <a:ext cx="9186863" cy="477838"/>
              </a:xfrm>
              <a:custGeom>
                <a:avLst/>
                <a:gdLst>
                  <a:gd name="T0" fmla="*/ 0 w 2880"/>
                  <a:gd name="T1" fmla="*/ 150 h 150"/>
                  <a:gd name="T2" fmla="*/ 1672 w 2880"/>
                  <a:gd name="T3" fmla="*/ 150 h 150"/>
                  <a:gd name="T4" fmla="*/ 1984 w 2880"/>
                  <a:gd name="T5" fmla="*/ 129 h 150"/>
                  <a:gd name="T6" fmla="*/ 2507 w 2880"/>
                  <a:gd name="T7" fmla="*/ 0 h 150"/>
                  <a:gd name="T8" fmla="*/ 2880 w 2880"/>
                  <a:gd name="T9" fmla="*/ 0 h 150"/>
                </a:gdLst>
                <a:ahLst/>
                <a:cxnLst>
                  <a:cxn ang="0">
                    <a:pos x="T0" y="T1"/>
                  </a:cxn>
                  <a:cxn ang="0">
                    <a:pos x="T2" y="T3"/>
                  </a:cxn>
                  <a:cxn ang="0">
                    <a:pos x="T4" y="T5"/>
                  </a:cxn>
                  <a:cxn ang="0">
                    <a:pos x="T6" y="T7"/>
                  </a:cxn>
                  <a:cxn ang="0">
                    <a:pos x="T8" y="T9"/>
                  </a:cxn>
                </a:cxnLst>
                <a:rect l="0" t="0" r="r" b="b"/>
                <a:pathLst>
                  <a:path w="2880" h="150">
                    <a:moveTo>
                      <a:pt x="0" y="150"/>
                    </a:moveTo>
                    <a:cubicBezTo>
                      <a:pt x="1672" y="150"/>
                      <a:pt x="1672" y="150"/>
                      <a:pt x="1672" y="150"/>
                    </a:cubicBezTo>
                    <a:cubicBezTo>
                      <a:pt x="1875" y="150"/>
                      <a:pt x="1941" y="145"/>
                      <a:pt x="1984" y="129"/>
                    </a:cubicBezTo>
                    <a:cubicBezTo>
                      <a:pt x="2071" y="95"/>
                      <a:pt x="2189" y="0"/>
                      <a:pt x="2507" y="0"/>
                    </a:cubicBezTo>
                    <a:cubicBezTo>
                      <a:pt x="2880" y="0"/>
                      <a:pt x="2880" y="0"/>
                      <a:pt x="2880" y="0"/>
                    </a:cubicBezTo>
                  </a:path>
                </a:pathLst>
              </a:custGeom>
              <a:noFill/>
              <a:ln w="19050" cap="flat">
                <a:solidFill>
                  <a:schemeClr val="accent1">
                    <a:lumMod val="75000"/>
                  </a:schemeClr>
                </a:solidFill>
                <a:prstDash val="solid"/>
                <a:miter lim="800000"/>
                <a:headEnd/>
                <a:tailEnd/>
              </a:ln>
              <a:extLst/>
            </p:spPr>
            <p:txBody>
              <a:bodyPr/>
              <a:lstStyle/>
              <a:p>
                <a:pPr>
                  <a:defRPr/>
                </a:pPr>
                <a:endParaRPr lang="en-AU"/>
              </a:p>
            </p:txBody>
          </p:sp>
          <p:sp>
            <p:nvSpPr>
              <p:cNvPr id="41" name="Freeform 27"/>
              <p:cNvSpPr>
                <a:spLocks/>
              </p:cNvSpPr>
              <p:nvPr userDrawn="1"/>
            </p:nvSpPr>
            <p:spPr bwMode="auto">
              <a:xfrm>
                <a:off x="-17463" y="995363"/>
                <a:ext cx="9186863" cy="954087"/>
              </a:xfrm>
              <a:custGeom>
                <a:avLst/>
                <a:gdLst>
                  <a:gd name="T0" fmla="*/ 2880 w 2880"/>
                  <a:gd name="T1" fmla="*/ 299 h 299"/>
                  <a:gd name="T2" fmla="*/ 2501 w 2880"/>
                  <a:gd name="T3" fmla="*/ 299 h 299"/>
                  <a:gd name="T4" fmla="*/ 1984 w 2880"/>
                  <a:gd name="T5" fmla="*/ 128 h 299"/>
                  <a:gd name="T6" fmla="*/ 1485 w 2880"/>
                  <a:gd name="T7" fmla="*/ 0 h 299"/>
                  <a:gd name="T8" fmla="*/ 0 w 2880"/>
                  <a:gd name="T9" fmla="*/ 0 h 299"/>
                </a:gdLst>
                <a:ahLst/>
                <a:cxnLst>
                  <a:cxn ang="0">
                    <a:pos x="T0" y="T1"/>
                  </a:cxn>
                  <a:cxn ang="0">
                    <a:pos x="T2" y="T3"/>
                  </a:cxn>
                  <a:cxn ang="0">
                    <a:pos x="T4" y="T5"/>
                  </a:cxn>
                  <a:cxn ang="0">
                    <a:pos x="T6" y="T7"/>
                  </a:cxn>
                  <a:cxn ang="0">
                    <a:pos x="T8" y="T9"/>
                  </a:cxn>
                </a:cxnLst>
                <a:rect l="0" t="0" r="r" b="b"/>
                <a:pathLst>
                  <a:path w="2880" h="299">
                    <a:moveTo>
                      <a:pt x="2880" y="299"/>
                    </a:moveTo>
                    <a:cubicBezTo>
                      <a:pt x="2880" y="299"/>
                      <a:pt x="2565" y="299"/>
                      <a:pt x="2501" y="299"/>
                    </a:cubicBezTo>
                    <a:cubicBezTo>
                      <a:pt x="2236" y="299"/>
                      <a:pt x="2124" y="209"/>
                      <a:pt x="1984" y="128"/>
                    </a:cubicBezTo>
                    <a:cubicBezTo>
                      <a:pt x="1863" y="60"/>
                      <a:pt x="1698" y="0"/>
                      <a:pt x="1485" y="0"/>
                    </a:cubicBezTo>
                    <a:cubicBezTo>
                      <a:pt x="0" y="0"/>
                      <a:pt x="0" y="0"/>
                      <a:pt x="0" y="0"/>
                    </a:cubicBezTo>
                  </a:path>
                </a:pathLst>
              </a:custGeom>
              <a:noFill/>
              <a:ln w="19050" cap="flat">
                <a:solidFill>
                  <a:schemeClr val="accent2">
                    <a:lumMod val="90000"/>
                    <a:lumOff val="10000"/>
                  </a:schemeClr>
                </a:solidFill>
                <a:prstDash val="solid"/>
                <a:miter lim="800000"/>
                <a:headEnd/>
                <a:tailEnd/>
              </a:ln>
              <a:extLst/>
            </p:spPr>
            <p:txBody>
              <a:bodyPr/>
              <a:lstStyle/>
              <a:p>
                <a:pPr>
                  <a:defRPr/>
                </a:pPr>
                <a:endParaRPr lang="en-AU"/>
              </a:p>
            </p:txBody>
          </p:sp>
          <p:sp>
            <p:nvSpPr>
              <p:cNvPr id="42" name="Freeform 28"/>
              <p:cNvSpPr>
                <a:spLocks/>
              </p:cNvSpPr>
              <p:nvPr userDrawn="1"/>
            </p:nvSpPr>
            <p:spPr bwMode="auto">
              <a:xfrm>
                <a:off x="-17463" y="995363"/>
                <a:ext cx="9186863" cy="474662"/>
              </a:xfrm>
              <a:custGeom>
                <a:avLst/>
                <a:gdLst>
                  <a:gd name="T0" fmla="*/ 0 w 2880"/>
                  <a:gd name="T1" fmla="*/ 149 h 149"/>
                  <a:gd name="T2" fmla="*/ 1672 w 2880"/>
                  <a:gd name="T3" fmla="*/ 149 h 149"/>
                  <a:gd name="T4" fmla="*/ 1984 w 2880"/>
                  <a:gd name="T5" fmla="*/ 128 h 149"/>
                  <a:gd name="T6" fmla="*/ 2507 w 2880"/>
                  <a:gd name="T7" fmla="*/ 0 h 149"/>
                  <a:gd name="T8" fmla="*/ 2880 w 2880"/>
                  <a:gd name="T9" fmla="*/ 0 h 149"/>
                </a:gdLst>
                <a:ahLst/>
                <a:cxnLst>
                  <a:cxn ang="0">
                    <a:pos x="T0" y="T1"/>
                  </a:cxn>
                  <a:cxn ang="0">
                    <a:pos x="T2" y="T3"/>
                  </a:cxn>
                  <a:cxn ang="0">
                    <a:pos x="T4" y="T5"/>
                  </a:cxn>
                  <a:cxn ang="0">
                    <a:pos x="T6" y="T7"/>
                  </a:cxn>
                  <a:cxn ang="0">
                    <a:pos x="T8" y="T9"/>
                  </a:cxn>
                </a:cxnLst>
                <a:rect l="0" t="0" r="r" b="b"/>
                <a:pathLst>
                  <a:path w="2880" h="149">
                    <a:moveTo>
                      <a:pt x="0" y="149"/>
                    </a:moveTo>
                    <a:cubicBezTo>
                      <a:pt x="1672" y="149"/>
                      <a:pt x="1672" y="149"/>
                      <a:pt x="1672" y="149"/>
                    </a:cubicBezTo>
                    <a:cubicBezTo>
                      <a:pt x="1875" y="149"/>
                      <a:pt x="1941" y="145"/>
                      <a:pt x="1984" y="128"/>
                    </a:cubicBezTo>
                    <a:cubicBezTo>
                      <a:pt x="2071" y="95"/>
                      <a:pt x="2189" y="0"/>
                      <a:pt x="2507" y="0"/>
                    </a:cubicBezTo>
                    <a:cubicBezTo>
                      <a:pt x="2880" y="0"/>
                      <a:pt x="2880" y="0"/>
                      <a:pt x="2880" y="0"/>
                    </a:cubicBezTo>
                  </a:path>
                </a:pathLst>
              </a:custGeom>
              <a:noFill/>
              <a:ln w="19050" cap="flat">
                <a:solidFill>
                  <a:schemeClr val="accent2"/>
                </a:solidFill>
                <a:prstDash val="solid"/>
                <a:miter lim="800000"/>
                <a:headEnd/>
                <a:tailEnd/>
              </a:ln>
              <a:extLst/>
            </p:spPr>
            <p:txBody>
              <a:bodyPr/>
              <a:lstStyle/>
              <a:p>
                <a:pPr>
                  <a:defRPr/>
                </a:pPr>
                <a:endParaRPr lang="en-AU"/>
              </a:p>
            </p:txBody>
          </p:sp>
        </p:grpSp>
      </p:grpSp>
      <p:sp>
        <p:nvSpPr>
          <p:cNvPr id="2" name="Title 1"/>
          <p:cNvSpPr>
            <a:spLocks noGrp="1"/>
          </p:cNvSpPr>
          <p:nvPr>
            <p:ph type="ctrTitle"/>
          </p:nvPr>
        </p:nvSpPr>
        <p:spPr>
          <a:xfrm>
            <a:off x="344440" y="3122613"/>
            <a:ext cx="8467494" cy="1080000"/>
          </a:xfrm>
        </p:spPr>
        <p:txBody>
          <a:bodyPr anchor="b" anchorCtr="0">
            <a:normAutofit/>
          </a:bodyPr>
          <a:lstStyle>
            <a:lvl1pPr algn="l">
              <a:defRPr sz="4400">
                <a:solidFill>
                  <a:schemeClr val="bg1"/>
                </a:solidFill>
              </a:defRPr>
            </a:lvl1pPr>
          </a:lstStyle>
          <a:p>
            <a:r>
              <a:rPr lang="en-US"/>
              <a:t>Click to edit Master title style</a:t>
            </a:r>
            <a:endParaRPr lang="en-AU" dirty="0"/>
          </a:p>
        </p:txBody>
      </p:sp>
      <p:sp>
        <p:nvSpPr>
          <p:cNvPr id="3" name="Subtitle 2"/>
          <p:cNvSpPr>
            <a:spLocks noGrp="1"/>
          </p:cNvSpPr>
          <p:nvPr>
            <p:ph type="subTitle" idx="1"/>
          </p:nvPr>
        </p:nvSpPr>
        <p:spPr>
          <a:xfrm>
            <a:off x="344440" y="4257092"/>
            <a:ext cx="8475710" cy="360040"/>
          </a:xfrm>
        </p:spPr>
        <p:txBody>
          <a:bodyPr>
            <a:normAutofit/>
          </a:bodyPr>
          <a:lstStyle>
            <a:lvl1pPr marL="0" indent="0" algn="l">
              <a:buNone/>
              <a:defRPr sz="22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dirty="0"/>
          </a:p>
        </p:txBody>
      </p:sp>
      <p:sp>
        <p:nvSpPr>
          <p:cNvPr id="27" name="Text Placeholder 14"/>
          <p:cNvSpPr>
            <a:spLocks noGrp="1"/>
          </p:cNvSpPr>
          <p:nvPr>
            <p:ph type="body" sz="quarter" idx="17"/>
          </p:nvPr>
        </p:nvSpPr>
        <p:spPr>
          <a:xfrm>
            <a:off x="360000" y="5625959"/>
            <a:ext cx="4752000" cy="144000"/>
          </a:xfrm>
        </p:spPr>
        <p:txBody>
          <a:bodyPr anchor="ctr">
            <a:noAutofit/>
          </a:bodyPr>
          <a:lstStyle>
            <a:lvl1pPr>
              <a:buFontTx/>
              <a:buNone/>
              <a:defRPr sz="1200" b="1" cap="all" baseline="0">
                <a:solidFill>
                  <a:schemeClr val="bg1"/>
                </a:solidFill>
              </a:defRPr>
            </a:lvl1pPr>
            <a:lvl2pPr marL="0" indent="0">
              <a:buFontTx/>
              <a:buNone/>
              <a:defRPr sz="1200">
                <a:solidFill>
                  <a:schemeClr val="bg2"/>
                </a:solidFill>
              </a:defRPr>
            </a:lvl2pPr>
            <a:lvl3pPr marL="0" indent="0">
              <a:buFontTx/>
              <a:buNone/>
              <a:defRPr sz="1200">
                <a:solidFill>
                  <a:schemeClr val="bg2"/>
                </a:solidFill>
              </a:defRPr>
            </a:lvl3pPr>
            <a:lvl4pPr marL="0" indent="0">
              <a:buFontTx/>
              <a:buNone/>
              <a:defRPr sz="1200">
                <a:solidFill>
                  <a:schemeClr val="bg2"/>
                </a:solidFill>
              </a:defRPr>
            </a:lvl4pPr>
            <a:lvl5pPr marL="0" indent="0">
              <a:buFontTx/>
              <a:buNone/>
              <a:defRPr sz="1200">
                <a:solidFill>
                  <a:schemeClr val="bg2"/>
                </a:solidFill>
              </a:defRPr>
            </a:lvl5pPr>
            <a:lvl6pPr marL="0" indent="0">
              <a:buFontTx/>
              <a:buNone/>
              <a:defRPr sz="1200">
                <a:solidFill>
                  <a:schemeClr val="bg2"/>
                </a:solidFill>
              </a:defRPr>
            </a:lvl6pPr>
            <a:lvl7pPr marL="0" indent="0">
              <a:buFontTx/>
              <a:buNone/>
              <a:defRPr sz="1200">
                <a:solidFill>
                  <a:schemeClr val="bg2"/>
                </a:solidFill>
              </a:defRPr>
            </a:lvl7pPr>
            <a:lvl8pPr marL="0" indent="0">
              <a:buFontTx/>
              <a:buNone/>
              <a:defRPr sz="1200">
                <a:solidFill>
                  <a:schemeClr val="bg2"/>
                </a:solidFill>
              </a:defRPr>
            </a:lvl8pPr>
            <a:lvl9pPr marL="0" indent="0">
              <a:buFontTx/>
              <a:buNone/>
              <a:defRPr sz="1200">
                <a:solidFill>
                  <a:schemeClr val="bg2"/>
                </a:solidFill>
              </a:defRPr>
            </a:lvl9pPr>
          </a:lstStyle>
          <a:p>
            <a:pPr lvl="0"/>
            <a:r>
              <a:rPr lang="en-US"/>
              <a:t>Click to edit Master text styles</a:t>
            </a:r>
          </a:p>
        </p:txBody>
      </p:sp>
    </p:spTree>
    <p:extLst>
      <p:ext uri="{BB962C8B-B14F-4D97-AF65-F5344CB8AC3E}">
        <p14:creationId xmlns:p14="http://schemas.microsoft.com/office/powerpoint/2010/main" val="2647630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Collaborator logo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44440" y="3122613"/>
            <a:ext cx="8467494" cy="1080000"/>
          </a:xfrm>
        </p:spPr>
        <p:txBody>
          <a:bodyPr anchor="b" anchorCtr="0">
            <a:normAutofit/>
          </a:bodyPr>
          <a:lstStyle>
            <a:lvl1pPr algn="l">
              <a:defRPr sz="4400">
                <a:solidFill>
                  <a:schemeClr val="bg1"/>
                </a:solidFill>
              </a:defRPr>
            </a:lvl1pPr>
          </a:lstStyle>
          <a:p>
            <a:r>
              <a:rPr lang="en-US"/>
              <a:t>Click to edit Master title style</a:t>
            </a:r>
            <a:endParaRPr lang="en-AU" dirty="0"/>
          </a:p>
        </p:txBody>
      </p:sp>
      <p:sp>
        <p:nvSpPr>
          <p:cNvPr id="3" name="Subtitle 2"/>
          <p:cNvSpPr>
            <a:spLocks noGrp="1"/>
          </p:cNvSpPr>
          <p:nvPr>
            <p:ph type="subTitle" idx="1"/>
          </p:nvPr>
        </p:nvSpPr>
        <p:spPr>
          <a:xfrm>
            <a:off x="344440" y="4257092"/>
            <a:ext cx="8475710" cy="360040"/>
          </a:xfrm>
        </p:spPr>
        <p:txBody>
          <a:bodyPr>
            <a:normAutofit/>
          </a:bodyPr>
          <a:lstStyle>
            <a:lvl1pPr marL="0" indent="0" algn="l">
              <a:buNone/>
              <a:defRPr sz="22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dirty="0"/>
          </a:p>
        </p:txBody>
      </p:sp>
      <p:grpSp>
        <p:nvGrpSpPr>
          <p:cNvPr id="7" name="Group 6"/>
          <p:cNvGrpSpPr/>
          <p:nvPr userDrawn="1"/>
        </p:nvGrpSpPr>
        <p:grpSpPr>
          <a:xfrm>
            <a:off x="1497" y="5500319"/>
            <a:ext cx="9170984" cy="1357681"/>
            <a:chOff x="1497" y="5500319"/>
            <a:chExt cx="9170984" cy="1357681"/>
          </a:xfrm>
        </p:grpSpPr>
        <p:sp>
          <p:nvSpPr>
            <p:cNvPr id="8" name="Rectangle 7"/>
            <p:cNvSpPr/>
            <p:nvPr userDrawn="1"/>
          </p:nvSpPr>
          <p:spPr>
            <a:xfrm>
              <a:off x="1497" y="5940320"/>
              <a:ext cx="9158377" cy="9176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9" name="Freeform 7"/>
            <p:cNvSpPr>
              <a:spLocks noEditPoints="1"/>
            </p:cNvSpPr>
            <p:nvPr userDrawn="1"/>
          </p:nvSpPr>
          <p:spPr bwMode="auto">
            <a:xfrm>
              <a:off x="1497" y="5563679"/>
              <a:ext cx="9170984" cy="932871"/>
            </a:xfrm>
            <a:custGeom>
              <a:avLst/>
              <a:gdLst/>
              <a:ahLst/>
              <a:cxnLst>
                <a:cxn ang="0">
                  <a:pos x="2313" y="117"/>
                </a:cxn>
                <a:cxn ang="0">
                  <a:pos x="0" y="117"/>
                </a:cxn>
                <a:cxn ang="0">
                  <a:pos x="0" y="137"/>
                </a:cxn>
                <a:cxn ang="0">
                  <a:pos x="2030" y="137"/>
                </a:cxn>
                <a:cxn ang="0">
                  <a:pos x="2313" y="117"/>
                </a:cxn>
                <a:cxn ang="0">
                  <a:pos x="2880" y="0"/>
                </a:cxn>
                <a:cxn ang="0">
                  <a:pos x="2880" y="0"/>
                </a:cxn>
                <a:cxn ang="0">
                  <a:pos x="2880" y="117"/>
                </a:cxn>
                <a:cxn ang="0">
                  <a:pos x="2313" y="117"/>
                </a:cxn>
                <a:cxn ang="0">
                  <a:pos x="2784" y="293"/>
                </a:cxn>
                <a:cxn ang="0">
                  <a:pos x="2880" y="293"/>
                </a:cxn>
                <a:cxn ang="0">
                  <a:pos x="2880" y="0"/>
                </a:cxn>
              </a:cxnLst>
              <a:rect l="0" t="0" r="r" b="b"/>
              <a:pathLst>
                <a:path w="2880" h="293">
                  <a:moveTo>
                    <a:pt x="2313" y="117"/>
                  </a:moveTo>
                  <a:cubicBezTo>
                    <a:pt x="0" y="117"/>
                    <a:pt x="0" y="117"/>
                    <a:pt x="0" y="117"/>
                  </a:cubicBezTo>
                  <a:cubicBezTo>
                    <a:pt x="0" y="137"/>
                    <a:pt x="0" y="137"/>
                    <a:pt x="0" y="137"/>
                  </a:cubicBezTo>
                  <a:cubicBezTo>
                    <a:pt x="2030" y="137"/>
                    <a:pt x="2030" y="137"/>
                    <a:pt x="2030" y="137"/>
                  </a:cubicBezTo>
                  <a:cubicBezTo>
                    <a:pt x="2214" y="137"/>
                    <a:pt x="2274" y="132"/>
                    <a:pt x="2313" y="117"/>
                  </a:cubicBezTo>
                  <a:moveTo>
                    <a:pt x="2880" y="0"/>
                  </a:moveTo>
                  <a:cubicBezTo>
                    <a:pt x="2880" y="0"/>
                    <a:pt x="2880" y="0"/>
                    <a:pt x="2880" y="0"/>
                  </a:cubicBezTo>
                  <a:cubicBezTo>
                    <a:pt x="2880" y="117"/>
                    <a:pt x="2880" y="117"/>
                    <a:pt x="2880" y="117"/>
                  </a:cubicBezTo>
                  <a:cubicBezTo>
                    <a:pt x="2313" y="117"/>
                    <a:pt x="2313" y="117"/>
                    <a:pt x="2313" y="117"/>
                  </a:cubicBezTo>
                  <a:cubicBezTo>
                    <a:pt x="2411" y="197"/>
                    <a:pt x="2542" y="293"/>
                    <a:pt x="2784" y="293"/>
                  </a:cubicBezTo>
                  <a:cubicBezTo>
                    <a:pt x="2842" y="293"/>
                    <a:pt x="2880" y="293"/>
                    <a:pt x="2880" y="293"/>
                  </a:cubicBezTo>
                  <a:cubicBezTo>
                    <a:pt x="2880" y="0"/>
                    <a:pt x="2880" y="0"/>
                    <a:pt x="2880" y="0"/>
                  </a:cubicBezTo>
                </a:path>
              </a:pathLst>
            </a:custGeom>
            <a:solidFill>
              <a:srgbClr val="BFBFBF"/>
            </a:solid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10" name="Freeform 8"/>
            <p:cNvSpPr>
              <a:spLocks noEditPoints="1"/>
            </p:cNvSpPr>
            <p:nvPr userDrawn="1"/>
          </p:nvSpPr>
          <p:spPr bwMode="auto">
            <a:xfrm>
              <a:off x="1497" y="5500319"/>
              <a:ext cx="9170984" cy="435430"/>
            </a:xfrm>
            <a:custGeom>
              <a:avLst/>
              <a:gdLst/>
              <a:ahLst/>
              <a:cxnLst>
                <a:cxn ang="0">
                  <a:pos x="2880" y="20"/>
                </a:cxn>
                <a:cxn ang="0">
                  <a:pos x="2789" y="20"/>
                </a:cxn>
                <a:cxn ang="0">
                  <a:pos x="2313" y="137"/>
                </a:cxn>
                <a:cxn ang="0">
                  <a:pos x="2313" y="137"/>
                </a:cxn>
                <a:cxn ang="0">
                  <a:pos x="2880" y="137"/>
                </a:cxn>
                <a:cxn ang="0">
                  <a:pos x="2880" y="20"/>
                </a:cxn>
                <a:cxn ang="0">
                  <a:pos x="1860" y="0"/>
                </a:cxn>
                <a:cxn ang="0">
                  <a:pos x="0" y="0"/>
                </a:cxn>
                <a:cxn ang="0">
                  <a:pos x="0" y="137"/>
                </a:cxn>
                <a:cxn ang="0">
                  <a:pos x="2313" y="137"/>
                </a:cxn>
                <a:cxn ang="0">
                  <a:pos x="2313" y="137"/>
                </a:cxn>
                <a:cxn ang="0">
                  <a:pos x="2313" y="137"/>
                </a:cxn>
                <a:cxn ang="0">
                  <a:pos x="2313" y="137"/>
                </a:cxn>
                <a:cxn ang="0">
                  <a:pos x="1860" y="0"/>
                </a:cxn>
              </a:cxnLst>
              <a:rect l="0" t="0" r="r" b="b"/>
              <a:pathLst>
                <a:path w="2880" h="137">
                  <a:moveTo>
                    <a:pt x="2880" y="20"/>
                  </a:moveTo>
                  <a:cubicBezTo>
                    <a:pt x="2789" y="20"/>
                    <a:pt x="2789" y="20"/>
                    <a:pt x="2789" y="20"/>
                  </a:cubicBezTo>
                  <a:cubicBezTo>
                    <a:pt x="2500" y="20"/>
                    <a:pt x="2393" y="107"/>
                    <a:pt x="2313" y="137"/>
                  </a:cubicBezTo>
                  <a:cubicBezTo>
                    <a:pt x="2313" y="137"/>
                    <a:pt x="2313" y="137"/>
                    <a:pt x="2313" y="137"/>
                  </a:cubicBezTo>
                  <a:cubicBezTo>
                    <a:pt x="2880" y="137"/>
                    <a:pt x="2880" y="137"/>
                    <a:pt x="2880" y="137"/>
                  </a:cubicBezTo>
                  <a:cubicBezTo>
                    <a:pt x="2880" y="20"/>
                    <a:pt x="2880" y="20"/>
                    <a:pt x="2880" y="20"/>
                  </a:cubicBezTo>
                  <a:moveTo>
                    <a:pt x="1860" y="0"/>
                  </a:moveTo>
                  <a:cubicBezTo>
                    <a:pt x="0" y="0"/>
                    <a:pt x="0" y="0"/>
                    <a:pt x="0" y="0"/>
                  </a:cubicBezTo>
                  <a:cubicBezTo>
                    <a:pt x="0" y="137"/>
                    <a:pt x="0" y="137"/>
                    <a:pt x="0" y="137"/>
                  </a:cubicBezTo>
                  <a:cubicBezTo>
                    <a:pt x="2313" y="137"/>
                    <a:pt x="2313" y="137"/>
                    <a:pt x="2313" y="137"/>
                  </a:cubicBezTo>
                  <a:cubicBezTo>
                    <a:pt x="2313" y="137"/>
                    <a:pt x="2313" y="137"/>
                    <a:pt x="2313" y="137"/>
                  </a:cubicBezTo>
                  <a:cubicBezTo>
                    <a:pt x="2313" y="137"/>
                    <a:pt x="2313" y="137"/>
                    <a:pt x="2313" y="137"/>
                  </a:cubicBezTo>
                  <a:cubicBezTo>
                    <a:pt x="2313" y="137"/>
                    <a:pt x="2313" y="137"/>
                    <a:pt x="2313" y="137"/>
                  </a:cubicBezTo>
                  <a:cubicBezTo>
                    <a:pt x="2216" y="57"/>
                    <a:pt x="2053" y="0"/>
                    <a:pt x="1860" y="0"/>
                  </a:cubicBezTo>
                </a:path>
              </a:pathLst>
            </a:custGeom>
            <a:solidFill>
              <a:schemeClr val="accent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11" name="Freeform 9"/>
            <p:cNvSpPr>
              <a:spLocks/>
            </p:cNvSpPr>
            <p:nvPr userDrawn="1"/>
          </p:nvSpPr>
          <p:spPr bwMode="auto">
            <a:xfrm>
              <a:off x="1497" y="5563679"/>
              <a:ext cx="7365906" cy="432734"/>
            </a:xfrm>
            <a:custGeom>
              <a:avLst/>
              <a:gdLst/>
              <a:ahLst/>
              <a:cxnLst>
                <a:cxn ang="0">
                  <a:pos x="2313" y="117"/>
                </a:cxn>
                <a:cxn ang="0">
                  <a:pos x="1860" y="0"/>
                </a:cxn>
                <a:cxn ang="0">
                  <a:pos x="0" y="0"/>
                </a:cxn>
                <a:cxn ang="0">
                  <a:pos x="0" y="136"/>
                </a:cxn>
                <a:cxn ang="0">
                  <a:pos x="2030" y="136"/>
                </a:cxn>
                <a:cxn ang="0">
                  <a:pos x="2313" y="117"/>
                </a:cxn>
              </a:cxnLst>
              <a:rect l="0" t="0" r="r" b="b"/>
              <a:pathLst>
                <a:path w="2313" h="136">
                  <a:moveTo>
                    <a:pt x="2313" y="117"/>
                  </a:moveTo>
                  <a:cubicBezTo>
                    <a:pt x="2204" y="55"/>
                    <a:pt x="2053" y="0"/>
                    <a:pt x="1860" y="0"/>
                  </a:cubicBezTo>
                  <a:cubicBezTo>
                    <a:pt x="0" y="0"/>
                    <a:pt x="0" y="0"/>
                    <a:pt x="0" y="0"/>
                  </a:cubicBezTo>
                  <a:cubicBezTo>
                    <a:pt x="0" y="136"/>
                    <a:pt x="0" y="136"/>
                    <a:pt x="0" y="136"/>
                  </a:cubicBezTo>
                  <a:cubicBezTo>
                    <a:pt x="2030" y="136"/>
                    <a:pt x="2030" y="136"/>
                    <a:pt x="2030" y="136"/>
                  </a:cubicBezTo>
                  <a:cubicBezTo>
                    <a:pt x="2214" y="136"/>
                    <a:pt x="2274" y="132"/>
                    <a:pt x="2313" y="117"/>
                  </a:cubicBezTo>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12" name="Freeform 10"/>
            <p:cNvSpPr>
              <a:spLocks/>
            </p:cNvSpPr>
            <p:nvPr userDrawn="1"/>
          </p:nvSpPr>
          <p:spPr bwMode="auto">
            <a:xfrm>
              <a:off x="7367402" y="5563679"/>
              <a:ext cx="1805078" cy="869511"/>
            </a:xfrm>
            <a:custGeom>
              <a:avLst/>
              <a:gdLst/>
              <a:ahLst/>
              <a:cxnLst>
                <a:cxn ang="0">
                  <a:pos x="476" y="0"/>
                </a:cxn>
                <a:cxn ang="0">
                  <a:pos x="0" y="117"/>
                </a:cxn>
                <a:cxn ang="0">
                  <a:pos x="471" y="273"/>
                </a:cxn>
                <a:cxn ang="0">
                  <a:pos x="567" y="273"/>
                </a:cxn>
                <a:cxn ang="0">
                  <a:pos x="567" y="0"/>
                </a:cxn>
                <a:cxn ang="0">
                  <a:pos x="476" y="0"/>
                </a:cxn>
              </a:cxnLst>
              <a:rect l="0" t="0" r="r" b="b"/>
              <a:pathLst>
                <a:path w="567" h="273">
                  <a:moveTo>
                    <a:pt x="476" y="0"/>
                  </a:moveTo>
                  <a:cubicBezTo>
                    <a:pt x="187" y="0"/>
                    <a:pt x="80" y="87"/>
                    <a:pt x="0" y="117"/>
                  </a:cubicBezTo>
                  <a:cubicBezTo>
                    <a:pt x="128" y="190"/>
                    <a:pt x="229" y="273"/>
                    <a:pt x="471" y="273"/>
                  </a:cubicBezTo>
                  <a:cubicBezTo>
                    <a:pt x="529" y="273"/>
                    <a:pt x="567" y="273"/>
                    <a:pt x="567" y="273"/>
                  </a:cubicBezTo>
                  <a:cubicBezTo>
                    <a:pt x="567" y="0"/>
                    <a:pt x="567" y="0"/>
                    <a:pt x="567" y="0"/>
                  </a:cubicBezTo>
                  <a:lnTo>
                    <a:pt x="47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AU"/>
            </a:p>
          </p:txBody>
        </p:sp>
        <p:pic>
          <p:nvPicPr>
            <p:cNvPr id="13" name="Picture 78"/>
            <p:cNvPicPr>
              <a:picLocks noChangeAspect="1" noChangeArrowheads="1"/>
            </p:cNvPicPr>
            <p:nvPr userDrawn="1"/>
          </p:nvPicPr>
          <p:blipFill>
            <a:blip r:embed="rId2" cstate="print"/>
            <a:srcRect/>
            <a:stretch>
              <a:fillRect/>
            </a:stretch>
          </p:blipFill>
          <p:spPr bwMode="auto">
            <a:xfrm>
              <a:off x="8169275" y="5675743"/>
              <a:ext cx="655638" cy="655637"/>
            </a:xfrm>
            <a:prstGeom prst="rect">
              <a:avLst/>
            </a:prstGeom>
            <a:noFill/>
            <a:ln w="9525">
              <a:noFill/>
              <a:miter lim="800000"/>
              <a:headEnd/>
              <a:tailEnd/>
            </a:ln>
          </p:spPr>
        </p:pic>
        <p:grpSp>
          <p:nvGrpSpPr>
            <p:cNvPr id="14" name="Group 19"/>
            <p:cNvGrpSpPr/>
            <p:nvPr userDrawn="1"/>
          </p:nvGrpSpPr>
          <p:grpSpPr>
            <a:xfrm>
              <a:off x="360000" y="5807505"/>
              <a:ext cx="814388" cy="95250"/>
              <a:chOff x="3495675" y="5969000"/>
              <a:chExt cx="814388" cy="95250"/>
            </a:xfrm>
            <a:solidFill>
              <a:schemeClr val="accent1"/>
            </a:solidFill>
          </p:grpSpPr>
          <p:sp>
            <p:nvSpPr>
              <p:cNvPr id="15" name="Freeform 26"/>
              <p:cNvSpPr>
                <a:spLocks/>
              </p:cNvSpPr>
              <p:nvPr/>
            </p:nvSpPr>
            <p:spPr bwMode="auto">
              <a:xfrm>
                <a:off x="34956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1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1"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1" y="13"/>
                      <a:pt x="21" y="13"/>
                      <a:pt x="21"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a:p>
            </p:txBody>
          </p:sp>
          <p:sp>
            <p:nvSpPr>
              <p:cNvPr id="16" name="Freeform 27"/>
              <p:cNvSpPr>
                <a:spLocks/>
              </p:cNvSpPr>
              <p:nvPr/>
            </p:nvSpPr>
            <p:spPr bwMode="auto">
              <a:xfrm>
                <a:off x="360362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a:p>
            </p:txBody>
          </p:sp>
          <p:sp>
            <p:nvSpPr>
              <p:cNvPr id="17" name="Freeform 28"/>
              <p:cNvSpPr>
                <a:spLocks/>
              </p:cNvSpPr>
              <p:nvPr/>
            </p:nvSpPr>
            <p:spPr bwMode="auto">
              <a:xfrm>
                <a:off x="37115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9"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a:p>
            </p:txBody>
          </p:sp>
          <p:sp>
            <p:nvSpPr>
              <p:cNvPr id="18" name="Oval 29"/>
              <p:cNvSpPr>
                <a:spLocks noChangeArrowheads="1"/>
              </p:cNvSpPr>
              <p:nvPr/>
            </p:nvSpPr>
            <p:spPr bwMode="auto">
              <a:xfrm>
                <a:off x="3819525" y="6042025"/>
                <a:ext cx="19050" cy="22225"/>
              </a:xfrm>
              <a:prstGeom prst="ellipse">
                <a:avLst/>
              </a:prstGeom>
              <a:grpFill/>
              <a:ln>
                <a:noFill/>
              </a:ln>
              <a:extLst/>
            </p:spPr>
            <p:txBody>
              <a:bodyPr/>
              <a:lstStyle/>
              <a:p>
                <a:pPr>
                  <a:defRPr/>
                </a:pPr>
                <a:endParaRPr lang="en-AU"/>
              </a:p>
            </p:txBody>
          </p:sp>
          <p:sp>
            <p:nvSpPr>
              <p:cNvPr id="19" name="Freeform 30"/>
              <p:cNvSpPr>
                <a:spLocks/>
              </p:cNvSpPr>
              <p:nvPr/>
            </p:nvSpPr>
            <p:spPr bwMode="auto">
              <a:xfrm>
                <a:off x="3851275" y="5997575"/>
                <a:ext cx="50800" cy="66675"/>
              </a:xfrm>
              <a:custGeom>
                <a:avLst/>
                <a:gdLst>
                  <a:gd name="T0" fmla="*/ 16 w 16"/>
                  <a:gd name="T1" fmla="*/ 20 h 21"/>
                  <a:gd name="T2" fmla="*/ 10 w 16"/>
                  <a:gd name="T3" fmla="*/ 21 h 21"/>
                  <a:gd name="T4" fmla="*/ 0 w 16"/>
                  <a:gd name="T5" fmla="*/ 11 h 21"/>
                  <a:gd name="T6" fmla="*/ 10 w 16"/>
                  <a:gd name="T7" fmla="*/ 0 h 21"/>
                  <a:gd name="T8" fmla="*/ 16 w 16"/>
                  <a:gd name="T9" fmla="*/ 1 h 21"/>
                  <a:gd name="T10" fmla="*/ 14 w 16"/>
                  <a:gd name="T11" fmla="*/ 5 h 21"/>
                  <a:gd name="T12" fmla="*/ 11 w 16"/>
                  <a:gd name="T13" fmla="*/ 4 h 21"/>
                  <a:gd name="T14" fmla="*/ 6 w 16"/>
                  <a:gd name="T15" fmla="*/ 10 h 21"/>
                  <a:gd name="T16" fmla="*/ 11 w 16"/>
                  <a:gd name="T17" fmla="*/ 17 h 21"/>
                  <a:gd name="T18" fmla="*/ 15 w 16"/>
                  <a:gd name="T19" fmla="*/ 16 h 21"/>
                  <a:gd name="T20" fmla="*/ 16 w 16"/>
                  <a:gd name="T21"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1">
                    <a:moveTo>
                      <a:pt x="16" y="20"/>
                    </a:moveTo>
                    <a:cubicBezTo>
                      <a:pt x="14" y="21"/>
                      <a:pt x="12" y="21"/>
                      <a:pt x="10" y="21"/>
                    </a:cubicBezTo>
                    <a:cubicBezTo>
                      <a:pt x="3" y="21"/>
                      <a:pt x="0" y="17"/>
                      <a:pt x="0" y="11"/>
                    </a:cubicBezTo>
                    <a:cubicBezTo>
                      <a:pt x="0" y="4"/>
                      <a:pt x="4" y="0"/>
                      <a:pt x="10" y="0"/>
                    </a:cubicBezTo>
                    <a:cubicBezTo>
                      <a:pt x="12" y="0"/>
                      <a:pt x="14" y="0"/>
                      <a:pt x="16" y="1"/>
                    </a:cubicBezTo>
                    <a:cubicBezTo>
                      <a:pt x="14" y="5"/>
                      <a:pt x="14" y="5"/>
                      <a:pt x="14" y="5"/>
                    </a:cubicBezTo>
                    <a:cubicBezTo>
                      <a:pt x="13" y="4"/>
                      <a:pt x="12" y="4"/>
                      <a:pt x="11" y="4"/>
                    </a:cubicBezTo>
                    <a:cubicBezTo>
                      <a:pt x="7" y="4"/>
                      <a:pt x="6" y="6"/>
                      <a:pt x="6" y="10"/>
                    </a:cubicBezTo>
                    <a:cubicBezTo>
                      <a:pt x="6" y="15"/>
                      <a:pt x="7" y="17"/>
                      <a:pt x="11" y="17"/>
                    </a:cubicBezTo>
                    <a:cubicBezTo>
                      <a:pt x="12" y="17"/>
                      <a:pt x="14" y="17"/>
                      <a:pt x="15" y="16"/>
                    </a:cubicBezTo>
                    <a:lnTo>
                      <a:pt x="16" y="20"/>
                    </a:lnTo>
                    <a:close/>
                  </a:path>
                </a:pathLst>
              </a:custGeom>
              <a:grpFill/>
              <a:ln>
                <a:noFill/>
              </a:ln>
              <a:extLst/>
            </p:spPr>
            <p:txBody>
              <a:bodyPr/>
              <a:lstStyle/>
              <a:p>
                <a:pPr>
                  <a:defRPr/>
                </a:pPr>
                <a:endParaRPr lang="en-AU"/>
              </a:p>
            </p:txBody>
          </p:sp>
          <p:sp>
            <p:nvSpPr>
              <p:cNvPr id="20" name="Freeform 31"/>
              <p:cNvSpPr>
                <a:spLocks/>
              </p:cNvSpPr>
              <p:nvPr/>
            </p:nvSpPr>
            <p:spPr bwMode="auto">
              <a:xfrm>
                <a:off x="3911600" y="5997575"/>
                <a:ext cx="47625" cy="66675"/>
              </a:xfrm>
              <a:custGeom>
                <a:avLst/>
                <a:gdLst>
                  <a:gd name="T0" fmla="*/ 6 w 15"/>
                  <a:gd name="T1" fmla="*/ 21 h 21"/>
                  <a:gd name="T2" fmla="*/ 0 w 15"/>
                  <a:gd name="T3" fmla="*/ 20 h 21"/>
                  <a:gd name="T4" fmla="*/ 1 w 15"/>
                  <a:gd name="T5" fmla="*/ 16 h 21"/>
                  <a:gd name="T6" fmla="*/ 6 w 15"/>
                  <a:gd name="T7" fmla="*/ 17 h 21"/>
                  <a:gd name="T8" fmla="*/ 9 w 15"/>
                  <a:gd name="T9" fmla="*/ 15 h 21"/>
                  <a:gd name="T10" fmla="*/ 6 w 15"/>
                  <a:gd name="T11" fmla="*/ 12 h 21"/>
                  <a:gd name="T12" fmla="*/ 0 w 15"/>
                  <a:gd name="T13" fmla="*/ 6 h 21"/>
                  <a:gd name="T14" fmla="*/ 8 w 15"/>
                  <a:gd name="T15" fmla="*/ 0 h 21"/>
                  <a:gd name="T16" fmla="*/ 13 w 15"/>
                  <a:gd name="T17" fmla="*/ 0 h 21"/>
                  <a:gd name="T18" fmla="*/ 13 w 15"/>
                  <a:gd name="T19" fmla="*/ 4 h 21"/>
                  <a:gd name="T20" fmla="*/ 9 w 15"/>
                  <a:gd name="T21" fmla="*/ 4 h 21"/>
                  <a:gd name="T22" fmla="*/ 6 w 15"/>
                  <a:gd name="T23" fmla="*/ 6 h 21"/>
                  <a:gd name="T24" fmla="*/ 9 w 15"/>
                  <a:gd name="T25" fmla="*/ 9 h 21"/>
                  <a:gd name="T26" fmla="*/ 15 w 15"/>
                  <a:gd name="T27" fmla="*/ 14 h 21"/>
                  <a:gd name="T28" fmla="*/ 6 w 15"/>
                  <a:gd name="T2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1">
                    <a:moveTo>
                      <a:pt x="6" y="21"/>
                    </a:moveTo>
                    <a:cubicBezTo>
                      <a:pt x="4" y="21"/>
                      <a:pt x="2" y="21"/>
                      <a:pt x="0" y="20"/>
                    </a:cubicBezTo>
                    <a:cubicBezTo>
                      <a:pt x="1" y="16"/>
                      <a:pt x="1" y="16"/>
                      <a:pt x="1" y="16"/>
                    </a:cubicBezTo>
                    <a:cubicBezTo>
                      <a:pt x="3" y="17"/>
                      <a:pt x="5" y="17"/>
                      <a:pt x="6" y="17"/>
                    </a:cubicBezTo>
                    <a:cubicBezTo>
                      <a:pt x="8" y="17"/>
                      <a:pt x="9" y="16"/>
                      <a:pt x="9" y="15"/>
                    </a:cubicBezTo>
                    <a:cubicBezTo>
                      <a:pt x="9" y="14"/>
                      <a:pt x="8" y="13"/>
                      <a:pt x="6" y="12"/>
                    </a:cubicBezTo>
                    <a:cubicBezTo>
                      <a:pt x="3" y="11"/>
                      <a:pt x="0" y="10"/>
                      <a:pt x="0" y="6"/>
                    </a:cubicBezTo>
                    <a:cubicBezTo>
                      <a:pt x="0" y="2"/>
                      <a:pt x="3" y="0"/>
                      <a:pt x="8" y="0"/>
                    </a:cubicBezTo>
                    <a:cubicBezTo>
                      <a:pt x="10" y="0"/>
                      <a:pt x="12" y="0"/>
                      <a:pt x="13" y="0"/>
                    </a:cubicBezTo>
                    <a:cubicBezTo>
                      <a:pt x="13" y="4"/>
                      <a:pt x="13" y="4"/>
                      <a:pt x="13" y="4"/>
                    </a:cubicBezTo>
                    <a:cubicBezTo>
                      <a:pt x="11" y="4"/>
                      <a:pt x="10" y="4"/>
                      <a:pt x="9" y="4"/>
                    </a:cubicBezTo>
                    <a:cubicBezTo>
                      <a:pt x="6" y="4"/>
                      <a:pt x="6" y="5"/>
                      <a:pt x="6" y="6"/>
                    </a:cubicBezTo>
                    <a:cubicBezTo>
                      <a:pt x="6" y="7"/>
                      <a:pt x="7" y="8"/>
                      <a:pt x="9" y="9"/>
                    </a:cubicBezTo>
                    <a:cubicBezTo>
                      <a:pt x="13" y="10"/>
                      <a:pt x="15" y="11"/>
                      <a:pt x="15" y="14"/>
                    </a:cubicBezTo>
                    <a:cubicBezTo>
                      <a:pt x="15" y="18"/>
                      <a:pt x="11" y="21"/>
                      <a:pt x="6" y="21"/>
                    </a:cubicBezTo>
                  </a:path>
                </a:pathLst>
              </a:custGeom>
              <a:grpFill/>
              <a:ln>
                <a:noFill/>
              </a:ln>
              <a:extLst/>
            </p:spPr>
            <p:txBody>
              <a:bodyPr/>
              <a:lstStyle/>
              <a:p>
                <a:pPr>
                  <a:defRPr/>
                </a:pPr>
                <a:endParaRPr lang="en-AU"/>
              </a:p>
            </p:txBody>
          </p:sp>
          <p:sp>
            <p:nvSpPr>
              <p:cNvPr id="21" name="Freeform 32"/>
              <p:cNvSpPr>
                <a:spLocks noEditPoints="1"/>
              </p:cNvSpPr>
              <p:nvPr/>
            </p:nvSpPr>
            <p:spPr bwMode="auto">
              <a:xfrm>
                <a:off x="3965575" y="5969000"/>
                <a:ext cx="28575" cy="95250"/>
              </a:xfrm>
              <a:custGeom>
                <a:avLst/>
                <a:gdLst>
                  <a:gd name="T0" fmla="*/ 4 w 9"/>
                  <a:gd name="T1" fmla="*/ 30 h 30"/>
                  <a:gd name="T2" fmla="*/ 4 w 9"/>
                  <a:gd name="T3" fmla="*/ 13 h 30"/>
                  <a:gd name="T4" fmla="*/ 0 w 9"/>
                  <a:gd name="T5" fmla="*/ 13 h 30"/>
                  <a:gd name="T6" fmla="*/ 0 w 9"/>
                  <a:gd name="T7" fmla="*/ 9 h 30"/>
                  <a:gd name="T8" fmla="*/ 9 w 9"/>
                  <a:gd name="T9" fmla="*/ 9 h 30"/>
                  <a:gd name="T10" fmla="*/ 9 w 9"/>
                  <a:gd name="T11" fmla="*/ 30 h 30"/>
                  <a:gd name="T12" fmla="*/ 4 w 9"/>
                  <a:gd name="T13" fmla="*/ 30 h 30"/>
                  <a:gd name="T14" fmla="*/ 6 w 9"/>
                  <a:gd name="T15" fmla="*/ 6 h 30"/>
                  <a:gd name="T16" fmla="*/ 3 w 9"/>
                  <a:gd name="T17" fmla="*/ 3 h 30"/>
                  <a:gd name="T18" fmla="*/ 6 w 9"/>
                  <a:gd name="T19" fmla="*/ 0 h 30"/>
                  <a:gd name="T20" fmla="*/ 9 w 9"/>
                  <a:gd name="T21" fmla="*/ 3 h 30"/>
                  <a:gd name="T22" fmla="*/ 6 w 9"/>
                  <a:gd name="T23"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30">
                    <a:moveTo>
                      <a:pt x="4" y="30"/>
                    </a:moveTo>
                    <a:cubicBezTo>
                      <a:pt x="4" y="13"/>
                      <a:pt x="4" y="13"/>
                      <a:pt x="4" y="13"/>
                    </a:cubicBezTo>
                    <a:cubicBezTo>
                      <a:pt x="0" y="13"/>
                      <a:pt x="0" y="13"/>
                      <a:pt x="0" y="13"/>
                    </a:cubicBezTo>
                    <a:cubicBezTo>
                      <a:pt x="0" y="9"/>
                      <a:pt x="0" y="9"/>
                      <a:pt x="0" y="9"/>
                    </a:cubicBezTo>
                    <a:cubicBezTo>
                      <a:pt x="9" y="9"/>
                      <a:pt x="9" y="9"/>
                      <a:pt x="9" y="9"/>
                    </a:cubicBezTo>
                    <a:cubicBezTo>
                      <a:pt x="9" y="30"/>
                      <a:pt x="9" y="30"/>
                      <a:pt x="9" y="30"/>
                    </a:cubicBezTo>
                    <a:lnTo>
                      <a:pt x="4" y="30"/>
                    </a:lnTo>
                    <a:close/>
                    <a:moveTo>
                      <a:pt x="6" y="6"/>
                    </a:moveTo>
                    <a:cubicBezTo>
                      <a:pt x="4" y="6"/>
                      <a:pt x="3" y="5"/>
                      <a:pt x="3" y="3"/>
                    </a:cubicBezTo>
                    <a:cubicBezTo>
                      <a:pt x="3" y="1"/>
                      <a:pt x="4" y="0"/>
                      <a:pt x="6" y="0"/>
                    </a:cubicBezTo>
                    <a:cubicBezTo>
                      <a:pt x="8" y="0"/>
                      <a:pt x="9" y="1"/>
                      <a:pt x="9" y="3"/>
                    </a:cubicBezTo>
                    <a:cubicBezTo>
                      <a:pt x="9" y="5"/>
                      <a:pt x="8" y="6"/>
                      <a:pt x="6" y="6"/>
                    </a:cubicBezTo>
                  </a:path>
                </a:pathLst>
              </a:custGeom>
              <a:grpFill/>
              <a:ln>
                <a:noFill/>
              </a:ln>
              <a:extLst/>
            </p:spPr>
            <p:txBody>
              <a:bodyPr/>
              <a:lstStyle/>
              <a:p>
                <a:pPr>
                  <a:defRPr/>
                </a:pPr>
                <a:endParaRPr lang="en-AU"/>
              </a:p>
            </p:txBody>
          </p:sp>
          <p:sp>
            <p:nvSpPr>
              <p:cNvPr id="22" name="Freeform 33"/>
              <p:cNvSpPr>
                <a:spLocks/>
              </p:cNvSpPr>
              <p:nvPr/>
            </p:nvSpPr>
            <p:spPr bwMode="auto">
              <a:xfrm>
                <a:off x="4013200" y="5997575"/>
                <a:ext cx="39687" cy="66675"/>
              </a:xfrm>
              <a:custGeom>
                <a:avLst/>
                <a:gdLst>
                  <a:gd name="T0" fmla="*/ 11 w 12"/>
                  <a:gd name="T1" fmla="*/ 5 h 21"/>
                  <a:gd name="T2" fmla="*/ 9 w 12"/>
                  <a:gd name="T3" fmla="*/ 5 h 21"/>
                  <a:gd name="T4" fmla="*/ 5 w 12"/>
                  <a:gd name="T5" fmla="*/ 8 h 21"/>
                  <a:gd name="T6" fmla="*/ 5 w 12"/>
                  <a:gd name="T7" fmla="*/ 21 h 21"/>
                  <a:gd name="T8" fmla="*/ 0 w 12"/>
                  <a:gd name="T9" fmla="*/ 21 h 21"/>
                  <a:gd name="T10" fmla="*/ 0 w 12"/>
                  <a:gd name="T11" fmla="*/ 0 h 21"/>
                  <a:gd name="T12" fmla="*/ 4 w 12"/>
                  <a:gd name="T13" fmla="*/ 0 h 21"/>
                  <a:gd name="T14" fmla="*/ 4 w 12"/>
                  <a:gd name="T15" fmla="*/ 4 h 21"/>
                  <a:gd name="T16" fmla="*/ 10 w 12"/>
                  <a:gd name="T17" fmla="*/ 0 h 21"/>
                  <a:gd name="T18" fmla="*/ 12 w 12"/>
                  <a:gd name="T19" fmla="*/ 0 h 21"/>
                  <a:gd name="T20" fmla="*/ 11 w 12"/>
                  <a:gd name="T21"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21">
                    <a:moveTo>
                      <a:pt x="11" y="5"/>
                    </a:moveTo>
                    <a:cubicBezTo>
                      <a:pt x="11" y="5"/>
                      <a:pt x="10" y="5"/>
                      <a:pt x="9" y="5"/>
                    </a:cubicBezTo>
                    <a:cubicBezTo>
                      <a:pt x="8" y="5"/>
                      <a:pt x="7" y="6"/>
                      <a:pt x="5" y="8"/>
                    </a:cubicBezTo>
                    <a:cubicBezTo>
                      <a:pt x="5" y="21"/>
                      <a:pt x="5" y="21"/>
                      <a:pt x="5" y="21"/>
                    </a:cubicBezTo>
                    <a:cubicBezTo>
                      <a:pt x="0" y="21"/>
                      <a:pt x="0" y="21"/>
                      <a:pt x="0" y="21"/>
                    </a:cubicBezTo>
                    <a:cubicBezTo>
                      <a:pt x="0" y="0"/>
                      <a:pt x="0" y="0"/>
                      <a:pt x="0" y="0"/>
                    </a:cubicBezTo>
                    <a:cubicBezTo>
                      <a:pt x="4" y="0"/>
                      <a:pt x="4" y="0"/>
                      <a:pt x="4" y="0"/>
                    </a:cubicBezTo>
                    <a:cubicBezTo>
                      <a:pt x="4" y="4"/>
                      <a:pt x="4" y="4"/>
                      <a:pt x="4" y="4"/>
                    </a:cubicBezTo>
                    <a:cubicBezTo>
                      <a:pt x="6" y="1"/>
                      <a:pt x="8" y="0"/>
                      <a:pt x="10" y="0"/>
                    </a:cubicBezTo>
                    <a:cubicBezTo>
                      <a:pt x="11" y="0"/>
                      <a:pt x="11" y="0"/>
                      <a:pt x="12" y="0"/>
                    </a:cubicBezTo>
                    <a:lnTo>
                      <a:pt x="11" y="5"/>
                    </a:lnTo>
                    <a:close/>
                  </a:path>
                </a:pathLst>
              </a:custGeom>
              <a:grpFill/>
              <a:ln>
                <a:noFill/>
              </a:ln>
              <a:extLst/>
            </p:spPr>
            <p:txBody>
              <a:bodyPr/>
              <a:lstStyle/>
              <a:p>
                <a:pPr>
                  <a:defRPr/>
                </a:pPr>
                <a:endParaRPr lang="en-AU"/>
              </a:p>
            </p:txBody>
          </p:sp>
          <p:sp>
            <p:nvSpPr>
              <p:cNvPr id="23" name="Freeform 34"/>
              <p:cNvSpPr>
                <a:spLocks noEditPoints="1"/>
              </p:cNvSpPr>
              <p:nvPr/>
            </p:nvSpPr>
            <p:spPr bwMode="auto">
              <a:xfrm>
                <a:off x="4062413" y="5997575"/>
                <a:ext cx="66675" cy="66675"/>
              </a:xfrm>
              <a:custGeom>
                <a:avLst/>
                <a:gdLst>
                  <a:gd name="T0" fmla="*/ 10 w 21"/>
                  <a:gd name="T1" fmla="*/ 21 h 21"/>
                  <a:gd name="T2" fmla="*/ 0 w 21"/>
                  <a:gd name="T3" fmla="*/ 11 h 21"/>
                  <a:gd name="T4" fmla="*/ 10 w 21"/>
                  <a:gd name="T5" fmla="*/ 0 h 21"/>
                  <a:gd name="T6" fmla="*/ 21 w 21"/>
                  <a:gd name="T7" fmla="*/ 10 h 21"/>
                  <a:gd name="T8" fmla="*/ 10 w 21"/>
                  <a:gd name="T9" fmla="*/ 21 h 21"/>
                  <a:gd name="T10" fmla="*/ 10 w 21"/>
                  <a:gd name="T11" fmla="*/ 4 h 21"/>
                  <a:gd name="T12" fmla="*/ 5 w 21"/>
                  <a:gd name="T13" fmla="*/ 10 h 21"/>
                  <a:gd name="T14" fmla="*/ 10 w 21"/>
                  <a:gd name="T15" fmla="*/ 17 h 21"/>
                  <a:gd name="T16" fmla="*/ 15 w 21"/>
                  <a:gd name="T17" fmla="*/ 11 h 21"/>
                  <a:gd name="T18" fmla="*/ 10 w 21"/>
                  <a:gd name="T19"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21"/>
                    </a:moveTo>
                    <a:cubicBezTo>
                      <a:pt x="3" y="21"/>
                      <a:pt x="0" y="17"/>
                      <a:pt x="0" y="11"/>
                    </a:cubicBezTo>
                    <a:cubicBezTo>
                      <a:pt x="0" y="4"/>
                      <a:pt x="3" y="0"/>
                      <a:pt x="10" y="0"/>
                    </a:cubicBezTo>
                    <a:cubicBezTo>
                      <a:pt x="17" y="0"/>
                      <a:pt x="21" y="4"/>
                      <a:pt x="21" y="10"/>
                    </a:cubicBezTo>
                    <a:cubicBezTo>
                      <a:pt x="21" y="17"/>
                      <a:pt x="17" y="21"/>
                      <a:pt x="10" y="21"/>
                    </a:cubicBezTo>
                    <a:moveTo>
                      <a:pt x="10" y="4"/>
                    </a:moveTo>
                    <a:cubicBezTo>
                      <a:pt x="7" y="4"/>
                      <a:pt x="5" y="7"/>
                      <a:pt x="5" y="10"/>
                    </a:cubicBezTo>
                    <a:cubicBezTo>
                      <a:pt x="5" y="14"/>
                      <a:pt x="6" y="17"/>
                      <a:pt x="10" y="17"/>
                    </a:cubicBezTo>
                    <a:cubicBezTo>
                      <a:pt x="14" y="17"/>
                      <a:pt x="15" y="14"/>
                      <a:pt x="15" y="11"/>
                    </a:cubicBezTo>
                    <a:cubicBezTo>
                      <a:pt x="15" y="6"/>
                      <a:pt x="14" y="4"/>
                      <a:pt x="10" y="4"/>
                    </a:cubicBezTo>
                  </a:path>
                </a:pathLst>
              </a:custGeom>
              <a:grpFill/>
              <a:ln>
                <a:noFill/>
              </a:ln>
              <a:extLst/>
            </p:spPr>
            <p:txBody>
              <a:bodyPr/>
              <a:lstStyle/>
              <a:p>
                <a:pPr>
                  <a:defRPr/>
                </a:pPr>
                <a:endParaRPr lang="en-AU"/>
              </a:p>
            </p:txBody>
          </p:sp>
          <p:sp>
            <p:nvSpPr>
              <p:cNvPr id="24" name="Oval 35"/>
              <p:cNvSpPr>
                <a:spLocks noChangeArrowheads="1"/>
              </p:cNvSpPr>
              <p:nvPr/>
            </p:nvSpPr>
            <p:spPr bwMode="auto">
              <a:xfrm>
                <a:off x="4141788" y="6042025"/>
                <a:ext cx="19050" cy="22225"/>
              </a:xfrm>
              <a:prstGeom prst="ellipse">
                <a:avLst/>
              </a:prstGeom>
              <a:grpFill/>
              <a:ln>
                <a:noFill/>
              </a:ln>
              <a:extLst/>
            </p:spPr>
            <p:txBody>
              <a:bodyPr/>
              <a:lstStyle/>
              <a:p>
                <a:pPr>
                  <a:defRPr/>
                </a:pPr>
                <a:endParaRPr lang="en-AU"/>
              </a:p>
            </p:txBody>
          </p:sp>
          <p:sp>
            <p:nvSpPr>
              <p:cNvPr id="25" name="Freeform 36"/>
              <p:cNvSpPr>
                <a:spLocks noEditPoints="1"/>
              </p:cNvSpPr>
              <p:nvPr/>
            </p:nvSpPr>
            <p:spPr bwMode="auto">
              <a:xfrm>
                <a:off x="4176713" y="5997575"/>
                <a:ext cx="57150" cy="66675"/>
              </a:xfrm>
              <a:custGeom>
                <a:avLst/>
                <a:gdLst>
                  <a:gd name="T0" fmla="*/ 14 w 18"/>
                  <a:gd name="T1" fmla="*/ 21 h 21"/>
                  <a:gd name="T2" fmla="*/ 13 w 18"/>
                  <a:gd name="T3" fmla="*/ 19 h 21"/>
                  <a:gd name="T4" fmla="*/ 7 w 18"/>
                  <a:gd name="T5" fmla="*/ 21 h 21"/>
                  <a:gd name="T6" fmla="*/ 0 w 18"/>
                  <a:gd name="T7" fmla="*/ 15 h 21"/>
                  <a:gd name="T8" fmla="*/ 10 w 18"/>
                  <a:gd name="T9" fmla="*/ 8 h 21"/>
                  <a:gd name="T10" fmla="*/ 13 w 18"/>
                  <a:gd name="T11" fmla="*/ 8 h 21"/>
                  <a:gd name="T12" fmla="*/ 13 w 18"/>
                  <a:gd name="T13" fmla="*/ 7 h 21"/>
                  <a:gd name="T14" fmla="*/ 8 w 18"/>
                  <a:gd name="T15" fmla="*/ 4 h 21"/>
                  <a:gd name="T16" fmla="*/ 2 w 18"/>
                  <a:gd name="T17" fmla="*/ 5 h 21"/>
                  <a:gd name="T18" fmla="*/ 2 w 18"/>
                  <a:gd name="T19" fmla="*/ 1 h 21"/>
                  <a:gd name="T20" fmla="*/ 9 w 18"/>
                  <a:gd name="T21" fmla="*/ 0 h 21"/>
                  <a:gd name="T22" fmla="*/ 18 w 18"/>
                  <a:gd name="T23" fmla="*/ 7 h 21"/>
                  <a:gd name="T24" fmla="*/ 18 w 18"/>
                  <a:gd name="T25" fmla="*/ 21 h 21"/>
                  <a:gd name="T26" fmla="*/ 14 w 18"/>
                  <a:gd name="T27" fmla="*/ 21 h 21"/>
                  <a:gd name="T28" fmla="*/ 13 w 18"/>
                  <a:gd name="T29" fmla="*/ 12 h 21"/>
                  <a:gd name="T30" fmla="*/ 10 w 18"/>
                  <a:gd name="T31" fmla="*/ 12 h 21"/>
                  <a:gd name="T32" fmla="*/ 5 w 18"/>
                  <a:gd name="T33" fmla="*/ 15 h 21"/>
                  <a:gd name="T34" fmla="*/ 8 w 18"/>
                  <a:gd name="T35" fmla="*/ 17 h 21"/>
                  <a:gd name="T36" fmla="*/ 13 w 18"/>
                  <a:gd name="T37" fmla="*/ 15 h 21"/>
                  <a:gd name="T38" fmla="*/ 13 w 18"/>
                  <a:gd name="T39"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1">
                    <a:moveTo>
                      <a:pt x="14" y="21"/>
                    </a:moveTo>
                    <a:cubicBezTo>
                      <a:pt x="13" y="19"/>
                      <a:pt x="13" y="19"/>
                      <a:pt x="13" y="19"/>
                    </a:cubicBezTo>
                    <a:cubicBezTo>
                      <a:pt x="12" y="20"/>
                      <a:pt x="10" y="21"/>
                      <a:pt x="7" y="21"/>
                    </a:cubicBezTo>
                    <a:cubicBezTo>
                      <a:pt x="3" y="21"/>
                      <a:pt x="0" y="19"/>
                      <a:pt x="0" y="15"/>
                    </a:cubicBezTo>
                    <a:cubicBezTo>
                      <a:pt x="0" y="10"/>
                      <a:pt x="4" y="8"/>
                      <a:pt x="10" y="8"/>
                    </a:cubicBezTo>
                    <a:cubicBezTo>
                      <a:pt x="13" y="8"/>
                      <a:pt x="13" y="8"/>
                      <a:pt x="13" y="8"/>
                    </a:cubicBezTo>
                    <a:cubicBezTo>
                      <a:pt x="13" y="7"/>
                      <a:pt x="13" y="7"/>
                      <a:pt x="13" y="7"/>
                    </a:cubicBezTo>
                    <a:cubicBezTo>
                      <a:pt x="13" y="5"/>
                      <a:pt x="12" y="4"/>
                      <a:pt x="8" y="4"/>
                    </a:cubicBezTo>
                    <a:cubicBezTo>
                      <a:pt x="6" y="4"/>
                      <a:pt x="4" y="4"/>
                      <a:pt x="2" y="5"/>
                    </a:cubicBezTo>
                    <a:cubicBezTo>
                      <a:pt x="2" y="1"/>
                      <a:pt x="2" y="1"/>
                      <a:pt x="2" y="1"/>
                    </a:cubicBezTo>
                    <a:cubicBezTo>
                      <a:pt x="4" y="0"/>
                      <a:pt x="6" y="0"/>
                      <a:pt x="9" y="0"/>
                    </a:cubicBezTo>
                    <a:cubicBezTo>
                      <a:pt x="15" y="0"/>
                      <a:pt x="18" y="2"/>
                      <a:pt x="18" y="7"/>
                    </a:cubicBezTo>
                    <a:cubicBezTo>
                      <a:pt x="18" y="21"/>
                      <a:pt x="18" y="21"/>
                      <a:pt x="18" y="21"/>
                    </a:cubicBezTo>
                    <a:lnTo>
                      <a:pt x="14" y="21"/>
                    </a:lnTo>
                    <a:close/>
                    <a:moveTo>
                      <a:pt x="13" y="12"/>
                    </a:moveTo>
                    <a:cubicBezTo>
                      <a:pt x="10" y="12"/>
                      <a:pt x="10" y="12"/>
                      <a:pt x="10" y="12"/>
                    </a:cubicBezTo>
                    <a:cubicBezTo>
                      <a:pt x="7" y="12"/>
                      <a:pt x="5" y="13"/>
                      <a:pt x="5" y="15"/>
                    </a:cubicBezTo>
                    <a:cubicBezTo>
                      <a:pt x="5" y="16"/>
                      <a:pt x="6" y="17"/>
                      <a:pt x="8" y="17"/>
                    </a:cubicBezTo>
                    <a:cubicBezTo>
                      <a:pt x="10" y="17"/>
                      <a:pt x="11" y="17"/>
                      <a:pt x="13" y="15"/>
                    </a:cubicBezTo>
                    <a:lnTo>
                      <a:pt x="13" y="12"/>
                    </a:lnTo>
                    <a:close/>
                  </a:path>
                </a:pathLst>
              </a:custGeom>
              <a:grpFill/>
              <a:ln>
                <a:noFill/>
              </a:ln>
              <a:extLst/>
            </p:spPr>
            <p:txBody>
              <a:bodyPr/>
              <a:lstStyle/>
              <a:p>
                <a:pPr>
                  <a:defRPr/>
                </a:pPr>
                <a:endParaRPr lang="en-AU"/>
              </a:p>
            </p:txBody>
          </p:sp>
          <p:sp>
            <p:nvSpPr>
              <p:cNvPr id="26" name="Freeform 37"/>
              <p:cNvSpPr>
                <a:spLocks/>
              </p:cNvSpPr>
              <p:nvPr/>
            </p:nvSpPr>
            <p:spPr bwMode="auto">
              <a:xfrm>
                <a:off x="4252913" y="5997575"/>
                <a:ext cx="57150" cy="66675"/>
              </a:xfrm>
              <a:custGeom>
                <a:avLst/>
                <a:gdLst>
                  <a:gd name="T0" fmla="*/ 14 w 18"/>
                  <a:gd name="T1" fmla="*/ 21 h 21"/>
                  <a:gd name="T2" fmla="*/ 14 w 18"/>
                  <a:gd name="T3" fmla="*/ 18 h 21"/>
                  <a:gd name="T4" fmla="*/ 7 w 18"/>
                  <a:gd name="T5" fmla="*/ 21 h 21"/>
                  <a:gd name="T6" fmla="*/ 0 w 18"/>
                  <a:gd name="T7" fmla="*/ 13 h 21"/>
                  <a:gd name="T8" fmla="*/ 0 w 18"/>
                  <a:gd name="T9" fmla="*/ 0 h 21"/>
                  <a:gd name="T10" fmla="*/ 5 w 18"/>
                  <a:gd name="T11" fmla="*/ 0 h 21"/>
                  <a:gd name="T12" fmla="*/ 5 w 18"/>
                  <a:gd name="T13" fmla="*/ 12 h 21"/>
                  <a:gd name="T14" fmla="*/ 8 w 18"/>
                  <a:gd name="T15" fmla="*/ 17 h 21"/>
                  <a:gd name="T16" fmla="*/ 13 w 18"/>
                  <a:gd name="T17" fmla="*/ 14 h 21"/>
                  <a:gd name="T18" fmla="*/ 13 w 18"/>
                  <a:gd name="T19" fmla="*/ 0 h 21"/>
                  <a:gd name="T20" fmla="*/ 18 w 18"/>
                  <a:gd name="T21" fmla="*/ 0 h 21"/>
                  <a:gd name="T22" fmla="*/ 18 w 18"/>
                  <a:gd name="T23" fmla="*/ 21 h 21"/>
                  <a:gd name="T24" fmla="*/ 14 w 18"/>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14" y="21"/>
                    </a:moveTo>
                    <a:cubicBezTo>
                      <a:pt x="14" y="18"/>
                      <a:pt x="14" y="18"/>
                      <a:pt x="14" y="18"/>
                    </a:cubicBezTo>
                    <a:cubicBezTo>
                      <a:pt x="12" y="20"/>
                      <a:pt x="10" y="21"/>
                      <a:pt x="7" y="21"/>
                    </a:cubicBezTo>
                    <a:cubicBezTo>
                      <a:pt x="2" y="21"/>
                      <a:pt x="0" y="18"/>
                      <a:pt x="0" y="13"/>
                    </a:cubicBezTo>
                    <a:cubicBezTo>
                      <a:pt x="0" y="0"/>
                      <a:pt x="0" y="0"/>
                      <a:pt x="0" y="0"/>
                    </a:cubicBezTo>
                    <a:cubicBezTo>
                      <a:pt x="5" y="0"/>
                      <a:pt x="5" y="0"/>
                      <a:pt x="5" y="0"/>
                    </a:cubicBezTo>
                    <a:cubicBezTo>
                      <a:pt x="5" y="12"/>
                      <a:pt x="5" y="12"/>
                      <a:pt x="5" y="12"/>
                    </a:cubicBezTo>
                    <a:cubicBezTo>
                      <a:pt x="5" y="15"/>
                      <a:pt x="6" y="17"/>
                      <a:pt x="8" y="17"/>
                    </a:cubicBezTo>
                    <a:cubicBezTo>
                      <a:pt x="10" y="17"/>
                      <a:pt x="11" y="16"/>
                      <a:pt x="13" y="14"/>
                    </a:cubicBezTo>
                    <a:cubicBezTo>
                      <a:pt x="13" y="0"/>
                      <a:pt x="13" y="0"/>
                      <a:pt x="13" y="0"/>
                    </a:cubicBezTo>
                    <a:cubicBezTo>
                      <a:pt x="18" y="0"/>
                      <a:pt x="18" y="0"/>
                      <a:pt x="18" y="0"/>
                    </a:cubicBezTo>
                    <a:cubicBezTo>
                      <a:pt x="18" y="21"/>
                      <a:pt x="18" y="21"/>
                      <a:pt x="18" y="21"/>
                    </a:cubicBezTo>
                    <a:lnTo>
                      <a:pt x="14" y="21"/>
                    </a:lnTo>
                    <a:close/>
                  </a:path>
                </a:pathLst>
              </a:custGeom>
              <a:grpFill/>
              <a:ln>
                <a:noFill/>
              </a:ln>
              <a:extLst/>
            </p:spPr>
            <p:txBody>
              <a:bodyPr/>
              <a:lstStyle/>
              <a:p>
                <a:pPr>
                  <a:defRPr/>
                </a:pPr>
                <a:endParaRPr lang="en-AU"/>
              </a:p>
            </p:txBody>
          </p:sp>
        </p:grpSp>
      </p:grpSp>
      <p:sp>
        <p:nvSpPr>
          <p:cNvPr id="27" name="Text Placeholder 14"/>
          <p:cNvSpPr>
            <a:spLocks noGrp="1"/>
          </p:cNvSpPr>
          <p:nvPr>
            <p:ph type="body" sz="quarter" idx="17" hasCustomPrompt="1"/>
          </p:nvPr>
        </p:nvSpPr>
        <p:spPr>
          <a:xfrm>
            <a:off x="360000" y="5625959"/>
            <a:ext cx="4752000" cy="144000"/>
          </a:xfrm>
        </p:spPr>
        <p:txBody>
          <a:bodyPr anchor="ctr">
            <a:noAutofit/>
          </a:bodyPr>
          <a:lstStyle>
            <a:lvl1pPr marL="216000" marR="0" indent="-216000" algn="l" defTabSz="914400" rtl="0" eaLnBrk="1" fontAlgn="auto" latinLnBrk="0" hangingPunct="1">
              <a:lnSpc>
                <a:spcPct val="90000"/>
              </a:lnSpc>
              <a:spcBef>
                <a:spcPts val="600"/>
              </a:spcBef>
              <a:spcAft>
                <a:spcPts val="0"/>
              </a:spcAft>
              <a:buClrTx/>
              <a:buSzTx/>
              <a:buFontTx/>
              <a:buNone/>
              <a:tabLst/>
              <a:defRPr sz="1200" b="1" cap="all" baseline="0">
                <a:solidFill>
                  <a:schemeClr val="bg1"/>
                </a:solidFill>
              </a:defRPr>
            </a:lvl1pPr>
            <a:lvl2pPr marL="0" indent="0">
              <a:buFontTx/>
              <a:buNone/>
              <a:defRPr sz="1200">
                <a:solidFill>
                  <a:schemeClr val="bg2"/>
                </a:solidFill>
              </a:defRPr>
            </a:lvl2pPr>
            <a:lvl3pPr marL="0" indent="0">
              <a:buFontTx/>
              <a:buNone/>
              <a:defRPr sz="1200">
                <a:solidFill>
                  <a:schemeClr val="bg2"/>
                </a:solidFill>
              </a:defRPr>
            </a:lvl3pPr>
            <a:lvl4pPr marL="0" indent="0">
              <a:buFontTx/>
              <a:buNone/>
              <a:defRPr sz="1200">
                <a:solidFill>
                  <a:schemeClr val="bg2"/>
                </a:solidFill>
              </a:defRPr>
            </a:lvl4pPr>
            <a:lvl5pPr marL="0" indent="0">
              <a:buFontTx/>
              <a:buNone/>
              <a:defRPr sz="1200">
                <a:solidFill>
                  <a:schemeClr val="bg2"/>
                </a:solidFill>
              </a:defRPr>
            </a:lvl5pPr>
            <a:lvl6pPr marL="0" indent="0">
              <a:buFontTx/>
              <a:buNone/>
              <a:defRPr sz="1200">
                <a:solidFill>
                  <a:schemeClr val="bg2"/>
                </a:solidFill>
              </a:defRPr>
            </a:lvl6pPr>
            <a:lvl7pPr marL="0" indent="0">
              <a:buFontTx/>
              <a:buNone/>
              <a:defRPr sz="1200">
                <a:solidFill>
                  <a:schemeClr val="bg2"/>
                </a:solidFill>
              </a:defRPr>
            </a:lvl7pPr>
            <a:lvl8pPr marL="0" indent="0">
              <a:buFontTx/>
              <a:buNone/>
              <a:defRPr sz="1200">
                <a:solidFill>
                  <a:schemeClr val="bg2"/>
                </a:solidFill>
              </a:defRPr>
            </a:lvl8pPr>
            <a:lvl9pPr marL="0" indent="0">
              <a:buFontTx/>
              <a:buNone/>
              <a:defRPr sz="1200">
                <a:solidFill>
                  <a:schemeClr val="bg2"/>
                </a:solidFill>
              </a:defRPr>
            </a:lvl9pPr>
          </a:lstStyle>
          <a:p>
            <a:r>
              <a:rPr lang="en-AU" dirty="0"/>
              <a:t>Click to Add Business Unit</a:t>
            </a:r>
          </a:p>
        </p:txBody>
      </p:sp>
    </p:spTree>
    <p:extLst>
      <p:ext uri="{BB962C8B-B14F-4D97-AF65-F5344CB8AC3E}">
        <p14:creationId xmlns:p14="http://schemas.microsoft.com/office/powerpoint/2010/main" val="3520713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lternative Title Slide + Collaborator logos">
    <p:bg>
      <p:bgPr>
        <a:solidFill>
          <a:schemeClr val="accent1"/>
        </a:solidFill>
        <a:effectLst/>
      </p:bgPr>
    </p:bg>
    <p:spTree>
      <p:nvGrpSpPr>
        <p:cNvPr id="1" name=""/>
        <p:cNvGrpSpPr/>
        <p:nvPr/>
      </p:nvGrpSpPr>
      <p:grpSpPr>
        <a:xfrm>
          <a:off x="0" y="0"/>
          <a:ext cx="0" cy="0"/>
          <a:chOff x="0" y="0"/>
          <a:chExt cx="0" cy="0"/>
        </a:xfrm>
      </p:grpSpPr>
      <p:grpSp>
        <p:nvGrpSpPr>
          <p:cNvPr id="28" name="Group 27"/>
          <p:cNvGrpSpPr/>
          <p:nvPr userDrawn="1"/>
        </p:nvGrpSpPr>
        <p:grpSpPr>
          <a:xfrm>
            <a:off x="-26988" y="357188"/>
            <a:ext cx="9199469" cy="6500812"/>
            <a:chOff x="-26988" y="357188"/>
            <a:chExt cx="9199469" cy="6500812"/>
          </a:xfrm>
        </p:grpSpPr>
        <p:grpSp>
          <p:nvGrpSpPr>
            <p:cNvPr id="29" name="Group 66"/>
            <p:cNvGrpSpPr>
              <a:grpSpLocks/>
            </p:cNvGrpSpPr>
            <p:nvPr userDrawn="1"/>
          </p:nvGrpSpPr>
          <p:grpSpPr bwMode="auto">
            <a:xfrm>
              <a:off x="-26988" y="357188"/>
              <a:ext cx="9178926" cy="2571750"/>
              <a:chOff x="-17463" y="357188"/>
              <a:chExt cx="9186863" cy="2571750"/>
            </a:xfrm>
          </p:grpSpPr>
          <p:sp>
            <p:nvSpPr>
              <p:cNvPr id="51" name="Freeform 17"/>
              <p:cNvSpPr>
                <a:spLocks/>
              </p:cNvSpPr>
              <p:nvPr userDrawn="1"/>
            </p:nvSpPr>
            <p:spPr bwMode="auto">
              <a:xfrm>
                <a:off x="-17463" y="1971675"/>
                <a:ext cx="9186863" cy="957263"/>
              </a:xfrm>
              <a:custGeom>
                <a:avLst/>
                <a:gdLst>
                  <a:gd name="T0" fmla="*/ 0 w 2880"/>
                  <a:gd name="T1" fmla="*/ 0 h 300"/>
                  <a:gd name="T2" fmla="*/ 372 w 2880"/>
                  <a:gd name="T3" fmla="*/ 0 h 300"/>
                  <a:gd name="T4" fmla="*/ 890 w 2880"/>
                  <a:gd name="T5" fmla="*/ 171 h 300"/>
                  <a:gd name="T6" fmla="*/ 1389 w 2880"/>
                  <a:gd name="T7" fmla="*/ 300 h 300"/>
                  <a:gd name="T8" fmla="*/ 2880 w 2880"/>
                  <a:gd name="T9" fmla="*/ 300 h 300"/>
                </a:gdLst>
                <a:ahLst/>
                <a:cxnLst>
                  <a:cxn ang="0">
                    <a:pos x="T0" y="T1"/>
                  </a:cxn>
                  <a:cxn ang="0">
                    <a:pos x="T2" y="T3"/>
                  </a:cxn>
                  <a:cxn ang="0">
                    <a:pos x="T4" y="T5"/>
                  </a:cxn>
                  <a:cxn ang="0">
                    <a:pos x="T6" y="T7"/>
                  </a:cxn>
                  <a:cxn ang="0">
                    <a:pos x="T8" y="T9"/>
                  </a:cxn>
                </a:cxnLst>
                <a:rect l="0" t="0" r="r" b="b"/>
                <a:pathLst>
                  <a:path w="2880" h="300">
                    <a:moveTo>
                      <a:pt x="0" y="0"/>
                    </a:moveTo>
                    <a:cubicBezTo>
                      <a:pt x="0" y="0"/>
                      <a:pt x="308" y="0"/>
                      <a:pt x="372" y="0"/>
                    </a:cubicBezTo>
                    <a:cubicBezTo>
                      <a:pt x="638" y="0"/>
                      <a:pt x="749" y="91"/>
                      <a:pt x="890" y="171"/>
                    </a:cubicBezTo>
                    <a:cubicBezTo>
                      <a:pt x="1011" y="240"/>
                      <a:pt x="1176" y="300"/>
                      <a:pt x="1389" y="300"/>
                    </a:cubicBezTo>
                    <a:cubicBezTo>
                      <a:pt x="2880" y="300"/>
                      <a:pt x="2880" y="300"/>
                      <a:pt x="2880" y="300"/>
                    </a:cubicBezTo>
                  </a:path>
                </a:pathLst>
              </a:custGeom>
              <a:noFill/>
              <a:ln w="19050" cap="flat">
                <a:solidFill>
                  <a:schemeClr val="bg1"/>
                </a:solidFill>
                <a:prstDash val="solid"/>
                <a:miter lim="800000"/>
                <a:headEnd/>
                <a:tailEnd/>
              </a:ln>
              <a:extLst/>
            </p:spPr>
            <p:txBody>
              <a:bodyPr/>
              <a:lstStyle/>
              <a:p>
                <a:pPr>
                  <a:defRPr/>
                </a:pPr>
                <a:endParaRPr lang="en-AU"/>
              </a:p>
            </p:txBody>
          </p:sp>
          <p:sp>
            <p:nvSpPr>
              <p:cNvPr id="52" name="Freeform 18"/>
              <p:cNvSpPr>
                <a:spLocks/>
              </p:cNvSpPr>
              <p:nvPr userDrawn="1"/>
            </p:nvSpPr>
            <p:spPr bwMode="auto">
              <a:xfrm>
                <a:off x="-17463" y="2449513"/>
                <a:ext cx="9186863" cy="479425"/>
              </a:xfrm>
              <a:custGeom>
                <a:avLst/>
                <a:gdLst>
                  <a:gd name="T0" fmla="*/ 2880 w 2880"/>
                  <a:gd name="T1" fmla="*/ 0 h 150"/>
                  <a:gd name="T2" fmla="*/ 1202 w 2880"/>
                  <a:gd name="T3" fmla="*/ 0 h 150"/>
                  <a:gd name="T4" fmla="*/ 890 w 2880"/>
                  <a:gd name="T5" fmla="*/ 21 h 150"/>
                  <a:gd name="T6" fmla="*/ 366 w 2880"/>
                  <a:gd name="T7" fmla="*/ 150 h 150"/>
                  <a:gd name="T8" fmla="*/ 0 w 2880"/>
                  <a:gd name="T9" fmla="*/ 150 h 150"/>
                </a:gdLst>
                <a:ahLst/>
                <a:cxnLst>
                  <a:cxn ang="0">
                    <a:pos x="T0" y="T1"/>
                  </a:cxn>
                  <a:cxn ang="0">
                    <a:pos x="T2" y="T3"/>
                  </a:cxn>
                  <a:cxn ang="0">
                    <a:pos x="T4" y="T5"/>
                  </a:cxn>
                  <a:cxn ang="0">
                    <a:pos x="T6" y="T7"/>
                  </a:cxn>
                  <a:cxn ang="0">
                    <a:pos x="T8" y="T9"/>
                  </a:cxn>
                </a:cxnLst>
                <a:rect l="0" t="0" r="r" b="b"/>
                <a:pathLst>
                  <a:path w="2880" h="150">
                    <a:moveTo>
                      <a:pt x="2880" y="0"/>
                    </a:moveTo>
                    <a:cubicBezTo>
                      <a:pt x="1202" y="0"/>
                      <a:pt x="1202" y="0"/>
                      <a:pt x="1202" y="0"/>
                    </a:cubicBezTo>
                    <a:cubicBezTo>
                      <a:pt x="999" y="0"/>
                      <a:pt x="933" y="5"/>
                      <a:pt x="890" y="21"/>
                    </a:cubicBezTo>
                    <a:cubicBezTo>
                      <a:pt x="802" y="55"/>
                      <a:pt x="685" y="150"/>
                      <a:pt x="366" y="150"/>
                    </a:cubicBezTo>
                    <a:cubicBezTo>
                      <a:pt x="0" y="150"/>
                      <a:pt x="0" y="150"/>
                      <a:pt x="0" y="150"/>
                    </a:cubicBezTo>
                  </a:path>
                </a:pathLst>
              </a:custGeom>
              <a:noFill/>
              <a:ln w="19050" cap="flat">
                <a:solidFill>
                  <a:schemeClr val="accent2"/>
                </a:solidFill>
                <a:prstDash val="solid"/>
                <a:miter lim="800000"/>
                <a:headEnd/>
                <a:tailEnd/>
              </a:ln>
              <a:extLst/>
            </p:spPr>
            <p:txBody>
              <a:bodyPr/>
              <a:lstStyle/>
              <a:p>
                <a:pPr>
                  <a:defRPr/>
                </a:pPr>
                <a:endParaRPr lang="en-AU"/>
              </a:p>
            </p:txBody>
          </p:sp>
          <p:sp>
            <p:nvSpPr>
              <p:cNvPr id="53" name="Freeform 19"/>
              <p:cNvSpPr>
                <a:spLocks/>
              </p:cNvSpPr>
              <p:nvPr userDrawn="1"/>
            </p:nvSpPr>
            <p:spPr bwMode="auto">
              <a:xfrm>
                <a:off x="-17463" y="1655763"/>
                <a:ext cx="9186863" cy="954087"/>
              </a:xfrm>
              <a:custGeom>
                <a:avLst/>
                <a:gdLst>
                  <a:gd name="T0" fmla="*/ 0 w 2880"/>
                  <a:gd name="T1" fmla="*/ 0 h 299"/>
                  <a:gd name="T2" fmla="*/ 372 w 2880"/>
                  <a:gd name="T3" fmla="*/ 0 h 299"/>
                  <a:gd name="T4" fmla="*/ 890 w 2880"/>
                  <a:gd name="T5" fmla="*/ 170 h 299"/>
                  <a:gd name="T6" fmla="*/ 1389 w 2880"/>
                  <a:gd name="T7" fmla="*/ 299 h 299"/>
                  <a:gd name="T8" fmla="*/ 2880 w 2880"/>
                  <a:gd name="T9" fmla="*/ 299 h 299"/>
                </a:gdLst>
                <a:ahLst/>
                <a:cxnLst>
                  <a:cxn ang="0">
                    <a:pos x="T0" y="T1"/>
                  </a:cxn>
                  <a:cxn ang="0">
                    <a:pos x="T2" y="T3"/>
                  </a:cxn>
                  <a:cxn ang="0">
                    <a:pos x="T4" y="T5"/>
                  </a:cxn>
                  <a:cxn ang="0">
                    <a:pos x="T6" y="T7"/>
                  </a:cxn>
                  <a:cxn ang="0">
                    <a:pos x="T8" y="T9"/>
                  </a:cxn>
                </a:cxnLst>
                <a:rect l="0" t="0" r="r" b="b"/>
                <a:pathLst>
                  <a:path w="2880" h="299">
                    <a:moveTo>
                      <a:pt x="0" y="0"/>
                    </a:moveTo>
                    <a:cubicBezTo>
                      <a:pt x="0" y="0"/>
                      <a:pt x="308" y="0"/>
                      <a:pt x="372" y="0"/>
                    </a:cubicBezTo>
                    <a:cubicBezTo>
                      <a:pt x="638" y="0"/>
                      <a:pt x="749" y="90"/>
                      <a:pt x="890" y="170"/>
                    </a:cubicBezTo>
                    <a:cubicBezTo>
                      <a:pt x="1011" y="239"/>
                      <a:pt x="1176" y="299"/>
                      <a:pt x="1389" y="299"/>
                    </a:cubicBezTo>
                    <a:cubicBezTo>
                      <a:pt x="2880" y="299"/>
                      <a:pt x="2880" y="299"/>
                      <a:pt x="2880" y="299"/>
                    </a:cubicBezTo>
                  </a:path>
                </a:pathLst>
              </a:custGeom>
              <a:noFill/>
              <a:ln w="19050" cap="flat">
                <a:solidFill>
                  <a:schemeClr val="accent2">
                    <a:lumMod val="90000"/>
                    <a:lumOff val="10000"/>
                  </a:schemeClr>
                </a:solidFill>
                <a:prstDash val="solid"/>
                <a:miter lim="800000"/>
                <a:headEnd/>
                <a:tailEnd/>
              </a:ln>
              <a:extLst/>
            </p:spPr>
            <p:txBody>
              <a:bodyPr/>
              <a:lstStyle/>
              <a:p>
                <a:pPr>
                  <a:defRPr/>
                </a:pPr>
                <a:endParaRPr lang="en-AU"/>
              </a:p>
            </p:txBody>
          </p:sp>
          <p:sp>
            <p:nvSpPr>
              <p:cNvPr id="54" name="Freeform 20"/>
              <p:cNvSpPr>
                <a:spLocks/>
              </p:cNvSpPr>
              <p:nvPr userDrawn="1"/>
            </p:nvSpPr>
            <p:spPr bwMode="auto">
              <a:xfrm>
                <a:off x="-17463" y="2130425"/>
                <a:ext cx="9186863" cy="479425"/>
              </a:xfrm>
              <a:custGeom>
                <a:avLst/>
                <a:gdLst>
                  <a:gd name="T0" fmla="*/ 2880 w 2880"/>
                  <a:gd name="T1" fmla="*/ 0 h 150"/>
                  <a:gd name="T2" fmla="*/ 1202 w 2880"/>
                  <a:gd name="T3" fmla="*/ 0 h 150"/>
                  <a:gd name="T4" fmla="*/ 890 w 2880"/>
                  <a:gd name="T5" fmla="*/ 21 h 150"/>
                  <a:gd name="T6" fmla="*/ 366 w 2880"/>
                  <a:gd name="T7" fmla="*/ 150 h 150"/>
                  <a:gd name="T8" fmla="*/ 0 w 2880"/>
                  <a:gd name="T9" fmla="*/ 150 h 150"/>
                </a:gdLst>
                <a:ahLst/>
                <a:cxnLst>
                  <a:cxn ang="0">
                    <a:pos x="T0" y="T1"/>
                  </a:cxn>
                  <a:cxn ang="0">
                    <a:pos x="T2" y="T3"/>
                  </a:cxn>
                  <a:cxn ang="0">
                    <a:pos x="T4" y="T5"/>
                  </a:cxn>
                  <a:cxn ang="0">
                    <a:pos x="T6" y="T7"/>
                  </a:cxn>
                  <a:cxn ang="0">
                    <a:pos x="T8" y="T9"/>
                  </a:cxn>
                </a:cxnLst>
                <a:rect l="0" t="0" r="r" b="b"/>
                <a:pathLst>
                  <a:path w="2880" h="150">
                    <a:moveTo>
                      <a:pt x="2880" y="0"/>
                    </a:moveTo>
                    <a:cubicBezTo>
                      <a:pt x="1202" y="0"/>
                      <a:pt x="1202" y="0"/>
                      <a:pt x="1202" y="0"/>
                    </a:cubicBezTo>
                    <a:cubicBezTo>
                      <a:pt x="999" y="0"/>
                      <a:pt x="933" y="5"/>
                      <a:pt x="890" y="21"/>
                    </a:cubicBezTo>
                    <a:cubicBezTo>
                      <a:pt x="802" y="55"/>
                      <a:pt x="685" y="150"/>
                      <a:pt x="366" y="150"/>
                    </a:cubicBezTo>
                    <a:cubicBezTo>
                      <a:pt x="0" y="150"/>
                      <a:pt x="0" y="150"/>
                      <a:pt x="0" y="150"/>
                    </a:cubicBezTo>
                  </a:path>
                </a:pathLst>
              </a:custGeom>
              <a:noFill/>
              <a:ln w="19050" cap="flat">
                <a:solidFill>
                  <a:schemeClr val="accent1">
                    <a:lumMod val="75000"/>
                  </a:schemeClr>
                </a:solidFill>
                <a:prstDash val="solid"/>
                <a:miter lim="800000"/>
                <a:headEnd/>
                <a:tailEnd/>
              </a:ln>
              <a:extLst/>
            </p:spPr>
            <p:txBody>
              <a:bodyPr/>
              <a:lstStyle/>
              <a:p>
                <a:pPr>
                  <a:defRPr/>
                </a:pPr>
                <a:endParaRPr lang="en-AU"/>
              </a:p>
            </p:txBody>
          </p:sp>
          <p:sp>
            <p:nvSpPr>
              <p:cNvPr id="55" name="Freeform 21"/>
              <p:cNvSpPr>
                <a:spLocks/>
              </p:cNvSpPr>
              <p:nvPr userDrawn="1"/>
            </p:nvSpPr>
            <p:spPr bwMode="auto">
              <a:xfrm>
                <a:off x="-17463" y="1336675"/>
                <a:ext cx="9186863" cy="954088"/>
              </a:xfrm>
              <a:custGeom>
                <a:avLst/>
                <a:gdLst>
                  <a:gd name="T0" fmla="*/ 0 w 2880"/>
                  <a:gd name="T1" fmla="*/ 0 h 299"/>
                  <a:gd name="T2" fmla="*/ 372 w 2880"/>
                  <a:gd name="T3" fmla="*/ 0 h 299"/>
                  <a:gd name="T4" fmla="*/ 890 w 2880"/>
                  <a:gd name="T5" fmla="*/ 171 h 299"/>
                  <a:gd name="T6" fmla="*/ 1389 w 2880"/>
                  <a:gd name="T7" fmla="*/ 299 h 299"/>
                  <a:gd name="T8" fmla="*/ 2880 w 2880"/>
                  <a:gd name="T9" fmla="*/ 299 h 299"/>
                </a:gdLst>
                <a:ahLst/>
                <a:cxnLst>
                  <a:cxn ang="0">
                    <a:pos x="T0" y="T1"/>
                  </a:cxn>
                  <a:cxn ang="0">
                    <a:pos x="T2" y="T3"/>
                  </a:cxn>
                  <a:cxn ang="0">
                    <a:pos x="T4" y="T5"/>
                  </a:cxn>
                  <a:cxn ang="0">
                    <a:pos x="T6" y="T7"/>
                  </a:cxn>
                  <a:cxn ang="0">
                    <a:pos x="T8" y="T9"/>
                  </a:cxn>
                </a:cxnLst>
                <a:rect l="0" t="0" r="r" b="b"/>
                <a:pathLst>
                  <a:path w="2880" h="299">
                    <a:moveTo>
                      <a:pt x="0" y="0"/>
                    </a:moveTo>
                    <a:cubicBezTo>
                      <a:pt x="0" y="0"/>
                      <a:pt x="308" y="0"/>
                      <a:pt x="372" y="0"/>
                    </a:cubicBezTo>
                    <a:cubicBezTo>
                      <a:pt x="638" y="0"/>
                      <a:pt x="749" y="90"/>
                      <a:pt x="890" y="171"/>
                    </a:cubicBezTo>
                    <a:cubicBezTo>
                      <a:pt x="1011" y="239"/>
                      <a:pt x="1176" y="299"/>
                      <a:pt x="1389" y="299"/>
                    </a:cubicBezTo>
                    <a:cubicBezTo>
                      <a:pt x="2880" y="299"/>
                      <a:pt x="2880" y="299"/>
                      <a:pt x="2880" y="299"/>
                    </a:cubicBezTo>
                  </a:path>
                </a:pathLst>
              </a:custGeom>
              <a:noFill/>
              <a:ln w="19050" cap="flat">
                <a:solidFill>
                  <a:schemeClr val="bg1"/>
                </a:solidFill>
                <a:prstDash val="solid"/>
                <a:miter lim="800000"/>
                <a:headEnd/>
                <a:tailEnd/>
              </a:ln>
              <a:extLst/>
            </p:spPr>
            <p:txBody>
              <a:bodyPr/>
              <a:lstStyle/>
              <a:p>
                <a:pPr>
                  <a:defRPr/>
                </a:pPr>
                <a:endParaRPr lang="en-AU"/>
              </a:p>
            </p:txBody>
          </p:sp>
          <p:sp>
            <p:nvSpPr>
              <p:cNvPr id="56" name="Freeform 22"/>
              <p:cNvSpPr>
                <a:spLocks/>
              </p:cNvSpPr>
              <p:nvPr userDrawn="1"/>
            </p:nvSpPr>
            <p:spPr bwMode="auto">
              <a:xfrm>
                <a:off x="-17463" y="1811338"/>
                <a:ext cx="9186863" cy="479425"/>
              </a:xfrm>
              <a:custGeom>
                <a:avLst/>
                <a:gdLst>
                  <a:gd name="T0" fmla="*/ 2880 w 2880"/>
                  <a:gd name="T1" fmla="*/ 0 h 150"/>
                  <a:gd name="T2" fmla="*/ 1202 w 2880"/>
                  <a:gd name="T3" fmla="*/ 0 h 150"/>
                  <a:gd name="T4" fmla="*/ 890 w 2880"/>
                  <a:gd name="T5" fmla="*/ 22 h 150"/>
                  <a:gd name="T6" fmla="*/ 366 w 2880"/>
                  <a:gd name="T7" fmla="*/ 150 h 150"/>
                  <a:gd name="T8" fmla="*/ 0 w 2880"/>
                  <a:gd name="T9" fmla="*/ 150 h 150"/>
                </a:gdLst>
                <a:ahLst/>
                <a:cxnLst>
                  <a:cxn ang="0">
                    <a:pos x="T0" y="T1"/>
                  </a:cxn>
                  <a:cxn ang="0">
                    <a:pos x="T2" y="T3"/>
                  </a:cxn>
                  <a:cxn ang="0">
                    <a:pos x="T4" y="T5"/>
                  </a:cxn>
                  <a:cxn ang="0">
                    <a:pos x="T6" y="T7"/>
                  </a:cxn>
                  <a:cxn ang="0">
                    <a:pos x="T8" y="T9"/>
                  </a:cxn>
                </a:cxnLst>
                <a:rect l="0" t="0" r="r" b="b"/>
                <a:pathLst>
                  <a:path w="2880" h="150">
                    <a:moveTo>
                      <a:pt x="2880" y="0"/>
                    </a:moveTo>
                    <a:cubicBezTo>
                      <a:pt x="1202" y="0"/>
                      <a:pt x="1202" y="0"/>
                      <a:pt x="1202" y="0"/>
                    </a:cubicBezTo>
                    <a:cubicBezTo>
                      <a:pt x="999" y="0"/>
                      <a:pt x="933" y="5"/>
                      <a:pt x="890" y="22"/>
                    </a:cubicBezTo>
                    <a:cubicBezTo>
                      <a:pt x="802" y="55"/>
                      <a:pt x="685" y="150"/>
                      <a:pt x="366" y="150"/>
                    </a:cubicBezTo>
                    <a:cubicBezTo>
                      <a:pt x="0" y="150"/>
                      <a:pt x="0" y="150"/>
                      <a:pt x="0" y="150"/>
                    </a:cubicBezTo>
                  </a:path>
                </a:pathLst>
              </a:custGeom>
              <a:noFill/>
              <a:ln w="19050" cap="flat">
                <a:solidFill>
                  <a:schemeClr val="accent2"/>
                </a:solidFill>
                <a:prstDash val="solid"/>
                <a:miter lim="800000"/>
                <a:headEnd/>
                <a:tailEnd/>
              </a:ln>
              <a:extLst/>
            </p:spPr>
            <p:txBody>
              <a:bodyPr/>
              <a:lstStyle/>
              <a:p>
                <a:pPr>
                  <a:defRPr/>
                </a:pPr>
                <a:endParaRPr lang="en-AU"/>
              </a:p>
            </p:txBody>
          </p:sp>
          <p:sp>
            <p:nvSpPr>
              <p:cNvPr id="57" name="Freeform 23"/>
              <p:cNvSpPr>
                <a:spLocks/>
              </p:cNvSpPr>
              <p:nvPr userDrawn="1"/>
            </p:nvSpPr>
            <p:spPr bwMode="auto">
              <a:xfrm>
                <a:off x="-17463" y="357188"/>
                <a:ext cx="9186863" cy="957262"/>
              </a:xfrm>
              <a:custGeom>
                <a:avLst/>
                <a:gdLst>
                  <a:gd name="T0" fmla="*/ 2880 w 2880"/>
                  <a:gd name="T1" fmla="*/ 300 h 300"/>
                  <a:gd name="T2" fmla="*/ 2501 w 2880"/>
                  <a:gd name="T3" fmla="*/ 300 h 300"/>
                  <a:gd name="T4" fmla="*/ 1984 w 2880"/>
                  <a:gd name="T5" fmla="*/ 129 h 300"/>
                  <a:gd name="T6" fmla="*/ 1485 w 2880"/>
                  <a:gd name="T7" fmla="*/ 0 h 300"/>
                  <a:gd name="T8" fmla="*/ 0 w 2880"/>
                  <a:gd name="T9" fmla="*/ 0 h 300"/>
                </a:gdLst>
                <a:ahLst/>
                <a:cxnLst>
                  <a:cxn ang="0">
                    <a:pos x="T0" y="T1"/>
                  </a:cxn>
                  <a:cxn ang="0">
                    <a:pos x="T2" y="T3"/>
                  </a:cxn>
                  <a:cxn ang="0">
                    <a:pos x="T4" y="T5"/>
                  </a:cxn>
                  <a:cxn ang="0">
                    <a:pos x="T6" y="T7"/>
                  </a:cxn>
                  <a:cxn ang="0">
                    <a:pos x="T8" y="T9"/>
                  </a:cxn>
                </a:cxnLst>
                <a:rect l="0" t="0" r="r" b="b"/>
                <a:pathLst>
                  <a:path w="2880" h="300">
                    <a:moveTo>
                      <a:pt x="2880" y="300"/>
                    </a:moveTo>
                    <a:cubicBezTo>
                      <a:pt x="2880" y="300"/>
                      <a:pt x="2565" y="300"/>
                      <a:pt x="2501" y="300"/>
                    </a:cubicBezTo>
                    <a:cubicBezTo>
                      <a:pt x="2236" y="300"/>
                      <a:pt x="2124" y="209"/>
                      <a:pt x="1984" y="129"/>
                    </a:cubicBezTo>
                    <a:cubicBezTo>
                      <a:pt x="1863" y="60"/>
                      <a:pt x="1698" y="0"/>
                      <a:pt x="1485" y="0"/>
                    </a:cubicBezTo>
                    <a:cubicBezTo>
                      <a:pt x="0" y="0"/>
                      <a:pt x="0" y="0"/>
                      <a:pt x="0" y="0"/>
                    </a:cubicBezTo>
                  </a:path>
                </a:pathLst>
              </a:custGeom>
              <a:noFill/>
              <a:ln w="19050" cap="flat">
                <a:solidFill>
                  <a:schemeClr val="accent2">
                    <a:lumMod val="90000"/>
                    <a:lumOff val="10000"/>
                  </a:schemeClr>
                </a:solidFill>
                <a:prstDash val="solid"/>
                <a:miter lim="800000"/>
                <a:headEnd/>
                <a:tailEnd/>
              </a:ln>
              <a:extLst/>
            </p:spPr>
            <p:txBody>
              <a:bodyPr/>
              <a:lstStyle/>
              <a:p>
                <a:pPr>
                  <a:defRPr/>
                </a:pPr>
                <a:endParaRPr lang="en-AU"/>
              </a:p>
            </p:txBody>
          </p:sp>
          <p:sp>
            <p:nvSpPr>
              <p:cNvPr id="58" name="Freeform 24"/>
              <p:cNvSpPr>
                <a:spLocks/>
              </p:cNvSpPr>
              <p:nvPr userDrawn="1"/>
            </p:nvSpPr>
            <p:spPr bwMode="auto">
              <a:xfrm>
                <a:off x="-17463" y="357188"/>
                <a:ext cx="9186863" cy="477837"/>
              </a:xfrm>
              <a:custGeom>
                <a:avLst/>
                <a:gdLst>
                  <a:gd name="T0" fmla="*/ 0 w 2880"/>
                  <a:gd name="T1" fmla="*/ 150 h 150"/>
                  <a:gd name="T2" fmla="*/ 1672 w 2880"/>
                  <a:gd name="T3" fmla="*/ 150 h 150"/>
                  <a:gd name="T4" fmla="*/ 1984 w 2880"/>
                  <a:gd name="T5" fmla="*/ 129 h 150"/>
                  <a:gd name="T6" fmla="*/ 2507 w 2880"/>
                  <a:gd name="T7" fmla="*/ 0 h 150"/>
                  <a:gd name="T8" fmla="*/ 2880 w 2880"/>
                  <a:gd name="T9" fmla="*/ 0 h 150"/>
                </a:gdLst>
                <a:ahLst/>
                <a:cxnLst>
                  <a:cxn ang="0">
                    <a:pos x="T0" y="T1"/>
                  </a:cxn>
                  <a:cxn ang="0">
                    <a:pos x="T2" y="T3"/>
                  </a:cxn>
                  <a:cxn ang="0">
                    <a:pos x="T4" y="T5"/>
                  </a:cxn>
                  <a:cxn ang="0">
                    <a:pos x="T6" y="T7"/>
                  </a:cxn>
                  <a:cxn ang="0">
                    <a:pos x="T8" y="T9"/>
                  </a:cxn>
                </a:cxnLst>
                <a:rect l="0" t="0" r="r" b="b"/>
                <a:pathLst>
                  <a:path w="2880" h="150">
                    <a:moveTo>
                      <a:pt x="0" y="150"/>
                    </a:moveTo>
                    <a:cubicBezTo>
                      <a:pt x="1672" y="150"/>
                      <a:pt x="1672" y="150"/>
                      <a:pt x="1672" y="150"/>
                    </a:cubicBezTo>
                    <a:cubicBezTo>
                      <a:pt x="1875" y="150"/>
                      <a:pt x="1941" y="145"/>
                      <a:pt x="1984" y="129"/>
                    </a:cubicBezTo>
                    <a:cubicBezTo>
                      <a:pt x="2071" y="95"/>
                      <a:pt x="2189" y="0"/>
                      <a:pt x="2507" y="0"/>
                    </a:cubicBezTo>
                    <a:cubicBezTo>
                      <a:pt x="2880" y="0"/>
                      <a:pt x="2880" y="0"/>
                      <a:pt x="2880" y="0"/>
                    </a:cubicBezTo>
                  </a:path>
                </a:pathLst>
              </a:custGeom>
              <a:noFill/>
              <a:ln w="19050" cap="flat">
                <a:solidFill>
                  <a:schemeClr val="accent2"/>
                </a:solidFill>
                <a:prstDash val="solid"/>
                <a:miter lim="800000"/>
                <a:headEnd/>
                <a:tailEnd/>
              </a:ln>
              <a:extLst/>
            </p:spPr>
            <p:txBody>
              <a:bodyPr/>
              <a:lstStyle/>
              <a:p>
                <a:pPr>
                  <a:defRPr/>
                </a:pPr>
                <a:endParaRPr lang="en-AU"/>
              </a:p>
            </p:txBody>
          </p:sp>
          <p:sp>
            <p:nvSpPr>
              <p:cNvPr id="59" name="Freeform 25"/>
              <p:cNvSpPr>
                <a:spLocks/>
              </p:cNvSpPr>
              <p:nvPr userDrawn="1"/>
            </p:nvSpPr>
            <p:spPr bwMode="auto">
              <a:xfrm>
                <a:off x="-17463" y="676275"/>
                <a:ext cx="9186863" cy="954088"/>
              </a:xfrm>
              <a:custGeom>
                <a:avLst/>
                <a:gdLst>
                  <a:gd name="T0" fmla="*/ 2880 w 2880"/>
                  <a:gd name="T1" fmla="*/ 299 h 299"/>
                  <a:gd name="T2" fmla="*/ 2501 w 2880"/>
                  <a:gd name="T3" fmla="*/ 299 h 299"/>
                  <a:gd name="T4" fmla="*/ 1984 w 2880"/>
                  <a:gd name="T5" fmla="*/ 129 h 299"/>
                  <a:gd name="T6" fmla="*/ 1485 w 2880"/>
                  <a:gd name="T7" fmla="*/ 0 h 299"/>
                  <a:gd name="T8" fmla="*/ 0 w 2880"/>
                  <a:gd name="T9" fmla="*/ 0 h 299"/>
                </a:gdLst>
                <a:ahLst/>
                <a:cxnLst>
                  <a:cxn ang="0">
                    <a:pos x="T0" y="T1"/>
                  </a:cxn>
                  <a:cxn ang="0">
                    <a:pos x="T2" y="T3"/>
                  </a:cxn>
                  <a:cxn ang="0">
                    <a:pos x="T4" y="T5"/>
                  </a:cxn>
                  <a:cxn ang="0">
                    <a:pos x="T6" y="T7"/>
                  </a:cxn>
                  <a:cxn ang="0">
                    <a:pos x="T8" y="T9"/>
                  </a:cxn>
                </a:cxnLst>
                <a:rect l="0" t="0" r="r" b="b"/>
                <a:pathLst>
                  <a:path w="2880" h="299">
                    <a:moveTo>
                      <a:pt x="2880" y="299"/>
                    </a:moveTo>
                    <a:cubicBezTo>
                      <a:pt x="2880" y="299"/>
                      <a:pt x="2565" y="299"/>
                      <a:pt x="2501" y="299"/>
                    </a:cubicBezTo>
                    <a:cubicBezTo>
                      <a:pt x="2236" y="299"/>
                      <a:pt x="2124" y="209"/>
                      <a:pt x="1984" y="129"/>
                    </a:cubicBezTo>
                    <a:cubicBezTo>
                      <a:pt x="1863" y="60"/>
                      <a:pt x="1698" y="0"/>
                      <a:pt x="1485" y="0"/>
                    </a:cubicBezTo>
                    <a:cubicBezTo>
                      <a:pt x="0" y="0"/>
                      <a:pt x="0" y="0"/>
                      <a:pt x="0" y="0"/>
                    </a:cubicBezTo>
                  </a:path>
                </a:pathLst>
              </a:custGeom>
              <a:noFill/>
              <a:ln w="19050" cap="flat">
                <a:solidFill>
                  <a:schemeClr val="bg1"/>
                </a:solidFill>
                <a:prstDash val="solid"/>
                <a:miter lim="800000"/>
                <a:headEnd/>
                <a:tailEnd/>
              </a:ln>
              <a:extLst/>
            </p:spPr>
            <p:txBody>
              <a:bodyPr/>
              <a:lstStyle/>
              <a:p>
                <a:pPr>
                  <a:defRPr/>
                </a:pPr>
                <a:endParaRPr lang="en-AU"/>
              </a:p>
            </p:txBody>
          </p:sp>
          <p:sp>
            <p:nvSpPr>
              <p:cNvPr id="60" name="Freeform 26"/>
              <p:cNvSpPr>
                <a:spLocks/>
              </p:cNvSpPr>
              <p:nvPr userDrawn="1"/>
            </p:nvSpPr>
            <p:spPr bwMode="auto">
              <a:xfrm>
                <a:off x="-17463" y="676275"/>
                <a:ext cx="9186863" cy="477838"/>
              </a:xfrm>
              <a:custGeom>
                <a:avLst/>
                <a:gdLst>
                  <a:gd name="T0" fmla="*/ 0 w 2880"/>
                  <a:gd name="T1" fmla="*/ 150 h 150"/>
                  <a:gd name="T2" fmla="*/ 1672 w 2880"/>
                  <a:gd name="T3" fmla="*/ 150 h 150"/>
                  <a:gd name="T4" fmla="*/ 1984 w 2880"/>
                  <a:gd name="T5" fmla="*/ 129 h 150"/>
                  <a:gd name="T6" fmla="*/ 2507 w 2880"/>
                  <a:gd name="T7" fmla="*/ 0 h 150"/>
                  <a:gd name="T8" fmla="*/ 2880 w 2880"/>
                  <a:gd name="T9" fmla="*/ 0 h 150"/>
                </a:gdLst>
                <a:ahLst/>
                <a:cxnLst>
                  <a:cxn ang="0">
                    <a:pos x="T0" y="T1"/>
                  </a:cxn>
                  <a:cxn ang="0">
                    <a:pos x="T2" y="T3"/>
                  </a:cxn>
                  <a:cxn ang="0">
                    <a:pos x="T4" y="T5"/>
                  </a:cxn>
                  <a:cxn ang="0">
                    <a:pos x="T6" y="T7"/>
                  </a:cxn>
                  <a:cxn ang="0">
                    <a:pos x="T8" y="T9"/>
                  </a:cxn>
                </a:cxnLst>
                <a:rect l="0" t="0" r="r" b="b"/>
                <a:pathLst>
                  <a:path w="2880" h="150">
                    <a:moveTo>
                      <a:pt x="0" y="150"/>
                    </a:moveTo>
                    <a:cubicBezTo>
                      <a:pt x="1672" y="150"/>
                      <a:pt x="1672" y="150"/>
                      <a:pt x="1672" y="150"/>
                    </a:cubicBezTo>
                    <a:cubicBezTo>
                      <a:pt x="1875" y="150"/>
                      <a:pt x="1941" y="145"/>
                      <a:pt x="1984" y="129"/>
                    </a:cubicBezTo>
                    <a:cubicBezTo>
                      <a:pt x="2071" y="95"/>
                      <a:pt x="2189" y="0"/>
                      <a:pt x="2507" y="0"/>
                    </a:cubicBezTo>
                    <a:cubicBezTo>
                      <a:pt x="2880" y="0"/>
                      <a:pt x="2880" y="0"/>
                      <a:pt x="2880" y="0"/>
                    </a:cubicBezTo>
                  </a:path>
                </a:pathLst>
              </a:custGeom>
              <a:noFill/>
              <a:ln w="19050" cap="flat">
                <a:solidFill>
                  <a:schemeClr val="accent1">
                    <a:lumMod val="75000"/>
                  </a:schemeClr>
                </a:solidFill>
                <a:prstDash val="solid"/>
                <a:miter lim="800000"/>
                <a:headEnd/>
                <a:tailEnd/>
              </a:ln>
              <a:extLst/>
            </p:spPr>
            <p:txBody>
              <a:bodyPr/>
              <a:lstStyle/>
              <a:p>
                <a:pPr>
                  <a:defRPr/>
                </a:pPr>
                <a:endParaRPr lang="en-AU"/>
              </a:p>
            </p:txBody>
          </p:sp>
          <p:sp>
            <p:nvSpPr>
              <p:cNvPr id="61" name="Freeform 27"/>
              <p:cNvSpPr>
                <a:spLocks/>
              </p:cNvSpPr>
              <p:nvPr userDrawn="1"/>
            </p:nvSpPr>
            <p:spPr bwMode="auto">
              <a:xfrm>
                <a:off x="-17463" y="995363"/>
                <a:ext cx="9186863" cy="954087"/>
              </a:xfrm>
              <a:custGeom>
                <a:avLst/>
                <a:gdLst>
                  <a:gd name="T0" fmla="*/ 2880 w 2880"/>
                  <a:gd name="T1" fmla="*/ 299 h 299"/>
                  <a:gd name="T2" fmla="*/ 2501 w 2880"/>
                  <a:gd name="T3" fmla="*/ 299 h 299"/>
                  <a:gd name="T4" fmla="*/ 1984 w 2880"/>
                  <a:gd name="T5" fmla="*/ 128 h 299"/>
                  <a:gd name="T6" fmla="*/ 1485 w 2880"/>
                  <a:gd name="T7" fmla="*/ 0 h 299"/>
                  <a:gd name="T8" fmla="*/ 0 w 2880"/>
                  <a:gd name="T9" fmla="*/ 0 h 299"/>
                </a:gdLst>
                <a:ahLst/>
                <a:cxnLst>
                  <a:cxn ang="0">
                    <a:pos x="T0" y="T1"/>
                  </a:cxn>
                  <a:cxn ang="0">
                    <a:pos x="T2" y="T3"/>
                  </a:cxn>
                  <a:cxn ang="0">
                    <a:pos x="T4" y="T5"/>
                  </a:cxn>
                  <a:cxn ang="0">
                    <a:pos x="T6" y="T7"/>
                  </a:cxn>
                  <a:cxn ang="0">
                    <a:pos x="T8" y="T9"/>
                  </a:cxn>
                </a:cxnLst>
                <a:rect l="0" t="0" r="r" b="b"/>
                <a:pathLst>
                  <a:path w="2880" h="299">
                    <a:moveTo>
                      <a:pt x="2880" y="299"/>
                    </a:moveTo>
                    <a:cubicBezTo>
                      <a:pt x="2880" y="299"/>
                      <a:pt x="2565" y="299"/>
                      <a:pt x="2501" y="299"/>
                    </a:cubicBezTo>
                    <a:cubicBezTo>
                      <a:pt x="2236" y="299"/>
                      <a:pt x="2124" y="209"/>
                      <a:pt x="1984" y="128"/>
                    </a:cubicBezTo>
                    <a:cubicBezTo>
                      <a:pt x="1863" y="60"/>
                      <a:pt x="1698" y="0"/>
                      <a:pt x="1485" y="0"/>
                    </a:cubicBezTo>
                    <a:cubicBezTo>
                      <a:pt x="0" y="0"/>
                      <a:pt x="0" y="0"/>
                      <a:pt x="0" y="0"/>
                    </a:cubicBezTo>
                  </a:path>
                </a:pathLst>
              </a:custGeom>
              <a:noFill/>
              <a:ln w="19050" cap="flat">
                <a:solidFill>
                  <a:schemeClr val="accent2">
                    <a:lumMod val="90000"/>
                    <a:lumOff val="10000"/>
                  </a:schemeClr>
                </a:solidFill>
                <a:prstDash val="solid"/>
                <a:miter lim="800000"/>
                <a:headEnd/>
                <a:tailEnd/>
              </a:ln>
              <a:extLst/>
            </p:spPr>
            <p:txBody>
              <a:bodyPr/>
              <a:lstStyle/>
              <a:p>
                <a:pPr>
                  <a:defRPr/>
                </a:pPr>
                <a:endParaRPr lang="en-AU"/>
              </a:p>
            </p:txBody>
          </p:sp>
          <p:sp>
            <p:nvSpPr>
              <p:cNvPr id="62" name="Freeform 28"/>
              <p:cNvSpPr>
                <a:spLocks/>
              </p:cNvSpPr>
              <p:nvPr userDrawn="1"/>
            </p:nvSpPr>
            <p:spPr bwMode="auto">
              <a:xfrm>
                <a:off x="-17463" y="995363"/>
                <a:ext cx="9186863" cy="474662"/>
              </a:xfrm>
              <a:custGeom>
                <a:avLst/>
                <a:gdLst>
                  <a:gd name="T0" fmla="*/ 0 w 2880"/>
                  <a:gd name="T1" fmla="*/ 149 h 149"/>
                  <a:gd name="T2" fmla="*/ 1672 w 2880"/>
                  <a:gd name="T3" fmla="*/ 149 h 149"/>
                  <a:gd name="T4" fmla="*/ 1984 w 2880"/>
                  <a:gd name="T5" fmla="*/ 128 h 149"/>
                  <a:gd name="T6" fmla="*/ 2507 w 2880"/>
                  <a:gd name="T7" fmla="*/ 0 h 149"/>
                  <a:gd name="T8" fmla="*/ 2880 w 2880"/>
                  <a:gd name="T9" fmla="*/ 0 h 149"/>
                </a:gdLst>
                <a:ahLst/>
                <a:cxnLst>
                  <a:cxn ang="0">
                    <a:pos x="T0" y="T1"/>
                  </a:cxn>
                  <a:cxn ang="0">
                    <a:pos x="T2" y="T3"/>
                  </a:cxn>
                  <a:cxn ang="0">
                    <a:pos x="T4" y="T5"/>
                  </a:cxn>
                  <a:cxn ang="0">
                    <a:pos x="T6" y="T7"/>
                  </a:cxn>
                  <a:cxn ang="0">
                    <a:pos x="T8" y="T9"/>
                  </a:cxn>
                </a:cxnLst>
                <a:rect l="0" t="0" r="r" b="b"/>
                <a:pathLst>
                  <a:path w="2880" h="149">
                    <a:moveTo>
                      <a:pt x="0" y="149"/>
                    </a:moveTo>
                    <a:cubicBezTo>
                      <a:pt x="1672" y="149"/>
                      <a:pt x="1672" y="149"/>
                      <a:pt x="1672" y="149"/>
                    </a:cubicBezTo>
                    <a:cubicBezTo>
                      <a:pt x="1875" y="149"/>
                      <a:pt x="1941" y="145"/>
                      <a:pt x="1984" y="128"/>
                    </a:cubicBezTo>
                    <a:cubicBezTo>
                      <a:pt x="2071" y="95"/>
                      <a:pt x="2189" y="0"/>
                      <a:pt x="2507" y="0"/>
                    </a:cubicBezTo>
                    <a:cubicBezTo>
                      <a:pt x="2880" y="0"/>
                      <a:pt x="2880" y="0"/>
                      <a:pt x="2880" y="0"/>
                    </a:cubicBezTo>
                  </a:path>
                </a:pathLst>
              </a:custGeom>
              <a:noFill/>
              <a:ln w="19050" cap="flat">
                <a:solidFill>
                  <a:schemeClr val="accent2"/>
                </a:solidFill>
                <a:prstDash val="solid"/>
                <a:miter lim="800000"/>
                <a:headEnd/>
                <a:tailEnd/>
              </a:ln>
              <a:extLst/>
            </p:spPr>
            <p:txBody>
              <a:bodyPr/>
              <a:lstStyle/>
              <a:p>
                <a:pPr>
                  <a:defRPr/>
                </a:pPr>
                <a:endParaRPr lang="en-AU"/>
              </a:p>
            </p:txBody>
          </p:sp>
        </p:grpSp>
        <p:grpSp>
          <p:nvGrpSpPr>
            <p:cNvPr id="30" name="Group 29"/>
            <p:cNvGrpSpPr/>
            <p:nvPr userDrawn="1"/>
          </p:nvGrpSpPr>
          <p:grpSpPr>
            <a:xfrm>
              <a:off x="1497" y="5500319"/>
              <a:ext cx="9170984" cy="1357681"/>
              <a:chOff x="1497" y="5500319"/>
              <a:chExt cx="9170984" cy="1357681"/>
            </a:xfrm>
          </p:grpSpPr>
          <p:sp>
            <p:nvSpPr>
              <p:cNvPr id="31" name="Rectangle 30"/>
              <p:cNvSpPr/>
              <p:nvPr userDrawn="1"/>
            </p:nvSpPr>
            <p:spPr>
              <a:xfrm>
                <a:off x="1497" y="5940320"/>
                <a:ext cx="9158377" cy="9176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grpSp>
            <p:nvGrpSpPr>
              <p:cNvPr id="32" name="Group 31"/>
              <p:cNvGrpSpPr/>
              <p:nvPr userDrawn="1"/>
            </p:nvGrpSpPr>
            <p:grpSpPr>
              <a:xfrm>
                <a:off x="1497" y="5500319"/>
                <a:ext cx="9170984" cy="996231"/>
                <a:chOff x="1497" y="5500319"/>
                <a:chExt cx="9170984" cy="996231"/>
              </a:xfrm>
            </p:grpSpPr>
            <p:sp>
              <p:nvSpPr>
                <p:cNvPr id="47" name="Freeform 7"/>
                <p:cNvSpPr>
                  <a:spLocks noEditPoints="1"/>
                </p:cNvSpPr>
                <p:nvPr userDrawn="1"/>
              </p:nvSpPr>
              <p:spPr bwMode="auto">
                <a:xfrm>
                  <a:off x="1497" y="5563679"/>
                  <a:ext cx="9170984" cy="932871"/>
                </a:xfrm>
                <a:custGeom>
                  <a:avLst/>
                  <a:gdLst/>
                  <a:ahLst/>
                  <a:cxnLst>
                    <a:cxn ang="0">
                      <a:pos x="2313" y="117"/>
                    </a:cxn>
                    <a:cxn ang="0">
                      <a:pos x="0" y="117"/>
                    </a:cxn>
                    <a:cxn ang="0">
                      <a:pos x="0" y="137"/>
                    </a:cxn>
                    <a:cxn ang="0">
                      <a:pos x="2030" y="137"/>
                    </a:cxn>
                    <a:cxn ang="0">
                      <a:pos x="2313" y="117"/>
                    </a:cxn>
                    <a:cxn ang="0">
                      <a:pos x="2880" y="0"/>
                    </a:cxn>
                    <a:cxn ang="0">
                      <a:pos x="2880" y="0"/>
                    </a:cxn>
                    <a:cxn ang="0">
                      <a:pos x="2880" y="117"/>
                    </a:cxn>
                    <a:cxn ang="0">
                      <a:pos x="2313" y="117"/>
                    </a:cxn>
                    <a:cxn ang="0">
                      <a:pos x="2784" y="293"/>
                    </a:cxn>
                    <a:cxn ang="0">
                      <a:pos x="2880" y="293"/>
                    </a:cxn>
                    <a:cxn ang="0">
                      <a:pos x="2880" y="0"/>
                    </a:cxn>
                  </a:cxnLst>
                  <a:rect l="0" t="0" r="r" b="b"/>
                  <a:pathLst>
                    <a:path w="2880" h="293">
                      <a:moveTo>
                        <a:pt x="2313" y="117"/>
                      </a:moveTo>
                      <a:cubicBezTo>
                        <a:pt x="0" y="117"/>
                        <a:pt x="0" y="117"/>
                        <a:pt x="0" y="117"/>
                      </a:cubicBezTo>
                      <a:cubicBezTo>
                        <a:pt x="0" y="137"/>
                        <a:pt x="0" y="137"/>
                        <a:pt x="0" y="137"/>
                      </a:cubicBezTo>
                      <a:cubicBezTo>
                        <a:pt x="2030" y="137"/>
                        <a:pt x="2030" y="137"/>
                        <a:pt x="2030" y="137"/>
                      </a:cubicBezTo>
                      <a:cubicBezTo>
                        <a:pt x="2214" y="137"/>
                        <a:pt x="2274" y="132"/>
                        <a:pt x="2313" y="117"/>
                      </a:cubicBezTo>
                      <a:moveTo>
                        <a:pt x="2880" y="0"/>
                      </a:moveTo>
                      <a:cubicBezTo>
                        <a:pt x="2880" y="0"/>
                        <a:pt x="2880" y="0"/>
                        <a:pt x="2880" y="0"/>
                      </a:cubicBezTo>
                      <a:cubicBezTo>
                        <a:pt x="2880" y="117"/>
                        <a:pt x="2880" y="117"/>
                        <a:pt x="2880" y="117"/>
                      </a:cubicBezTo>
                      <a:cubicBezTo>
                        <a:pt x="2313" y="117"/>
                        <a:pt x="2313" y="117"/>
                        <a:pt x="2313" y="117"/>
                      </a:cubicBezTo>
                      <a:cubicBezTo>
                        <a:pt x="2411" y="197"/>
                        <a:pt x="2542" y="293"/>
                        <a:pt x="2784" y="293"/>
                      </a:cubicBezTo>
                      <a:cubicBezTo>
                        <a:pt x="2842" y="293"/>
                        <a:pt x="2880" y="293"/>
                        <a:pt x="2880" y="293"/>
                      </a:cubicBezTo>
                      <a:cubicBezTo>
                        <a:pt x="2880" y="0"/>
                        <a:pt x="2880" y="0"/>
                        <a:pt x="2880" y="0"/>
                      </a:cubicBezTo>
                    </a:path>
                  </a:pathLst>
                </a:custGeom>
                <a:solidFill>
                  <a:srgbClr val="BFBFBF"/>
                </a:solid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48" name="Freeform 8"/>
                <p:cNvSpPr>
                  <a:spLocks noEditPoints="1"/>
                </p:cNvSpPr>
                <p:nvPr userDrawn="1"/>
              </p:nvSpPr>
              <p:spPr bwMode="auto">
                <a:xfrm>
                  <a:off x="1497" y="5500319"/>
                  <a:ext cx="9170984" cy="435430"/>
                </a:xfrm>
                <a:custGeom>
                  <a:avLst/>
                  <a:gdLst/>
                  <a:ahLst/>
                  <a:cxnLst>
                    <a:cxn ang="0">
                      <a:pos x="2880" y="20"/>
                    </a:cxn>
                    <a:cxn ang="0">
                      <a:pos x="2789" y="20"/>
                    </a:cxn>
                    <a:cxn ang="0">
                      <a:pos x="2313" y="137"/>
                    </a:cxn>
                    <a:cxn ang="0">
                      <a:pos x="2313" y="137"/>
                    </a:cxn>
                    <a:cxn ang="0">
                      <a:pos x="2880" y="137"/>
                    </a:cxn>
                    <a:cxn ang="0">
                      <a:pos x="2880" y="20"/>
                    </a:cxn>
                    <a:cxn ang="0">
                      <a:pos x="1860" y="0"/>
                    </a:cxn>
                    <a:cxn ang="0">
                      <a:pos x="0" y="0"/>
                    </a:cxn>
                    <a:cxn ang="0">
                      <a:pos x="0" y="137"/>
                    </a:cxn>
                    <a:cxn ang="0">
                      <a:pos x="2313" y="137"/>
                    </a:cxn>
                    <a:cxn ang="0">
                      <a:pos x="2313" y="137"/>
                    </a:cxn>
                    <a:cxn ang="0">
                      <a:pos x="2313" y="137"/>
                    </a:cxn>
                    <a:cxn ang="0">
                      <a:pos x="2313" y="137"/>
                    </a:cxn>
                    <a:cxn ang="0">
                      <a:pos x="1860" y="0"/>
                    </a:cxn>
                  </a:cxnLst>
                  <a:rect l="0" t="0" r="r" b="b"/>
                  <a:pathLst>
                    <a:path w="2880" h="137">
                      <a:moveTo>
                        <a:pt x="2880" y="20"/>
                      </a:moveTo>
                      <a:cubicBezTo>
                        <a:pt x="2789" y="20"/>
                        <a:pt x="2789" y="20"/>
                        <a:pt x="2789" y="20"/>
                      </a:cubicBezTo>
                      <a:cubicBezTo>
                        <a:pt x="2500" y="20"/>
                        <a:pt x="2393" y="107"/>
                        <a:pt x="2313" y="137"/>
                      </a:cubicBezTo>
                      <a:cubicBezTo>
                        <a:pt x="2313" y="137"/>
                        <a:pt x="2313" y="137"/>
                        <a:pt x="2313" y="137"/>
                      </a:cubicBezTo>
                      <a:cubicBezTo>
                        <a:pt x="2880" y="137"/>
                        <a:pt x="2880" y="137"/>
                        <a:pt x="2880" y="137"/>
                      </a:cubicBezTo>
                      <a:cubicBezTo>
                        <a:pt x="2880" y="20"/>
                        <a:pt x="2880" y="20"/>
                        <a:pt x="2880" y="20"/>
                      </a:cubicBezTo>
                      <a:moveTo>
                        <a:pt x="1860" y="0"/>
                      </a:moveTo>
                      <a:cubicBezTo>
                        <a:pt x="0" y="0"/>
                        <a:pt x="0" y="0"/>
                        <a:pt x="0" y="0"/>
                      </a:cubicBezTo>
                      <a:cubicBezTo>
                        <a:pt x="0" y="137"/>
                        <a:pt x="0" y="137"/>
                        <a:pt x="0" y="137"/>
                      </a:cubicBezTo>
                      <a:cubicBezTo>
                        <a:pt x="2313" y="137"/>
                        <a:pt x="2313" y="137"/>
                        <a:pt x="2313" y="137"/>
                      </a:cubicBezTo>
                      <a:cubicBezTo>
                        <a:pt x="2313" y="137"/>
                        <a:pt x="2313" y="137"/>
                        <a:pt x="2313" y="137"/>
                      </a:cubicBezTo>
                      <a:cubicBezTo>
                        <a:pt x="2313" y="137"/>
                        <a:pt x="2313" y="137"/>
                        <a:pt x="2313" y="137"/>
                      </a:cubicBezTo>
                      <a:cubicBezTo>
                        <a:pt x="2313" y="137"/>
                        <a:pt x="2313" y="137"/>
                        <a:pt x="2313" y="137"/>
                      </a:cubicBezTo>
                      <a:cubicBezTo>
                        <a:pt x="2216" y="57"/>
                        <a:pt x="2053" y="0"/>
                        <a:pt x="1860" y="0"/>
                      </a:cubicBezTo>
                    </a:path>
                  </a:pathLst>
                </a:custGeom>
                <a:solidFill>
                  <a:schemeClr val="accent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49" name="Freeform 9"/>
                <p:cNvSpPr>
                  <a:spLocks/>
                </p:cNvSpPr>
                <p:nvPr userDrawn="1"/>
              </p:nvSpPr>
              <p:spPr bwMode="auto">
                <a:xfrm>
                  <a:off x="1497" y="5563679"/>
                  <a:ext cx="7365906" cy="432734"/>
                </a:xfrm>
                <a:custGeom>
                  <a:avLst/>
                  <a:gdLst/>
                  <a:ahLst/>
                  <a:cxnLst>
                    <a:cxn ang="0">
                      <a:pos x="2313" y="117"/>
                    </a:cxn>
                    <a:cxn ang="0">
                      <a:pos x="1860" y="0"/>
                    </a:cxn>
                    <a:cxn ang="0">
                      <a:pos x="0" y="0"/>
                    </a:cxn>
                    <a:cxn ang="0">
                      <a:pos x="0" y="136"/>
                    </a:cxn>
                    <a:cxn ang="0">
                      <a:pos x="2030" y="136"/>
                    </a:cxn>
                    <a:cxn ang="0">
                      <a:pos x="2313" y="117"/>
                    </a:cxn>
                  </a:cxnLst>
                  <a:rect l="0" t="0" r="r" b="b"/>
                  <a:pathLst>
                    <a:path w="2313" h="136">
                      <a:moveTo>
                        <a:pt x="2313" y="117"/>
                      </a:moveTo>
                      <a:cubicBezTo>
                        <a:pt x="2204" y="55"/>
                        <a:pt x="2053" y="0"/>
                        <a:pt x="1860" y="0"/>
                      </a:cubicBezTo>
                      <a:cubicBezTo>
                        <a:pt x="0" y="0"/>
                        <a:pt x="0" y="0"/>
                        <a:pt x="0" y="0"/>
                      </a:cubicBezTo>
                      <a:cubicBezTo>
                        <a:pt x="0" y="136"/>
                        <a:pt x="0" y="136"/>
                        <a:pt x="0" y="136"/>
                      </a:cubicBezTo>
                      <a:cubicBezTo>
                        <a:pt x="2030" y="136"/>
                        <a:pt x="2030" y="136"/>
                        <a:pt x="2030" y="136"/>
                      </a:cubicBezTo>
                      <a:cubicBezTo>
                        <a:pt x="2214" y="136"/>
                        <a:pt x="2274" y="132"/>
                        <a:pt x="2313" y="117"/>
                      </a:cubicBezTo>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50" name="Freeform 10"/>
                <p:cNvSpPr>
                  <a:spLocks/>
                </p:cNvSpPr>
                <p:nvPr userDrawn="1"/>
              </p:nvSpPr>
              <p:spPr bwMode="auto">
                <a:xfrm>
                  <a:off x="7367402" y="5563679"/>
                  <a:ext cx="1805078" cy="869511"/>
                </a:xfrm>
                <a:custGeom>
                  <a:avLst/>
                  <a:gdLst/>
                  <a:ahLst/>
                  <a:cxnLst>
                    <a:cxn ang="0">
                      <a:pos x="476" y="0"/>
                    </a:cxn>
                    <a:cxn ang="0">
                      <a:pos x="0" y="117"/>
                    </a:cxn>
                    <a:cxn ang="0">
                      <a:pos x="471" y="273"/>
                    </a:cxn>
                    <a:cxn ang="0">
                      <a:pos x="567" y="273"/>
                    </a:cxn>
                    <a:cxn ang="0">
                      <a:pos x="567" y="0"/>
                    </a:cxn>
                    <a:cxn ang="0">
                      <a:pos x="476" y="0"/>
                    </a:cxn>
                  </a:cxnLst>
                  <a:rect l="0" t="0" r="r" b="b"/>
                  <a:pathLst>
                    <a:path w="567" h="273">
                      <a:moveTo>
                        <a:pt x="476" y="0"/>
                      </a:moveTo>
                      <a:cubicBezTo>
                        <a:pt x="187" y="0"/>
                        <a:pt x="80" y="87"/>
                        <a:pt x="0" y="117"/>
                      </a:cubicBezTo>
                      <a:cubicBezTo>
                        <a:pt x="128" y="190"/>
                        <a:pt x="229" y="273"/>
                        <a:pt x="471" y="273"/>
                      </a:cubicBezTo>
                      <a:cubicBezTo>
                        <a:pt x="529" y="273"/>
                        <a:pt x="567" y="273"/>
                        <a:pt x="567" y="273"/>
                      </a:cubicBezTo>
                      <a:cubicBezTo>
                        <a:pt x="567" y="0"/>
                        <a:pt x="567" y="0"/>
                        <a:pt x="567" y="0"/>
                      </a:cubicBezTo>
                      <a:lnTo>
                        <a:pt x="47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AU"/>
                </a:p>
              </p:txBody>
            </p:sp>
          </p:grpSp>
          <p:pic>
            <p:nvPicPr>
              <p:cNvPr id="33" name="Picture 78"/>
              <p:cNvPicPr>
                <a:picLocks noChangeAspect="1" noChangeArrowheads="1"/>
              </p:cNvPicPr>
              <p:nvPr userDrawn="1"/>
            </p:nvPicPr>
            <p:blipFill>
              <a:blip r:embed="rId2" cstate="print"/>
              <a:srcRect/>
              <a:stretch>
                <a:fillRect/>
              </a:stretch>
            </p:blipFill>
            <p:spPr bwMode="auto">
              <a:xfrm>
                <a:off x="8169275" y="5675743"/>
                <a:ext cx="655638" cy="655637"/>
              </a:xfrm>
              <a:prstGeom prst="rect">
                <a:avLst/>
              </a:prstGeom>
              <a:noFill/>
              <a:ln w="9525">
                <a:noFill/>
                <a:miter lim="800000"/>
                <a:headEnd/>
                <a:tailEnd/>
              </a:ln>
            </p:spPr>
          </p:pic>
          <p:grpSp>
            <p:nvGrpSpPr>
              <p:cNvPr id="34" name="Group 19"/>
              <p:cNvGrpSpPr/>
              <p:nvPr userDrawn="1"/>
            </p:nvGrpSpPr>
            <p:grpSpPr>
              <a:xfrm>
                <a:off x="360000" y="5807505"/>
                <a:ext cx="814388" cy="95250"/>
                <a:chOff x="3495675" y="5969000"/>
                <a:chExt cx="814388" cy="95250"/>
              </a:xfrm>
              <a:solidFill>
                <a:schemeClr val="accent1"/>
              </a:solidFill>
            </p:grpSpPr>
            <p:sp>
              <p:nvSpPr>
                <p:cNvPr id="35" name="Freeform 26"/>
                <p:cNvSpPr>
                  <a:spLocks/>
                </p:cNvSpPr>
                <p:nvPr/>
              </p:nvSpPr>
              <p:spPr bwMode="auto">
                <a:xfrm>
                  <a:off x="34956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1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1"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1" y="13"/>
                        <a:pt x="21" y="13"/>
                        <a:pt x="21"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a:p>
              </p:txBody>
            </p:sp>
            <p:sp>
              <p:nvSpPr>
                <p:cNvPr id="36" name="Freeform 27"/>
                <p:cNvSpPr>
                  <a:spLocks/>
                </p:cNvSpPr>
                <p:nvPr/>
              </p:nvSpPr>
              <p:spPr bwMode="auto">
                <a:xfrm>
                  <a:off x="360362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a:p>
              </p:txBody>
            </p:sp>
            <p:sp>
              <p:nvSpPr>
                <p:cNvPr id="37" name="Freeform 28"/>
                <p:cNvSpPr>
                  <a:spLocks/>
                </p:cNvSpPr>
                <p:nvPr/>
              </p:nvSpPr>
              <p:spPr bwMode="auto">
                <a:xfrm>
                  <a:off x="37115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9"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a:p>
              </p:txBody>
            </p:sp>
            <p:sp>
              <p:nvSpPr>
                <p:cNvPr id="38" name="Oval 29"/>
                <p:cNvSpPr>
                  <a:spLocks noChangeArrowheads="1"/>
                </p:cNvSpPr>
                <p:nvPr/>
              </p:nvSpPr>
              <p:spPr bwMode="auto">
                <a:xfrm>
                  <a:off x="3819525" y="6042025"/>
                  <a:ext cx="19050" cy="22225"/>
                </a:xfrm>
                <a:prstGeom prst="ellipse">
                  <a:avLst/>
                </a:prstGeom>
                <a:grpFill/>
                <a:ln>
                  <a:noFill/>
                </a:ln>
                <a:extLst/>
              </p:spPr>
              <p:txBody>
                <a:bodyPr/>
                <a:lstStyle/>
                <a:p>
                  <a:pPr>
                    <a:defRPr/>
                  </a:pPr>
                  <a:endParaRPr lang="en-AU"/>
                </a:p>
              </p:txBody>
            </p:sp>
            <p:sp>
              <p:nvSpPr>
                <p:cNvPr id="39" name="Freeform 30"/>
                <p:cNvSpPr>
                  <a:spLocks/>
                </p:cNvSpPr>
                <p:nvPr/>
              </p:nvSpPr>
              <p:spPr bwMode="auto">
                <a:xfrm>
                  <a:off x="3851275" y="5997575"/>
                  <a:ext cx="50800" cy="66675"/>
                </a:xfrm>
                <a:custGeom>
                  <a:avLst/>
                  <a:gdLst>
                    <a:gd name="T0" fmla="*/ 16 w 16"/>
                    <a:gd name="T1" fmla="*/ 20 h 21"/>
                    <a:gd name="T2" fmla="*/ 10 w 16"/>
                    <a:gd name="T3" fmla="*/ 21 h 21"/>
                    <a:gd name="T4" fmla="*/ 0 w 16"/>
                    <a:gd name="T5" fmla="*/ 11 h 21"/>
                    <a:gd name="T6" fmla="*/ 10 w 16"/>
                    <a:gd name="T7" fmla="*/ 0 h 21"/>
                    <a:gd name="T8" fmla="*/ 16 w 16"/>
                    <a:gd name="T9" fmla="*/ 1 h 21"/>
                    <a:gd name="T10" fmla="*/ 14 w 16"/>
                    <a:gd name="T11" fmla="*/ 5 h 21"/>
                    <a:gd name="T12" fmla="*/ 11 w 16"/>
                    <a:gd name="T13" fmla="*/ 4 h 21"/>
                    <a:gd name="T14" fmla="*/ 6 w 16"/>
                    <a:gd name="T15" fmla="*/ 10 h 21"/>
                    <a:gd name="T16" fmla="*/ 11 w 16"/>
                    <a:gd name="T17" fmla="*/ 17 h 21"/>
                    <a:gd name="T18" fmla="*/ 15 w 16"/>
                    <a:gd name="T19" fmla="*/ 16 h 21"/>
                    <a:gd name="T20" fmla="*/ 16 w 16"/>
                    <a:gd name="T21"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1">
                      <a:moveTo>
                        <a:pt x="16" y="20"/>
                      </a:moveTo>
                      <a:cubicBezTo>
                        <a:pt x="14" y="21"/>
                        <a:pt x="12" y="21"/>
                        <a:pt x="10" y="21"/>
                      </a:cubicBezTo>
                      <a:cubicBezTo>
                        <a:pt x="3" y="21"/>
                        <a:pt x="0" y="17"/>
                        <a:pt x="0" y="11"/>
                      </a:cubicBezTo>
                      <a:cubicBezTo>
                        <a:pt x="0" y="4"/>
                        <a:pt x="4" y="0"/>
                        <a:pt x="10" y="0"/>
                      </a:cubicBezTo>
                      <a:cubicBezTo>
                        <a:pt x="12" y="0"/>
                        <a:pt x="14" y="0"/>
                        <a:pt x="16" y="1"/>
                      </a:cubicBezTo>
                      <a:cubicBezTo>
                        <a:pt x="14" y="5"/>
                        <a:pt x="14" y="5"/>
                        <a:pt x="14" y="5"/>
                      </a:cubicBezTo>
                      <a:cubicBezTo>
                        <a:pt x="13" y="4"/>
                        <a:pt x="12" y="4"/>
                        <a:pt x="11" y="4"/>
                      </a:cubicBezTo>
                      <a:cubicBezTo>
                        <a:pt x="7" y="4"/>
                        <a:pt x="6" y="6"/>
                        <a:pt x="6" y="10"/>
                      </a:cubicBezTo>
                      <a:cubicBezTo>
                        <a:pt x="6" y="15"/>
                        <a:pt x="7" y="17"/>
                        <a:pt x="11" y="17"/>
                      </a:cubicBezTo>
                      <a:cubicBezTo>
                        <a:pt x="12" y="17"/>
                        <a:pt x="14" y="17"/>
                        <a:pt x="15" y="16"/>
                      </a:cubicBezTo>
                      <a:lnTo>
                        <a:pt x="16" y="20"/>
                      </a:lnTo>
                      <a:close/>
                    </a:path>
                  </a:pathLst>
                </a:custGeom>
                <a:grpFill/>
                <a:ln>
                  <a:noFill/>
                </a:ln>
                <a:extLst/>
              </p:spPr>
              <p:txBody>
                <a:bodyPr/>
                <a:lstStyle/>
                <a:p>
                  <a:pPr>
                    <a:defRPr/>
                  </a:pPr>
                  <a:endParaRPr lang="en-AU"/>
                </a:p>
              </p:txBody>
            </p:sp>
            <p:sp>
              <p:nvSpPr>
                <p:cNvPr id="40" name="Freeform 31"/>
                <p:cNvSpPr>
                  <a:spLocks/>
                </p:cNvSpPr>
                <p:nvPr/>
              </p:nvSpPr>
              <p:spPr bwMode="auto">
                <a:xfrm>
                  <a:off x="3911600" y="5997575"/>
                  <a:ext cx="47625" cy="66675"/>
                </a:xfrm>
                <a:custGeom>
                  <a:avLst/>
                  <a:gdLst>
                    <a:gd name="T0" fmla="*/ 6 w 15"/>
                    <a:gd name="T1" fmla="*/ 21 h 21"/>
                    <a:gd name="T2" fmla="*/ 0 w 15"/>
                    <a:gd name="T3" fmla="*/ 20 h 21"/>
                    <a:gd name="T4" fmla="*/ 1 w 15"/>
                    <a:gd name="T5" fmla="*/ 16 h 21"/>
                    <a:gd name="T6" fmla="*/ 6 w 15"/>
                    <a:gd name="T7" fmla="*/ 17 h 21"/>
                    <a:gd name="T8" fmla="*/ 9 w 15"/>
                    <a:gd name="T9" fmla="*/ 15 h 21"/>
                    <a:gd name="T10" fmla="*/ 6 w 15"/>
                    <a:gd name="T11" fmla="*/ 12 h 21"/>
                    <a:gd name="T12" fmla="*/ 0 w 15"/>
                    <a:gd name="T13" fmla="*/ 6 h 21"/>
                    <a:gd name="T14" fmla="*/ 8 w 15"/>
                    <a:gd name="T15" fmla="*/ 0 h 21"/>
                    <a:gd name="T16" fmla="*/ 13 w 15"/>
                    <a:gd name="T17" fmla="*/ 0 h 21"/>
                    <a:gd name="T18" fmla="*/ 13 w 15"/>
                    <a:gd name="T19" fmla="*/ 4 h 21"/>
                    <a:gd name="T20" fmla="*/ 9 w 15"/>
                    <a:gd name="T21" fmla="*/ 4 h 21"/>
                    <a:gd name="T22" fmla="*/ 6 w 15"/>
                    <a:gd name="T23" fmla="*/ 6 h 21"/>
                    <a:gd name="T24" fmla="*/ 9 w 15"/>
                    <a:gd name="T25" fmla="*/ 9 h 21"/>
                    <a:gd name="T26" fmla="*/ 15 w 15"/>
                    <a:gd name="T27" fmla="*/ 14 h 21"/>
                    <a:gd name="T28" fmla="*/ 6 w 15"/>
                    <a:gd name="T2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1">
                      <a:moveTo>
                        <a:pt x="6" y="21"/>
                      </a:moveTo>
                      <a:cubicBezTo>
                        <a:pt x="4" y="21"/>
                        <a:pt x="2" y="21"/>
                        <a:pt x="0" y="20"/>
                      </a:cubicBezTo>
                      <a:cubicBezTo>
                        <a:pt x="1" y="16"/>
                        <a:pt x="1" y="16"/>
                        <a:pt x="1" y="16"/>
                      </a:cubicBezTo>
                      <a:cubicBezTo>
                        <a:pt x="3" y="17"/>
                        <a:pt x="5" y="17"/>
                        <a:pt x="6" y="17"/>
                      </a:cubicBezTo>
                      <a:cubicBezTo>
                        <a:pt x="8" y="17"/>
                        <a:pt x="9" y="16"/>
                        <a:pt x="9" y="15"/>
                      </a:cubicBezTo>
                      <a:cubicBezTo>
                        <a:pt x="9" y="14"/>
                        <a:pt x="8" y="13"/>
                        <a:pt x="6" y="12"/>
                      </a:cubicBezTo>
                      <a:cubicBezTo>
                        <a:pt x="3" y="11"/>
                        <a:pt x="0" y="10"/>
                        <a:pt x="0" y="6"/>
                      </a:cubicBezTo>
                      <a:cubicBezTo>
                        <a:pt x="0" y="2"/>
                        <a:pt x="3" y="0"/>
                        <a:pt x="8" y="0"/>
                      </a:cubicBezTo>
                      <a:cubicBezTo>
                        <a:pt x="10" y="0"/>
                        <a:pt x="12" y="0"/>
                        <a:pt x="13" y="0"/>
                      </a:cubicBezTo>
                      <a:cubicBezTo>
                        <a:pt x="13" y="4"/>
                        <a:pt x="13" y="4"/>
                        <a:pt x="13" y="4"/>
                      </a:cubicBezTo>
                      <a:cubicBezTo>
                        <a:pt x="11" y="4"/>
                        <a:pt x="10" y="4"/>
                        <a:pt x="9" y="4"/>
                      </a:cubicBezTo>
                      <a:cubicBezTo>
                        <a:pt x="6" y="4"/>
                        <a:pt x="6" y="5"/>
                        <a:pt x="6" y="6"/>
                      </a:cubicBezTo>
                      <a:cubicBezTo>
                        <a:pt x="6" y="7"/>
                        <a:pt x="7" y="8"/>
                        <a:pt x="9" y="9"/>
                      </a:cubicBezTo>
                      <a:cubicBezTo>
                        <a:pt x="13" y="10"/>
                        <a:pt x="15" y="11"/>
                        <a:pt x="15" y="14"/>
                      </a:cubicBezTo>
                      <a:cubicBezTo>
                        <a:pt x="15" y="18"/>
                        <a:pt x="11" y="21"/>
                        <a:pt x="6" y="21"/>
                      </a:cubicBezTo>
                    </a:path>
                  </a:pathLst>
                </a:custGeom>
                <a:grpFill/>
                <a:ln>
                  <a:noFill/>
                </a:ln>
                <a:extLst/>
              </p:spPr>
              <p:txBody>
                <a:bodyPr/>
                <a:lstStyle/>
                <a:p>
                  <a:pPr>
                    <a:defRPr/>
                  </a:pPr>
                  <a:endParaRPr lang="en-AU"/>
                </a:p>
              </p:txBody>
            </p:sp>
            <p:sp>
              <p:nvSpPr>
                <p:cNvPr id="41" name="Freeform 32"/>
                <p:cNvSpPr>
                  <a:spLocks noEditPoints="1"/>
                </p:cNvSpPr>
                <p:nvPr/>
              </p:nvSpPr>
              <p:spPr bwMode="auto">
                <a:xfrm>
                  <a:off x="3965575" y="5969000"/>
                  <a:ext cx="28575" cy="95250"/>
                </a:xfrm>
                <a:custGeom>
                  <a:avLst/>
                  <a:gdLst>
                    <a:gd name="T0" fmla="*/ 4 w 9"/>
                    <a:gd name="T1" fmla="*/ 30 h 30"/>
                    <a:gd name="T2" fmla="*/ 4 w 9"/>
                    <a:gd name="T3" fmla="*/ 13 h 30"/>
                    <a:gd name="T4" fmla="*/ 0 w 9"/>
                    <a:gd name="T5" fmla="*/ 13 h 30"/>
                    <a:gd name="T6" fmla="*/ 0 w 9"/>
                    <a:gd name="T7" fmla="*/ 9 h 30"/>
                    <a:gd name="T8" fmla="*/ 9 w 9"/>
                    <a:gd name="T9" fmla="*/ 9 h 30"/>
                    <a:gd name="T10" fmla="*/ 9 w 9"/>
                    <a:gd name="T11" fmla="*/ 30 h 30"/>
                    <a:gd name="T12" fmla="*/ 4 w 9"/>
                    <a:gd name="T13" fmla="*/ 30 h 30"/>
                    <a:gd name="T14" fmla="*/ 6 w 9"/>
                    <a:gd name="T15" fmla="*/ 6 h 30"/>
                    <a:gd name="T16" fmla="*/ 3 w 9"/>
                    <a:gd name="T17" fmla="*/ 3 h 30"/>
                    <a:gd name="T18" fmla="*/ 6 w 9"/>
                    <a:gd name="T19" fmla="*/ 0 h 30"/>
                    <a:gd name="T20" fmla="*/ 9 w 9"/>
                    <a:gd name="T21" fmla="*/ 3 h 30"/>
                    <a:gd name="T22" fmla="*/ 6 w 9"/>
                    <a:gd name="T23"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30">
                      <a:moveTo>
                        <a:pt x="4" y="30"/>
                      </a:moveTo>
                      <a:cubicBezTo>
                        <a:pt x="4" y="13"/>
                        <a:pt x="4" y="13"/>
                        <a:pt x="4" y="13"/>
                      </a:cubicBezTo>
                      <a:cubicBezTo>
                        <a:pt x="0" y="13"/>
                        <a:pt x="0" y="13"/>
                        <a:pt x="0" y="13"/>
                      </a:cubicBezTo>
                      <a:cubicBezTo>
                        <a:pt x="0" y="9"/>
                        <a:pt x="0" y="9"/>
                        <a:pt x="0" y="9"/>
                      </a:cubicBezTo>
                      <a:cubicBezTo>
                        <a:pt x="9" y="9"/>
                        <a:pt x="9" y="9"/>
                        <a:pt x="9" y="9"/>
                      </a:cubicBezTo>
                      <a:cubicBezTo>
                        <a:pt x="9" y="30"/>
                        <a:pt x="9" y="30"/>
                        <a:pt x="9" y="30"/>
                      </a:cubicBezTo>
                      <a:lnTo>
                        <a:pt x="4" y="30"/>
                      </a:lnTo>
                      <a:close/>
                      <a:moveTo>
                        <a:pt x="6" y="6"/>
                      </a:moveTo>
                      <a:cubicBezTo>
                        <a:pt x="4" y="6"/>
                        <a:pt x="3" y="5"/>
                        <a:pt x="3" y="3"/>
                      </a:cubicBezTo>
                      <a:cubicBezTo>
                        <a:pt x="3" y="1"/>
                        <a:pt x="4" y="0"/>
                        <a:pt x="6" y="0"/>
                      </a:cubicBezTo>
                      <a:cubicBezTo>
                        <a:pt x="8" y="0"/>
                        <a:pt x="9" y="1"/>
                        <a:pt x="9" y="3"/>
                      </a:cubicBezTo>
                      <a:cubicBezTo>
                        <a:pt x="9" y="5"/>
                        <a:pt x="8" y="6"/>
                        <a:pt x="6" y="6"/>
                      </a:cubicBezTo>
                    </a:path>
                  </a:pathLst>
                </a:custGeom>
                <a:grpFill/>
                <a:ln>
                  <a:noFill/>
                </a:ln>
                <a:extLst/>
              </p:spPr>
              <p:txBody>
                <a:bodyPr/>
                <a:lstStyle/>
                <a:p>
                  <a:pPr>
                    <a:defRPr/>
                  </a:pPr>
                  <a:endParaRPr lang="en-AU"/>
                </a:p>
              </p:txBody>
            </p:sp>
            <p:sp>
              <p:nvSpPr>
                <p:cNvPr id="42" name="Freeform 33"/>
                <p:cNvSpPr>
                  <a:spLocks/>
                </p:cNvSpPr>
                <p:nvPr/>
              </p:nvSpPr>
              <p:spPr bwMode="auto">
                <a:xfrm>
                  <a:off x="4013200" y="5997575"/>
                  <a:ext cx="39687" cy="66675"/>
                </a:xfrm>
                <a:custGeom>
                  <a:avLst/>
                  <a:gdLst>
                    <a:gd name="T0" fmla="*/ 11 w 12"/>
                    <a:gd name="T1" fmla="*/ 5 h 21"/>
                    <a:gd name="T2" fmla="*/ 9 w 12"/>
                    <a:gd name="T3" fmla="*/ 5 h 21"/>
                    <a:gd name="T4" fmla="*/ 5 w 12"/>
                    <a:gd name="T5" fmla="*/ 8 h 21"/>
                    <a:gd name="T6" fmla="*/ 5 w 12"/>
                    <a:gd name="T7" fmla="*/ 21 h 21"/>
                    <a:gd name="T8" fmla="*/ 0 w 12"/>
                    <a:gd name="T9" fmla="*/ 21 h 21"/>
                    <a:gd name="T10" fmla="*/ 0 w 12"/>
                    <a:gd name="T11" fmla="*/ 0 h 21"/>
                    <a:gd name="T12" fmla="*/ 4 w 12"/>
                    <a:gd name="T13" fmla="*/ 0 h 21"/>
                    <a:gd name="T14" fmla="*/ 4 w 12"/>
                    <a:gd name="T15" fmla="*/ 4 h 21"/>
                    <a:gd name="T16" fmla="*/ 10 w 12"/>
                    <a:gd name="T17" fmla="*/ 0 h 21"/>
                    <a:gd name="T18" fmla="*/ 12 w 12"/>
                    <a:gd name="T19" fmla="*/ 0 h 21"/>
                    <a:gd name="T20" fmla="*/ 11 w 12"/>
                    <a:gd name="T21"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21">
                      <a:moveTo>
                        <a:pt x="11" y="5"/>
                      </a:moveTo>
                      <a:cubicBezTo>
                        <a:pt x="11" y="5"/>
                        <a:pt x="10" y="5"/>
                        <a:pt x="9" y="5"/>
                      </a:cubicBezTo>
                      <a:cubicBezTo>
                        <a:pt x="8" y="5"/>
                        <a:pt x="7" y="6"/>
                        <a:pt x="5" y="8"/>
                      </a:cubicBezTo>
                      <a:cubicBezTo>
                        <a:pt x="5" y="21"/>
                        <a:pt x="5" y="21"/>
                        <a:pt x="5" y="21"/>
                      </a:cubicBezTo>
                      <a:cubicBezTo>
                        <a:pt x="0" y="21"/>
                        <a:pt x="0" y="21"/>
                        <a:pt x="0" y="21"/>
                      </a:cubicBezTo>
                      <a:cubicBezTo>
                        <a:pt x="0" y="0"/>
                        <a:pt x="0" y="0"/>
                        <a:pt x="0" y="0"/>
                      </a:cubicBezTo>
                      <a:cubicBezTo>
                        <a:pt x="4" y="0"/>
                        <a:pt x="4" y="0"/>
                        <a:pt x="4" y="0"/>
                      </a:cubicBezTo>
                      <a:cubicBezTo>
                        <a:pt x="4" y="4"/>
                        <a:pt x="4" y="4"/>
                        <a:pt x="4" y="4"/>
                      </a:cubicBezTo>
                      <a:cubicBezTo>
                        <a:pt x="6" y="1"/>
                        <a:pt x="8" y="0"/>
                        <a:pt x="10" y="0"/>
                      </a:cubicBezTo>
                      <a:cubicBezTo>
                        <a:pt x="11" y="0"/>
                        <a:pt x="11" y="0"/>
                        <a:pt x="12" y="0"/>
                      </a:cubicBezTo>
                      <a:lnTo>
                        <a:pt x="11" y="5"/>
                      </a:lnTo>
                      <a:close/>
                    </a:path>
                  </a:pathLst>
                </a:custGeom>
                <a:grpFill/>
                <a:ln>
                  <a:noFill/>
                </a:ln>
                <a:extLst/>
              </p:spPr>
              <p:txBody>
                <a:bodyPr/>
                <a:lstStyle/>
                <a:p>
                  <a:pPr>
                    <a:defRPr/>
                  </a:pPr>
                  <a:endParaRPr lang="en-AU"/>
                </a:p>
              </p:txBody>
            </p:sp>
            <p:sp>
              <p:nvSpPr>
                <p:cNvPr id="43" name="Freeform 34"/>
                <p:cNvSpPr>
                  <a:spLocks noEditPoints="1"/>
                </p:cNvSpPr>
                <p:nvPr/>
              </p:nvSpPr>
              <p:spPr bwMode="auto">
                <a:xfrm>
                  <a:off x="4062413" y="5997575"/>
                  <a:ext cx="66675" cy="66675"/>
                </a:xfrm>
                <a:custGeom>
                  <a:avLst/>
                  <a:gdLst>
                    <a:gd name="T0" fmla="*/ 10 w 21"/>
                    <a:gd name="T1" fmla="*/ 21 h 21"/>
                    <a:gd name="T2" fmla="*/ 0 w 21"/>
                    <a:gd name="T3" fmla="*/ 11 h 21"/>
                    <a:gd name="T4" fmla="*/ 10 w 21"/>
                    <a:gd name="T5" fmla="*/ 0 h 21"/>
                    <a:gd name="T6" fmla="*/ 21 w 21"/>
                    <a:gd name="T7" fmla="*/ 10 h 21"/>
                    <a:gd name="T8" fmla="*/ 10 w 21"/>
                    <a:gd name="T9" fmla="*/ 21 h 21"/>
                    <a:gd name="T10" fmla="*/ 10 w 21"/>
                    <a:gd name="T11" fmla="*/ 4 h 21"/>
                    <a:gd name="T12" fmla="*/ 5 w 21"/>
                    <a:gd name="T13" fmla="*/ 10 h 21"/>
                    <a:gd name="T14" fmla="*/ 10 w 21"/>
                    <a:gd name="T15" fmla="*/ 17 h 21"/>
                    <a:gd name="T16" fmla="*/ 15 w 21"/>
                    <a:gd name="T17" fmla="*/ 11 h 21"/>
                    <a:gd name="T18" fmla="*/ 10 w 21"/>
                    <a:gd name="T19"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21"/>
                      </a:moveTo>
                      <a:cubicBezTo>
                        <a:pt x="3" y="21"/>
                        <a:pt x="0" y="17"/>
                        <a:pt x="0" y="11"/>
                      </a:cubicBezTo>
                      <a:cubicBezTo>
                        <a:pt x="0" y="4"/>
                        <a:pt x="3" y="0"/>
                        <a:pt x="10" y="0"/>
                      </a:cubicBezTo>
                      <a:cubicBezTo>
                        <a:pt x="17" y="0"/>
                        <a:pt x="21" y="4"/>
                        <a:pt x="21" y="10"/>
                      </a:cubicBezTo>
                      <a:cubicBezTo>
                        <a:pt x="21" y="17"/>
                        <a:pt x="17" y="21"/>
                        <a:pt x="10" y="21"/>
                      </a:cubicBezTo>
                      <a:moveTo>
                        <a:pt x="10" y="4"/>
                      </a:moveTo>
                      <a:cubicBezTo>
                        <a:pt x="7" y="4"/>
                        <a:pt x="5" y="7"/>
                        <a:pt x="5" y="10"/>
                      </a:cubicBezTo>
                      <a:cubicBezTo>
                        <a:pt x="5" y="14"/>
                        <a:pt x="6" y="17"/>
                        <a:pt x="10" y="17"/>
                      </a:cubicBezTo>
                      <a:cubicBezTo>
                        <a:pt x="14" y="17"/>
                        <a:pt x="15" y="14"/>
                        <a:pt x="15" y="11"/>
                      </a:cubicBezTo>
                      <a:cubicBezTo>
                        <a:pt x="15" y="6"/>
                        <a:pt x="14" y="4"/>
                        <a:pt x="10" y="4"/>
                      </a:cubicBezTo>
                    </a:path>
                  </a:pathLst>
                </a:custGeom>
                <a:grpFill/>
                <a:ln>
                  <a:noFill/>
                </a:ln>
                <a:extLst/>
              </p:spPr>
              <p:txBody>
                <a:bodyPr/>
                <a:lstStyle/>
                <a:p>
                  <a:pPr>
                    <a:defRPr/>
                  </a:pPr>
                  <a:endParaRPr lang="en-AU"/>
                </a:p>
              </p:txBody>
            </p:sp>
            <p:sp>
              <p:nvSpPr>
                <p:cNvPr id="44" name="Oval 35"/>
                <p:cNvSpPr>
                  <a:spLocks noChangeArrowheads="1"/>
                </p:cNvSpPr>
                <p:nvPr/>
              </p:nvSpPr>
              <p:spPr bwMode="auto">
                <a:xfrm>
                  <a:off x="4141788" y="6042025"/>
                  <a:ext cx="19050" cy="22225"/>
                </a:xfrm>
                <a:prstGeom prst="ellipse">
                  <a:avLst/>
                </a:prstGeom>
                <a:grpFill/>
                <a:ln>
                  <a:noFill/>
                </a:ln>
                <a:extLst/>
              </p:spPr>
              <p:txBody>
                <a:bodyPr/>
                <a:lstStyle/>
                <a:p>
                  <a:pPr>
                    <a:defRPr/>
                  </a:pPr>
                  <a:endParaRPr lang="en-AU"/>
                </a:p>
              </p:txBody>
            </p:sp>
            <p:sp>
              <p:nvSpPr>
                <p:cNvPr id="45" name="Freeform 36"/>
                <p:cNvSpPr>
                  <a:spLocks noEditPoints="1"/>
                </p:cNvSpPr>
                <p:nvPr/>
              </p:nvSpPr>
              <p:spPr bwMode="auto">
                <a:xfrm>
                  <a:off x="4176713" y="5997575"/>
                  <a:ext cx="57150" cy="66675"/>
                </a:xfrm>
                <a:custGeom>
                  <a:avLst/>
                  <a:gdLst>
                    <a:gd name="T0" fmla="*/ 14 w 18"/>
                    <a:gd name="T1" fmla="*/ 21 h 21"/>
                    <a:gd name="T2" fmla="*/ 13 w 18"/>
                    <a:gd name="T3" fmla="*/ 19 h 21"/>
                    <a:gd name="T4" fmla="*/ 7 w 18"/>
                    <a:gd name="T5" fmla="*/ 21 h 21"/>
                    <a:gd name="T6" fmla="*/ 0 w 18"/>
                    <a:gd name="T7" fmla="*/ 15 h 21"/>
                    <a:gd name="T8" fmla="*/ 10 w 18"/>
                    <a:gd name="T9" fmla="*/ 8 h 21"/>
                    <a:gd name="T10" fmla="*/ 13 w 18"/>
                    <a:gd name="T11" fmla="*/ 8 h 21"/>
                    <a:gd name="T12" fmla="*/ 13 w 18"/>
                    <a:gd name="T13" fmla="*/ 7 h 21"/>
                    <a:gd name="T14" fmla="*/ 8 w 18"/>
                    <a:gd name="T15" fmla="*/ 4 h 21"/>
                    <a:gd name="T16" fmla="*/ 2 w 18"/>
                    <a:gd name="T17" fmla="*/ 5 h 21"/>
                    <a:gd name="T18" fmla="*/ 2 w 18"/>
                    <a:gd name="T19" fmla="*/ 1 h 21"/>
                    <a:gd name="T20" fmla="*/ 9 w 18"/>
                    <a:gd name="T21" fmla="*/ 0 h 21"/>
                    <a:gd name="T22" fmla="*/ 18 w 18"/>
                    <a:gd name="T23" fmla="*/ 7 h 21"/>
                    <a:gd name="T24" fmla="*/ 18 w 18"/>
                    <a:gd name="T25" fmla="*/ 21 h 21"/>
                    <a:gd name="T26" fmla="*/ 14 w 18"/>
                    <a:gd name="T27" fmla="*/ 21 h 21"/>
                    <a:gd name="T28" fmla="*/ 13 w 18"/>
                    <a:gd name="T29" fmla="*/ 12 h 21"/>
                    <a:gd name="T30" fmla="*/ 10 w 18"/>
                    <a:gd name="T31" fmla="*/ 12 h 21"/>
                    <a:gd name="T32" fmla="*/ 5 w 18"/>
                    <a:gd name="T33" fmla="*/ 15 h 21"/>
                    <a:gd name="T34" fmla="*/ 8 w 18"/>
                    <a:gd name="T35" fmla="*/ 17 h 21"/>
                    <a:gd name="T36" fmla="*/ 13 w 18"/>
                    <a:gd name="T37" fmla="*/ 15 h 21"/>
                    <a:gd name="T38" fmla="*/ 13 w 18"/>
                    <a:gd name="T39"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1">
                      <a:moveTo>
                        <a:pt x="14" y="21"/>
                      </a:moveTo>
                      <a:cubicBezTo>
                        <a:pt x="13" y="19"/>
                        <a:pt x="13" y="19"/>
                        <a:pt x="13" y="19"/>
                      </a:cubicBezTo>
                      <a:cubicBezTo>
                        <a:pt x="12" y="20"/>
                        <a:pt x="10" y="21"/>
                        <a:pt x="7" y="21"/>
                      </a:cubicBezTo>
                      <a:cubicBezTo>
                        <a:pt x="3" y="21"/>
                        <a:pt x="0" y="19"/>
                        <a:pt x="0" y="15"/>
                      </a:cubicBezTo>
                      <a:cubicBezTo>
                        <a:pt x="0" y="10"/>
                        <a:pt x="4" y="8"/>
                        <a:pt x="10" y="8"/>
                      </a:cubicBezTo>
                      <a:cubicBezTo>
                        <a:pt x="13" y="8"/>
                        <a:pt x="13" y="8"/>
                        <a:pt x="13" y="8"/>
                      </a:cubicBezTo>
                      <a:cubicBezTo>
                        <a:pt x="13" y="7"/>
                        <a:pt x="13" y="7"/>
                        <a:pt x="13" y="7"/>
                      </a:cubicBezTo>
                      <a:cubicBezTo>
                        <a:pt x="13" y="5"/>
                        <a:pt x="12" y="4"/>
                        <a:pt x="8" y="4"/>
                      </a:cubicBezTo>
                      <a:cubicBezTo>
                        <a:pt x="6" y="4"/>
                        <a:pt x="4" y="4"/>
                        <a:pt x="2" y="5"/>
                      </a:cubicBezTo>
                      <a:cubicBezTo>
                        <a:pt x="2" y="1"/>
                        <a:pt x="2" y="1"/>
                        <a:pt x="2" y="1"/>
                      </a:cubicBezTo>
                      <a:cubicBezTo>
                        <a:pt x="4" y="0"/>
                        <a:pt x="6" y="0"/>
                        <a:pt x="9" y="0"/>
                      </a:cubicBezTo>
                      <a:cubicBezTo>
                        <a:pt x="15" y="0"/>
                        <a:pt x="18" y="2"/>
                        <a:pt x="18" y="7"/>
                      </a:cubicBezTo>
                      <a:cubicBezTo>
                        <a:pt x="18" y="21"/>
                        <a:pt x="18" y="21"/>
                        <a:pt x="18" y="21"/>
                      </a:cubicBezTo>
                      <a:lnTo>
                        <a:pt x="14" y="21"/>
                      </a:lnTo>
                      <a:close/>
                      <a:moveTo>
                        <a:pt x="13" y="12"/>
                      </a:moveTo>
                      <a:cubicBezTo>
                        <a:pt x="10" y="12"/>
                        <a:pt x="10" y="12"/>
                        <a:pt x="10" y="12"/>
                      </a:cubicBezTo>
                      <a:cubicBezTo>
                        <a:pt x="7" y="12"/>
                        <a:pt x="5" y="13"/>
                        <a:pt x="5" y="15"/>
                      </a:cubicBezTo>
                      <a:cubicBezTo>
                        <a:pt x="5" y="16"/>
                        <a:pt x="6" y="17"/>
                        <a:pt x="8" y="17"/>
                      </a:cubicBezTo>
                      <a:cubicBezTo>
                        <a:pt x="10" y="17"/>
                        <a:pt x="11" y="17"/>
                        <a:pt x="13" y="15"/>
                      </a:cubicBezTo>
                      <a:lnTo>
                        <a:pt x="13" y="12"/>
                      </a:lnTo>
                      <a:close/>
                    </a:path>
                  </a:pathLst>
                </a:custGeom>
                <a:grpFill/>
                <a:ln>
                  <a:noFill/>
                </a:ln>
                <a:extLst/>
              </p:spPr>
              <p:txBody>
                <a:bodyPr/>
                <a:lstStyle/>
                <a:p>
                  <a:pPr>
                    <a:defRPr/>
                  </a:pPr>
                  <a:endParaRPr lang="en-AU"/>
                </a:p>
              </p:txBody>
            </p:sp>
            <p:sp>
              <p:nvSpPr>
                <p:cNvPr id="46" name="Freeform 37"/>
                <p:cNvSpPr>
                  <a:spLocks/>
                </p:cNvSpPr>
                <p:nvPr/>
              </p:nvSpPr>
              <p:spPr bwMode="auto">
                <a:xfrm>
                  <a:off x="4252913" y="5997575"/>
                  <a:ext cx="57150" cy="66675"/>
                </a:xfrm>
                <a:custGeom>
                  <a:avLst/>
                  <a:gdLst>
                    <a:gd name="T0" fmla="*/ 14 w 18"/>
                    <a:gd name="T1" fmla="*/ 21 h 21"/>
                    <a:gd name="T2" fmla="*/ 14 w 18"/>
                    <a:gd name="T3" fmla="*/ 18 h 21"/>
                    <a:gd name="T4" fmla="*/ 7 w 18"/>
                    <a:gd name="T5" fmla="*/ 21 h 21"/>
                    <a:gd name="T6" fmla="*/ 0 w 18"/>
                    <a:gd name="T7" fmla="*/ 13 h 21"/>
                    <a:gd name="T8" fmla="*/ 0 w 18"/>
                    <a:gd name="T9" fmla="*/ 0 h 21"/>
                    <a:gd name="T10" fmla="*/ 5 w 18"/>
                    <a:gd name="T11" fmla="*/ 0 h 21"/>
                    <a:gd name="T12" fmla="*/ 5 w 18"/>
                    <a:gd name="T13" fmla="*/ 12 h 21"/>
                    <a:gd name="T14" fmla="*/ 8 w 18"/>
                    <a:gd name="T15" fmla="*/ 17 h 21"/>
                    <a:gd name="T16" fmla="*/ 13 w 18"/>
                    <a:gd name="T17" fmla="*/ 14 h 21"/>
                    <a:gd name="T18" fmla="*/ 13 w 18"/>
                    <a:gd name="T19" fmla="*/ 0 h 21"/>
                    <a:gd name="T20" fmla="*/ 18 w 18"/>
                    <a:gd name="T21" fmla="*/ 0 h 21"/>
                    <a:gd name="T22" fmla="*/ 18 w 18"/>
                    <a:gd name="T23" fmla="*/ 21 h 21"/>
                    <a:gd name="T24" fmla="*/ 14 w 18"/>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14" y="21"/>
                      </a:moveTo>
                      <a:cubicBezTo>
                        <a:pt x="14" y="18"/>
                        <a:pt x="14" y="18"/>
                        <a:pt x="14" y="18"/>
                      </a:cubicBezTo>
                      <a:cubicBezTo>
                        <a:pt x="12" y="20"/>
                        <a:pt x="10" y="21"/>
                        <a:pt x="7" y="21"/>
                      </a:cubicBezTo>
                      <a:cubicBezTo>
                        <a:pt x="2" y="21"/>
                        <a:pt x="0" y="18"/>
                        <a:pt x="0" y="13"/>
                      </a:cubicBezTo>
                      <a:cubicBezTo>
                        <a:pt x="0" y="0"/>
                        <a:pt x="0" y="0"/>
                        <a:pt x="0" y="0"/>
                      </a:cubicBezTo>
                      <a:cubicBezTo>
                        <a:pt x="5" y="0"/>
                        <a:pt x="5" y="0"/>
                        <a:pt x="5" y="0"/>
                      </a:cubicBezTo>
                      <a:cubicBezTo>
                        <a:pt x="5" y="12"/>
                        <a:pt x="5" y="12"/>
                        <a:pt x="5" y="12"/>
                      </a:cubicBezTo>
                      <a:cubicBezTo>
                        <a:pt x="5" y="15"/>
                        <a:pt x="6" y="17"/>
                        <a:pt x="8" y="17"/>
                      </a:cubicBezTo>
                      <a:cubicBezTo>
                        <a:pt x="10" y="17"/>
                        <a:pt x="11" y="16"/>
                        <a:pt x="13" y="14"/>
                      </a:cubicBezTo>
                      <a:cubicBezTo>
                        <a:pt x="13" y="0"/>
                        <a:pt x="13" y="0"/>
                        <a:pt x="13" y="0"/>
                      </a:cubicBezTo>
                      <a:cubicBezTo>
                        <a:pt x="18" y="0"/>
                        <a:pt x="18" y="0"/>
                        <a:pt x="18" y="0"/>
                      </a:cubicBezTo>
                      <a:cubicBezTo>
                        <a:pt x="18" y="21"/>
                        <a:pt x="18" y="21"/>
                        <a:pt x="18" y="21"/>
                      </a:cubicBezTo>
                      <a:lnTo>
                        <a:pt x="14" y="21"/>
                      </a:lnTo>
                      <a:close/>
                    </a:path>
                  </a:pathLst>
                </a:custGeom>
                <a:grpFill/>
                <a:ln>
                  <a:noFill/>
                </a:ln>
                <a:extLst/>
              </p:spPr>
              <p:txBody>
                <a:bodyPr/>
                <a:lstStyle/>
                <a:p>
                  <a:pPr>
                    <a:defRPr/>
                  </a:pPr>
                  <a:endParaRPr lang="en-AU"/>
                </a:p>
              </p:txBody>
            </p:sp>
          </p:grpSp>
        </p:grpSp>
      </p:grpSp>
      <p:sp>
        <p:nvSpPr>
          <p:cNvPr id="2" name="Title 1"/>
          <p:cNvSpPr>
            <a:spLocks noGrp="1"/>
          </p:cNvSpPr>
          <p:nvPr>
            <p:ph type="ctrTitle"/>
          </p:nvPr>
        </p:nvSpPr>
        <p:spPr>
          <a:xfrm>
            <a:off x="344440" y="3122613"/>
            <a:ext cx="8467494" cy="1080000"/>
          </a:xfrm>
        </p:spPr>
        <p:txBody>
          <a:bodyPr anchor="b" anchorCtr="0">
            <a:normAutofit/>
          </a:bodyPr>
          <a:lstStyle>
            <a:lvl1pPr algn="l">
              <a:defRPr sz="4400">
                <a:solidFill>
                  <a:schemeClr val="bg1"/>
                </a:solidFill>
              </a:defRPr>
            </a:lvl1pPr>
          </a:lstStyle>
          <a:p>
            <a:r>
              <a:rPr lang="en-US"/>
              <a:t>Click to edit Master title style</a:t>
            </a:r>
            <a:endParaRPr lang="en-AU" dirty="0"/>
          </a:p>
        </p:txBody>
      </p:sp>
      <p:sp>
        <p:nvSpPr>
          <p:cNvPr id="3" name="Subtitle 2"/>
          <p:cNvSpPr>
            <a:spLocks noGrp="1"/>
          </p:cNvSpPr>
          <p:nvPr>
            <p:ph type="subTitle" idx="1"/>
          </p:nvPr>
        </p:nvSpPr>
        <p:spPr>
          <a:xfrm>
            <a:off x="344440" y="4257092"/>
            <a:ext cx="8475710" cy="360040"/>
          </a:xfrm>
        </p:spPr>
        <p:txBody>
          <a:bodyPr>
            <a:normAutofit/>
          </a:bodyPr>
          <a:lstStyle>
            <a:lvl1pPr marL="0" indent="0" algn="l">
              <a:buNone/>
              <a:defRPr sz="22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dirty="0"/>
          </a:p>
        </p:txBody>
      </p:sp>
      <p:sp>
        <p:nvSpPr>
          <p:cNvPr id="27" name="Text Placeholder 14"/>
          <p:cNvSpPr>
            <a:spLocks noGrp="1"/>
          </p:cNvSpPr>
          <p:nvPr>
            <p:ph type="body" sz="quarter" idx="17" hasCustomPrompt="1"/>
          </p:nvPr>
        </p:nvSpPr>
        <p:spPr>
          <a:xfrm>
            <a:off x="360000" y="5625959"/>
            <a:ext cx="4752000" cy="144000"/>
          </a:xfrm>
        </p:spPr>
        <p:txBody>
          <a:bodyPr anchor="ctr">
            <a:noAutofit/>
          </a:bodyPr>
          <a:lstStyle>
            <a:lvl1pPr marL="216000" marR="0" indent="-216000" algn="l" defTabSz="914400" rtl="0" eaLnBrk="1" fontAlgn="auto" latinLnBrk="0" hangingPunct="1">
              <a:lnSpc>
                <a:spcPct val="90000"/>
              </a:lnSpc>
              <a:spcBef>
                <a:spcPts val="600"/>
              </a:spcBef>
              <a:spcAft>
                <a:spcPts val="0"/>
              </a:spcAft>
              <a:buClrTx/>
              <a:buSzTx/>
              <a:buFontTx/>
              <a:buNone/>
              <a:tabLst/>
              <a:defRPr sz="1200" b="1" cap="all" baseline="0">
                <a:solidFill>
                  <a:schemeClr val="bg1"/>
                </a:solidFill>
              </a:defRPr>
            </a:lvl1pPr>
            <a:lvl2pPr marL="0" indent="0">
              <a:buFontTx/>
              <a:buNone/>
              <a:defRPr sz="1200">
                <a:solidFill>
                  <a:schemeClr val="bg2"/>
                </a:solidFill>
              </a:defRPr>
            </a:lvl2pPr>
            <a:lvl3pPr marL="0" indent="0">
              <a:buFontTx/>
              <a:buNone/>
              <a:defRPr sz="1200">
                <a:solidFill>
                  <a:schemeClr val="bg2"/>
                </a:solidFill>
              </a:defRPr>
            </a:lvl3pPr>
            <a:lvl4pPr marL="0" indent="0">
              <a:buFontTx/>
              <a:buNone/>
              <a:defRPr sz="1200">
                <a:solidFill>
                  <a:schemeClr val="bg2"/>
                </a:solidFill>
              </a:defRPr>
            </a:lvl4pPr>
            <a:lvl5pPr marL="0" indent="0">
              <a:buFontTx/>
              <a:buNone/>
              <a:defRPr sz="1200">
                <a:solidFill>
                  <a:schemeClr val="bg2"/>
                </a:solidFill>
              </a:defRPr>
            </a:lvl5pPr>
            <a:lvl6pPr marL="0" indent="0">
              <a:buFontTx/>
              <a:buNone/>
              <a:defRPr sz="1200">
                <a:solidFill>
                  <a:schemeClr val="bg2"/>
                </a:solidFill>
              </a:defRPr>
            </a:lvl6pPr>
            <a:lvl7pPr marL="0" indent="0">
              <a:buFontTx/>
              <a:buNone/>
              <a:defRPr sz="1200">
                <a:solidFill>
                  <a:schemeClr val="bg2"/>
                </a:solidFill>
              </a:defRPr>
            </a:lvl7pPr>
            <a:lvl8pPr marL="0" indent="0">
              <a:buFontTx/>
              <a:buNone/>
              <a:defRPr sz="1200">
                <a:solidFill>
                  <a:schemeClr val="bg2"/>
                </a:solidFill>
              </a:defRPr>
            </a:lvl8pPr>
            <a:lvl9pPr marL="0" indent="0">
              <a:buFontTx/>
              <a:buNone/>
              <a:defRPr sz="1200">
                <a:solidFill>
                  <a:schemeClr val="bg2"/>
                </a:solidFill>
              </a:defRPr>
            </a:lvl9pPr>
          </a:lstStyle>
          <a:p>
            <a:r>
              <a:rPr lang="en-AU" dirty="0"/>
              <a:t>Click to Add Business Unit</a:t>
            </a:r>
          </a:p>
        </p:txBody>
      </p:sp>
    </p:spTree>
    <p:extLst>
      <p:ext uri="{BB962C8B-B14F-4D97-AF65-F5344CB8AC3E}">
        <p14:creationId xmlns:p14="http://schemas.microsoft.com/office/powerpoint/2010/main" val="3637967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cap="all" baseline="0">
                <a:latin typeface="Tw Cen MT" panose="020B0602020104020603" pitchFamily="34" charset="0"/>
              </a:defRPr>
            </a:lvl1pPr>
          </a:lstStyle>
          <a:p>
            <a:r>
              <a:rPr lang="en-US" dirty="0"/>
              <a:t>Click to edit Master title style</a:t>
            </a:r>
            <a:endParaRPr lang="en-AU" dirty="0"/>
          </a:p>
        </p:txBody>
      </p:sp>
      <p:sp>
        <p:nvSpPr>
          <p:cNvPr id="3" name="Content Placeholder 2"/>
          <p:cNvSpPr>
            <a:spLocks noGrp="1"/>
          </p:cNvSpPr>
          <p:nvPr>
            <p:ph idx="1"/>
          </p:nvPr>
        </p:nvSpPr>
        <p:spPr/>
        <p:txBody>
          <a:bodyPr>
            <a:normAutofit/>
          </a:bodyPr>
          <a:lstStyle>
            <a:lvl1pPr>
              <a:defRPr sz="1800">
                <a:latin typeface="Tw Cen MT" panose="020B0602020104020603" pitchFamily="34" charset="0"/>
              </a:defRPr>
            </a:lvl1pPr>
            <a:lvl2pPr>
              <a:defRPr sz="1800">
                <a:latin typeface="Tw Cen MT" panose="020B0602020104020603" pitchFamily="34" charset="0"/>
              </a:defRPr>
            </a:lvl2pPr>
            <a:lvl3pPr>
              <a:defRPr sz="1800">
                <a:latin typeface="Tw Cen MT" panose="020B0602020104020603" pitchFamily="34" charset="0"/>
              </a:defRPr>
            </a:lvl3pPr>
            <a:lvl4pPr>
              <a:defRPr sz="1800">
                <a:latin typeface="Tw Cen MT" panose="020B0602020104020603" pitchFamily="34" charset="0"/>
              </a:defRPr>
            </a:lvl4pPr>
            <a:lvl5pPr>
              <a:defRPr sz="1800">
                <a:latin typeface="Tw Cen MT" panose="020B06020201040206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Footer Placeholder 4"/>
          <p:cNvSpPr>
            <a:spLocks noGrp="1"/>
          </p:cNvSpPr>
          <p:nvPr>
            <p:ph type="ftr" sz="quarter" idx="11"/>
          </p:nvPr>
        </p:nvSpPr>
        <p:spPr/>
        <p:txBody>
          <a:bodyPr/>
          <a:lstStyle/>
          <a:p>
            <a:r>
              <a:rPr lang="en-AU"/>
              <a:t>Presentation title  |  Presenter name</a:t>
            </a:r>
          </a:p>
        </p:txBody>
      </p:sp>
      <p:sp>
        <p:nvSpPr>
          <p:cNvPr id="10" name="Slide Number Placeholder 17"/>
          <p:cNvSpPr>
            <a:spLocks noGrp="1"/>
          </p:cNvSpPr>
          <p:nvPr>
            <p:ph type="sldNum" sz="quarter" idx="4"/>
          </p:nvPr>
        </p:nvSpPr>
        <p:spPr>
          <a:xfrm>
            <a:off x="330200" y="6504332"/>
            <a:ext cx="288789" cy="127346"/>
          </a:xfrm>
          <a:prstGeom prst="rect">
            <a:avLst/>
          </a:prstGeom>
        </p:spPr>
        <p:txBody>
          <a:bodyPr vert="horz" lIns="0" tIns="0" rIns="0" bIns="0" rtlCol="0" anchor="ctr"/>
          <a:lstStyle>
            <a:lvl1pPr algn="r">
              <a:defRPr sz="900">
                <a:solidFill>
                  <a:schemeClr val="bg1"/>
                </a:solidFill>
              </a:defRPr>
            </a:lvl1pPr>
          </a:lstStyle>
          <a:p>
            <a:fld id="{2ABE124A-B5C5-46E0-B944-45307B126769}" type="slidenum">
              <a:rPr lang="en-AU" smtClean="0"/>
              <a:pPr/>
              <a:t>‹#›</a:t>
            </a:fld>
            <a:r>
              <a:rPr lang="en-AU" dirty="0"/>
              <a:t>  |</a:t>
            </a:r>
          </a:p>
        </p:txBody>
      </p:sp>
    </p:spTree>
    <p:extLst>
      <p:ext uri="{BB962C8B-B14F-4D97-AF65-F5344CB8AC3E}">
        <p14:creationId xmlns:p14="http://schemas.microsoft.com/office/powerpoint/2010/main" val="2809613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AU" dirty="0"/>
          </a:p>
        </p:txBody>
      </p:sp>
      <p:sp>
        <p:nvSpPr>
          <p:cNvPr id="3" name="Content Placeholder 2"/>
          <p:cNvSpPr>
            <a:spLocks noGrp="1"/>
          </p:cNvSpPr>
          <p:nvPr>
            <p:ph idx="1"/>
          </p:nvPr>
        </p:nvSpPr>
        <p:spPr/>
        <p:txBody>
          <a:bodyPr numCol="2" spcCol="360000"/>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Footer Placeholder 4"/>
          <p:cNvSpPr>
            <a:spLocks noGrp="1"/>
          </p:cNvSpPr>
          <p:nvPr>
            <p:ph type="ftr" sz="quarter" idx="11"/>
          </p:nvPr>
        </p:nvSpPr>
        <p:spPr/>
        <p:txBody>
          <a:bodyPr/>
          <a:lstStyle/>
          <a:p>
            <a:r>
              <a:rPr lang="en-AU"/>
              <a:t>Presentation title  |  Presenter name</a:t>
            </a:r>
          </a:p>
        </p:txBody>
      </p:sp>
      <p:sp>
        <p:nvSpPr>
          <p:cNvPr id="7" name="Slide Number Placeholder 17"/>
          <p:cNvSpPr>
            <a:spLocks noGrp="1"/>
          </p:cNvSpPr>
          <p:nvPr>
            <p:ph type="sldNum" sz="quarter" idx="4"/>
          </p:nvPr>
        </p:nvSpPr>
        <p:spPr>
          <a:xfrm>
            <a:off x="330200" y="6504332"/>
            <a:ext cx="288789" cy="127346"/>
          </a:xfrm>
          <a:prstGeom prst="rect">
            <a:avLst/>
          </a:prstGeom>
        </p:spPr>
        <p:txBody>
          <a:bodyPr vert="horz" lIns="0" tIns="0" rIns="0" bIns="0" rtlCol="0" anchor="ctr"/>
          <a:lstStyle>
            <a:lvl1pPr algn="r">
              <a:defRPr sz="900">
                <a:solidFill>
                  <a:schemeClr val="bg1"/>
                </a:solidFill>
              </a:defRPr>
            </a:lvl1pPr>
          </a:lstStyle>
          <a:p>
            <a:fld id="{2ABE124A-B5C5-46E0-B944-45307B126769}" type="slidenum">
              <a:rPr lang="en-AU" smtClean="0"/>
              <a:pPr/>
              <a:t>‹#›</a:t>
            </a:fld>
            <a:r>
              <a:rPr lang="en-AU" dirty="0"/>
              <a:t>  |</a:t>
            </a:r>
          </a:p>
        </p:txBody>
      </p:sp>
    </p:spTree>
    <p:extLst>
      <p:ext uri="{BB962C8B-B14F-4D97-AF65-F5344CB8AC3E}">
        <p14:creationId xmlns:p14="http://schemas.microsoft.com/office/powerpoint/2010/main" val="1546466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Footer Placeholder 4"/>
          <p:cNvSpPr>
            <a:spLocks noGrp="1"/>
          </p:cNvSpPr>
          <p:nvPr>
            <p:ph type="ftr" sz="quarter" idx="11"/>
          </p:nvPr>
        </p:nvSpPr>
        <p:spPr/>
        <p:txBody>
          <a:bodyPr/>
          <a:lstStyle/>
          <a:p>
            <a:r>
              <a:rPr lang="en-AU"/>
              <a:t>Presentation title  |  Presenter name</a:t>
            </a:r>
          </a:p>
        </p:txBody>
      </p:sp>
      <p:sp>
        <p:nvSpPr>
          <p:cNvPr id="6" name="Text Placeholder 7"/>
          <p:cNvSpPr>
            <a:spLocks noGrp="1"/>
          </p:cNvSpPr>
          <p:nvPr>
            <p:ph type="body" sz="quarter" idx="13" hasCustomPrompt="1"/>
          </p:nvPr>
        </p:nvSpPr>
        <p:spPr>
          <a:xfrm>
            <a:off x="360363" y="270000"/>
            <a:ext cx="8460000" cy="853200"/>
          </a:xfrm>
        </p:spPr>
        <p:txBody>
          <a:bodyPr>
            <a:normAutofit/>
          </a:bodyPr>
          <a:lstStyle>
            <a:lvl1pPr marL="0" indent="0">
              <a:lnSpc>
                <a:spcPct val="100000"/>
              </a:lnSpc>
              <a:spcBef>
                <a:spcPts val="0"/>
              </a:spcBef>
              <a:spcAft>
                <a:spcPts val="300"/>
              </a:spcAft>
              <a:buNone/>
              <a:defRPr sz="3200" b="1">
                <a:solidFill>
                  <a:schemeClr val="accent2"/>
                </a:solidFill>
              </a:defRPr>
            </a:lvl1pPr>
            <a:lvl2pPr marL="0" indent="0">
              <a:lnSpc>
                <a:spcPct val="80000"/>
              </a:lnSpc>
              <a:spcBef>
                <a:spcPts val="0"/>
              </a:spcBef>
              <a:buNone/>
              <a:defRPr sz="2200" b="1">
                <a:solidFill>
                  <a:schemeClr val="accent1">
                    <a:lumMod val="75000"/>
                  </a:schemeClr>
                </a:solidFill>
              </a:defRPr>
            </a:lvl2pPr>
            <a:lvl3pPr>
              <a:buNone/>
              <a:defRPr sz="2800">
                <a:solidFill>
                  <a:srgbClr val="00A9CE"/>
                </a:solidFill>
              </a:defRPr>
            </a:lvl3pPr>
            <a:lvl4pPr>
              <a:buNone/>
              <a:defRPr sz="2800">
                <a:solidFill>
                  <a:srgbClr val="00A9CE"/>
                </a:solidFill>
              </a:defRPr>
            </a:lvl4pPr>
            <a:lvl5pPr>
              <a:buNone/>
              <a:defRPr sz="2800">
                <a:solidFill>
                  <a:srgbClr val="00A9CE"/>
                </a:solidFill>
              </a:defRPr>
            </a:lvl5pPr>
          </a:lstStyle>
          <a:p>
            <a:pPr lvl="0"/>
            <a:r>
              <a:rPr lang="en-US" dirty="0"/>
              <a:t>Click to edit Master title style</a:t>
            </a:r>
          </a:p>
          <a:p>
            <a:pPr lvl="1"/>
            <a:r>
              <a:rPr lang="en-US" dirty="0"/>
              <a:t>Second level</a:t>
            </a:r>
          </a:p>
        </p:txBody>
      </p:sp>
      <p:sp>
        <p:nvSpPr>
          <p:cNvPr id="8" name="Slide Number Placeholder 17"/>
          <p:cNvSpPr>
            <a:spLocks noGrp="1"/>
          </p:cNvSpPr>
          <p:nvPr>
            <p:ph type="sldNum" sz="quarter" idx="4"/>
          </p:nvPr>
        </p:nvSpPr>
        <p:spPr>
          <a:xfrm>
            <a:off x="330200" y="6504332"/>
            <a:ext cx="288789" cy="127346"/>
          </a:xfrm>
          <a:prstGeom prst="rect">
            <a:avLst/>
          </a:prstGeom>
        </p:spPr>
        <p:txBody>
          <a:bodyPr vert="horz" lIns="0" tIns="0" rIns="0" bIns="0" rtlCol="0" anchor="ctr"/>
          <a:lstStyle>
            <a:lvl1pPr algn="r">
              <a:defRPr sz="900">
                <a:solidFill>
                  <a:schemeClr val="bg1"/>
                </a:solidFill>
              </a:defRPr>
            </a:lvl1pPr>
          </a:lstStyle>
          <a:p>
            <a:fld id="{2ABE124A-B5C5-46E0-B944-45307B126769}" type="slidenum">
              <a:rPr lang="en-AU" smtClean="0"/>
              <a:pPr/>
              <a:t>‹#›</a:t>
            </a:fld>
            <a:r>
              <a:rPr lang="en-AU" dirty="0"/>
              <a:t>  |</a:t>
            </a:r>
          </a:p>
        </p:txBody>
      </p:sp>
    </p:spTree>
    <p:extLst>
      <p:ext uri="{BB962C8B-B14F-4D97-AF65-F5344CB8AC3E}">
        <p14:creationId xmlns:p14="http://schemas.microsoft.com/office/powerpoint/2010/main" val="3598312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all" baseline="0">
                <a:latin typeface="Tw Cen MT" panose="020B0602020104020603" pitchFamily="34" charset="0"/>
              </a:defRPr>
            </a:lvl1pPr>
          </a:lstStyle>
          <a:p>
            <a:r>
              <a:rPr lang="en-US" dirty="0"/>
              <a:t>Click to edit Master title style</a:t>
            </a:r>
            <a:endParaRPr lang="en-AU" dirty="0"/>
          </a:p>
        </p:txBody>
      </p:sp>
      <p:sp>
        <p:nvSpPr>
          <p:cNvPr id="3" name="Content Placeholder 2"/>
          <p:cNvSpPr>
            <a:spLocks noGrp="1"/>
          </p:cNvSpPr>
          <p:nvPr>
            <p:ph sz="half" idx="1"/>
          </p:nvPr>
        </p:nvSpPr>
        <p:spPr>
          <a:xfrm>
            <a:off x="358775" y="1268413"/>
            <a:ext cx="4038600" cy="4525963"/>
          </a:xfrm>
        </p:spPr>
        <p:txBody>
          <a:bodyPr/>
          <a:lstStyle>
            <a:lvl1pPr>
              <a:defRPr sz="2400">
                <a:latin typeface="Tw Cen MT" panose="020B0602020104020603" pitchFamily="34" charset="0"/>
              </a:defRPr>
            </a:lvl1pPr>
            <a:lvl2pPr>
              <a:defRPr sz="2000">
                <a:latin typeface="Tw Cen MT" panose="020B0602020104020603" pitchFamily="34" charset="0"/>
              </a:defRPr>
            </a:lvl2pPr>
            <a:lvl3pPr>
              <a:defRPr sz="2000">
                <a:latin typeface="Tw Cen MT" panose="020B0602020104020603" pitchFamily="34" charset="0"/>
              </a:defRPr>
            </a:lvl3pPr>
            <a:lvl4pPr>
              <a:defRPr sz="2000">
                <a:latin typeface="Tw Cen MT" panose="020B0602020104020603" pitchFamily="34" charset="0"/>
              </a:defRPr>
            </a:lvl4pPr>
            <a:lvl5pPr>
              <a:defRPr sz="1800">
                <a:latin typeface="Tw Cen MT" panose="020B0602020104020603"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p:cNvSpPr>
            <a:spLocks noGrp="1"/>
          </p:cNvSpPr>
          <p:nvPr>
            <p:ph sz="half" idx="2"/>
          </p:nvPr>
        </p:nvSpPr>
        <p:spPr>
          <a:xfrm>
            <a:off x="4781550" y="1268413"/>
            <a:ext cx="4038600" cy="4525963"/>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6" name="Footer Placeholder 5"/>
          <p:cNvSpPr>
            <a:spLocks noGrp="1"/>
          </p:cNvSpPr>
          <p:nvPr>
            <p:ph type="ftr" sz="quarter" idx="11"/>
          </p:nvPr>
        </p:nvSpPr>
        <p:spPr/>
        <p:txBody>
          <a:bodyPr/>
          <a:lstStyle/>
          <a:p>
            <a:r>
              <a:rPr lang="en-AU"/>
              <a:t>Presentation title  |  Presenter name</a:t>
            </a:r>
          </a:p>
        </p:txBody>
      </p:sp>
      <p:sp>
        <p:nvSpPr>
          <p:cNvPr id="8" name="Slide Number Placeholder 17"/>
          <p:cNvSpPr>
            <a:spLocks noGrp="1"/>
          </p:cNvSpPr>
          <p:nvPr>
            <p:ph type="sldNum" sz="quarter" idx="4"/>
          </p:nvPr>
        </p:nvSpPr>
        <p:spPr>
          <a:xfrm>
            <a:off x="330200" y="6504332"/>
            <a:ext cx="288789" cy="127346"/>
          </a:xfrm>
          <a:prstGeom prst="rect">
            <a:avLst/>
          </a:prstGeom>
        </p:spPr>
        <p:txBody>
          <a:bodyPr vert="horz" lIns="0" tIns="0" rIns="0" bIns="0" rtlCol="0" anchor="ctr"/>
          <a:lstStyle>
            <a:lvl1pPr algn="r">
              <a:defRPr sz="900">
                <a:solidFill>
                  <a:schemeClr val="bg1"/>
                </a:solidFill>
              </a:defRPr>
            </a:lvl1pPr>
          </a:lstStyle>
          <a:p>
            <a:fld id="{2ABE124A-B5C5-46E0-B944-45307B126769}" type="slidenum">
              <a:rPr lang="en-AU" smtClean="0"/>
              <a:pPr/>
              <a:t>‹#›</a:t>
            </a:fld>
            <a:r>
              <a:rPr lang="en-AU" dirty="0"/>
              <a:t>  |</a:t>
            </a:r>
          </a:p>
        </p:txBody>
      </p:sp>
    </p:spTree>
    <p:extLst>
      <p:ext uri="{BB962C8B-B14F-4D97-AF65-F5344CB8AC3E}">
        <p14:creationId xmlns:p14="http://schemas.microsoft.com/office/powerpoint/2010/main" val="4204712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4" name="Footer Placeholder 3"/>
          <p:cNvSpPr>
            <a:spLocks noGrp="1"/>
          </p:cNvSpPr>
          <p:nvPr>
            <p:ph type="ftr" sz="quarter" idx="11"/>
          </p:nvPr>
        </p:nvSpPr>
        <p:spPr/>
        <p:txBody>
          <a:bodyPr/>
          <a:lstStyle/>
          <a:p>
            <a:r>
              <a:rPr lang="en-AU"/>
              <a:t>Presentation title  |  Presenter name</a:t>
            </a:r>
          </a:p>
        </p:txBody>
      </p:sp>
      <p:sp>
        <p:nvSpPr>
          <p:cNvPr id="7" name="Slide Number Placeholder 17"/>
          <p:cNvSpPr>
            <a:spLocks noGrp="1"/>
          </p:cNvSpPr>
          <p:nvPr>
            <p:ph type="sldNum" sz="quarter" idx="4"/>
          </p:nvPr>
        </p:nvSpPr>
        <p:spPr>
          <a:xfrm>
            <a:off x="330200" y="6504332"/>
            <a:ext cx="288789" cy="127346"/>
          </a:xfrm>
          <a:prstGeom prst="rect">
            <a:avLst/>
          </a:prstGeom>
        </p:spPr>
        <p:txBody>
          <a:bodyPr vert="horz" lIns="0" tIns="0" rIns="0" bIns="0" rtlCol="0" anchor="ctr"/>
          <a:lstStyle>
            <a:lvl1pPr algn="r">
              <a:defRPr sz="900">
                <a:solidFill>
                  <a:schemeClr val="bg1"/>
                </a:solidFill>
              </a:defRPr>
            </a:lvl1pPr>
          </a:lstStyle>
          <a:p>
            <a:fld id="{2ABE124A-B5C5-46E0-B944-45307B126769}" type="slidenum">
              <a:rPr lang="en-AU" smtClean="0"/>
              <a:pPr/>
              <a:t>‹#›</a:t>
            </a:fld>
            <a:r>
              <a:rPr lang="en-AU" dirty="0"/>
              <a:t>  |</a:t>
            </a:r>
          </a:p>
        </p:txBody>
      </p:sp>
    </p:spTree>
    <p:extLst>
      <p:ext uri="{BB962C8B-B14F-4D97-AF65-F5344CB8AC3E}">
        <p14:creationId xmlns:p14="http://schemas.microsoft.com/office/powerpoint/2010/main" val="1896000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p:cNvGrpSpPr/>
          <p:nvPr userDrawn="1"/>
        </p:nvGrpSpPr>
        <p:grpSpPr>
          <a:xfrm>
            <a:off x="-9525" y="6051550"/>
            <a:ext cx="9169400" cy="849313"/>
            <a:chOff x="-9525" y="6051550"/>
            <a:chExt cx="9169400" cy="849313"/>
          </a:xfrm>
        </p:grpSpPr>
        <p:sp>
          <p:nvSpPr>
            <p:cNvPr id="8" name="AutoShape 4"/>
            <p:cNvSpPr>
              <a:spLocks noChangeAspect="1" noChangeArrowheads="1" noTextEdit="1"/>
            </p:cNvSpPr>
            <p:nvPr userDrawn="1"/>
          </p:nvSpPr>
          <p:spPr bwMode="auto">
            <a:xfrm>
              <a:off x="-7938" y="6056313"/>
              <a:ext cx="9161463" cy="801687"/>
            </a:xfrm>
            <a:prstGeom prst="rect">
              <a:avLst/>
            </a:prstGeom>
            <a:noFill/>
            <a:ln>
              <a:noFill/>
            </a:ln>
            <a:extLst/>
          </p:spPr>
          <p:txBody>
            <a:bodyPr/>
            <a:lstStyle/>
            <a:p>
              <a:pPr>
                <a:defRPr/>
              </a:pPr>
              <a:endParaRPr lang="en-AU"/>
            </a:p>
          </p:txBody>
        </p:sp>
        <p:sp>
          <p:nvSpPr>
            <p:cNvPr id="9" name="Rectangle 6"/>
            <p:cNvSpPr>
              <a:spLocks noChangeArrowheads="1"/>
            </p:cNvSpPr>
            <p:nvPr userDrawn="1"/>
          </p:nvSpPr>
          <p:spPr bwMode="auto">
            <a:xfrm>
              <a:off x="1588" y="6367463"/>
              <a:ext cx="9142412" cy="490537"/>
            </a:xfrm>
            <a:prstGeom prst="rect">
              <a:avLst/>
            </a:prstGeom>
            <a:solidFill>
              <a:schemeClr val="accent2"/>
            </a:solidFill>
            <a:ln>
              <a:noFill/>
            </a:ln>
            <a:extLst/>
          </p:spPr>
          <p:txBody>
            <a:bodyPr/>
            <a:lstStyle/>
            <a:p>
              <a:pPr>
                <a:defRPr/>
              </a:pPr>
              <a:endParaRPr lang="en-AU"/>
            </a:p>
          </p:txBody>
        </p:sp>
        <p:sp>
          <p:nvSpPr>
            <p:cNvPr id="10" name="Rectangle 7"/>
            <p:cNvSpPr>
              <a:spLocks noChangeArrowheads="1"/>
            </p:cNvSpPr>
            <p:nvPr userDrawn="1"/>
          </p:nvSpPr>
          <p:spPr bwMode="auto">
            <a:xfrm>
              <a:off x="1588" y="6367463"/>
              <a:ext cx="9142412" cy="490537"/>
            </a:xfrm>
            <a:prstGeom prst="rect">
              <a:avLst/>
            </a:prstGeom>
            <a:noFill/>
            <a:ln>
              <a:noFill/>
            </a:ln>
            <a:extLst/>
          </p:spPr>
          <p:txBody>
            <a:bodyPr/>
            <a:lstStyle/>
            <a:p>
              <a:pPr>
                <a:defRPr/>
              </a:pPr>
              <a:endParaRPr lang="en-AU"/>
            </a:p>
          </p:txBody>
        </p:sp>
        <p:sp>
          <p:nvSpPr>
            <p:cNvPr id="11" name="Freeform 8"/>
            <p:cNvSpPr>
              <a:spLocks noEditPoints="1"/>
            </p:cNvSpPr>
            <p:nvPr userDrawn="1"/>
          </p:nvSpPr>
          <p:spPr bwMode="auto">
            <a:xfrm>
              <a:off x="1588" y="6065837"/>
              <a:ext cx="9142412" cy="690562"/>
            </a:xfrm>
            <a:custGeom>
              <a:avLst/>
              <a:gdLst>
                <a:gd name="T0" fmla="*/ 2880 w 2880"/>
                <a:gd name="T1" fmla="*/ 14 h 217"/>
                <a:gd name="T2" fmla="*/ 2817 w 2880"/>
                <a:gd name="T3" fmla="*/ 14 h 217"/>
                <a:gd name="T4" fmla="*/ 2486 w 2880"/>
                <a:gd name="T5" fmla="*/ 95 h 217"/>
                <a:gd name="T6" fmla="*/ 2486 w 2880"/>
                <a:gd name="T7" fmla="*/ 95 h 217"/>
                <a:gd name="T8" fmla="*/ 2880 w 2880"/>
                <a:gd name="T9" fmla="*/ 95 h 217"/>
                <a:gd name="T10" fmla="*/ 2880 w 2880"/>
                <a:gd name="T11" fmla="*/ 217 h 217"/>
                <a:gd name="T12" fmla="*/ 2880 w 2880"/>
                <a:gd name="T13" fmla="*/ 217 h 217"/>
                <a:gd name="T14" fmla="*/ 2880 w 2880"/>
                <a:gd name="T15" fmla="*/ 14 h 217"/>
                <a:gd name="T16" fmla="*/ 2171 w 2880"/>
                <a:gd name="T17" fmla="*/ 0 h 217"/>
                <a:gd name="T18" fmla="*/ 0 w 2880"/>
                <a:gd name="T19" fmla="*/ 0 h 217"/>
                <a:gd name="T20" fmla="*/ 0 w 2880"/>
                <a:gd name="T21" fmla="*/ 95 h 217"/>
                <a:gd name="T22" fmla="*/ 2486 w 2880"/>
                <a:gd name="T23" fmla="*/ 95 h 217"/>
                <a:gd name="T24" fmla="*/ 2486 w 2880"/>
                <a:gd name="T25" fmla="*/ 95 h 217"/>
                <a:gd name="T26" fmla="*/ 2486 w 2880"/>
                <a:gd name="T27" fmla="*/ 95 h 217"/>
                <a:gd name="T28" fmla="*/ 2486 w 2880"/>
                <a:gd name="T29" fmla="*/ 95 h 217"/>
                <a:gd name="T30" fmla="*/ 2171 w 2880"/>
                <a:gd name="T31"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80" h="217">
                  <a:moveTo>
                    <a:pt x="2880" y="14"/>
                  </a:moveTo>
                  <a:cubicBezTo>
                    <a:pt x="2817" y="14"/>
                    <a:pt x="2817" y="14"/>
                    <a:pt x="2817" y="14"/>
                  </a:cubicBezTo>
                  <a:cubicBezTo>
                    <a:pt x="2616" y="14"/>
                    <a:pt x="2542" y="74"/>
                    <a:pt x="2486" y="95"/>
                  </a:cubicBezTo>
                  <a:cubicBezTo>
                    <a:pt x="2486" y="95"/>
                    <a:pt x="2486" y="95"/>
                    <a:pt x="2486" y="95"/>
                  </a:cubicBezTo>
                  <a:cubicBezTo>
                    <a:pt x="2880" y="95"/>
                    <a:pt x="2880" y="95"/>
                    <a:pt x="2880" y="95"/>
                  </a:cubicBezTo>
                  <a:cubicBezTo>
                    <a:pt x="2880" y="217"/>
                    <a:pt x="2880" y="217"/>
                    <a:pt x="2880" y="217"/>
                  </a:cubicBezTo>
                  <a:cubicBezTo>
                    <a:pt x="2880" y="217"/>
                    <a:pt x="2880" y="217"/>
                    <a:pt x="2880" y="217"/>
                  </a:cubicBezTo>
                  <a:cubicBezTo>
                    <a:pt x="2880" y="14"/>
                    <a:pt x="2880" y="14"/>
                    <a:pt x="2880" y="14"/>
                  </a:cubicBezTo>
                  <a:moveTo>
                    <a:pt x="2171" y="0"/>
                  </a:moveTo>
                  <a:cubicBezTo>
                    <a:pt x="0" y="0"/>
                    <a:pt x="0" y="0"/>
                    <a:pt x="0" y="0"/>
                  </a:cubicBezTo>
                  <a:cubicBezTo>
                    <a:pt x="0" y="95"/>
                    <a:pt x="0" y="95"/>
                    <a:pt x="0" y="95"/>
                  </a:cubicBezTo>
                  <a:cubicBezTo>
                    <a:pt x="2486" y="95"/>
                    <a:pt x="2486" y="95"/>
                    <a:pt x="2486" y="95"/>
                  </a:cubicBezTo>
                  <a:cubicBezTo>
                    <a:pt x="2486" y="95"/>
                    <a:pt x="2486" y="95"/>
                    <a:pt x="2486" y="95"/>
                  </a:cubicBezTo>
                  <a:cubicBezTo>
                    <a:pt x="2486" y="95"/>
                    <a:pt x="2486" y="95"/>
                    <a:pt x="2486" y="95"/>
                  </a:cubicBezTo>
                  <a:cubicBezTo>
                    <a:pt x="2486" y="95"/>
                    <a:pt x="2486" y="95"/>
                    <a:pt x="2486" y="95"/>
                  </a:cubicBezTo>
                  <a:cubicBezTo>
                    <a:pt x="2419" y="39"/>
                    <a:pt x="2306" y="0"/>
                    <a:pt x="2171" y="0"/>
                  </a:cubicBezTo>
                </a:path>
              </a:pathLst>
            </a:custGeom>
            <a:solidFill>
              <a:srgbClr val="BFBFBF"/>
            </a:solidFill>
            <a:ln>
              <a:noFill/>
            </a:ln>
            <a:extLst/>
          </p:spPr>
          <p:txBody>
            <a:bodyPr/>
            <a:lstStyle/>
            <a:p>
              <a:pPr>
                <a:defRPr/>
              </a:pPr>
              <a:endParaRPr lang="en-AU"/>
            </a:p>
          </p:txBody>
        </p:sp>
        <p:sp>
          <p:nvSpPr>
            <p:cNvPr id="12" name="Freeform 9"/>
            <p:cNvSpPr>
              <a:spLocks noEditPoints="1"/>
            </p:cNvSpPr>
            <p:nvPr userDrawn="1"/>
          </p:nvSpPr>
          <p:spPr bwMode="auto">
            <a:xfrm>
              <a:off x="1588" y="6367463"/>
              <a:ext cx="9142412" cy="388937"/>
            </a:xfrm>
            <a:custGeom>
              <a:avLst/>
              <a:gdLst>
                <a:gd name="T0" fmla="*/ 2486 w 2880"/>
                <a:gd name="T1" fmla="*/ 0 h 122"/>
                <a:gd name="T2" fmla="*/ 0 w 2880"/>
                <a:gd name="T3" fmla="*/ 0 h 122"/>
                <a:gd name="T4" fmla="*/ 0 w 2880"/>
                <a:gd name="T5" fmla="*/ 13 h 122"/>
                <a:gd name="T6" fmla="*/ 2289 w 2880"/>
                <a:gd name="T7" fmla="*/ 13 h 122"/>
                <a:gd name="T8" fmla="*/ 2486 w 2880"/>
                <a:gd name="T9" fmla="*/ 0 h 122"/>
                <a:gd name="T10" fmla="*/ 2880 w 2880"/>
                <a:gd name="T11" fmla="*/ 0 h 122"/>
                <a:gd name="T12" fmla="*/ 2486 w 2880"/>
                <a:gd name="T13" fmla="*/ 0 h 122"/>
                <a:gd name="T14" fmla="*/ 2813 w 2880"/>
                <a:gd name="T15" fmla="*/ 122 h 122"/>
                <a:gd name="T16" fmla="*/ 2880 w 2880"/>
                <a:gd name="T17" fmla="*/ 122 h 122"/>
                <a:gd name="T18" fmla="*/ 2880 w 2880"/>
                <a:gd name="T19"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0" h="122">
                  <a:moveTo>
                    <a:pt x="2486" y="0"/>
                  </a:moveTo>
                  <a:cubicBezTo>
                    <a:pt x="0" y="0"/>
                    <a:pt x="0" y="0"/>
                    <a:pt x="0" y="0"/>
                  </a:cubicBezTo>
                  <a:cubicBezTo>
                    <a:pt x="0" y="13"/>
                    <a:pt x="0" y="13"/>
                    <a:pt x="0" y="13"/>
                  </a:cubicBezTo>
                  <a:cubicBezTo>
                    <a:pt x="2289" y="13"/>
                    <a:pt x="2289" y="13"/>
                    <a:pt x="2289" y="13"/>
                  </a:cubicBezTo>
                  <a:cubicBezTo>
                    <a:pt x="2418" y="13"/>
                    <a:pt x="2459" y="10"/>
                    <a:pt x="2486" y="0"/>
                  </a:cubicBezTo>
                  <a:moveTo>
                    <a:pt x="2880" y="0"/>
                  </a:moveTo>
                  <a:cubicBezTo>
                    <a:pt x="2486" y="0"/>
                    <a:pt x="2486" y="0"/>
                    <a:pt x="2486" y="0"/>
                  </a:cubicBezTo>
                  <a:cubicBezTo>
                    <a:pt x="2554" y="56"/>
                    <a:pt x="2645" y="122"/>
                    <a:pt x="2813" y="122"/>
                  </a:cubicBezTo>
                  <a:cubicBezTo>
                    <a:pt x="2854" y="122"/>
                    <a:pt x="2880" y="122"/>
                    <a:pt x="2880" y="122"/>
                  </a:cubicBezTo>
                  <a:cubicBezTo>
                    <a:pt x="2880" y="0"/>
                    <a:pt x="2880" y="0"/>
                    <a:pt x="2880" y="0"/>
                  </a:cubicBezTo>
                </a:path>
              </a:pathLst>
            </a:custGeom>
            <a:solidFill>
              <a:schemeClr val="accent2">
                <a:lumMod val="75000"/>
              </a:schemeClr>
            </a:solidFill>
            <a:ln>
              <a:noFill/>
            </a:ln>
            <a:extLst/>
          </p:spPr>
          <p:txBody>
            <a:bodyPr/>
            <a:lstStyle/>
            <a:p>
              <a:pPr>
                <a:defRPr/>
              </a:pPr>
              <a:endParaRPr lang="en-AU"/>
            </a:p>
          </p:txBody>
        </p:sp>
        <p:sp>
          <p:nvSpPr>
            <p:cNvPr id="13" name="Freeform 10"/>
            <p:cNvSpPr>
              <a:spLocks/>
            </p:cNvSpPr>
            <p:nvPr userDrawn="1"/>
          </p:nvSpPr>
          <p:spPr bwMode="auto">
            <a:xfrm>
              <a:off x="1588" y="6110288"/>
              <a:ext cx="7891462" cy="298450"/>
            </a:xfrm>
            <a:custGeom>
              <a:avLst/>
              <a:gdLst>
                <a:gd name="T0" fmla="*/ 2486 w 2486"/>
                <a:gd name="T1" fmla="*/ 81 h 94"/>
                <a:gd name="T2" fmla="*/ 2171 w 2486"/>
                <a:gd name="T3" fmla="*/ 0 h 94"/>
                <a:gd name="T4" fmla="*/ 0 w 2486"/>
                <a:gd name="T5" fmla="*/ 0 h 94"/>
                <a:gd name="T6" fmla="*/ 0 w 2486"/>
                <a:gd name="T7" fmla="*/ 94 h 94"/>
                <a:gd name="T8" fmla="*/ 2289 w 2486"/>
                <a:gd name="T9" fmla="*/ 94 h 94"/>
                <a:gd name="T10" fmla="*/ 2486 w 2486"/>
                <a:gd name="T11" fmla="*/ 81 h 94"/>
              </a:gdLst>
              <a:ahLst/>
              <a:cxnLst>
                <a:cxn ang="0">
                  <a:pos x="T0" y="T1"/>
                </a:cxn>
                <a:cxn ang="0">
                  <a:pos x="T2" y="T3"/>
                </a:cxn>
                <a:cxn ang="0">
                  <a:pos x="T4" y="T5"/>
                </a:cxn>
                <a:cxn ang="0">
                  <a:pos x="T6" y="T7"/>
                </a:cxn>
                <a:cxn ang="0">
                  <a:pos x="T8" y="T9"/>
                </a:cxn>
                <a:cxn ang="0">
                  <a:pos x="T10" y="T11"/>
                </a:cxn>
              </a:cxnLst>
              <a:rect l="0" t="0" r="r" b="b"/>
              <a:pathLst>
                <a:path w="2486" h="94">
                  <a:moveTo>
                    <a:pt x="2486" y="81"/>
                  </a:moveTo>
                  <a:cubicBezTo>
                    <a:pt x="2410" y="38"/>
                    <a:pt x="2306" y="0"/>
                    <a:pt x="2171" y="0"/>
                  </a:cubicBezTo>
                  <a:cubicBezTo>
                    <a:pt x="0" y="0"/>
                    <a:pt x="0" y="0"/>
                    <a:pt x="0" y="0"/>
                  </a:cubicBezTo>
                  <a:cubicBezTo>
                    <a:pt x="0" y="94"/>
                    <a:pt x="0" y="94"/>
                    <a:pt x="0" y="94"/>
                  </a:cubicBezTo>
                  <a:cubicBezTo>
                    <a:pt x="2289" y="94"/>
                    <a:pt x="2289" y="94"/>
                    <a:pt x="2289" y="94"/>
                  </a:cubicBezTo>
                  <a:cubicBezTo>
                    <a:pt x="2418" y="94"/>
                    <a:pt x="2459" y="91"/>
                    <a:pt x="2486" y="81"/>
                  </a:cubicBezTo>
                </a:path>
              </a:pathLst>
            </a:custGeom>
            <a:solidFill>
              <a:schemeClr val="accent1"/>
            </a:solidFill>
            <a:ln>
              <a:noFill/>
            </a:ln>
            <a:extLst/>
          </p:spPr>
          <p:txBody>
            <a:bodyPr/>
            <a:lstStyle/>
            <a:p>
              <a:pPr>
                <a:defRPr/>
              </a:pPr>
              <a:endParaRPr lang="en-AU"/>
            </a:p>
          </p:txBody>
        </p:sp>
        <p:sp>
          <p:nvSpPr>
            <p:cNvPr id="14" name="Freeform 11"/>
            <p:cNvSpPr>
              <a:spLocks/>
            </p:cNvSpPr>
            <p:nvPr userDrawn="1"/>
          </p:nvSpPr>
          <p:spPr bwMode="auto">
            <a:xfrm>
              <a:off x="7893050" y="6110285"/>
              <a:ext cx="1250950" cy="601662"/>
            </a:xfrm>
            <a:custGeom>
              <a:avLst/>
              <a:gdLst>
                <a:gd name="T0" fmla="*/ 331 w 394"/>
                <a:gd name="T1" fmla="*/ 0 h 189"/>
                <a:gd name="T2" fmla="*/ 0 w 394"/>
                <a:gd name="T3" fmla="*/ 81 h 189"/>
                <a:gd name="T4" fmla="*/ 327 w 394"/>
                <a:gd name="T5" fmla="*/ 189 h 189"/>
                <a:gd name="T6" fmla="*/ 394 w 394"/>
                <a:gd name="T7" fmla="*/ 189 h 189"/>
                <a:gd name="T8" fmla="*/ 394 w 394"/>
                <a:gd name="T9" fmla="*/ 0 h 189"/>
                <a:gd name="T10" fmla="*/ 331 w 394"/>
                <a:gd name="T11" fmla="*/ 0 h 189"/>
              </a:gdLst>
              <a:ahLst/>
              <a:cxnLst>
                <a:cxn ang="0">
                  <a:pos x="T0" y="T1"/>
                </a:cxn>
                <a:cxn ang="0">
                  <a:pos x="T2" y="T3"/>
                </a:cxn>
                <a:cxn ang="0">
                  <a:pos x="T4" y="T5"/>
                </a:cxn>
                <a:cxn ang="0">
                  <a:pos x="T6" y="T7"/>
                </a:cxn>
                <a:cxn ang="0">
                  <a:pos x="T8" y="T9"/>
                </a:cxn>
                <a:cxn ang="0">
                  <a:pos x="T10" y="T11"/>
                </a:cxn>
              </a:cxnLst>
              <a:rect l="0" t="0" r="r" b="b"/>
              <a:pathLst>
                <a:path w="394" h="189">
                  <a:moveTo>
                    <a:pt x="331" y="0"/>
                  </a:moveTo>
                  <a:cubicBezTo>
                    <a:pt x="130" y="0"/>
                    <a:pt x="56" y="60"/>
                    <a:pt x="0" y="81"/>
                  </a:cubicBezTo>
                  <a:cubicBezTo>
                    <a:pt x="89" y="131"/>
                    <a:pt x="159" y="189"/>
                    <a:pt x="327" y="189"/>
                  </a:cubicBezTo>
                  <a:cubicBezTo>
                    <a:pt x="368" y="189"/>
                    <a:pt x="394" y="189"/>
                    <a:pt x="394" y="189"/>
                  </a:cubicBezTo>
                  <a:cubicBezTo>
                    <a:pt x="394" y="0"/>
                    <a:pt x="394" y="0"/>
                    <a:pt x="394" y="0"/>
                  </a:cubicBezTo>
                  <a:lnTo>
                    <a:pt x="331" y="0"/>
                  </a:lnTo>
                  <a:close/>
                </a:path>
              </a:pathLst>
            </a:custGeom>
            <a:solidFill>
              <a:srgbClr val="F7F7F7"/>
            </a:solidFill>
            <a:ln>
              <a:noFill/>
            </a:ln>
            <a:extLst/>
          </p:spPr>
          <p:txBody>
            <a:bodyPr/>
            <a:lstStyle/>
            <a:p>
              <a:pPr>
                <a:defRPr/>
              </a:pPr>
              <a:endParaRPr lang="en-AU"/>
            </a:p>
          </p:txBody>
        </p:sp>
        <p:sp>
          <p:nvSpPr>
            <p:cNvPr id="15" name="AutoShape 81"/>
            <p:cNvSpPr>
              <a:spLocks noChangeAspect="1" noChangeArrowheads="1" noTextEdit="1"/>
            </p:cNvSpPr>
            <p:nvPr/>
          </p:nvSpPr>
          <p:spPr bwMode="auto">
            <a:xfrm>
              <a:off x="-9525" y="6051550"/>
              <a:ext cx="9169400" cy="849313"/>
            </a:xfrm>
            <a:prstGeom prst="rect">
              <a:avLst/>
            </a:prstGeom>
            <a:noFill/>
            <a:ln w="9525">
              <a:noFill/>
              <a:miter lim="800000"/>
              <a:headEnd/>
              <a:tailEnd/>
            </a:ln>
          </p:spPr>
          <p:txBody>
            <a:bodyPr/>
            <a:lstStyle/>
            <a:p>
              <a:pPr>
                <a:defRPr/>
              </a:pPr>
              <a:endParaRPr lang="en-US"/>
            </a:p>
          </p:txBody>
        </p:sp>
        <p:sp>
          <p:nvSpPr>
            <p:cNvPr id="16" name="Rectangle 84"/>
            <p:cNvSpPr>
              <a:spLocks noChangeArrowheads="1"/>
            </p:cNvSpPr>
            <p:nvPr/>
          </p:nvSpPr>
          <p:spPr bwMode="auto">
            <a:xfrm>
              <a:off x="-9525" y="6356350"/>
              <a:ext cx="9167813" cy="544513"/>
            </a:xfrm>
            <a:prstGeom prst="rect">
              <a:avLst/>
            </a:prstGeom>
            <a:noFill/>
            <a:ln w="9525">
              <a:noFill/>
              <a:miter lim="800000"/>
              <a:headEnd/>
              <a:tailEnd/>
            </a:ln>
          </p:spPr>
          <p:txBody>
            <a:bodyPr/>
            <a:lstStyle/>
            <a:p>
              <a:pPr>
                <a:defRPr/>
              </a:pPr>
              <a:endParaRPr lang="en-US"/>
            </a:p>
          </p:txBody>
        </p:sp>
        <p:pic>
          <p:nvPicPr>
            <p:cNvPr id="17" name="Picture 78"/>
            <p:cNvPicPr>
              <a:picLocks noChangeAspect="1" noChangeArrowheads="1"/>
            </p:cNvPicPr>
            <p:nvPr/>
          </p:nvPicPr>
          <p:blipFill>
            <a:blip r:embed="rId16" cstate="print"/>
            <a:srcRect/>
            <a:stretch>
              <a:fillRect/>
            </a:stretch>
          </p:blipFill>
          <p:spPr bwMode="auto">
            <a:xfrm>
              <a:off x="8459788" y="6191250"/>
              <a:ext cx="454025" cy="454025"/>
            </a:xfrm>
            <a:prstGeom prst="rect">
              <a:avLst/>
            </a:prstGeom>
            <a:noFill/>
            <a:ln w="9525">
              <a:noFill/>
              <a:miter lim="800000"/>
              <a:headEnd/>
              <a:tailEnd/>
            </a:ln>
          </p:spPr>
        </p:pic>
      </p:grpSp>
      <p:sp>
        <p:nvSpPr>
          <p:cNvPr id="2" name="Title Placeholder 1"/>
          <p:cNvSpPr>
            <a:spLocks noGrp="1"/>
          </p:cNvSpPr>
          <p:nvPr>
            <p:ph type="title"/>
          </p:nvPr>
        </p:nvSpPr>
        <p:spPr>
          <a:xfrm>
            <a:off x="358776" y="274638"/>
            <a:ext cx="8461374" cy="852487"/>
          </a:xfrm>
          <a:prstGeom prst="rect">
            <a:avLst/>
          </a:prstGeom>
        </p:spPr>
        <p:txBody>
          <a:bodyPr vert="horz" lIns="0" tIns="0" rIns="0" bIns="0" rtlCol="0" anchor="t" anchorCtr="0">
            <a:normAutofit/>
          </a:bodyPr>
          <a:lstStyle/>
          <a:p>
            <a:r>
              <a:rPr lang="en-US"/>
              <a:t>Click to edit Master title style</a:t>
            </a:r>
            <a:endParaRPr lang="en-AU" dirty="0"/>
          </a:p>
        </p:txBody>
      </p:sp>
      <p:sp>
        <p:nvSpPr>
          <p:cNvPr id="3" name="Text Placeholder 2"/>
          <p:cNvSpPr>
            <a:spLocks noGrp="1"/>
          </p:cNvSpPr>
          <p:nvPr>
            <p:ph type="body" idx="1"/>
          </p:nvPr>
        </p:nvSpPr>
        <p:spPr>
          <a:xfrm>
            <a:off x="358775" y="1268413"/>
            <a:ext cx="8461375" cy="457285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Footer Placeholder 4"/>
          <p:cNvSpPr>
            <a:spLocks noGrp="1"/>
          </p:cNvSpPr>
          <p:nvPr>
            <p:ph type="ftr" sz="quarter" idx="3"/>
          </p:nvPr>
        </p:nvSpPr>
        <p:spPr>
          <a:xfrm>
            <a:off x="677991" y="6504332"/>
            <a:ext cx="6083845" cy="124274"/>
          </a:xfrm>
          <a:prstGeom prst="rect">
            <a:avLst/>
          </a:prstGeom>
        </p:spPr>
        <p:txBody>
          <a:bodyPr vert="horz" lIns="0" tIns="0" rIns="0" bIns="0" rtlCol="0" anchor="ctr"/>
          <a:lstStyle>
            <a:lvl1pPr algn="l">
              <a:defRPr sz="900">
                <a:solidFill>
                  <a:srgbClr val="FFFFFF"/>
                </a:solidFill>
              </a:defRPr>
            </a:lvl1pPr>
          </a:lstStyle>
          <a:p>
            <a:r>
              <a:rPr lang="en-AU" dirty="0"/>
              <a:t>Presentation title  |  Presenter name</a:t>
            </a:r>
          </a:p>
        </p:txBody>
      </p:sp>
      <p:sp>
        <p:nvSpPr>
          <p:cNvPr id="18" name="Slide Number Placeholder 17"/>
          <p:cNvSpPr>
            <a:spLocks noGrp="1"/>
          </p:cNvSpPr>
          <p:nvPr>
            <p:ph type="sldNum" sz="quarter" idx="4"/>
          </p:nvPr>
        </p:nvSpPr>
        <p:spPr>
          <a:xfrm>
            <a:off x="330200" y="6504332"/>
            <a:ext cx="288789" cy="127346"/>
          </a:xfrm>
          <a:prstGeom prst="rect">
            <a:avLst/>
          </a:prstGeom>
        </p:spPr>
        <p:txBody>
          <a:bodyPr vert="horz" lIns="0" tIns="0" rIns="0" bIns="0" rtlCol="0" anchor="ctr"/>
          <a:lstStyle>
            <a:lvl1pPr algn="r">
              <a:defRPr sz="900">
                <a:solidFill>
                  <a:schemeClr val="bg1"/>
                </a:solidFill>
              </a:defRPr>
            </a:lvl1pPr>
          </a:lstStyle>
          <a:p>
            <a:fld id="{2ABE124A-B5C5-46E0-B944-45307B126769}" type="slidenum">
              <a:rPr lang="en-AU" smtClean="0"/>
              <a:pPr/>
              <a:t>‹#›</a:t>
            </a:fld>
            <a:r>
              <a:rPr lang="en-AU" dirty="0"/>
              <a:t>  |</a:t>
            </a:r>
          </a:p>
        </p:txBody>
      </p:sp>
      <p:sp>
        <p:nvSpPr>
          <p:cNvPr id="36" name="AutoShape 4"/>
          <p:cNvSpPr>
            <a:spLocks noChangeAspect="1" noChangeArrowheads="1" noTextEdit="1"/>
          </p:cNvSpPr>
          <p:nvPr userDrawn="1"/>
        </p:nvSpPr>
        <p:spPr bwMode="auto">
          <a:xfrm>
            <a:off x="3175" y="3326606"/>
            <a:ext cx="9161463" cy="801687"/>
          </a:xfrm>
          <a:prstGeom prst="rect">
            <a:avLst/>
          </a:prstGeom>
          <a:noFill/>
          <a:ln>
            <a:noFill/>
          </a:ln>
          <a:extLst/>
        </p:spPr>
        <p:txBody>
          <a:bodyPr/>
          <a:lstStyle/>
          <a:p>
            <a:pPr>
              <a:defRPr/>
            </a:pPr>
            <a:endParaRPr lang="en-AU"/>
          </a:p>
        </p:txBody>
      </p:sp>
      <p:sp>
        <p:nvSpPr>
          <p:cNvPr id="38" name="Rectangle 7"/>
          <p:cNvSpPr>
            <a:spLocks noChangeArrowheads="1"/>
          </p:cNvSpPr>
          <p:nvPr userDrawn="1"/>
        </p:nvSpPr>
        <p:spPr bwMode="auto">
          <a:xfrm>
            <a:off x="12701" y="3637756"/>
            <a:ext cx="9142412" cy="490537"/>
          </a:xfrm>
          <a:prstGeom prst="rect">
            <a:avLst/>
          </a:prstGeom>
          <a:noFill/>
          <a:ln>
            <a:noFill/>
          </a:ln>
          <a:extLst/>
        </p:spPr>
        <p:txBody>
          <a:bodyPr/>
          <a:lstStyle/>
          <a:p>
            <a:pPr>
              <a:defRPr/>
            </a:pPr>
            <a:endParaRPr lang="en-AU"/>
          </a:p>
        </p:txBody>
      </p:sp>
      <p:sp>
        <p:nvSpPr>
          <p:cNvPr id="43" name="AutoShape 81"/>
          <p:cNvSpPr>
            <a:spLocks noChangeAspect="1" noChangeArrowheads="1" noTextEdit="1"/>
          </p:cNvSpPr>
          <p:nvPr/>
        </p:nvSpPr>
        <p:spPr bwMode="auto">
          <a:xfrm>
            <a:off x="1588" y="3321843"/>
            <a:ext cx="9169400" cy="849313"/>
          </a:xfrm>
          <a:prstGeom prst="rect">
            <a:avLst/>
          </a:prstGeom>
          <a:noFill/>
          <a:ln w="9525">
            <a:noFill/>
            <a:miter lim="800000"/>
            <a:headEnd/>
            <a:tailEnd/>
          </a:ln>
        </p:spPr>
        <p:txBody>
          <a:bodyPr/>
          <a:lstStyle/>
          <a:p>
            <a:pPr>
              <a:defRPr/>
            </a:pPr>
            <a:endParaRPr lang="en-US"/>
          </a:p>
        </p:txBody>
      </p:sp>
      <p:sp>
        <p:nvSpPr>
          <p:cNvPr id="44" name="Rectangle 84"/>
          <p:cNvSpPr>
            <a:spLocks noChangeArrowheads="1"/>
          </p:cNvSpPr>
          <p:nvPr/>
        </p:nvSpPr>
        <p:spPr bwMode="auto">
          <a:xfrm>
            <a:off x="1588" y="3626643"/>
            <a:ext cx="9167813" cy="544513"/>
          </a:xfrm>
          <a:prstGeom prst="rect">
            <a:avLst/>
          </a:prstGeom>
          <a:noFill/>
          <a:ln w="9525">
            <a:noFill/>
            <a:miter lim="800000"/>
            <a:headEnd/>
            <a:tailEnd/>
          </a:ln>
        </p:spPr>
        <p:txBody>
          <a:bodyPr/>
          <a:lstStyle/>
          <a:p>
            <a:pPr>
              <a:defRPr/>
            </a:pPr>
            <a:endParaRPr lang="en-US"/>
          </a:p>
        </p:txBody>
      </p:sp>
    </p:spTree>
    <p:extLst>
      <p:ext uri="{BB962C8B-B14F-4D97-AF65-F5344CB8AC3E}">
        <p14:creationId xmlns:p14="http://schemas.microsoft.com/office/powerpoint/2010/main" val="2723935421"/>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49" r:id="rId3"/>
    <p:sldLayoutId id="2147483650" r:id="rId4"/>
    <p:sldLayoutId id="2147483655" r:id="rId5"/>
    <p:sldLayoutId id="2147483680" r:id="rId6"/>
    <p:sldLayoutId id="2147483679" r:id="rId7"/>
    <p:sldLayoutId id="2147483661" r:id="rId8"/>
    <p:sldLayoutId id="2147483663" r:id="rId9"/>
    <p:sldLayoutId id="2147483664" r:id="rId10"/>
    <p:sldLayoutId id="2147483667" r:id="rId11"/>
    <p:sldLayoutId id="2147483665" r:id="rId12"/>
    <p:sldLayoutId id="2147483682" r:id="rId13"/>
    <p:sldLayoutId id="2147483681" r:id="rId14"/>
  </p:sldLayoutIdLst>
  <p:hf hdr="0" dt="0"/>
  <p:txStyles>
    <p:titleStyle>
      <a:lvl1pPr algn="l" defTabSz="914400" rtl="0" eaLnBrk="1" latinLnBrk="0" hangingPunct="1">
        <a:spcBef>
          <a:spcPct val="0"/>
        </a:spcBef>
        <a:buNone/>
        <a:defRPr sz="3600" b="1" kern="1200">
          <a:solidFill>
            <a:schemeClr val="accent2"/>
          </a:solidFill>
          <a:latin typeface="+mj-lt"/>
          <a:ea typeface="+mj-ea"/>
          <a:cs typeface="+mj-cs"/>
        </a:defRPr>
      </a:lvl1pPr>
    </p:titleStyle>
    <p:bodyStyle>
      <a:lvl1pPr marL="216000" indent="-216000" algn="l" defTabSz="914400" rtl="0" eaLnBrk="1" latinLnBrk="0" hangingPunct="1">
        <a:lnSpc>
          <a:spcPct val="90000"/>
        </a:lnSpc>
        <a:spcBef>
          <a:spcPts val="600"/>
        </a:spcBef>
        <a:buFont typeface="Arial" pitchFamily="34" charset="0"/>
        <a:buChar char="•"/>
        <a:defRPr sz="2400" kern="1200">
          <a:solidFill>
            <a:schemeClr val="tx1"/>
          </a:solidFill>
          <a:latin typeface="+mn-lt"/>
          <a:ea typeface="+mn-ea"/>
          <a:cs typeface="+mn-cs"/>
        </a:defRPr>
      </a:lvl1pPr>
      <a:lvl2pPr marL="432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2pPr>
      <a:lvl3pPr marL="648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3pPr>
      <a:lvl4pPr marL="864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4pPr>
      <a:lvl5pPr marL="1080000" indent="-216000" algn="l" defTabSz="914400" rtl="0" eaLnBrk="1" latinLnBrk="0" hangingPunct="1">
        <a:lnSpc>
          <a:spcPct val="90000"/>
        </a:lnSpc>
        <a:spcBef>
          <a:spcPts val="600"/>
        </a:spcBef>
        <a:buFont typeface="Calibri" pitchFamily="34" charset="0"/>
        <a:buChar char="•"/>
        <a:tabLst/>
        <a:defRPr sz="1800"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20.jpeg"/><Relationship Id="rId5" Type="http://schemas.openxmlformats.org/officeDocument/2006/relationships/image" Target="../media/image19.pn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chart" Target="../charts/chart2.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chart" Target="../charts/chart4.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chart" Target="../charts/char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chart" Target="../charts/chart8.xml"/></Relationships>
</file>

<file path=ppt/slides/_rels/slide2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chart" Target="../charts/chart10.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s://unstats.un.org/unsd/energy/quest.htm" TargetMode="External"/><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AU" dirty="0"/>
              <a:t>Webinar 1</a:t>
            </a:r>
          </a:p>
        </p:txBody>
      </p:sp>
      <p:sp>
        <p:nvSpPr>
          <p:cNvPr id="5" name="Subtitle 4"/>
          <p:cNvSpPr>
            <a:spLocks noGrp="1"/>
          </p:cNvSpPr>
          <p:nvPr>
            <p:ph type="subTitle" idx="1"/>
          </p:nvPr>
        </p:nvSpPr>
        <p:spPr/>
        <p:txBody>
          <a:bodyPr/>
          <a:lstStyle/>
          <a:p>
            <a:r>
              <a:rPr lang="en-AU" dirty="0"/>
              <a:t>ONS collaboration with the Philippines and Laos for Global MFA Manual</a:t>
            </a:r>
          </a:p>
        </p:txBody>
      </p:sp>
      <p:sp>
        <p:nvSpPr>
          <p:cNvPr id="13" name="Text Placeholder 12"/>
          <p:cNvSpPr>
            <a:spLocks noGrp="1"/>
          </p:cNvSpPr>
          <p:nvPr>
            <p:ph type="body" sz="quarter" idx="17"/>
          </p:nvPr>
        </p:nvSpPr>
        <p:spPr/>
        <p:txBody>
          <a:bodyPr/>
          <a:lstStyle/>
          <a:p>
            <a:r>
              <a:rPr lang="en-AU" dirty="0"/>
              <a:t>Land and water</a:t>
            </a:r>
          </a:p>
        </p:txBody>
      </p:sp>
      <p:sp>
        <p:nvSpPr>
          <p:cNvPr id="16" name="Footer Placeholder 2"/>
          <p:cNvSpPr txBox="1">
            <a:spLocks/>
          </p:cNvSpPr>
          <p:nvPr/>
        </p:nvSpPr>
        <p:spPr bwMode="auto">
          <a:xfrm>
            <a:off x="360363" y="4700964"/>
            <a:ext cx="8042275" cy="250825"/>
          </a:xfrm>
          <a:prstGeom prst="rect">
            <a:avLst/>
          </a:prstGeom>
          <a:noFill/>
          <a:ln w="9525">
            <a:noFill/>
            <a:miter lim="800000"/>
            <a:headEnd/>
            <a:tailEnd/>
          </a:ln>
        </p:spPr>
        <p:txBody>
          <a:bodyPr lIns="0" tIns="0" rIns="0" bIns="0"/>
          <a:lstStyle/>
          <a:p>
            <a:r>
              <a:rPr lang="en-AU" sz="1600" b="1" dirty="0">
                <a:solidFill>
                  <a:schemeClr val="bg1"/>
                </a:solidFill>
                <a:latin typeface="Calibri" pitchFamily="34" charset="0"/>
              </a:rPr>
              <a:t>Jim West, Heinz Schandl and Alessio Miatto</a:t>
            </a:r>
            <a:endParaRPr lang="en-US" sz="1600" dirty="0">
              <a:solidFill>
                <a:schemeClr val="bg1"/>
              </a:solidFill>
              <a:latin typeface="Calibri" pitchFamily="34" charset="0"/>
            </a:endParaRPr>
          </a:p>
        </p:txBody>
      </p:sp>
      <p:sp>
        <p:nvSpPr>
          <p:cNvPr id="17" name="Footer Placeholder 2"/>
          <p:cNvSpPr txBox="1">
            <a:spLocks/>
          </p:cNvSpPr>
          <p:nvPr/>
        </p:nvSpPr>
        <p:spPr bwMode="auto">
          <a:xfrm>
            <a:off x="361950" y="4962901"/>
            <a:ext cx="8042275" cy="252413"/>
          </a:xfrm>
          <a:prstGeom prst="rect">
            <a:avLst/>
          </a:prstGeom>
          <a:noFill/>
          <a:ln w="9525">
            <a:noFill/>
            <a:miter lim="800000"/>
            <a:headEnd/>
            <a:tailEnd/>
          </a:ln>
        </p:spPr>
        <p:txBody>
          <a:bodyPr lIns="0" tIns="0" rIns="0" bIns="0"/>
          <a:lstStyle/>
          <a:p>
            <a:r>
              <a:rPr lang="en-AU" sz="1600" dirty="0">
                <a:solidFill>
                  <a:schemeClr val="bg1"/>
                </a:solidFill>
                <a:latin typeface="Calibri" pitchFamily="34" charset="0"/>
              </a:rPr>
              <a:t>6 November 2017</a:t>
            </a:r>
            <a:endParaRPr lang="en-US" sz="1600" dirty="0">
              <a:solidFill>
                <a:schemeClr val="bg1"/>
              </a:solidFill>
              <a:latin typeface="Calibri"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8043" y="259390"/>
            <a:ext cx="1294685" cy="11430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9230" y="2814644"/>
            <a:ext cx="1286469" cy="114300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71836" y="1592315"/>
            <a:ext cx="1301259" cy="1032404"/>
          </a:xfrm>
          <a:prstGeom prst="rect">
            <a:avLst/>
          </a:prstGeom>
        </p:spPr>
      </p:pic>
    </p:spTree>
    <p:extLst>
      <p:ext uri="{BB962C8B-B14F-4D97-AF65-F5344CB8AC3E}">
        <p14:creationId xmlns:p14="http://schemas.microsoft.com/office/powerpoint/2010/main" val="1083728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MFA indicators</a:t>
            </a:r>
          </a:p>
        </p:txBody>
      </p:sp>
      <p:sp>
        <p:nvSpPr>
          <p:cNvPr id="4" name="Footer Placeholder 3"/>
          <p:cNvSpPr>
            <a:spLocks noGrp="1"/>
          </p:cNvSpPr>
          <p:nvPr>
            <p:ph type="ftr" sz="quarter" idx="11"/>
          </p:nvPr>
        </p:nvSpPr>
        <p:spPr/>
        <p:txBody>
          <a:bodyPr/>
          <a:lstStyle/>
          <a:p>
            <a:r>
              <a:rPr lang="en-AU"/>
              <a:t>Presentation title  |  Presenter name</a:t>
            </a:r>
          </a:p>
        </p:txBody>
      </p:sp>
      <p:sp>
        <p:nvSpPr>
          <p:cNvPr id="5" name="Slide Number Placeholder 4"/>
          <p:cNvSpPr>
            <a:spLocks noGrp="1"/>
          </p:cNvSpPr>
          <p:nvPr>
            <p:ph type="sldNum" sz="quarter" idx="4"/>
          </p:nvPr>
        </p:nvSpPr>
        <p:spPr/>
        <p:txBody>
          <a:bodyPr/>
          <a:lstStyle/>
          <a:p>
            <a:fld id="{2ABE124A-B5C5-46E0-B944-45307B126769}" type="slidenum">
              <a:rPr lang="en-AU" smtClean="0"/>
              <a:pPr/>
              <a:t>10</a:t>
            </a:fld>
            <a:r>
              <a:rPr lang="en-AU"/>
              <a:t>  |</a:t>
            </a:r>
            <a:endParaRPr lang="en-AU" dirty="0"/>
          </a:p>
        </p:txBody>
      </p:sp>
      <p:graphicFrame>
        <p:nvGraphicFramePr>
          <p:cNvPr id="6" name="Table 5"/>
          <p:cNvGraphicFramePr>
            <a:graphicFrameLocks noGrp="1"/>
          </p:cNvGraphicFramePr>
          <p:nvPr>
            <p:extLst>
              <p:ext uri="{D42A27DB-BD31-4B8C-83A1-F6EECF244321}">
                <p14:modId xmlns:p14="http://schemas.microsoft.com/office/powerpoint/2010/main" val="4130473890"/>
              </p:ext>
            </p:extLst>
          </p:nvPr>
        </p:nvGraphicFramePr>
        <p:xfrm>
          <a:off x="827584" y="908720"/>
          <a:ext cx="7272808" cy="4145280"/>
        </p:xfrm>
        <a:graphic>
          <a:graphicData uri="http://schemas.openxmlformats.org/drawingml/2006/table">
            <a:tbl>
              <a:tblPr firstRow="1" firstCol="1" bandRow="1">
                <a:tableStyleId>{5C22544A-7EE6-4342-B048-85BDC9FD1C3A}</a:tableStyleId>
              </a:tblPr>
              <a:tblGrid>
                <a:gridCol w="1368088">
                  <a:extLst>
                    <a:ext uri="{9D8B030D-6E8A-4147-A177-3AD203B41FA5}">
                      <a16:colId xmlns:a16="http://schemas.microsoft.com/office/drawing/2014/main" val="20000"/>
                    </a:ext>
                  </a:extLst>
                </a:gridCol>
                <a:gridCol w="4680584">
                  <a:extLst>
                    <a:ext uri="{9D8B030D-6E8A-4147-A177-3AD203B41FA5}">
                      <a16:colId xmlns:a16="http://schemas.microsoft.com/office/drawing/2014/main" val="20001"/>
                    </a:ext>
                  </a:extLst>
                </a:gridCol>
                <a:gridCol w="1224136">
                  <a:extLst>
                    <a:ext uri="{9D8B030D-6E8A-4147-A177-3AD203B41FA5}">
                      <a16:colId xmlns:a16="http://schemas.microsoft.com/office/drawing/2014/main" val="20002"/>
                    </a:ext>
                  </a:extLst>
                </a:gridCol>
              </a:tblGrid>
              <a:tr h="0">
                <a:tc>
                  <a:txBody>
                    <a:bodyPr/>
                    <a:lstStyle/>
                    <a:p>
                      <a:pPr>
                        <a:spcBef>
                          <a:spcPts val="600"/>
                        </a:spcBef>
                        <a:spcAft>
                          <a:spcPts val="0"/>
                        </a:spcAft>
                      </a:pPr>
                      <a:r>
                        <a:rPr lang="en-AU" sz="1600" noProof="0" dirty="0">
                          <a:effectLst/>
                          <a:latin typeface="Tw Cen MT" panose="020B0602020104020603" pitchFamily="34" charset="0"/>
                        </a:rPr>
                        <a:t>Abbreviation</a:t>
                      </a:r>
                      <a:endParaRPr lang="en-AU" sz="1600" noProof="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tc>
                  <a:txBody>
                    <a:bodyPr/>
                    <a:lstStyle/>
                    <a:p>
                      <a:pPr>
                        <a:spcBef>
                          <a:spcPts val="600"/>
                        </a:spcBef>
                        <a:spcAft>
                          <a:spcPts val="0"/>
                        </a:spcAft>
                      </a:pPr>
                      <a:r>
                        <a:rPr lang="en-AU" sz="1600" noProof="0" dirty="0">
                          <a:effectLst/>
                          <a:latin typeface="Tw Cen MT" panose="020B0602020104020603" pitchFamily="34" charset="0"/>
                        </a:rPr>
                        <a:t>Indicator name</a:t>
                      </a:r>
                      <a:endParaRPr lang="en-AU" sz="1600" noProof="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tc>
                  <a:txBody>
                    <a:bodyPr/>
                    <a:lstStyle/>
                    <a:p>
                      <a:pPr>
                        <a:spcBef>
                          <a:spcPts val="600"/>
                        </a:spcBef>
                        <a:spcAft>
                          <a:spcPts val="0"/>
                        </a:spcAft>
                      </a:pPr>
                      <a:r>
                        <a:rPr lang="en-AU" sz="1600" noProof="0" dirty="0">
                          <a:effectLst/>
                          <a:latin typeface="Tw Cen MT" panose="020B0602020104020603" pitchFamily="34" charset="0"/>
                        </a:rPr>
                        <a:t>Accounting module</a:t>
                      </a:r>
                      <a:endParaRPr lang="en-AU" sz="1600" noProof="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0">
                <a:tc>
                  <a:txBody>
                    <a:bodyPr/>
                    <a:lstStyle/>
                    <a:p>
                      <a:pPr>
                        <a:spcBef>
                          <a:spcPts val="600"/>
                        </a:spcBef>
                        <a:spcAft>
                          <a:spcPts val="0"/>
                        </a:spcAft>
                      </a:pPr>
                      <a:r>
                        <a:rPr lang="en-AU" sz="1600" noProof="0" dirty="0">
                          <a:effectLst/>
                          <a:latin typeface="Tw Cen MT" panose="020B0602020104020603" pitchFamily="34" charset="0"/>
                        </a:rPr>
                        <a:t>DE</a:t>
                      </a:r>
                      <a:endParaRPr lang="en-AU" sz="1600" noProof="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tc>
                  <a:txBody>
                    <a:bodyPr/>
                    <a:lstStyle/>
                    <a:p>
                      <a:pPr>
                        <a:spcBef>
                          <a:spcPts val="600"/>
                        </a:spcBef>
                        <a:spcAft>
                          <a:spcPts val="0"/>
                        </a:spcAft>
                      </a:pPr>
                      <a:r>
                        <a:rPr lang="en-AU" sz="1600" noProof="0" dirty="0">
                          <a:effectLst/>
                          <a:latin typeface="Tw Cen MT" panose="020B0602020104020603" pitchFamily="34" charset="0"/>
                        </a:rPr>
                        <a:t>Domestic Extraction (used in the economy)</a:t>
                      </a:r>
                      <a:endParaRPr lang="en-AU" sz="1600" noProof="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tc>
                  <a:txBody>
                    <a:bodyPr/>
                    <a:lstStyle/>
                    <a:p>
                      <a:pPr>
                        <a:spcBef>
                          <a:spcPts val="600"/>
                        </a:spcBef>
                        <a:spcAft>
                          <a:spcPts val="0"/>
                        </a:spcAft>
                      </a:pPr>
                      <a:r>
                        <a:rPr lang="en-AU" sz="1600" noProof="0" dirty="0">
                          <a:effectLst/>
                          <a:latin typeface="Tw Cen MT" panose="020B0602020104020603" pitchFamily="34" charset="0"/>
                        </a:rPr>
                        <a:t>Module 1</a:t>
                      </a:r>
                      <a:endParaRPr lang="en-AU" sz="1600" noProof="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0">
                <a:tc>
                  <a:txBody>
                    <a:bodyPr/>
                    <a:lstStyle/>
                    <a:p>
                      <a:pPr>
                        <a:spcBef>
                          <a:spcPts val="600"/>
                        </a:spcBef>
                        <a:spcAft>
                          <a:spcPts val="0"/>
                        </a:spcAft>
                      </a:pPr>
                      <a:r>
                        <a:rPr lang="en-AU" sz="1600" noProof="0" dirty="0">
                          <a:effectLst/>
                          <a:latin typeface="Tw Cen MT" panose="020B0602020104020603" pitchFamily="34" charset="0"/>
                        </a:rPr>
                        <a:t>IM</a:t>
                      </a:r>
                      <a:endParaRPr lang="en-AU" sz="1600" noProof="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tc>
                  <a:txBody>
                    <a:bodyPr/>
                    <a:lstStyle/>
                    <a:p>
                      <a:pPr>
                        <a:spcBef>
                          <a:spcPts val="600"/>
                        </a:spcBef>
                        <a:spcAft>
                          <a:spcPts val="0"/>
                        </a:spcAft>
                      </a:pPr>
                      <a:r>
                        <a:rPr lang="en-AU" sz="1600" noProof="0" dirty="0">
                          <a:effectLst/>
                          <a:latin typeface="Tw Cen MT" panose="020B0602020104020603" pitchFamily="34" charset="0"/>
                        </a:rPr>
                        <a:t>Imports of Materials (direct)</a:t>
                      </a:r>
                      <a:endParaRPr lang="en-AU" sz="1600" noProof="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tc>
                  <a:txBody>
                    <a:bodyPr/>
                    <a:lstStyle/>
                    <a:p>
                      <a:pPr>
                        <a:spcBef>
                          <a:spcPts val="600"/>
                        </a:spcBef>
                        <a:spcAft>
                          <a:spcPts val="0"/>
                        </a:spcAft>
                      </a:pPr>
                      <a:r>
                        <a:rPr lang="en-AU" sz="1600" noProof="0" dirty="0">
                          <a:effectLst/>
                          <a:latin typeface="Tw Cen MT" panose="020B0602020104020603" pitchFamily="34" charset="0"/>
                        </a:rPr>
                        <a:t>Module 1</a:t>
                      </a:r>
                      <a:endParaRPr lang="en-AU" sz="1600" noProof="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0">
                <a:tc>
                  <a:txBody>
                    <a:bodyPr/>
                    <a:lstStyle/>
                    <a:p>
                      <a:pPr>
                        <a:spcBef>
                          <a:spcPts val="600"/>
                        </a:spcBef>
                        <a:spcAft>
                          <a:spcPts val="0"/>
                        </a:spcAft>
                      </a:pPr>
                      <a:r>
                        <a:rPr lang="en-AU" sz="1600" noProof="0" dirty="0">
                          <a:effectLst/>
                          <a:latin typeface="Tw Cen MT" panose="020B0602020104020603" pitchFamily="34" charset="0"/>
                        </a:rPr>
                        <a:t>DMI</a:t>
                      </a:r>
                      <a:endParaRPr lang="en-AU" sz="1600" noProof="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tc>
                  <a:txBody>
                    <a:bodyPr/>
                    <a:lstStyle/>
                    <a:p>
                      <a:pPr>
                        <a:spcBef>
                          <a:spcPts val="600"/>
                        </a:spcBef>
                        <a:spcAft>
                          <a:spcPts val="0"/>
                        </a:spcAft>
                      </a:pPr>
                      <a:r>
                        <a:rPr lang="en-AU" sz="1600" noProof="0" dirty="0">
                          <a:effectLst/>
                          <a:latin typeface="Tw Cen MT" panose="020B0602020104020603" pitchFamily="34" charset="0"/>
                        </a:rPr>
                        <a:t>Domestic Material Input (DE + IM)</a:t>
                      </a:r>
                      <a:endParaRPr lang="en-AU" sz="1600" noProof="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tc>
                  <a:txBody>
                    <a:bodyPr/>
                    <a:lstStyle/>
                    <a:p>
                      <a:pPr>
                        <a:spcBef>
                          <a:spcPts val="600"/>
                        </a:spcBef>
                        <a:spcAft>
                          <a:spcPts val="0"/>
                        </a:spcAft>
                      </a:pPr>
                      <a:r>
                        <a:rPr lang="en-AU" sz="1600" noProof="0" dirty="0">
                          <a:effectLst/>
                          <a:latin typeface="Tw Cen MT" panose="020B0602020104020603" pitchFamily="34" charset="0"/>
                        </a:rPr>
                        <a:t>Module 1</a:t>
                      </a:r>
                      <a:endParaRPr lang="en-AU" sz="1600" noProof="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0">
                <a:tc>
                  <a:txBody>
                    <a:bodyPr/>
                    <a:lstStyle/>
                    <a:p>
                      <a:pPr>
                        <a:spcBef>
                          <a:spcPts val="600"/>
                        </a:spcBef>
                        <a:spcAft>
                          <a:spcPts val="0"/>
                        </a:spcAft>
                      </a:pPr>
                      <a:r>
                        <a:rPr lang="en-AU" sz="1600" noProof="0" dirty="0">
                          <a:effectLst/>
                          <a:latin typeface="Tw Cen MT" panose="020B0602020104020603" pitchFamily="34" charset="0"/>
                        </a:rPr>
                        <a:t>EX</a:t>
                      </a:r>
                      <a:endParaRPr lang="en-AU" sz="1600" noProof="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tc>
                  <a:txBody>
                    <a:bodyPr/>
                    <a:lstStyle/>
                    <a:p>
                      <a:pPr>
                        <a:spcBef>
                          <a:spcPts val="600"/>
                        </a:spcBef>
                        <a:spcAft>
                          <a:spcPts val="0"/>
                        </a:spcAft>
                      </a:pPr>
                      <a:r>
                        <a:rPr lang="en-AU" sz="1600" noProof="0" dirty="0">
                          <a:effectLst/>
                          <a:latin typeface="Tw Cen MT" panose="020B0602020104020603" pitchFamily="34" charset="0"/>
                        </a:rPr>
                        <a:t>Exports of Materials</a:t>
                      </a:r>
                      <a:r>
                        <a:rPr lang="en-AU" sz="1600" baseline="0" noProof="0" dirty="0">
                          <a:effectLst/>
                          <a:latin typeface="Tw Cen MT" panose="020B0602020104020603" pitchFamily="34" charset="0"/>
                        </a:rPr>
                        <a:t> </a:t>
                      </a:r>
                      <a:r>
                        <a:rPr lang="en-AU" sz="1600" noProof="0" dirty="0">
                          <a:effectLst/>
                          <a:latin typeface="Tw Cen MT" panose="020B0602020104020603" pitchFamily="34" charset="0"/>
                        </a:rPr>
                        <a:t>(direct)</a:t>
                      </a:r>
                      <a:endParaRPr lang="en-AU" sz="1600" noProof="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tc>
                  <a:txBody>
                    <a:bodyPr/>
                    <a:lstStyle/>
                    <a:p>
                      <a:pPr>
                        <a:spcBef>
                          <a:spcPts val="600"/>
                        </a:spcBef>
                        <a:spcAft>
                          <a:spcPts val="0"/>
                        </a:spcAft>
                      </a:pPr>
                      <a:r>
                        <a:rPr lang="en-AU" sz="1600" noProof="0" dirty="0">
                          <a:effectLst/>
                          <a:latin typeface="Tw Cen MT" panose="020B0602020104020603" pitchFamily="34" charset="0"/>
                        </a:rPr>
                        <a:t>Module 1</a:t>
                      </a:r>
                      <a:endParaRPr lang="en-AU" sz="1600" noProof="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0">
                <a:tc>
                  <a:txBody>
                    <a:bodyPr/>
                    <a:lstStyle/>
                    <a:p>
                      <a:pPr>
                        <a:spcBef>
                          <a:spcPts val="600"/>
                        </a:spcBef>
                        <a:spcAft>
                          <a:spcPts val="0"/>
                        </a:spcAft>
                      </a:pPr>
                      <a:r>
                        <a:rPr lang="en-AU" sz="1600" noProof="0" dirty="0">
                          <a:effectLst/>
                          <a:latin typeface="Tw Cen MT" panose="020B0602020104020603" pitchFamily="34" charset="0"/>
                        </a:rPr>
                        <a:t>PTB</a:t>
                      </a:r>
                      <a:endParaRPr lang="en-AU" sz="1600" noProof="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tc>
                  <a:txBody>
                    <a:bodyPr/>
                    <a:lstStyle/>
                    <a:p>
                      <a:pPr>
                        <a:spcBef>
                          <a:spcPts val="600"/>
                        </a:spcBef>
                        <a:spcAft>
                          <a:spcPts val="0"/>
                        </a:spcAft>
                      </a:pPr>
                      <a:r>
                        <a:rPr lang="en-AU" sz="1600" noProof="0" dirty="0">
                          <a:effectLst/>
                          <a:latin typeface="Tw Cen MT" panose="020B0602020104020603" pitchFamily="34" charset="0"/>
                        </a:rPr>
                        <a:t>Physical Trade Balance (IM – EX)</a:t>
                      </a:r>
                      <a:endParaRPr lang="en-AU" sz="1600" noProof="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tc>
                  <a:txBody>
                    <a:bodyPr/>
                    <a:lstStyle/>
                    <a:p>
                      <a:pPr>
                        <a:spcBef>
                          <a:spcPts val="600"/>
                        </a:spcBef>
                        <a:spcAft>
                          <a:spcPts val="0"/>
                        </a:spcAft>
                      </a:pPr>
                      <a:r>
                        <a:rPr lang="en-AU" sz="1600" noProof="0" dirty="0">
                          <a:effectLst/>
                          <a:latin typeface="Tw Cen MT" panose="020B0602020104020603" pitchFamily="34" charset="0"/>
                        </a:rPr>
                        <a:t>Module 1</a:t>
                      </a:r>
                      <a:endParaRPr lang="en-AU" sz="1600" noProof="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0">
                <a:tc>
                  <a:txBody>
                    <a:bodyPr/>
                    <a:lstStyle/>
                    <a:p>
                      <a:pPr>
                        <a:spcBef>
                          <a:spcPts val="600"/>
                        </a:spcBef>
                        <a:spcAft>
                          <a:spcPts val="0"/>
                        </a:spcAft>
                      </a:pPr>
                      <a:r>
                        <a:rPr lang="en-AU" sz="1600" noProof="0" dirty="0">
                          <a:effectLst/>
                          <a:latin typeface="Tw Cen MT" panose="020B0602020104020603" pitchFamily="34" charset="0"/>
                        </a:rPr>
                        <a:t>DMC</a:t>
                      </a:r>
                      <a:endParaRPr lang="en-AU" sz="1600" noProof="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tc>
                  <a:txBody>
                    <a:bodyPr/>
                    <a:lstStyle/>
                    <a:p>
                      <a:pPr>
                        <a:spcBef>
                          <a:spcPts val="600"/>
                        </a:spcBef>
                        <a:spcAft>
                          <a:spcPts val="0"/>
                        </a:spcAft>
                      </a:pPr>
                      <a:r>
                        <a:rPr lang="en-AU" sz="1600" noProof="0" dirty="0">
                          <a:effectLst/>
                          <a:latin typeface="Tw Cen MT" panose="020B0602020104020603" pitchFamily="34" charset="0"/>
                        </a:rPr>
                        <a:t>Domestic Material Consumption (DE + PTB)</a:t>
                      </a:r>
                      <a:endParaRPr lang="en-AU" sz="1600" noProof="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tc>
                  <a:txBody>
                    <a:bodyPr/>
                    <a:lstStyle/>
                    <a:p>
                      <a:pPr>
                        <a:spcBef>
                          <a:spcPts val="600"/>
                        </a:spcBef>
                        <a:spcAft>
                          <a:spcPts val="0"/>
                        </a:spcAft>
                      </a:pPr>
                      <a:r>
                        <a:rPr lang="en-AU" sz="1600" noProof="0" dirty="0">
                          <a:effectLst/>
                          <a:latin typeface="Tw Cen MT" panose="020B0602020104020603" pitchFamily="34" charset="0"/>
                        </a:rPr>
                        <a:t>Module 1</a:t>
                      </a:r>
                      <a:endParaRPr lang="en-AU" sz="1600" noProof="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0">
                <a:tc>
                  <a:txBody>
                    <a:bodyPr/>
                    <a:lstStyle/>
                    <a:p>
                      <a:pPr>
                        <a:spcBef>
                          <a:spcPts val="600"/>
                        </a:spcBef>
                        <a:spcAft>
                          <a:spcPts val="0"/>
                        </a:spcAft>
                      </a:pPr>
                      <a:r>
                        <a:rPr lang="en-AU" sz="1600" noProof="0" dirty="0">
                          <a:effectLst/>
                          <a:latin typeface="Tw Cen MT" panose="020B0602020104020603" pitchFamily="34" charset="0"/>
                        </a:rPr>
                        <a:t>RME</a:t>
                      </a:r>
                      <a:r>
                        <a:rPr lang="en-AU" sz="1600" baseline="-25000" noProof="0" dirty="0">
                          <a:effectLst/>
                          <a:latin typeface="Tw Cen MT" panose="020B0602020104020603" pitchFamily="34" charset="0"/>
                        </a:rPr>
                        <a:t>Imports</a:t>
                      </a:r>
                      <a:endParaRPr lang="en-AU" sz="1600" noProof="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tc>
                  <a:txBody>
                    <a:bodyPr/>
                    <a:lstStyle/>
                    <a:p>
                      <a:pPr>
                        <a:spcBef>
                          <a:spcPts val="600"/>
                        </a:spcBef>
                        <a:spcAft>
                          <a:spcPts val="0"/>
                        </a:spcAft>
                      </a:pPr>
                      <a:r>
                        <a:rPr lang="en-AU" sz="1600" noProof="0" dirty="0">
                          <a:effectLst/>
                          <a:latin typeface="Tw Cen MT" panose="020B0602020104020603" pitchFamily="34" charset="0"/>
                        </a:rPr>
                        <a:t>Raw Material Equivalents of Imports</a:t>
                      </a:r>
                      <a:endParaRPr lang="en-AU" sz="1600" noProof="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tc>
                  <a:txBody>
                    <a:bodyPr/>
                    <a:lstStyle/>
                    <a:p>
                      <a:pPr>
                        <a:spcBef>
                          <a:spcPts val="600"/>
                        </a:spcBef>
                        <a:spcAft>
                          <a:spcPts val="0"/>
                        </a:spcAft>
                      </a:pPr>
                      <a:r>
                        <a:rPr lang="en-AU" sz="1600" noProof="0" dirty="0">
                          <a:effectLst/>
                          <a:latin typeface="Tw Cen MT" panose="020B0602020104020603" pitchFamily="34" charset="0"/>
                        </a:rPr>
                        <a:t>Module 2</a:t>
                      </a:r>
                      <a:endParaRPr lang="en-AU" sz="1600" noProof="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0">
                <a:tc>
                  <a:txBody>
                    <a:bodyPr/>
                    <a:lstStyle/>
                    <a:p>
                      <a:pPr>
                        <a:spcBef>
                          <a:spcPts val="600"/>
                        </a:spcBef>
                        <a:spcAft>
                          <a:spcPts val="0"/>
                        </a:spcAft>
                      </a:pPr>
                      <a:r>
                        <a:rPr lang="en-AU" sz="1600" noProof="0" dirty="0">
                          <a:effectLst/>
                          <a:latin typeface="Tw Cen MT" panose="020B0602020104020603" pitchFamily="34" charset="0"/>
                        </a:rPr>
                        <a:t>RME</a:t>
                      </a:r>
                      <a:r>
                        <a:rPr lang="en-AU" sz="1600" baseline="-25000" noProof="0" dirty="0">
                          <a:effectLst/>
                          <a:latin typeface="Tw Cen MT" panose="020B0602020104020603" pitchFamily="34" charset="0"/>
                        </a:rPr>
                        <a:t>Exports</a:t>
                      </a:r>
                      <a:endParaRPr lang="en-AU" sz="1600" noProof="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tc>
                  <a:txBody>
                    <a:bodyPr/>
                    <a:lstStyle/>
                    <a:p>
                      <a:pPr>
                        <a:spcBef>
                          <a:spcPts val="600"/>
                        </a:spcBef>
                        <a:spcAft>
                          <a:spcPts val="0"/>
                        </a:spcAft>
                      </a:pPr>
                      <a:r>
                        <a:rPr lang="en-AU" sz="1600" noProof="0" dirty="0">
                          <a:effectLst/>
                          <a:latin typeface="Tw Cen MT" panose="020B0602020104020603" pitchFamily="34" charset="0"/>
                        </a:rPr>
                        <a:t>Raw Material Equivalents of Exports</a:t>
                      </a:r>
                      <a:endParaRPr lang="en-AU" sz="1600" noProof="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tc>
                  <a:txBody>
                    <a:bodyPr/>
                    <a:lstStyle/>
                    <a:p>
                      <a:pPr>
                        <a:spcBef>
                          <a:spcPts val="600"/>
                        </a:spcBef>
                        <a:spcAft>
                          <a:spcPts val="0"/>
                        </a:spcAft>
                      </a:pPr>
                      <a:r>
                        <a:rPr lang="en-AU" sz="1600" noProof="0" dirty="0">
                          <a:effectLst/>
                          <a:latin typeface="Tw Cen MT" panose="020B0602020104020603" pitchFamily="34" charset="0"/>
                        </a:rPr>
                        <a:t>Module 2</a:t>
                      </a:r>
                      <a:endParaRPr lang="en-AU" sz="1600" noProof="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r h="0">
                <a:tc>
                  <a:txBody>
                    <a:bodyPr/>
                    <a:lstStyle/>
                    <a:p>
                      <a:pPr>
                        <a:spcBef>
                          <a:spcPts val="600"/>
                        </a:spcBef>
                        <a:spcAft>
                          <a:spcPts val="0"/>
                        </a:spcAft>
                      </a:pPr>
                      <a:r>
                        <a:rPr lang="en-AU" sz="1600" noProof="0" dirty="0">
                          <a:effectLst/>
                          <a:latin typeface="Tw Cen MT" panose="020B0602020104020603" pitchFamily="34" charset="0"/>
                        </a:rPr>
                        <a:t>RTB</a:t>
                      </a:r>
                      <a:endParaRPr lang="en-AU" sz="1600" noProof="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tc>
                  <a:txBody>
                    <a:bodyPr/>
                    <a:lstStyle/>
                    <a:p>
                      <a:pPr>
                        <a:spcBef>
                          <a:spcPts val="600"/>
                        </a:spcBef>
                        <a:spcAft>
                          <a:spcPts val="0"/>
                        </a:spcAft>
                      </a:pPr>
                      <a:r>
                        <a:rPr lang="en-AU" sz="1600" noProof="0" dirty="0">
                          <a:effectLst/>
                          <a:latin typeface="Tw Cen MT" panose="020B0602020104020603" pitchFamily="34" charset="0"/>
                        </a:rPr>
                        <a:t>Raw Material Trade Balance </a:t>
                      </a:r>
                      <a:endParaRPr lang="en-AU" sz="1600" noProof="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tc>
                  <a:txBody>
                    <a:bodyPr/>
                    <a:lstStyle/>
                    <a:p>
                      <a:pPr>
                        <a:spcBef>
                          <a:spcPts val="600"/>
                        </a:spcBef>
                        <a:spcAft>
                          <a:spcPts val="0"/>
                        </a:spcAft>
                      </a:pPr>
                      <a:r>
                        <a:rPr lang="en-AU" sz="1600" noProof="0" dirty="0">
                          <a:effectLst/>
                          <a:latin typeface="Tw Cen MT" panose="020B0602020104020603" pitchFamily="34" charset="0"/>
                        </a:rPr>
                        <a:t>Module 2</a:t>
                      </a:r>
                      <a:endParaRPr lang="en-AU" sz="1600" noProof="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9"/>
                  </a:ext>
                </a:extLst>
              </a:tr>
              <a:tr h="0">
                <a:tc>
                  <a:txBody>
                    <a:bodyPr/>
                    <a:lstStyle/>
                    <a:p>
                      <a:pPr>
                        <a:spcBef>
                          <a:spcPts val="600"/>
                        </a:spcBef>
                        <a:spcAft>
                          <a:spcPts val="0"/>
                        </a:spcAft>
                      </a:pPr>
                      <a:r>
                        <a:rPr lang="en-AU" sz="1600" noProof="0" dirty="0">
                          <a:effectLst/>
                          <a:latin typeface="Tw Cen MT" panose="020B0602020104020603" pitchFamily="34" charset="0"/>
                        </a:rPr>
                        <a:t>MF</a:t>
                      </a:r>
                      <a:endParaRPr lang="en-AU" sz="1600" noProof="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tc>
                  <a:txBody>
                    <a:bodyPr/>
                    <a:lstStyle/>
                    <a:p>
                      <a:pPr>
                        <a:spcBef>
                          <a:spcPts val="600"/>
                        </a:spcBef>
                        <a:spcAft>
                          <a:spcPts val="0"/>
                        </a:spcAft>
                      </a:pPr>
                      <a:r>
                        <a:rPr lang="en-AU" sz="1600" noProof="0" dirty="0">
                          <a:effectLst/>
                          <a:latin typeface="Tw Cen MT" panose="020B0602020104020603" pitchFamily="34" charset="0"/>
                        </a:rPr>
                        <a:t>Material</a:t>
                      </a:r>
                      <a:r>
                        <a:rPr lang="en-AU" sz="1600" baseline="0" noProof="0" dirty="0">
                          <a:effectLst/>
                          <a:latin typeface="Tw Cen MT" panose="020B0602020104020603" pitchFamily="34" charset="0"/>
                        </a:rPr>
                        <a:t> </a:t>
                      </a:r>
                      <a:r>
                        <a:rPr lang="en-AU" sz="1600" noProof="0" dirty="0">
                          <a:effectLst/>
                          <a:latin typeface="Tw Cen MT" panose="020B0602020104020603" pitchFamily="34" charset="0"/>
                        </a:rPr>
                        <a:t>Footprint</a:t>
                      </a:r>
                      <a:endParaRPr lang="en-AU" sz="1600" noProof="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tc>
                  <a:txBody>
                    <a:bodyPr/>
                    <a:lstStyle/>
                    <a:p>
                      <a:pPr>
                        <a:spcBef>
                          <a:spcPts val="600"/>
                        </a:spcBef>
                        <a:spcAft>
                          <a:spcPts val="0"/>
                        </a:spcAft>
                      </a:pPr>
                      <a:r>
                        <a:rPr lang="en-AU" sz="1600" noProof="0" dirty="0">
                          <a:effectLst/>
                          <a:latin typeface="Tw Cen MT" panose="020B0602020104020603" pitchFamily="34" charset="0"/>
                        </a:rPr>
                        <a:t>Module 2</a:t>
                      </a:r>
                      <a:endParaRPr lang="en-AU" sz="1600" noProof="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0"/>
                  </a:ext>
                </a:extLst>
              </a:tr>
              <a:tr h="0">
                <a:tc>
                  <a:txBody>
                    <a:bodyPr/>
                    <a:lstStyle/>
                    <a:p>
                      <a:pPr>
                        <a:spcBef>
                          <a:spcPts val="600"/>
                        </a:spcBef>
                        <a:spcAft>
                          <a:spcPts val="0"/>
                        </a:spcAft>
                      </a:pPr>
                      <a:r>
                        <a:rPr lang="en-AU" sz="1600" noProof="0" dirty="0">
                          <a:effectLst/>
                          <a:latin typeface="Tw Cen MT" panose="020B0602020104020603" pitchFamily="34" charset="0"/>
                        </a:rPr>
                        <a:t>DPO</a:t>
                      </a:r>
                      <a:endParaRPr lang="en-AU" sz="1600" noProof="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tc>
                  <a:txBody>
                    <a:bodyPr/>
                    <a:lstStyle/>
                    <a:p>
                      <a:pPr>
                        <a:spcBef>
                          <a:spcPts val="600"/>
                        </a:spcBef>
                        <a:spcAft>
                          <a:spcPts val="0"/>
                        </a:spcAft>
                      </a:pPr>
                      <a:r>
                        <a:rPr lang="en-AU" sz="1600" noProof="0" dirty="0">
                          <a:effectLst/>
                          <a:latin typeface="Tw Cen MT" panose="020B0602020104020603" pitchFamily="34" charset="0"/>
                        </a:rPr>
                        <a:t>Domestic Process Output</a:t>
                      </a:r>
                      <a:endParaRPr lang="en-AU" sz="1600" noProof="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tc>
                  <a:txBody>
                    <a:bodyPr/>
                    <a:lstStyle/>
                    <a:p>
                      <a:pPr>
                        <a:spcBef>
                          <a:spcPts val="600"/>
                        </a:spcBef>
                        <a:spcAft>
                          <a:spcPts val="0"/>
                        </a:spcAft>
                      </a:pPr>
                      <a:r>
                        <a:rPr lang="en-AU" sz="1600" noProof="0" dirty="0">
                          <a:effectLst/>
                          <a:latin typeface="Tw Cen MT" panose="020B0602020104020603" pitchFamily="34" charset="0"/>
                        </a:rPr>
                        <a:t>Module 3</a:t>
                      </a:r>
                      <a:endParaRPr lang="en-AU" sz="1600" noProof="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1"/>
                  </a:ext>
                </a:extLst>
              </a:tr>
              <a:tr h="0">
                <a:tc>
                  <a:txBody>
                    <a:bodyPr/>
                    <a:lstStyle/>
                    <a:p>
                      <a:pPr>
                        <a:spcBef>
                          <a:spcPts val="600"/>
                        </a:spcBef>
                        <a:spcAft>
                          <a:spcPts val="0"/>
                        </a:spcAft>
                      </a:pPr>
                      <a:r>
                        <a:rPr lang="en-AU" sz="1600" noProof="0" dirty="0">
                          <a:effectLst/>
                          <a:latin typeface="Tw Cen MT" panose="020B0602020104020603" pitchFamily="34" charset="0"/>
                        </a:rPr>
                        <a:t>NAS</a:t>
                      </a:r>
                      <a:endParaRPr lang="en-AU" sz="1600" noProof="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tc>
                  <a:txBody>
                    <a:bodyPr/>
                    <a:lstStyle/>
                    <a:p>
                      <a:pPr>
                        <a:spcBef>
                          <a:spcPts val="600"/>
                        </a:spcBef>
                        <a:spcAft>
                          <a:spcPts val="0"/>
                        </a:spcAft>
                      </a:pPr>
                      <a:r>
                        <a:rPr lang="en-AU" sz="1600" noProof="0" dirty="0">
                          <a:effectLst/>
                          <a:latin typeface="Tw Cen MT" panose="020B0602020104020603" pitchFamily="34" charset="0"/>
                        </a:rPr>
                        <a:t>Net Addition to Stock</a:t>
                      </a:r>
                      <a:endParaRPr lang="en-AU" sz="1600" noProof="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tc>
                  <a:txBody>
                    <a:bodyPr/>
                    <a:lstStyle/>
                    <a:p>
                      <a:pPr>
                        <a:spcBef>
                          <a:spcPts val="600"/>
                        </a:spcBef>
                        <a:spcAft>
                          <a:spcPts val="0"/>
                        </a:spcAft>
                      </a:pPr>
                      <a:r>
                        <a:rPr lang="en-AU" sz="1600" noProof="0" dirty="0">
                          <a:effectLst/>
                          <a:latin typeface="Tw Cen MT" panose="020B0602020104020603" pitchFamily="34" charset="0"/>
                        </a:rPr>
                        <a:t>Module 4</a:t>
                      </a:r>
                      <a:endParaRPr lang="en-AU" sz="1600" noProof="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2"/>
                  </a:ext>
                </a:extLst>
              </a:tr>
              <a:tr h="0">
                <a:tc>
                  <a:txBody>
                    <a:bodyPr/>
                    <a:lstStyle/>
                    <a:p>
                      <a:pPr>
                        <a:spcBef>
                          <a:spcPts val="600"/>
                        </a:spcBef>
                        <a:spcAft>
                          <a:spcPts val="0"/>
                        </a:spcAft>
                      </a:pPr>
                      <a:r>
                        <a:rPr lang="en-AU" sz="1600" noProof="0" dirty="0">
                          <a:effectLst/>
                          <a:latin typeface="Tw Cen MT" panose="020B0602020104020603" pitchFamily="34" charset="0"/>
                        </a:rPr>
                        <a:t>MS</a:t>
                      </a:r>
                      <a:endParaRPr lang="en-AU" sz="1600" noProof="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tc>
                  <a:txBody>
                    <a:bodyPr/>
                    <a:lstStyle/>
                    <a:p>
                      <a:pPr>
                        <a:spcBef>
                          <a:spcPts val="600"/>
                        </a:spcBef>
                        <a:spcAft>
                          <a:spcPts val="0"/>
                        </a:spcAft>
                      </a:pPr>
                      <a:r>
                        <a:rPr lang="en-AU" sz="1600" noProof="0" dirty="0">
                          <a:effectLst/>
                          <a:latin typeface="Tw Cen MT" panose="020B0602020104020603" pitchFamily="34" charset="0"/>
                        </a:rPr>
                        <a:t>Material Stock</a:t>
                      </a:r>
                      <a:endParaRPr lang="en-AU" sz="1600" noProof="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tc>
                  <a:txBody>
                    <a:bodyPr/>
                    <a:lstStyle/>
                    <a:p>
                      <a:pPr>
                        <a:spcBef>
                          <a:spcPts val="600"/>
                        </a:spcBef>
                        <a:spcAft>
                          <a:spcPts val="0"/>
                        </a:spcAft>
                      </a:pPr>
                      <a:r>
                        <a:rPr lang="en-AU" sz="1600" noProof="0" dirty="0">
                          <a:effectLst/>
                          <a:latin typeface="Tw Cen MT" panose="020B0602020104020603" pitchFamily="34" charset="0"/>
                        </a:rPr>
                        <a:t>Module 4</a:t>
                      </a:r>
                      <a:endParaRPr lang="en-AU" sz="1600" noProof="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3"/>
                  </a:ext>
                </a:extLst>
              </a:tr>
              <a:tr h="0">
                <a:tc>
                  <a:txBody>
                    <a:bodyPr/>
                    <a:lstStyle/>
                    <a:p>
                      <a:pPr>
                        <a:spcBef>
                          <a:spcPts val="600"/>
                        </a:spcBef>
                        <a:spcAft>
                          <a:spcPts val="0"/>
                        </a:spcAft>
                      </a:pPr>
                      <a:r>
                        <a:rPr lang="en-AU" sz="1600" noProof="0" dirty="0" err="1">
                          <a:effectLst/>
                          <a:latin typeface="Tw Cen MT" panose="020B0602020104020603" pitchFamily="34" charset="0"/>
                        </a:rPr>
                        <a:t>DE</a:t>
                      </a:r>
                      <a:r>
                        <a:rPr lang="en-AU" sz="1600" baseline="-25000" noProof="0" dirty="0" err="1">
                          <a:effectLst/>
                          <a:latin typeface="Tw Cen MT" panose="020B0602020104020603" pitchFamily="34" charset="0"/>
                        </a:rPr>
                        <a:t>unused</a:t>
                      </a:r>
                      <a:endParaRPr lang="en-AU" sz="1600" noProof="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tc>
                  <a:txBody>
                    <a:bodyPr/>
                    <a:lstStyle/>
                    <a:p>
                      <a:pPr>
                        <a:spcBef>
                          <a:spcPts val="600"/>
                        </a:spcBef>
                        <a:spcAft>
                          <a:spcPts val="0"/>
                        </a:spcAft>
                      </a:pPr>
                      <a:r>
                        <a:rPr lang="en-AU" sz="1600" noProof="0" dirty="0">
                          <a:effectLst/>
                          <a:latin typeface="Tw Cen MT" panose="020B0602020104020603" pitchFamily="34" charset="0"/>
                        </a:rPr>
                        <a:t>Unused Domestic Extraction (returned to the environment without economic use)</a:t>
                      </a:r>
                      <a:endParaRPr lang="en-AU" sz="1600" noProof="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tc>
                  <a:txBody>
                    <a:bodyPr/>
                    <a:lstStyle/>
                    <a:p>
                      <a:pPr>
                        <a:spcBef>
                          <a:spcPts val="600"/>
                        </a:spcBef>
                        <a:spcAft>
                          <a:spcPts val="0"/>
                        </a:spcAft>
                      </a:pPr>
                      <a:r>
                        <a:rPr lang="en-AU" sz="1600" noProof="0" dirty="0">
                          <a:effectLst/>
                          <a:latin typeface="Tw Cen MT" panose="020B0602020104020603" pitchFamily="34" charset="0"/>
                        </a:rPr>
                        <a:t>Module 5</a:t>
                      </a:r>
                      <a:endParaRPr lang="en-AU" sz="1600" noProof="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4"/>
                  </a:ext>
                </a:extLst>
              </a:tr>
            </a:tbl>
          </a:graphicData>
        </a:graphic>
      </p:graphicFrame>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3787" y="123897"/>
            <a:ext cx="888975" cy="784823"/>
          </a:xfrm>
          <a:prstGeom prst="rect">
            <a:avLst/>
          </a:prstGeom>
        </p:spPr>
      </p:pic>
    </p:spTree>
    <p:extLst>
      <p:ext uri="{BB962C8B-B14F-4D97-AF65-F5344CB8AC3E}">
        <p14:creationId xmlns:p14="http://schemas.microsoft.com/office/powerpoint/2010/main" val="1763102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2800" dirty="0"/>
              <a:t>Natural resource use in the context of</a:t>
            </a:r>
            <a:br>
              <a:rPr lang="en-AU" sz="2800" dirty="0"/>
            </a:br>
            <a:r>
              <a:rPr lang="en-AU" sz="2800" dirty="0"/>
              <a:t>2030 development agenda and the SDG’s </a:t>
            </a:r>
          </a:p>
        </p:txBody>
      </p:sp>
      <p:sp>
        <p:nvSpPr>
          <p:cNvPr id="3" name="Content Placeholder 2"/>
          <p:cNvSpPr>
            <a:spLocks noGrp="1"/>
          </p:cNvSpPr>
          <p:nvPr>
            <p:ph idx="1"/>
          </p:nvPr>
        </p:nvSpPr>
        <p:spPr/>
        <p:txBody>
          <a:bodyPr/>
          <a:lstStyle/>
          <a:p>
            <a:r>
              <a:rPr lang="en-AU" dirty="0"/>
              <a:t>SDG’s present an ambitious global policy agenda to align objectives for people, prosperity, planet and piece achieved through participation</a:t>
            </a:r>
          </a:p>
          <a:p>
            <a:r>
              <a:rPr lang="en-AU" dirty="0"/>
              <a:t>Natural resources are addressed in several SDG’s</a:t>
            </a:r>
          </a:p>
          <a:p>
            <a:endParaRPr lang="en-AU" dirty="0"/>
          </a:p>
        </p:txBody>
      </p:sp>
      <p:sp>
        <p:nvSpPr>
          <p:cNvPr id="4" name="Footer Placeholder 3"/>
          <p:cNvSpPr>
            <a:spLocks noGrp="1"/>
          </p:cNvSpPr>
          <p:nvPr>
            <p:ph type="ftr" sz="quarter" idx="11"/>
          </p:nvPr>
        </p:nvSpPr>
        <p:spPr/>
        <p:txBody>
          <a:bodyPr/>
          <a:lstStyle/>
          <a:p>
            <a:r>
              <a:rPr lang="en-AU"/>
              <a:t>Presentation title  |  Presenter name</a:t>
            </a:r>
          </a:p>
        </p:txBody>
      </p:sp>
      <p:sp>
        <p:nvSpPr>
          <p:cNvPr id="5" name="Slide Number Placeholder 4"/>
          <p:cNvSpPr>
            <a:spLocks noGrp="1"/>
          </p:cNvSpPr>
          <p:nvPr>
            <p:ph type="sldNum" sz="quarter" idx="4"/>
          </p:nvPr>
        </p:nvSpPr>
        <p:spPr/>
        <p:txBody>
          <a:bodyPr/>
          <a:lstStyle/>
          <a:p>
            <a:fld id="{2ABE124A-B5C5-46E0-B944-45307B126769}" type="slidenum">
              <a:rPr lang="en-AU" smtClean="0"/>
              <a:pPr/>
              <a:t>11</a:t>
            </a:fld>
            <a:r>
              <a:rPr lang="en-AU"/>
              <a:t>  |</a:t>
            </a:r>
            <a:endParaRPr lang="en-AU" dirty="0"/>
          </a:p>
        </p:txBody>
      </p:sp>
      <p:pic>
        <p:nvPicPr>
          <p:cNvPr id="7" name="Picture 6" descr="Image result for SDG symbols source site"/>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7217" y="2349833"/>
            <a:ext cx="1620000" cy="1620000"/>
          </a:xfrm>
          <a:prstGeom prst="rect">
            <a:avLst/>
          </a:prstGeom>
          <a:noFill/>
          <a:ln>
            <a:noFill/>
          </a:ln>
        </p:spPr>
      </p:pic>
      <p:pic>
        <p:nvPicPr>
          <p:cNvPr id="8" name="Picture 7" descr="Image result for SDG symbols source site"/>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600" y="2348880"/>
            <a:ext cx="1620000" cy="1620000"/>
          </a:xfrm>
          <a:prstGeom prst="rect">
            <a:avLst/>
          </a:prstGeom>
          <a:noFill/>
          <a:ln>
            <a:noFill/>
          </a:ln>
        </p:spPr>
      </p:pic>
      <p:pic>
        <p:nvPicPr>
          <p:cNvPr id="9" name="Picture 8" descr="Image result for SDG symbols source site"/>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3216" y="4114030"/>
            <a:ext cx="1620000" cy="1620000"/>
          </a:xfrm>
          <a:prstGeom prst="rect">
            <a:avLst/>
          </a:prstGeom>
          <a:noFill/>
          <a:ln>
            <a:noFill/>
          </a:ln>
        </p:spPr>
      </p:pic>
      <p:pic>
        <p:nvPicPr>
          <p:cNvPr id="10" name="Picture 9" descr="Image result for SDG symbols source site"/>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42834" y="2348880"/>
            <a:ext cx="1620000" cy="1620000"/>
          </a:xfrm>
          <a:prstGeom prst="rect">
            <a:avLst/>
          </a:prstGeom>
          <a:noFill/>
          <a:ln>
            <a:noFill/>
          </a:ln>
        </p:spPr>
      </p:pic>
      <p:pic>
        <p:nvPicPr>
          <p:cNvPr id="11" name="Picture 10" descr="Related image"/>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10600" y="2348880"/>
            <a:ext cx="1620000" cy="1620000"/>
          </a:xfrm>
          <a:prstGeom prst="rect">
            <a:avLst/>
          </a:prstGeom>
          <a:noFill/>
          <a:ln>
            <a:noFill/>
          </a:ln>
        </p:spPr>
      </p:pic>
      <p:pic>
        <p:nvPicPr>
          <p:cNvPr id="12" name="Picture 11" descr="Image result for SDG symbols source site"/>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32834" y="4114030"/>
            <a:ext cx="1620000" cy="1620000"/>
          </a:xfrm>
          <a:prstGeom prst="rect">
            <a:avLst/>
          </a:prstGeom>
          <a:noFill/>
          <a:ln>
            <a:noFill/>
          </a:ln>
        </p:spPr>
      </p:pic>
      <p:pic>
        <p:nvPicPr>
          <p:cNvPr id="13" name="Picture 12" descr="Image result for SDG symbols source site"/>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490708" y="4135145"/>
            <a:ext cx="1620000" cy="1620000"/>
          </a:xfrm>
          <a:prstGeom prst="rect">
            <a:avLst/>
          </a:prstGeom>
          <a:noFill/>
          <a:ln>
            <a:noFill/>
          </a:ln>
        </p:spPr>
      </p:pic>
      <p:pic>
        <p:nvPicPr>
          <p:cNvPr id="14" name="Pictur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264570" y="129920"/>
            <a:ext cx="879430" cy="776396"/>
          </a:xfrm>
          <a:prstGeom prst="rect">
            <a:avLst/>
          </a:prstGeom>
        </p:spPr>
      </p:pic>
    </p:spTree>
    <p:extLst>
      <p:ext uri="{BB962C8B-B14F-4D97-AF65-F5344CB8AC3E}">
        <p14:creationId xmlns:p14="http://schemas.microsoft.com/office/powerpoint/2010/main" val="1983379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AU" sz="2800" dirty="0"/>
              <a:t>Material Flow Accounts and Indicators</a:t>
            </a:r>
            <a:br>
              <a:rPr lang="en-AU" sz="2800" dirty="0"/>
            </a:br>
            <a:r>
              <a:rPr lang="en-AU" sz="2800" dirty="0"/>
              <a:t>for SDG Monitoring</a:t>
            </a:r>
          </a:p>
        </p:txBody>
      </p:sp>
      <p:sp>
        <p:nvSpPr>
          <p:cNvPr id="7" name="Content Placeholder 6"/>
          <p:cNvSpPr>
            <a:spLocks noGrp="1"/>
          </p:cNvSpPr>
          <p:nvPr>
            <p:ph sz="half" idx="1"/>
          </p:nvPr>
        </p:nvSpPr>
        <p:spPr/>
        <p:txBody>
          <a:bodyPr/>
          <a:lstStyle/>
          <a:p>
            <a:pPr marL="0" indent="0">
              <a:buNone/>
            </a:pPr>
            <a:r>
              <a:rPr lang="en-AU" b="1" dirty="0"/>
              <a:t>SDG 8.4</a:t>
            </a:r>
          </a:p>
          <a:p>
            <a:pPr marL="0" indent="0">
              <a:buNone/>
            </a:pPr>
            <a:r>
              <a:rPr lang="en-AU" dirty="0"/>
              <a:t>Improve progressively through 2030 global resource efficiency in consumption and production, and endeavour to decouple economic growth from environmental degradation in accordance with the 10-year framework of programs on sustainable consumption and production with developed countries taking the lead</a:t>
            </a:r>
          </a:p>
          <a:p>
            <a:endParaRPr lang="en-AU" dirty="0"/>
          </a:p>
        </p:txBody>
      </p:sp>
      <p:sp>
        <p:nvSpPr>
          <p:cNvPr id="8" name="Content Placeholder 7"/>
          <p:cNvSpPr>
            <a:spLocks noGrp="1"/>
          </p:cNvSpPr>
          <p:nvPr>
            <p:ph sz="half" idx="2"/>
          </p:nvPr>
        </p:nvSpPr>
        <p:spPr/>
        <p:txBody>
          <a:bodyPr/>
          <a:lstStyle/>
          <a:p>
            <a:pPr marL="0" indent="0">
              <a:buNone/>
            </a:pPr>
            <a:r>
              <a:rPr lang="en-AU" b="1" dirty="0"/>
              <a:t>SDG 12.2</a:t>
            </a:r>
          </a:p>
          <a:p>
            <a:pPr marL="0" indent="0">
              <a:buNone/>
            </a:pPr>
            <a:r>
              <a:rPr lang="en-AU" dirty="0"/>
              <a:t>By 2030, achieve the sustainable management and efficient use of natural resources</a:t>
            </a:r>
          </a:p>
          <a:p>
            <a:pPr marL="0" indent="0">
              <a:buNone/>
            </a:pPr>
            <a:r>
              <a:rPr lang="en-AU" b="1" dirty="0"/>
              <a:t>SDG 12.5</a:t>
            </a:r>
          </a:p>
          <a:p>
            <a:pPr marL="0" indent="0">
              <a:buNone/>
            </a:pPr>
            <a:r>
              <a:rPr lang="en-AU" dirty="0"/>
              <a:t>By 2030, substantially reduce waste generation through prevention, reduction, recycling and reuse</a:t>
            </a:r>
          </a:p>
        </p:txBody>
      </p:sp>
      <p:sp>
        <p:nvSpPr>
          <p:cNvPr id="4" name="Footer Placeholder 3"/>
          <p:cNvSpPr>
            <a:spLocks noGrp="1"/>
          </p:cNvSpPr>
          <p:nvPr>
            <p:ph type="ftr" sz="quarter" idx="11"/>
          </p:nvPr>
        </p:nvSpPr>
        <p:spPr/>
        <p:txBody>
          <a:bodyPr/>
          <a:lstStyle/>
          <a:p>
            <a:r>
              <a:rPr lang="en-AU"/>
              <a:t>Presentation title  |  Presenter name</a:t>
            </a:r>
          </a:p>
        </p:txBody>
      </p:sp>
      <p:sp>
        <p:nvSpPr>
          <p:cNvPr id="5" name="Slide Number Placeholder 4"/>
          <p:cNvSpPr>
            <a:spLocks noGrp="1"/>
          </p:cNvSpPr>
          <p:nvPr>
            <p:ph type="sldNum" sz="quarter" idx="4"/>
          </p:nvPr>
        </p:nvSpPr>
        <p:spPr/>
        <p:txBody>
          <a:bodyPr/>
          <a:lstStyle/>
          <a:p>
            <a:fld id="{2ABE124A-B5C5-46E0-B944-45307B126769}" type="slidenum">
              <a:rPr lang="en-AU" smtClean="0"/>
              <a:pPr/>
              <a:t>12</a:t>
            </a:fld>
            <a:r>
              <a:rPr lang="en-AU"/>
              <a:t>  |</a:t>
            </a:r>
            <a:endParaRPr lang="en-AU"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29850" y="119623"/>
            <a:ext cx="814150" cy="718764"/>
          </a:xfrm>
          <a:prstGeom prst="rect">
            <a:avLst/>
          </a:prstGeom>
        </p:spPr>
      </p:pic>
    </p:spTree>
    <p:extLst>
      <p:ext uri="{BB962C8B-B14F-4D97-AF65-F5344CB8AC3E}">
        <p14:creationId xmlns:p14="http://schemas.microsoft.com/office/powerpoint/2010/main" val="154330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MFA Indicators adopted by IAEG</a:t>
            </a:r>
          </a:p>
        </p:txBody>
      </p:sp>
      <p:sp>
        <p:nvSpPr>
          <p:cNvPr id="3" name="Content Placeholder 2"/>
          <p:cNvSpPr>
            <a:spLocks noGrp="1"/>
          </p:cNvSpPr>
          <p:nvPr>
            <p:ph sz="half" idx="1"/>
          </p:nvPr>
        </p:nvSpPr>
        <p:spPr/>
        <p:txBody>
          <a:bodyPr>
            <a:normAutofit/>
          </a:bodyPr>
          <a:lstStyle/>
          <a:p>
            <a:pPr marL="0" indent="0">
              <a:buNone/>
            </a:pPr>
            <a:r>
              <a:rPr lang="en-AU" sz="2000" dirty="0"/>
              <a:t>SDG 8.4</a:t>
            </a:r>
          </a:p>
          <a:p>
            <a:pPr marL="0" indent="0">
              <a:buNone/>
            </a:pPr>
            <a:r>
              <a:rPr lang="en-AU" sz="2000" b="1" dirty="0"/>
              <a:t>Resource productivity indicator (production approach)</a:t>
            </a:r>
          </a:p>
          <a:p>
            <a:pPr marL="0" indent="0">
              <a:buNone/>
            </a:pPr>
            <a:r>
              <a:rPr lang="en-AU" sz="2000" dirty="0"/>
              <a:t>Gross Domestic Product (GDP) per unit of Domestic Material Consumption (DMC) in US$/kg</a:t>
            </a:r>
          </a:p>
          <a:p>
            <a:pPr marL="0" indent="0">
              <a:buNone/>
            </a:pPr>
            <a:r>
              <a:rPr lang="en-AU" sz="2000" b="1" dirty="0"/>
              <a:t>Resource productivity indicator (consumption approach</a:t>
            </a:r>
            <a:r>
              <a:rPr lang="en-AU" sz="2000" dirty="0"/>
              <a:t>)</a:t>
            </a:r>
          </a:p>
          <a:p>
            <a:pPr marL="0" indent="0">
              <a:buNone/>
            </a:pPr>
            <a:r>
              <a:rPr lang="en-AU" sz="2000" dirty="0"/>
              <a:t>Gross Domestic Product (GDP) per unit of Material Footprint (MF) in US$/kg</a:t>
            </a:r>
          </a:p>
        </p:txBody>
      </p:sp>
      <p:sp>
        <p:nvSpPr>
          <p:cNvPr id="4" name="Content Placeholder 3"/>
          <p:cNvSpPr>
            <a:spLocks noGrp="1"/>
          </p:cNvSpPr>
          <p:nvPr>
            <p:ph sz="half" idx="2"/>
          </p:nvPr>
        </p:nvSpPr>
        <p:spPr>
          <a:xfrm>
            <a:off x="4801319" y="1268413"/>
            <a:ext cx="4038600" cy="4525963"/>
          </a:xfrm>
        </p:spPr>
        <p:txBody>
          <a:bodyPr>
            <a:normAutofit/>
          </a:bodyPr>
          <a:lstStyle/>
          <a:p>
            <a:pPr marL="0" indent="0">
              <a:buNone/>
            </a:pPr>
            <a:r>
              <a:rPr lang="en-AU" sz="2000" dirty="0"/>
              <a:t>SDG 12.2</a:t>
            </a:r>
          </a:p>
          <a:p>
            <a:pPr marL="0" indent="0">
              <a:buNone/>
            </a:pPr>
            <a:r>
              <a:rPr lang="en-AU" sz="2000" b="1" dirty="0"/>
              <a:t>Resource Use (territorial approach)</a:t>
            </a:r>
          </a:p>
          <a:p>
            <a:pPr marL="0" indent="0">
              <a:buNone/>
            </a:pPr>
            <a:r>
              <a:rPr lang="en-AU" sz="2000" dirty="0"/>
              <a:t>Domestic Material Consumption (DMC) per capita in tonnes</a:t>
            </a:r>
          </a:p>
          <a:p>
            <a:pPr marL="0" indent="0">
              <a:buNone/>
            </a:pPr>
            <a:r>
              <a:rPr lang="en-AU" sz="2000" b="1" dirty="0"/>
              <a:t>Resource Use (consumption approach)</a:t>
            </a:r>
          </a:p>
          <a:p>
            <a:pPr marL="0" indent="0">
              <a:buNone/>
            </a:pPr>
            <a:r>
              <a:rPr lang="en-AU" sz="2000" dirty="0"/>
              <a:t>Material Footprint (MF) per capita in tonnes</a:t>
            </a:r>
          </a:p>
          <a:p>
            <a:pPr marL="0" indent="0">
              <a:buNone/>
            </a:pPr>
            <a:r>
              <a:rPr lang="en-AU" sz="2000" dirty="0"/>
              <a:t>SDG 12.5</a:t>
            </a:r>
          </a:p>
          <a:p>
            <a:pPr marL="0" indent="0">
              <a:buNone/>
            </a:pPr>
            <a:r>
              <a:rPr lang="en-AU" sz="2000" b="1" dirty="0"/>
              <a:t>Waste and Emissions</a:t>
            </a:r>
          </a:p>
          <a:p>
            <a:pPr marL="0" indent="0">
              <a:buNone/>
            </a:pPr>
            <a:r>
              <a:rPr lang="en-AU" sz="2000" dirty="0"/>
              <a:t>Domestic Processed Output (DPO) per capita in tonnes </a:t>
            </a:r>
          </a:p>
        </p:txBody>
      </p:sp>
      <p:sp>
        <p:nvSpPr>
          <p:cNvPr id="5" name="Footer Placeholder 4"/>
          <p:cNvSpPr>
            <a:spLocks noGrp="1"/>
          </p:cNvSpPr>
          <p:nvPr>
            <p:ph type="ftr" sz="quarter" idx="11"/>
          </p:nvPr>
        </p:nvSpPr>
        <p:spPr/>
        <p:txBody>
          <a:bodyPr/>
          <a:lstStyle/>
          <a:p>
            <a:r>
              <a:rPr lang="en-AU"/>
              <a:t>Presentation title  |  Presenter name</a:t>
            </a:r>
          </a:p>
        </p:txBody>
      </p:sp>
      <p:sp>
        <p:nvSpPr>
          <p:cNvPr id="6" name="Slide Number Placeholder 5"/>
          <p:cNvSpPr>
            <a:spLocks noGrp="1"/>
          </p:cNvSpPr>
          <p:nvPr>
            <p:ph type="sldNum" sz="quarter" idx="4"/>
          </p:nvPr>
        </p:nvSpPr>
        <p:spPr/>
        <p:txBody>
          <a:bodyPr/>
          <a:lstStyle/>
          <a:p>
            <a:fld id="{2ABE124A-B5C5-46E0-B944-45307B126769}" type="slidenum">
              <a:rPr lang="en-AU" smtClean="0"/>
              <a:pPr/>
              <a:t>13</a:t>
            </a:fld>
            <a:r>
              <a:rPr lang="en-AU"/>
              <a:t>  |</a:t>
            </a:r>
            <a:endParaRPr lang="en-AU"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2728" y="133350"/>
            <a:ext cx="807422" cy="712825"/>
          </a:xfrm>
          <a:prstGeom prst="rect">
            <a:avLst/>
          </a:prstGeom>
        </p:spPr>
      </p:pic>
    </p:spTree>
    <p:extLst>
      <p:ext uri="{BB962C8B-B14F-4D97-AF65-F5344CB8AC3E}">
        <p14:creationId xmlns:p14="http://schemas.microsoft.com/office/powerpoint/2010/main" val="2941987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Current reporting of </a:t>
            </a:r>
            <a:r>
              <a:rPr lang="en-AU" dirty="0" err="1"/>
              <a:t>mfa</a:t>
            </a:r>
            <a:endParaRPr lang="en-AU" dirty="0"/>
          </a:p>
        </p:txBody>
      </p:sp>
      <p:sp>
        <p:nvSpPr>
          <p:cNvPr id="8" name="Content Placeholder 7"/>
          <p:cNvSpPr>
            <a:spLocks noGrp="1"/>
          </p:cNvSpPr>
          <p:nvPr>
            <p:ph idx="1"/>
          </p:nvPr>
        </p:nvSpPr>
        <p:spPr/>
        <p:txBody>
          <a:bodyPr/>
          <a:lstStyle/>
          <a:p>
            <a:r>
              <a:rPr lang="en-AU" dirty="0"/>
              <a:t>European Union countries report material flows to the European Statistical Office (EUROSTAT)</a:t>
            </a:r>
          </a:p>
          <a:p>
            <a:r>
              <a:rPr lang="en-AU" dirty="0"/>
              <a:t>Japan and China have national material flow accounts</a:t>
            </a:r>
          </a:p>
          <a:p>
            <a:r>
              <a:rPr lang="en-AU" dirty="0"/>
              <a:t>Mongolia and Thailand have preliminary accounts</a:t>
            </a:r>
          </a:p>
          <a:p>
            <a:r>
              <a:rPr lang="en-AU" dirty="0"/>
              <a:t>UN Environment International Resource Panel reports MFA data for all countries in the world</a:t>
            </a:r>
          </a:p>
          <a:p>
            <a:r>
              <a:rPr lang="en-AU" dirty="0"/>
              <a:t>Current accounting standard established by EUROSTAT (since 2001, latest edition in 20xx)</a:t>
            </a:r>
          </a:p>
          <a:p>
            <a:r>
              <a:rPr lang="en-AU" dirty="0"/>
              <a:t>In this project we establish a Global Material Flow Accounting Manual and collaborate with four National Statistical Offices of the Philippines, Laos, South Africa and Chile to test its implementation.</a:t>
            </a:r>
          </a:p>
          <a:p>
            <a:r>
              <a:rPr lang="en-AU" dirty="0"/>
              <a:t>Aim to seek approval by the UN Statistical Commission for the Global MFA Manual if case studies are successful.</a:t>
            </a:r>
          </a:p>
          <a:p>
            <a:endParaRPr lang="en-AU" dirty="0"/>
          </a:p>
          <a:p>
            <a:endParaRPr lang="en-AU" dirty="0"/>
          </a:p>
        </p:txBody>
      </p:sp>
      <p:sp>
        <p:nvSpPr>
          <p:cNvPr id="5" name="Footer Placeholder 4"/>
          <p:cNvSpPr>
            <a:spLocks noGrp="1"/>
          </p:cNvSpPr>
          <p:nvPr>
            <p:ph type="ftr" sz="quarter" idx="11"/>
          </p:nvPr>
        </p:nvSpPr>
        <p:spPr/>
        <p:txBody>
          <a:bodyPr/>
          <a:lstStyle/>
          <a:p>
            <a:r>
              <a:rPr lang="en-AU"/>
              <a:t>Presentation title  |  Presenter name</a:t>
            </a:r>
          </a:p>
        </p:txBody>
      </p:sp>
      <p:sp>
        <p:nvSpPr>
          <p:cNvPr id="6" name="Slide Number Placeholder 5"/>
          <p:cNvSpPr>
            <a:spLocks noGrp="1"/>
          </p:cNvSpPr>
          <p:nvPr>
            <p:ph type="sldNum" sz="quarter" idx="4"/>
          </p:nvPr>
        </p:nvSpPr>
        <p:spPr/>
        <p:txBody>
          <a:bodyPr/>
          <a:lstStyle/>
          <a:p>
            <a:fld id="{2ABE124A-B5C5-46E0-B944-45307B126769}" type="slidenum">
              <a:rPr lang="en-AU" smtClean="0"/>
              <a:pPr/>
              <a:t>14</a:t>
            </a:fld>
            <a:r>
              <a:rPr lang="en-AU"/>
              <a:t>  |</a:t>
            </a:r>
            <a:endParaRPr lang="en-AU"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2229" y="188414"/>
            <a:ext cx="777921" cy="686780"/>
          </a:xfrm>
          <a:prstGeom prst="rect">
            <a:avLst/>
          </a:prstGeom>
        </p:spPr>
      </p:pic>
    </p:spTree>
    <p:extLst>
      <p:ext uri="{BB962C8B-B14F-4D97-AF65-F5344CB8AC3E}">
        <p14:creationId xmlns:p14="http://schemas.microsoft.com/office/powerpoint/2010/main" val="1466525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AU" dirty="0">
                <a:latin typeface="Tw Cen MT" panose="020B0602020104020603" pitchFamily="34" charset="0"/>
              </a:rPr>
              <a:t>Why physical accounts and some preliminary results for the Philippines and Laos?</a:t>
            </a:r>
          </a:p>
        </p:txBody>
      </p:sp>
      <p:sp>
        <p:nvSpPr>
          <p:cNvPr id="3" name="Subtitle 2"/>
          <p:cNvSpPr>
            <a:spLocks noGrp="1"/>
          </p:cNvSpPr>
          <p:nvPr>
            <p:ph type="subTitle" idx="1"/>
          </p:nvPr>
        </p:nvSpPr>
        <p:spPr/>
        <p:txBody>
          <a:bodyPr/>
          <a:lstStyle/>
          <a:p>
            <a:endParaRPr lang="en-AU"/>
          </a:p>
        </p:txBody>
      </p:sp>
      <p:sp>
        <p:nvSpPr>
          <p:cNvPr id="4" name="Text Placeholder 3"/>
          <p:cNvSpPr>
            <a:spLocks noGrp="1"/>
          </p:cNvSpPr>
          <p:nvPr>
            <p:ph type="body" sz="quarter" idx="17"/>
          </p:nvPr>
        </p:nvSpPr>
        <p:spPr/>
        <p:txBody>
          <a:bodyPr/>
          <a:lstStyle/>
          <a:p>
            <a:endParaRPr lang="en-AU"/>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6159926"/>
            <a:ext cx="687401" cy="606865"/>
          </a:xfrm>
          <a:prstGeom prst="rect">
            <a:avLst/>
          </a:prstGeom>
        </p:spPr>
      </p:pic>
    </p:spTree>
    <p:extLst>
      <p:ext uri="{BB962C8B-B14F-4D97-AF65-F5344CB8AC3E}">
        <p14:creationId xmlns:p14="http://schemas.microsoft.com/office/powerpoint/2010/main" val="1354781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Content Placeholder 1"/>
          <p:cNvSpPr>
            <a:spLocks noGrp="1"/>
          </p:cNvSpPr>
          <p:nvPr>
            <p:ph idx="1"/>
          </p:nvPr>
        </p:nvSpPr>
        <p:spPr/>
        <p:txBody>
          <a:bodyPr>
            <a:normAutofit fontScale="92500" lnSpcReduction="20000"/>
          </a:bodyPr>
          <a:lstStyle/>
          <a:p>
            <a:r>
              <a:rPr lang="en-AU" dirty="0"/>
              <a:t>Physical accounts can be defined as the stocks and flows of all tangible physical things underlying an economy.</a:t>
            </a:r>
          </a:p>
          <a:p>
            <a:pPr marL="0" indent="0">
              <a:buNone/>
            </a:pPr>
            <a:endParaRPr lang="en-AU" dirty="0"/>
          </a:p>
          <a:p>
            <a:r>
              <a:rPr lang="en-AU" dirty="0"/>
              <a:t>Are in contrast to notional or intangible accounts, notably financial accounts</a:t>
            </a:r>
          </a:p>
          <a:p>
            <a:endParaRPr lang="en-AU" dirty="0"/>
          </a:p>
          <a:p>
            <a:r>
              <a:rPr lang="en-AU" dirty="0"/>
              <a:t>Include stocks and flows of materials, energy, and water. All have important uses for environmental and economic policy formation</a:t>
            </a:r>
          </a:p>
          <a:p>
            <a:endParaRPr lang="en-AU" dirty="0"/>
          </a:p>
          <a:p>
            <a:pPr marL="0" indent="0" algn="ctr">
              <a:buNone/>
            </a:pPr>
            <a:r>
              <a:rPr lang="en-AU" dirty="0"/>
              <a:t> </a:t>
            </a:r>
            <a:r>
              <a:rPr lang="en-AU" u="sng" dirty="0"/>
              <a:t>HOWEVER</a:t>
            </a:r>
            <a:r>
              <a:rPr lang="en-AU" dirty="0"/>
              <a:t> </a:t>
            </a:r>
          </a:p>
          <a:p>
            <a:pPr marL="0" indent="0">
              <a:buNone/>
            </a:pPr>
            <a:endParaRPr lang="en-AU" dirty="0"/>
          </a:p>
          <a:p>
            <a:r>
              <a:rPr lang="en-AU" dirty="0"/>
              <a:t>For the workshops, our main emphasis will be mainly on flows of a set of materials i.e. those included in economy wide material flow accounting (EW-MFA)</a:t>
            </a:r>
          </a:p>
          <a:p>
            <a:pPr marL="342900" indent="-342900"/>
            <a:endParaRPr lang="en-AU" dirty="0"/>
          </a:p>
          <a:p>
            <a:pPr marL="342900" indent="-342900"/>
            <a:r>
              <a:rPr lang="en-AU" dirty="0"/>
              <a:t>Biomass, fossil fuels, metal ores, non-metallic minerals</a:t>
            </a:r>
          </a:p>
          <a:p>
            <a:pPr marL="342900" indent="-342900"/>
            <a:endParaRPr lang="en-AU" dirty="0"/>
          </a:p>
          <a:p>
            <a:pPr marL="342900" indent="-342900"/>
            <a:endParaRPr lang="en-AU" dirty="0"/>
          </a:p>
          <a:p>
            <a:endParaRPr lang="en-AU" u="sng" dirty="0"/>
          </a:p>
        </p:txBody>
      </p:sp>
      <p:sp>
        <p:nvSpPr>
          <p:cNvPr id="25603" name="Footer Placeholder 3"/>
          <p:cNvSpPr>
            <a:spLocks noGrp="1"/>
          </p:cNvSpPr>
          <p:nvPr>
            <p:ph type="ftr" sz="quarter" idx="11"/>
          </p:nvPr>
        </p:nvSpPr>
        <p:spPr/>
        <p:txBody>
          <a:bodyPr/>
          <a:lstStyle/>
          <a:p>
            <a:r>
              <a:rPr lang="en-AU" dirty="0"/>
              <a:t>EW-MFA Webinar 1 for Laos and Philippines| 6 November 2017</a:t>
            </a:r>
            <a:endParaRPr lang="en-US" dirty="0"/>
          </a:p>
        </p:txBody>
      </p:sp>
      <p:sp>
        <p:nvSpPr>
          <p:cNvPr id="3" name="Slide Number Placeholder 2"/>
          <p:cNvSpPr>
            <a:spLocks noGrp="1"/>
          </p:cNvSpPr>
          <p:nvPr>
            <p:ph type="sldNum" sz="quarter" idx="4"/>
          </p:nvPr>
        </p:nvSpPr>
        <p:spPr/>
        <p:txBody>
          <a:bodyPr/>
          <a:lstStyle/>
          <a:p>
            <a:fld id="{2ABE124A-B5C5-46E0-B944-45307B126769}" type="slidenum">
              <a:rPr lang="en-AU" smtClean="0"/>
              <a:pPr/>
              <a:t>16</a:t>
            </a:fld>
            <a:r>
              <a:rPr lang="en-AU"/>
              <a:t>  |</a:t>
            </a:r>
            <a:endParaRPr lang="en-AU" dirty="0"/>
          </a:p>
        </p:txBody>
      </p:sp>
      <p:sp>
        <p:nvSpPr>
          <p:cNvPr id="9" name="Title 8"/>
          <p:cNvSpPr>
            <a:spLocks noGrp="1"/>
          </p:cNvSpPr>
          <p:nvPr>
            <p:ph type="title" idx="4294967295"/>
          </p:nvPr>
        </p:nvSpPr>
        <p:spPr>
          <a:xfrm>
            <a:off x="682625" y="274638"/>
            <a:ext cx="8461375" cy="852487"/>
          </a:xfrm>
        </p:spPr>
        <p:txBody>
          <a:bodyPr>
            <a:normAutofit/>
          </a:bodyPr>
          <a:lstStyle/>
          <a:p>
            <a:r>
              <a:rPr lang="en-AU" dirty="0"/>
              <a:t>What are physical accounts?</a:t>
            </a:r>
            <a:endParaRPr lang="en-AU" dirty="0">
              <a:effectLs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1986" y="274638"/>
            <a:ext cx="768164" cy="678166"/>
          </a:xfrm>
          <a:prstGeom prst="rect">
            <a:avLst/>
          </a:prstGeom>
        </p:spPr>
      </p:pic>
    </p:spTree>
    <p:extLst>
      <p:ext uri="{BB962C8B-B14F-4D97-AF65-F5344CB8AC3E}">
        <p14:creationId xmlns:p14="http://schemas.microsoft.com/office/powerpoint/2010/main" val="4159364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Content Placeholder 1"/>
          <p:cNvSpPr>
            <a:spLocks noGrp="1"/>
          </p:cNvSpPr>
          <p:nvPr>
            <p:ph idx="1"/>
          </p:nvPr>
        </p:nvSpPr>
        <p:spPr/>
        <p:txBody>
          <a:bodyPr>
            <a:normAutofit/>
          </a:bodyPr>
          <a:lstStyle/>
          <a:p>
            <a:pPr marL="342900" indent="-342900"/>
            <a:endParaRPr lang="en-AU" dirty="0"/>
          </a:p>
          <a:p>
            <a:endParaRPr lang="en-AU" u="sng" dirty="0"/>
          </a:p>
        </p:txBody>
      </p:sp>
      <p:sp>
        <p:nvSpPr>
          <p:cNvPr id="25603" name="Footer Placeholder 3"/>
          <p:cNvSpPr>
            <a:spLocks noGrp="1"/>
          </p:cNvSpPr>
          <p:nvPr>
            <p:ph type="ftr" sz="quarter" idx="11"/>
          </p:nvPr>
        </p:nvSpPr>
        <p:spPr/>
        <p:txBody>
          <a:bodyPr/>
          <a:lstStyle/>
          <a:p>
            <a:r>
              <a:rPr lang="en-AU" dirty="0"/>
              <a:t>EW-MFA Webinar 1 for Laos and Philippines| 6 November 2017</a:t>
            </a:r>
            <a:endParaRPr lang="en-US" dirty="0"/>
          </a:p>
        </p:txBody>
      </p:sp>
      <p:sp>
        <p:nvSpPr>
          <p:cNvPr id="3" name="Slide Number Placeholder 2"/>
          <p:cNvSpPr>
            <a:spLocks noGrp="1"/>
          </p:cNvSpPr>
          <p:nvPr>
            <p:ph type="sldNum" sz="quarter" idx="4"/>
          </p:nvPr>
        </p:nvSpPr>
        <p:spPr/>
        <p:txBody>
          <a:bodyPr/>
          <a:lstStyle/>
          <a:p>
            <a:fld id="{2ABE124A-B5C5-46E0-B944-45307B126769}" type="slidenum">
              <a:rPr lang="en-AU" smtClean="0"/>
              <a:pPr/>
              <a:t>17</a:t>
            </a:fld>
            <a:r>
              <a:rPr lang="en-AU"/>
              <a:t>  |</a:t>
            </a:r>
            <a:endParaRPr lang="en-AU" dirty="0"/>
          </a:p>
        </p:txBody>
      </p:sp>
      <p:sp>
        <p:nvSpPr>
          <p:cNvPr id="9" name="Title 8"/>
          <p:cNvSpPr>
            <a:spLocks noGrp="1"/>
          </p:cNvSpPr>
          <p:nvPr>
            <p:ph type="title" idx="4294967295"/>
          </p:nvPr>
        </p:nvSpPr>
        <p:spPr>
          <a:xfrm>
            <a:off x="682625" y="274639"/>
            <a:ext cx="8461375" cy="634082"/>
          </a:xfrm>
        </p:spPr>
        <p:txBody>
          <a:bodyPr>
            <a:normAutofit fontScale="90000"/>
          </a:bodyPr>
          <a:lstStyle/>
          <a:p>
            <a:r>
              <a:rPr lang="en-AU" sz="2800" dirty="0"/>
              <a:t>Total environmental pressure from domestic</a:t>
            </a:r>
            <a:br>
              <a:rPr lang="en-AU" sz="2800" dirty="0"/>
            </a:br>
            <a:r>
              <a:rPr lang="en-AU" sz="2800" dirty="0"/>
              <a:t>extraction</a:t>
            </a:r>
            <a:endParaRPr lang="en-AU" sz="2800" dirty="0">
              <a:effectLst/>
            </a:endParaRPr>
          </a:p>
        </p:txBody>
      </p:sp>
      <p:graphicFrame>
        <p:nvGraphicFramePr>
          <p:cNvPr id="6" name="Chart 5"/>
          <p:cNvGraphicFramePr>
            <a:graphicFrameLocks/>
          </p:cNvGraphicFramePr>
          <p:nvPr>
            <p:extLst/>
          </p:nvPr>
        </p:nvGraphicFramePr>
        <p:xfrm>
          <a:off x="474595" y="1628800"/>
          <a:ext cx="4025398" cy="3600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nvPr>
        </p:nvGraphicFramePr>
        <p:xfrm>
          <a:off x="4571999" y="1628800"/>
          <a:ext cx="4248151" cy="3600400"/>
        </p:xfrm>
        <a:graphic>
          <a:graphicData uri="http://schemas.openxmlformats.org/drawingml/2006/chart">
            <c:chart xmlns:c="http://schemas.openxmlformats.org/drawingml/2006/chart" xmlns:r="http://schemas.openxmlformats.org/officeDocument/2006/relationships" r:id="rId4"/>
          </a:graphicData>
        </a:graphic>
      </p:graphicFrame>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55948" y="261959"/>
            <a:ext cx="777921" cy="686780"/>
          </a:xfrm>
          <a:prstGeom prst="rect">
            <a:avLst/>
          </a:prstGeom>
        </p:spPr>
      </p:pic>
    </p:spTree>
    <p:extLst>
      <p:ext uri="{BB962C8B-B14F-4D97-AF65-F5344CB8AC3E}">
        <p14:creationId xmlns:p14="http://schemas.microsoft.com/office/powerpoint/2010/main" val="1079111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Footer Placeholder 3"/>
          <p:cNvSpPr>
            <a:spLocks noGrp="1"/>
          </p:cNvSpPr>
          <p:nvPr>
            <p:ph type="ftr" sz="quarter" idx="11"/>
          </p:nvPr>
        </p:nvSpPr>
        <p:spPr/>
        <p:txBody>
          <a:bodyPr/>
          <a:lstStyle/>
          <a:p>
            <a:r>
              <a:rPr lang="en-AU" dirty="0"/>
              <a:t>EW-MFA Webinar 1 for Laos and Philippines| 6 November 2017</a:t>
            </a:r>
            <a:endParaRPr lang="en-US" dirty="0"/>
          </a:p>
        </p:txBody>
      </p:sp>
      <p:sp>
        <p:nvSpPr>
          <p:cNvPr id="3" name="Slide Number Placeholder 2"/>
          <p:cNvSpPr>
            <a:spLocks noGrp="1"/>
          </p:cNvSpPr>
          <p:nvPr>
            <p:ph type="sldNum" sz="quarter" idx="4"/>
          </p:nvPr>
        </p:nvSpPr>
        <p:spPr/>
        <p:txBody>
          <a:bodyPr/>
          <a:lstStyle/>
          <a:p>
            <a:fld id="{2ABE124A-B5C5-46E0-B944-45307B126769}" type="slidenum">
              <a:rPr lang="en-AU" smtClean="0"/>
              <a:pPr/>
              <a:t>18</a:t>
            </a:fld>
            <a:r>
              <a:rPr lang="en-AU"/>
              <a:t>  |</a:t>
            </a:r>
            <a:endParaRPr lang="en-AU" dirty="0"/>
          </a:p>
        </p:txBody>
      </p:sp>
      <p:sp>
        <p:nvSpPr>
          <p:cNvPr id="9" name="Title 8"/>
          <p:cNvSpPr>
            <a:spLocks noGrp="1"/>
          </p:cNvSpPr>
          <p:nvPr>
            <p:ph type="title" idx="4294967295"/>
          </p:nvPr>
        </p:nvSpPr>
        <p:spPr>
          <a:xfrm>
            <a:off x="682625" y="274638"/>
            <a:ext cx="8461375" cy="852487"/>
          </a:xfrm>
        </p:spPr>
        <p:txBody>
          <a:bodyPr>
            <a:normAutofit fontScale="90000"/>
          </a:bodyPr>
          <a:lstStyle/>
          <a:p>
            <a:r>
              <a:rPr lang="en-AU" sz="2800" dirty="0"/>
              <a:t>Relative environmental pressure exerted by DE,</a:t>
            </a:r>
            <a:br>
              <a:rPr lang="en-AU" sz="2800" dirty="0"/>
            </a:br>
            <a:r>
              <a:rPr lang="en-AU" sz="2800" dirty="0"/>
              <a:t>per capita </a:t>
            </a:r>
            <a:endParaRPr lang="en-AU" sz="2800" dirty="0">
              <a:effectLst/>
            </a:endParaRPr>
          </a:p>
        </p:txBody>
      </p:sp>
      <p:graphicFrame>
        <p:nvGraphicFramePr>
          <p:cNvPr id="6" name="Content Placeholder 5"/>
          <p:cNvGraphicFramePr>
            <a:graphicFrameLocks noGrp="1"/>
          </p:cNvGraphicFramePr>
          <p:nvPr>
            <p:ph idx="1"/>
            <p:extLst/>
          </p:nvPr>
        </p:nvGraphicFramePr>
        <p:xfrm>
          <a:off x="358775" y="1268413"/>
          <a:ext cx="4069209" cy="44648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nvPr>
        </p:nvGraphicFramePr>
        <p:xfrm>
          <a:off x="4456757" y="1268413"/>
          <a:ext cx="3923332" cy="4464684"/>
        </p:xfrm>
        <a:graphic>
          <a:graphicData uri="http://schemas.openxmlformats.org/drawingml/2006/chart">
            <c:chart xmlns:c="http://schemas.openxmlformats.org/drawingml/2006/chart" xmlns:r="http://schemas.openxmlformats.org/officeDocument/2006/relationships" r:id="rId4"/>
          </a:graphicData>
        </a:graphic>
      </p:graphicFrame>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99848" y="274638"/>
            <a:ext cx="768164" cy="678166"/>
          </a:xfrm>
          <a:prstGeom prst="rect">
            <a:avLst/>
          </a:prstGeom>
        </p:spPr>
      </p:pic>
    </p:spTree>
    <p:extLst>
      <p:ext uri="{BB962C8B-B14F-4D97-AF65-F5344CB8AC3E}">
        <p14:creationId xmlns:p14="http://schemas.microsoft.com/office/powerpoint/2010/main" val="31000469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Footer Placeholder 3"/>
          <p:cNvSpPr>
            <a:spLocks noGrp="1"/>
          </p:cNvSpPr>
          <p:nvPr>
            <p:ph type="ftr" sz="quarter" idx="11"/>
          </p:nvPr>
        </p:nvSpPr>
        <p:spPr/>
        <p:txBody>
          <a:bodyPr/>
          <a:lstStyle/>
          <a:p>
            <a:r>
              <a:rPr lang="en-AU" dirty="0"/>
              <a:t>EW-MFA Webinar 1 for Laos and Philippines| 6 November 2017</a:t>
            </a:r>
            <a:endParaRPr lang="en-US" dirty="0"/>
          </a:p>
        </p:txBody>
      </p:sp>
      <p:sp>
        <p:nvSpPr>
          <p:cNvPr id="3" name="Slide Number Placeholder 2"/>
          <p:cNvSpPr>
            <a:spLocks noGrp="1"/>
          </p:cNvSpPr>
          <p:nvPr>
            <p:ph type="sldNum" sz="quarter" idx="4"/>
          </p:nvPr>
        </p:nvSpPr>
        <p:spPr/>
        <p:txBody>
          <a:bodyPr/>
          <a:lstStyle/>
          <a:p>
            <a:fld id="{2ABE124A-B5C5-46E0-B944-45307B126769}" type="slidenum">
              <a:rPr lang="en-AU" smtClean="0"/>
              <a:pPr/>
              <a:t>19</a:t>
            </a:fld>
            <a:r>
              <a:rPr lang="en-AU"/>
              <a:t>  |</a:t>
            </a:r>
            <a:endParaRPr lang="en-AU" dirty="0"/>
          </a:p>
        </p:txBody>
      </p:sp>
      <p:sp>
        <p:nvSpPr>
          <p:cNvPr id="9" name="Title 8"/>
          <p:cNvSpPr>
            <a:spLocks noGrp="1"/>
          </p:cNvSpPr>
          <p:nvPr>
            <p:ph type="title" idx="4294967295"/>
          </p:nvPr>
        </p:nvSpPr>
        <p:spPr>
          <a:xfrm>
            <a:off x="682625" y="274639"/>
            <a:ext cx="8461375" cy="562074"/>
          </a:xfrm>
        </p:spPr>
        <p:txBody>
          <a:bodyPr>
            <a:normAutofit/>
          </a:bodyPr>
          <a:lstStyle/>
          <a:p>
            <a:r>
              <a:rPr lang="en-AU" sz="2800" dirty="0"/>
              <a:t>Intensity of environmental pressure</a:t>
            </a:r>
            <a:endParaRPr lang="en-AU" sz="2800" dirty="0">
              <a:effectLst/>
            </a:endParaRPr>
          </a:p>
        </p:txBody>
      </p:sp>
      <p:graphicFrame>
        <p:nvGraphicFramePr>
          <p:cNvPr id="8" name="Chart 7"/>
          <p:cNvGraphicFramePr>
            <a:graphicFrameLocks/>
          </p:cNvGraphicFramePr>
          <p:nvPr>
            <p:extLst/>
          </p:nvPr>
        </p:nvGraphicFramePr>
        <p:xfrm>
          <a:off x="251520" y="1261856"/>
          <a:ext cx="4322732" cy="44646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a:graphicFrameLocks/>
          </p:cNvGraphicFramePr>
          <p:nvPr>
            <p:extLst/>
          </p:nvPr>
        </p:nvGraphicFramePr>
        <p:xfrm>
          <a:off x="4716016" y="1261856"/>
          <a:ext cx="4176464" cy="4464684"/>
        </p:xfrm>
        <a:graphic>
          <a:graphicData uri="http://schemas.openxmlformats.org/drawingml/2006/chart">
            <c:chart xmlns:c="http://schemas.openxmlformats.org/drawingml/2006/chart" xmlns:r="http://schemas.openxmlformats.org/officeDocument/2006/relationships" r:id="rId4"/>
          </a:graphicData>
        </a:graphic>
      </p:graphicFrame>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42752" y="180589"/>
            <a:ext cx="849728" cy="750174"/>
          </a:xfrm>
          <a:prstGeom prst="rect">
            <a:avLst/>
          </a:prstGeom>
        </p:spPr>
      </p:pic>
    </p:spTree>
    <p:extLst>
      <p:ext uri="{BB962C8B-B14F-4D97-AF65-F5344CB8AC3E}">
        <p14:creationId xmlns:p14="http://schemas.microsoft.com/office/powerpoint/2010/main" val="4113202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AU" dirty="0">
                <a:latin typeface="Tw Cen MT" panose="020B0602020104020603" pitchFamily="34" charset="0"/>
              </a:rPr>
              <a:t>Welcome and introduction of webinar and participants</a:t>
            </a:r>
          </a:p>
        </p:txBody>
      </p:sp>
      <p:sp>
        <p:nvSpPr>
          <p:cNvPr id="3" name="Subtitle 2"/>
          <p:cNvSpPr>
            <a:spLocks noGrp="1"/>
          </p:cNvSpPr>
          <p:nvPr>
            <p:ph type="subTitle" idx="1"/>
          </p:nvPr>
        </p:nvSpPr>
        <p:spPr/>
        <p:txBody>
          <a:bodyPr/>
          <a:lstStyle/>
          <a:p>
            <a:endParaRPr lang="en-AU"/>
          </a:p>
        </p:txBody>
      </p:sp>
      <p:sp>
        <p:nvSpPr>
          <p:cNvPr id="4" name="Text Placeholder 3"/>
          <p:cNvSpPr>
            <a:spLocks noGrp="1"/>
          </p:cNvSpPr>
          <p:nvPr>
            <p:ph type="body" sz="quarter" idx="17"/>
          </p:nvPr>
        </p:nvSpPr>
        <p:spPr/>
        <p:txBody>
          <a:bodyPr/>
          <a:lstStyle/>
          <a:p>
            <a:endParaRPr lang="en-AU"/>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00" y="6021288"/>
            <a:ext cx="858024" cy="757498"/>
          </a:xfrm>
          <a:prstGeom prst="rect">
            <a:avLst/>
          </a:prstGeom>
        </p:spPr>
      </p:pic>
    </p:spTree>
    <p:extLst>
      <p:ext uri="{BB962C8B-B14F-4D97-AF65-F5344CB8AC3E}">
        <p14:creationId xmlns:p14="http://schemas.microsoft.com/office/powerpoint/2010/main" val="6451159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Footer Placeholder 3"/>
          <p:cNvSpPr>
            <a:spLocks noGrp="1"/>
          </p:cNvSpPr>
          <p:nvPr>
            <p:ph type="ftr" sz="quarter" idx="11"/>
          </p:nvPr>
        </p:nvSpPr>
        <p:spPr/>
        <p:txBody>
          <a:bodyPr/>
          <a:lstStyle/>
          <a:p>
            <a:r>
              <a:rPr lang="en-AU" dirty="0"/>
              <a:t>EW-MFA Webinar 1 for Laos and Philippines| 6 November 2017</a:t>
            </a:r>
            <a:endParaRPr lang="en-US" dirty="0"/>
          </a:p>
        </p:txBody>
      </p:sp>
      <p:sp>
        <p:nvSpPr>
          <p:cNvPr id="3" name="Slide Number Placeholder 2"/>
          <p:cNvSpPr>
            <a:spLocks noGrp="1"/>
          </p:cNvSpPr>
          <p:nvPr>
            <p:ph type="sldNum" sz="quarter" idx="4"/>
          </p:nvPr>
        </p:nvSpPr>
        <p:spPr/>
        <p:txBody>
          <a:bodyPr/>
          <a:lstStyle/>
          <a:p>
            <a:fld id="{2ABE124A-B5C5-46E0-B944-45307B126769}" type="slidenum">
              <a:rPr lang="en-AU" smtClean="0"/>
              <a:pPr/>
              <a:t>20</a:t>
            </a:fld>
            <a:r>
              <a:rPr lang="en-AU"/>
              <a:t>  |</a:t>
            </a:r>
            <a:endParaRPr lang="en-AU" dirty="0"/>
          </a:p>
        </p:txBody>
      </p:sp>
      <p:sp>
        <p:nvSpPr>
          <p:cNvPr id="9" name="Title 8"/>
          <p:cNvSpPr>
            <a:spLocks noGrp="1"/>
          </p:cNvSpPr>
          <p:nvPr>
            <p:ph type="title" idx="4294967295"/>
          </p:nvPr>
        </p:nvSpPr>
        <p:spPr>
          <a:xfrm>
            <a:off x="682625" y="274638"/>
            <a:ext cx="8461375" cy="778097"/>
          </a:xfrm>
        </p:spPr>
        <p:txBody>
          <a:bodyPr>
            <a:normAutofit fontScale="90000"/>
          </a:bodyPr>
          <a:lstStyle/>
          <a:p>
            <a:r>
              <a:rPr lang="en-AU" sz="2800" dirty="0"/>
              <a:t>Material efficiency (creation of GDP from resource consumption)</a:t>
            </a:r>
            <a:endParaRPr lang="en-AU" sz="2800" dirty="0">
              <a:effectLst/>
            </a:endParaRPr>
          </a:p>
        </p:txBody>
      </p:sp>
      <p:graphicFrame>
        <p:nvGraphicFramePr>
          <p:cNvPr id="7" name="Chart 6"/>
          <p:cNvGraphicFramePr>
            <a:graphicFrameLocks/>
          </p:cNvGraphicFramePr>
          <p:nvPr>
            <p:extLst/>
          </p:nvPr>
        </p:nvGraphicFramePr>
        <p:xfrm>
          <a:off x="539552" y="1261856"/>
          <a:ext cx="4032449" cy="446468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a:graphicFrameLocks/>
          </p:cNvGraphicFramePr>
          <p:nvPr>
            <p:extLst/>
          </p:nvPr>
        </p:nvGraphicFramePr>
        <p:xfrm>
          <a:off x="4716016" y="1261856"/>
          <a:ext cx="3960439" cy="4464683"/>
        </p:xfrm>
        <a:graphic>
          <a:graphicData uri="http://schemas.openxmlformats.org/drawingml/2006/chart">
            <c:chart xmlns:c="http://schemas.openxmlformats.org/drawingml/2006/chart" xmlns:r="http://schemas.openxmlformats.org/officeDocument/2006/relationships" r:id="rId4"/>
          </a:graphicData>
        </a:graphic>
      </p:graphicFrame>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00392" y="324603"/>
            <a:ext cx="768164" cy="678166"/>
          </a:xfrm>
          <a:prstGeom prst="rect">
            <a:avLst/>
          </a:prstGeom>
        </p:spPr>
      </p:pic>
    </p:spTree>
    <p:extLst>
      <p:ext uri="{BB962C8B-B14F-4D97-AF65-F5344CB8AC3E}">
        <p14:creationId xmlns:p14="http://schemas.microsoft.com/office/powerpoint/2010/main" val="34281253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Footer Placeholder 3"/>
          <p:cNvSpPr>
            <a:spLocks noGrp="1"/>
          </p:cNvSpPr>
          <p:nvPr>
            <p:ph type="ftr" sz="quarter" idx="11"/>
          </p:nvPr>
        </p:nvSpPr>
        <p:spPr/>
        <p:txBody>
          <a:bodyPr/>
          <a:lstStyle/>
          <a:p>
            <a:r>
              <a:rPr lang="en-AU" dirty="0"/>
              <a:t>EW-MFA Webinar 1 for Laos and Philippines| 6 November 2017</a:t>
            </a:r>
            <a:endParaRPr lang="en-US" dirty="0"/>
          </a:p>
        </p:txBody>
      </p:sp>
      <p:sp>
        <p:nvSpPr>
          <p:cNvPr id="3" name="Slide Number Placeholder 2"/>
          <p:cNvSpPr>
            <a:spLocks noGrp="1"/>
          </p:cNvSpPr>
          <p:nvPr>
            <p:ph type="sldNum" sz="quarter" idx="4"/>
          </p:nvPr>
        </p:nvSpPr>
        <p:spPr/>
        <p:txBody>
          <a:bodyPr/>
          <a:lstStyle/>
          <a:p>
            <a:fld id="{2ABE124A-B5C5-46E0-B944-45307B126769}" type="slidenum">
              <a:rPr lang="en-AU" smtClean="0"/>
              <a:pPr/>
              <a:t>21</a:t>
            </a:fld>
            <a:r>
              <a:rPr lang="en-AU"/>
              <a:t>  |</a:t>
            </a:r>
            <a:endParaRPr lang="en-AU" dirty="0"/>
          </a:p>
        </p:txBody>
      </p:sp>
      <p:sp>
        <p:nvSpPr>
          <p:cNvPr id="9" name="Title 8"/>
          <p:cNvSpPr>
            <a:spLocks noGrp="1"/>
          </p:cNvSpPr>
          <p:nvPr>
            <p:ph type="title" idx="4294967295"/>
          </p:nvPr>
        </p:nvSpPr>
        <p:spPr>
          <a:xfrm>
            <a:off x="646127" y="332656"/>
            <a:ext cx="8461375" cy="778097"/>
          </a:xfrm>
        </p:spPr>
        <p:txBody>
          <a:bodyPr>
            <a:noAutofit/>
          </a:bodyPr>
          <a:lstStyle/>
          <a:p>
            <a:r>
              <a:rPr lang="en-AU" sz="2800" dirty="0"/>
              <a:t>Local environmental loads imposed for</a:t>
            </a:r>
            <a:br>
              <a:rPr lang="en-AU" sz="2800" dirty="0"/>
            </a:br>
            <a:r>
              <a:rPr lang="en-AU" sz="2800" dirty="0"/>
              <a:t>consumption in other countries</a:t>
            </a:r>
            <a:endParaRPr lang="en-AU" sz="2800" dirty="0">
              <a:effectLst/>
            </a:endParaRPr>
          </a:p>
        </p:txBody>
      </p:sp>
      <p:graphicFrame>
        <p:nvGraphicFramePr>
          <p:cNvPr id="8" name="Chart 7"/>
          <p:cNvGraphicFramePr>
            <a:graphicFrameLocks/>
          </p:cNvGraphicFramePr>
          <p:nvPr>
            <p:extLst/>
          </p:nvPr>
        </p:nvGraphicFramePr>
        <p:xfrm>
          <a:off x="595445" y="1261856"/>
          <a:ext cx="4048563" cy="446468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a:graphicFrameLocks/>
          </p:cNvGraphicFramePr>
          <p:nvPr>
            <p:extLst/>
          </p:nvPr>
        </p:nvGraphicFramePr>
        <p:xfrm>
          <a:off x="4644008" y="1261856"/>
          <a:ext cx="3968899" cy="4464683"/>
        </p:xfrm>
        <a:graphic>
          <a:graphicData uri="http://schemas.openxmlformats.org/drawingml/2006/chart">
            <c:chart xmlns:c="http://schemas.openxmlformats.org/drawingml/2006/chart" xmlns:r="http://schemas.openxmlformats.org/officeDocument/2006/relationships" r:id="rId4"/>
          </a:graphicData>
        </a:graphic>
      </p:graphicFrame>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00392" y="181553"/>
            <a:ext cx="777921" cy="686780"/>
          </a:xfrm>
          <a:prstGeom prst="rect">
            <a:avLst/>
          </a:prstGeom>
        </p:spPr>
      </p:pic>
    </p:spTree>
    <p:extLst>
      <p:ext uri="{BB962C8B-B14F-4D97-AF65-F5344CB8AC3E}">
        <p14:creationId xmlns:p14="http://schemas.microsoft.com/office/powerpoint/2010/main" val="20020408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a:latin typeface="Tw Cen MT" panose="020B0602020104020603" pitchFamily="34" charset="0"/>
              </a:rPr>
              <a:t>Domestic extraction of biomass</a:t>
            </a:r>
          </a:p>
        </p:txBody>
      </p:sp>
      <p:sp>
        <p:nvSpPr>
          <p:cNvPr id="3" name="Subtitle 2"/>
          <p:cNvSpPr>
            <a:spLocks noGrp="1"/>
          </p:cNvSpPr>
          <p:nvPr>
            <p:ph type="subTitle" idx="1"/>
          </p:nvPr>
        </p:nvSpPr>
        <p:spPr/>
        <p:txBody>
          <a:bodyPr/>
          <a:lstStyle/>
          <a:p>
            <a:endParaRPr lang="en-AU"/>
          </a:p>
        </p:txBody>
      </p:sp>
      <p:sp>
        <p:nvSpPr>
          <p:cNvPr id="4" name="Text Placeholder 3"/>
          <p:cNvSpPr>
            <a:spLocks noGrp="1"/>
          </p:cNvSpPr>
          <p:nvPr>
            <p:ph type="body" sz="quarter" idx="17"/>
          </p:nvPr>
        </p:nvSpPr>
        <p:spPr/>
        <p:txBody>
          <a:bodyPr/>
          <a:lstStyle/>
          <a:p>
            <a:endParaRPr lang="en-AU"/>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671" y="6021288"/>
            <a:ext cx="849728" cy="750174"/>
          </a:xfrm>
          <a:prstGeom prst="rect">
            <a:avLst/>
          </a:prstGeom>
        </p:spPr>
      </p:pic>
    </p:spTree>
    <p:extLst>
      <p:ext uri="{BB962C8B-B14F-4D97-AF65-F5344CB8AC3E}">
        <p14:creationId xmlns:p14="http://schemas.microsoft.com/office/powerpoint/2010/main" val="27446968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Footer Placeholder 3"/>
          <p:cNvSpPr>
            <a:spLocks noGrp="1"/>
          </p:cNvSpPr>
          <p:nvPr>
            <p:ph type="ftr" sz="quarter" idx="11"/>
          </p:nvPr>
        </p:nvSpPr>
        <p:spPr/>
        <p:txBody>
          <a:bodyPr/>
          <a:lstStyle/>
          <a:p>
            <a:r>
              <a:rPr lang="en-AU" dirty="0"/>
              <a:t>EW-MFA Webinar 1 for Laos and Philippines| 6 November 2017</a:t>
            </a:r>
            <a:endParaRPr lang="en-US" dirty="0"/>
          </a:p>
        </p:txBody>
      </p:sp>
      <p:sp>
        <p:nvSpPr>
          <p:cNvPr id="3" name="Slide Number Placeholder 2"/>
          <p:cNvSpPr>
            <a:spLocks noGrp="1"/>
          </p:cNvSpPr>
          <p:nvPr>
            <p:ph type="sldNum" sz="quarter" idx="4"/>
          </p:nvPr>
        </p:nvSpPr>
        <p:spPr/>
        <p:txBody>
          <a:bodyPr/>
          <a:lstStyle/>
          <a:p>
            <a:fld id="{2ABE124A-B5C5-46E0-B944-45307B126769}" type="slidenum">
              <a:rPr lang="en-AU" smtClean="0"/>
              <a:pPr/>
              <a:t>23</a:t>
            </a:fld>
            <a:r>
              <a:rPr lang="en-AU"/>
              <a:t>  |</a:t>
            </a:r>
            <a:endParaRPr lang="en-AU" dirty="0"/>
          </a:p>
        </p:txBody>
      </p:sp>
      <p:sp>
        <p:nvSpPr>
          <p:cNvPr id="9" name="Title 8"/>
          <p:cNvSpPr>
            <a:spLocks noGrp="1"/>
          </p:cNvSpPr>
          <p:nvPr>
            <p:ph type="title" idx="4294967295"/>
          </p:nvPr>
        </p:nvSpPr>
        <p:spPr>
          <a:xfrm>
            <a:off x="646127" y="332656"/>
            <a:ext cx="8461375" cy="792087"/>
          </a:xfrm>
        </p:spPr>
        <p:txBody>
          <a:bodyPr>
            <a:noAutofit/>
          </a:bodyPr>
          <a:lstStyle/>
          <a:p>
            <a:r>
              <a:rPr lang="en-AU" sz="2800" dirty="0"/>
              <a:t>Origins of current manual </a:t>
            </a:r>
            <a:endParaRPr lang="en-AU" sz="2800" dirty="0">
              <a:effectLst/>
            </a:endParaRPr>
          </a:p>
        </p:txBody>
      </p:sp>
      <p:sp>
        <p:nvSpPr>
          <p:cNvPr id="7" name="TextBox 6"/>
          <p:cNvSpPr txBox="1"/>
          <p:nvPr/>
        </p:nvSpPr>
        <p:spPr>
          <a:xfrm>
            <a:off x="652273" y="1196752"/>
            <a:ext cx="7350393" cy="4524315"/>
          </a:xfrm>
          <a:prstGeom prst="rect">
            <a:avLst/>
          </a:prstGeom>
          <a:noFill/>
        </p:spPr>
        <p:txBody>
          <a:bodyPr wrap="square" rtlCol="0">
            <a:spAutoFit/>
          </a:bodyPr>
          <a:lstStyle/>
          <a:p>
            <a:endParaRPr lang="en-AU" dirty="0"/>
          </a:p>
          <a:p>
            <a:r>
              <a:rPr lang="en-AU" dirty="0"/>
              <a:t>Eurostat manual evolution:</a:t>
            </a:r>
          </a:p>
          <a:p>
            <a:endParaRPr lang="en-AU" dirty="0"/>
          </a:p>
          <a:p>
            <a:pPr marL="742950" lvl="1" indent="-285750">
              <a:buFont typeface="Arial" panose="020B0604020202020204" pitchFamily="34" charset="0"/>
              <a:buChar char="•"/>
            </a:pPr>
            <a:r>
              <a:rPr lang="en-AU" dirty="0"/>
              <a:t>EW-MFA accounts established in early 1990s for Austria, Germany, Japan.</a:t>
            </a:r>
          </a:p>
          <a:p>
            <a:pPr marL="742950" lvl="1" indent="-285750">
              <a:buFont typeface="Arial" panose="020B0604020202020204" pitchFamily="34" charset="0"/>
              <a:buChar char="•"/>
            </a:pPr>
            <a:r>
              <a:rPr lang="en-AU" dirty="0"/>
              <a:t>“Economy-wide material flow accounts and derived indicators: A methodological guide” (Eurostat 2001).</a:t>
            </a:r>
          </a:p>
          <a:p>
            <a:pPr marL="742950" lvl="1" indent="-285750">
              <a:buFont typeface="Arial" panose="020B0604020202020204" pitchFamily="34" charset="0"/>
              <a:buChar char="•"/>
            </a:pPr>
            <a:r>
              <a:rPr lang="en-AU" dirty="0"/>
              <a:t>Eurostat Compilation Guide (first published in 2007, and the latest version from 2013. </a:t>
            </a:r>
          </a:p>
          <a:p>
            <a:endParaRPr lang="en-AU" dirty="0"/>
          </a:p>
          <a:p>
            <a:r>
              <a:rPr lang="en-AU" dirty="0"/>
              <a:t>Why not just use Eurostat manual?</a:t>
            </a:r>
          </a:p>
          <a:p>
            <a:pPr marL="742950" lvl="1" indent="-285750">
              <a:buFont typeface="Arial" panose="020B0604020202020204" pitchFamily="34" charset="0"/>
              <a:buChar char="•"/>
            </a:pPr>
            <a:r>
              <a:rPr lang="en-AU" dirty="0"/>
              <a:t>Assumes pre-existing data availability high compared to reality for many developing countries </a:t>
            </a:r>
          </a:p>
          <a:p>
            <a:pPr marL="742950" lvl="1" indent="-285750">
              <a:buFont typeface="Arial" panose="020B0604020202020204" pitchFamily="34" charset="0"/>
              <a:buChar char="•"/>
            </a:pPr>
            <a:r>
              <a:rPr lang="en-AU" dirty="0"/>
              <a:t>Desirability of more detailed treatment of minerals in particular, and expectation that data collected should serve a range of other practical development goals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2400" y="260647"/>
            <a:ext cx="768164" cy="678166"/>
          </a:xfrm>
          <a:prstGeom prst="rect">
            <a:avLst/>
          </a:prstGeom>
        </p:spPr>
      </p:pic>
    </p:spTree>
    <p:extLst>
      <p:ext uri="{BB962C8B-B14F-4D97-AF65-F5344CB8AC3E}">
        <p14:creationId xmlns:p14="http://schemas.microsoft.com/office/powerpoint/2010/main" val="26091242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Footer Placeholder 3"/>
          <p:cNvSpPr>
            <a:spLocks noGrp="1"/>
          </p:cNvSpPr>
          <p:nvPr>
            <p:ph type="ftr" sz="quarter" idx="11"/>
          </p:nvPr>
        </p:nvSpPr>
        <p:spPr/>
        <p:txBody>
          <a:bodyPr/>
          <a:lstStyle/>
          <a:p>
            <a:r>
              <a:rPr lang="en-AU" dirty="0"/>
              <a:t>EW-MFA Webinar 1 for Laos and Philippines| 6 November 2017</a:t>
            </a:r>
            <a:endParaRPr lang="en-US" dirty="0"/>
          </a:p>
        </p:txBody>
      </p:sp>
      <p:sp>
        <p:nvSpPr>
          <p:cNvPr id="3" name="Slide Number Placeholder 2"/>
          <p:cNvSpPr>
            <a:spLocks noGrp="1"/>
          </p:cNvSpPr>
          <p:nvPr>
            <p:ph type="sldNum" sz="quarter" idx="4"/>
          </p:nvPr>
        </p:nvSpPr>
        <p:spPr/>
        <p:txBody>
          <a:bodyPr/>
          <a:lstStyle/>
          <a:p>
            <a:fld id="{2ABE124A-B5C5-46E0-B944-45307B126769}" type="slidenum">
              <a:rPr lang="en-AU" smtClean="0"/>
              <a:pPr/>
              <a:t>24</a:t>
            </a:fld>
            <a:r>
              <a:rPr lang="en-AU"/>
              <a:t>  |</a:t>
            </a:r>
            <a:endParaRPr lang="en-AU" dirty="0"/>
          </a:p>
        </p:txBody>
      </p:sp>
      <p:sp>
        <p:nvSpPr>
          <p:cNvPr id="9" name="Title 8"/>
          <p:cNvSpPr>
            <a:spLocks noGrp="1"/>
          </p:cNvSpPr>
          <p:nvPr>
            <p:ph type="title" idx="4294967295"/>
          </p:nvPr>
        </p:nvSpPr>
        <p:spPr>
          <a:xfrm>
            <a:off x="646127" y="332656"/>
            <a:ext cx="8461375" cy="792087"/>
          </a:xfrm>
        </p:spPr>
        <p:txBody>
          <a:bodyPr>
            <a:noAutofit/>
          </a:bodyPr>
          <a:lstStyle/>
          <a:p>
            <a:r>
              <a:rPr lang="en-AU" sz="2800" dirty="0"/>
              <a:t>Why the emphasis on domestic extraction?</a:t>
            </a:r>
            <a:endParaRPr lang="en-AU" sz="2800" dirty="0">
              <a:effectLst/>
            </a:endParaRPr>
          </a:p>
        </p:txBody>
      </p:sp>
      <p:sp>
        <p:nvSpPr>
          <p:cNvPr id="4" name="TextBox 3"/>
          <p:cNvSpPr txBox="1"/>
          <p:nvPr/>
        </p:nvSpPr>
        <p:spPr>
          <a:xfrm>
            <a:off x="686521" y="1340768"/>
            <a:ext cx="7350393" cy="4801314"/>
          </a:xfrm>
          <a:prstGeom prst="rect">
            <a:avLst/>
          </a:prstGeom>
          <a:noFill/>
        </p:spPr>
        <p:txBody>
          <a:bodyPr wrap="square" rtlCol="0">
            <a:spAutoFit/>
          </a:bodyPr>
          <a:lstStyle/>
          <a:p>
            <a:r>
              <a:rPr lang="en-AU" dirty="0"/>
              <a:t>New manual has sections on many materials related things, however it, and the workshops, will strongly emphasizes DE.</a:t>
            </a:r>
          </a:p>
          <a:p>
            <a:r>
              <a:rPr lang="en-AU" dirty="0"/>
              <a:t> </a:t>
            </a:r>
          </a:p>
          <a:p>
            <a:r>
              <a:rPr lang="en-AU" dirty="0"/>
              <a:t>Establishing a good basis for DE is both the most crucial thing to get right at local level, and something which local authorities have control over.</a:t>
            </a:r>
          </a:p>
          <a:p>
            <a:endParaRPr lang="en-AU" dirty="0"/>
          </a:p>
          <a:p>
            <a:r>
              <a:rPr lang="en-AU" dirty="0"/>
              <a:t>Nobody else looks after it (no IEA, FAO equivalents for some categories, no public prominence like GHG emissions). </a:t>
            </a:r>
          </a:p>
          <a:p>
            <a:endParaRPr lang="en-AU" dirty="0"/>
          </a:p>
          <a:p>
            <a:r>
              <a:rPr lang="en-AU" dirty="0"/>
              <a:t>It provides a major and missing foundation for material footprinting, as well as the territorial accounts.</a:t>
            </a:r>
          </a:p>
          <a:p>
            <a:r>
              <a:rPr lang="en-AU" dirty="0"/>
              <a:t> </a:t>
            </a:r>
          </a:p>
          <a:p>
            <a:r>
              <a:rPr lang="en-AU" dirty="0"/>
              <a:t>The main thrust of pilot testing the manual will be establishing whether it is a practical basis for establishing DE accounts.</a:t>
            </a:r>
          </a:p>
          <a:p>
            <a:r>
              <a:rPr lang="en-AU" dirty="0"/>
              <a:t> </a:t>
            </a:r>
          </a:p>
          <a:p>
            <a:r>
              <a:rPr lang="en-AU" dirty="0"/>
              <a:t>Establishing other material accounts (and touching on other physical accounts) desirable but secondary.</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10440" y="190389"/>
            <a:ext cx="712904" cy="629380"/>
          </a:xfrm>
          <a:prstGeom prst="rect">
            <a:avLst/>
          </a:prstGeom>
        </p:spPr>
      </p:pic>
    </p:spTree>
    <p:extLst>
      <p:ext uri="{BB962C8B-B14F-4D97-AF65-F5344CB8AC3E}">
        <p14:creationId xmlns:p14="http://schemas.microsoft.com/office/powerpoint/2010/main" val="40897140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Footer Placeholder 3"/>
          <p:cNvSpPr>
            <a:spLocks noGrp="1"/>
          </p:cNvSpPr>
          <p:nvPr>
            <p:ph type="ftr" sz="quarter" idx="11"/>
          </p:nvPr>
        </p:nvSpPr>
        <p:spPr/>
        <p:txBody>
          <a:bodyPr/>
          <a:lstStyle/>
          <a:p>
            <a:r>
              <a:rPr lang="en-AU" dirty="0"/>
              <a:t>EW-MFA Webinar 1 for Laos and Philippines| 6 November 2017</a:t>
            </a:r>
            <a:endParaRPr lang="en-US" dirty="0"/>
          </a:p>
        </p:txBody>
      </p:sp>
      <p:sp>
        <p:nvSpPr>
          <p:cNvPr id="3" name="Slide Number Placeholder 2"/>
          <p:cNvSpPr>
            <a:spLocks noGrp="1"/>
          </p:cNvSpPr>
          <p:nvPr>
            <p:ph type="sldNum" sz="quarter" idx="4"/>
          </p:nvPr>
        </p:nvSpPr>
        <p:spPr/>
        <p:txBody>
          <a:bodyPr/>
          <a:lstStyle/>
          <a:p>
            <a:fld id="{2ABE124A-B5C5-46E0-B944-45307B126769}" type="slidenum">
              <a:rPr lang="en-AU" smtClean="0"/>
              <a:pPr/>
              <a:t>25</a:t>
            </a:fld>
            <a:r>
              <a:rPr lang="en-AU"/>
              <a:t>  |</a:t>
            </a:r>
            <a:endParaRPr lang="en-AU" dirty="0"/>
          </a:p>
        </p:txBody>
      </p:sp>
      <p:sp>
        <p:nvSpPr>
          <p:cNvPr id="9" name="Title 8"/>
          <p:cNvSpPr>
            <a:spLocks noGrp="1"/>
          </p:cNvSpPr>
          <p:nvPr>
            <p:ph type="title" idx="4294967295"/>
          </p:nvPr>
        </p:nvSpPr>
        <p:spPr>
          <a:xfrm>
            <a:off x="646127" y="332656"/>
            <a:ext cx="8461375" cy="792087"/>
          </a:xfrm>
        </p:spPr>
        <p:txBody>
          <a:bodyPr>
            <a:noAutofit/>
          </a:bodyPr>
          <a:lstStyle/>
          <a:p>
            <a:r>
              <a:rPr lang="en-AU" sz="2800" dirty="0"/>
              <a:t>A.1 Biomass – structure of MFA account</a:t>
            </a:r>
            <a:endParaRPr lang="en-AU" sz="2800" dirty="0">
              <a:effectLst/>
            </a:endParaRPr>
          </a:p>
        </p:txBody>
      </p:sp>
      <p:graphicFrame>
        <p:nvGraphicFramePr>
          <p:cNvPr id="6" name="Table 5"/>
          <p:cNvGraphicFramePr>
            <a:graphicFrameLocks noGrp="1"/>
          </p:cNvGraphicFramePr>
          <p:nvPr>
            <p:extLst/>
          </p:nvPr>
        </p:nvGraphicFramePr>
        <p:xfrm>
          <a:off x="467544" y="1268415"/>
          <a:ext cx="8208911" cy="4187994"/>
        </p:xfrm>
        <a:graphic>
          <a:graphicData uri="http://schemas.openxmlformats.org/drawingml/2006/table">
            <a:tbl>
              <a:tblPr/>
              <a:tblGrid>
                <a:gridCol w="774366">
                  <a:extLst>
                    <a:ext uri="{9D8B030D-6E8A-4147-A177-3AD203B41FA5}">
                      <a16:colId xmlns:a16="http://schemas.microsoft.com/office/drawing/2014/main" val="20000"/>
                    </a:ext>
                  </a:extLst>
                </a:gridCol>
                <a:gridCol w="809703">
                  <a:extLst>
                    <a:ext uri="{9D8B030D-6E8A-4147-A177-3AD203B41FA5}">
                      <a16:colId xmlns:a16="http://schemas.microsoft.com/office/drawing/2014/main" val="20001"/>
                    </a:ext>
                  </a:extLst>
                </a:gridCol>
                <a:gridCol w="1987453">
                  <a:extLst>
                    <a:ext uri="{9D8B030D-6E8A-4147-A177-3AD203B41FA5}">
                      <a16:colId xmlns:a16="http://schemas.microsoft.com/office/drawing/2014/main" val="20002"/>
                    </a:ext>
                  </a:extLst>
                </a:gridCol>
                <a:gridCol w="147218">
                  <a:extLst>
                    <a:ext uri="{9D8B030D-6E8A-4147-A177-3AD203B41FA5}">
                      <a16:colId xmlns:a16="http://schemas.microsoft.com/office/drawing/2014/main" val="20003"/>
                    </a:ext>
                  </a:extLst>
                </a:gridCol>
                <a:gridCol w="1249812">
                  <a:extLst>
                    <a:ext uri="{9D8B030D-6E8A-4147-A177-3AD203B41FA5}">
                      <a16:colId xmlns:a16="http://schemas.microsoft.com/office/drawing/2014/main" val="20004"/>
                    </a:ext>
                  </a:extLst>
                </a:gridCol>
                <a:gridCol w="792088">
                  <a:extLst>
                    <a:ext uri="{9D8B030D-6E8A-4147-A177-3AD203B41FA5}">
                      <a16:colId xmlns:a16="http://schemas.microsoft.com/office/drawing/2014/main" val="20005"/>
                    </a:ext>
                  </a:extLst>
                </a:gridCol>
                <a:gridCol w="2448271">
                  <a:extLst>
                    <a:ext uri="{9D8B030D-6E8A-4147-A177-3AD203B41FA5}">
                      <a16:colId xmlns:a16="http://schemas.microsoft.com/office/drawing/2014/main" val="20006"/>
                    </a:ext>
                  </a:extLst>
                </a:gridCol>
              </a:tblGrid>
              <a:tr h="490690">
                <a:tc>
                  <a:txBody>
                    <a:bodyPr/>
                    <a:lstStyle/>
                    <a:p>
                      <a:pPr algn="l" fontAlgn="b"/>
                      <a:r>
                        <a:rPr lang="en-AU" sz="1600" b="0" i="0" u="none" strike="noStrike" dirty="0">
                          <a:solidFill>
                            <a:srgbClr val="000000"/>
                          </a:solidFill>
                          <a:effectLst/>
                          <a:latin typeface="Calibri" panose="020F0502020204030204" pitchFamily="34" charset="0"/>
                        </a:rPr>
                        <a:t>Primary crops</a:t>
                      </a:r>
                    </a:p>
                  </a:txBody>
                  <a:tcPr marL="3051" marR="3051" marT="3051" marB="0" anchor="ctr">
                    <a:lnL>
                      <a:noFill/>
                    </a:lnL>
                    <a:lnR>
                      <a:noFill/>
                    </a:lnR>
                    <a:lnT>
                      <a:noFill/>
                    </a:lnT>
                    <a:lnB>
                      <a:noFill/>
                    </a:lnB>
                    <a:solidFill>
                      <a:srgbClr val="F2F2F2"/>
                    </a:solidFill>
                  </a:tcPr>
                </a:tc>
                <a:tc>
                  <a:txBody>
                    <a:bodyPr/>
                    <a:lstStyle/>
                    <a:p>
                      <a:pPr algn="l" fontAlgn="b"/>
                      <a:r>
                        <a:rPr lang="en-AU" sz="1600" b="0" i="0" u="none" strike="noStrike" dirty="0">
                          <a:solidFill>
                            <a:srgbClr val="000000"/>
                          </a:solidFill>
                          <a:effectLst/>
                          <a:latin typeface="Calibri" panose="020F0502020204030204" pitchFamily="34" charset="0"/>
                        </a:rPr>
                        <a:t>A.1.1.1.1</a:t>
                      </a:r>
                    </a:p>
                  </a:txBody>
                  <a:tcPr marL="3051" marR="3051" marT="3051" marB="0" anchor="ctr">
                    <a:lnL>
                      <a:noFill/>
                    </a:lnL>
                    <a:lnR>
                      <a:noFill/>
                    </a:lnR>
                    <a:lnT>
                      <a:noFill/>
                    </a:lnT>
                    <a:lnB>
                      <a:noFill/>
                    </a:lnB>
                    <a:solidFill>
                      <a:srgbClr val="F2F2F2"/>
                    </a:solidFill>
                  </a:tcPr>
                </a:tc>
                <a:tc>
                  <a:txBody>
                    <a:bodyPr/>
                    <a:lstStyle/>
                    <a:p>
                      <a:pPr algn="l" fontAlgn="b"/>
                      <a:r>
                        <a:rPr lang="en-AU" sz="1600" b="0" i="0" u="none" strike="noStrike">
                          <a:solidFill>
                            <a:srgbClr val="000000"/>
                          </a:solidFill>
                          <a:effectLst/>
                          <a:latin typeface="Calibri" panose="020F0502020204030204" pitchFamily="34" charset="0"/>
                        </a:rPr>
                        <a:t>Rice</a:t>
                      </a:r>
                    </a:p>
                  </a:txBody>
                  <a:tcPr marL="3051" marR="3051" marT="3051" marB="0" anchor="ctr">
                    <a:lnL>
                      <a:noFill/>
                    </a:lnL>
                    <a:lnR>
                      <a:noFill/>
                    </a:lnR>
                    <a:lnT>
                      <a:noFill/>
                    </a:lnT>
                    <a:lnB>
                      <a:noFill/>
                    </a:lnB>
                    <a:solidFill>
                      <a:srgbClr val="F2F2F2"/>
                    </a:solidFill>
                  </a:tcPr>
                </a:tc>
                <a:tc>
                  <a:txBody>
                    <a:bodyPr/>
                    <a:lstStyle/>
                    <a:p>
                      <a:pPr algn="l" fontAlgn="b"/>
                      <a:endParaRPr lang="en-AU" sz="1600" b="0" i="0" u="none" strike="noStrike" dirty="0">
                        <a:solidFill>
                          <a:srgbClr val="000000"/>
                        </a:solidFill>
                        <a:effectLst/>
                        <a:latin typeface="Calibri" panose="020F0502020204030204" pitchFamily="34" charset="0"/>
                      </a:endParaRPr>
                    </a:p>
                  </a:txBody>
                  <a:tcPr marL="3051" marR="3051" marT="3051" marB="0" anchor="ctr">
                    <a:lnL>
                      <a:noFill/>
                    </a:lnL>
                    <a:lnR>
                      <a:noFill/>
                    </a:lnR>
                    <a:lnT>
                      <a:noFill/>
                    </a:lnT>
                    <a:lnB>
                      <a:noFill/>
                    </a:lnB>
                  </a:tcPr>
                </a:tc>
                <a:tc>
                  <a:txBody>
                    <a:bodyPr/>
                    <a:lstStyle/>
                    <a:p>
                      <a:pPr algn="l" fontAlgn="b"/>
                      <a:r>
                        <a:rPr lang="en-AU" sz="1600" b="0" i="0" u="none" strike="noStrike" dirty="0">
                          <a:solidFill>
                            <a:srgbClr val="000000"/>
                          </a:solidFill>
                          <a:effectLst/>
                          <a:latin typeface="Calibri" panose="020F0502020204030204" pitchFamily="34" charset="0"/>
                        </a:rPr>
                        <a:t>Crop residues (used)…</a:t>
                      </a:r>
                    </a:p>
                  </a:txBody>
                  <a:tcPr marL="3051" marR="3051" marT="3051" marB="0" anchor="ctr">
                    <a:lnL>
                      <a:noFill/>
                    </a:lnL>
                    <a:lnR>
                      <a:noFill/>
                    </a:lnR>
                    <a:lnT>
                      <a:noFill/>
                    </a:lnT>
                    <a:lnB>
                      <a:noFill/>
                    </a:lnB>
                    <a:solidFill>
                      <a:srgbClr val="DCE6F1"/>
                    </a:solidFill>
                  </a:tcPr>
                </a:tc>
                <a:tc>
                  <a:txBody>
                    <a:bodyPr/>
                    <a:lstStyle/>
                    <a:p>
                      <a:pPr algn="l" fontAlgn="b"/>
                      <a:r>
                        <a:rPr lang="en-AU" sz="1600" b="0" i="0" u="none" strike="noStrike">
                          <a:solidFill>
                            <a:srgbClr val="000000"/>
                          </a:solidFill>
                          <a:effectLst/>
                          <a:latin typeface="Calibri" panose="020F0502020204030204" pitchFamily="34" charset="0"/>
                        </a:rPr>
                        <a:t>A.1.2.1.1</a:t>
                      </a:r>
                    </a:p>
                  </a:txBody>
                  <a:tcPr marL="3051" marR="3051" marT="3051" marB="0" anchor="ctr">
                    <a:lnL>
                      <a:noFill/>
                    </a:lnL>
                    <a:lnR>
                      <a:noFill/>
                    </a:lnR>
                    <a:lnT>
                      <a:noFill/>
                    </a:lnT>
                    <a:lnB>
                      <a:noFill/>
                    </a:lnB>
                    <a:solidFill>
                      <a:srgbClr val="DCE6F1"/>
                    </a:solidFill>
                  </a:tcPr>
                </a:tc>
                <a:tc>
                  <a:txBody>
                    <a:bodyPr/>
                    <a:lstStyle/>
                    <a:p>
                      <a:pPr algn="l" fontAlgn="b"/>
                      <a:r>
                        <a:rPr lang="en-AU" sz="1600" b="0" i="0" u="none" strike="noStrike">
                          <a:solidFill>
                            <a:srgbClr val="000000"/>
                          </a:solidFill>
                          <a:effectLst/>
                          <a:latin typeface="Calibri" panose="020F0502020204030204" pitchFamily="34" charset="0"/>
                        </a:rPr>
                        <a:t>Straw</a:t>
                      </a:r>
                    </a:p>
                  </a:txBody>
                  <a:tcPr marL="3051" marR="3051" marT="3051" marB="0" anchor="ctr">
                    <a:lnL>
                      <a:noFill/>
                    </a:lnL>
                    <a:lnR>
                      <a:noFill/>
                    </a:lnR>
                    <a:lnT>
                      <a:noFill/>
                    </a:lnT>
                    <a:lnB>
                      <a:noFill/>
                    </a:lnB>
                    <a:solidFill>
                      <a:srgbClr val="DCE6F1"/>
                    </a:solidFill>
                  </a:tcPr>
                </a:tc>
                <a:extLst>
                  <a:ext uri="{0D108BD9-81ED-4DB2-BD59-A6C34878D82A}">
                    <a16:rowId xmlns:a16="http://schemas.microsoft.com/office/drawing/2014/main" val="10000"/>
                  </a:ext>
                </a:extLst>
              </a:tr>
              <a:tr h="246871">
                <a:tc>
                  <a:txBody>
                    <a:bodyPr/>
                    <a:lstStyle/>
                    <a:p>
                      <a:pPr algn="l" fontAlgn="b"/>
                      <a:r>
                        <a:rPr lang="en-AU" sz="1600" b="0" i="0" u="none" strike="noStrike" dirty="0">
                          <a:solidFill>
                            <a:srgbClr val="000000"/>
                          </a:solidFill>
                          <a:effectLst/>
                          <a:latin typeface="Calibri" panose="020F0502020204030204" pitchFamily="34" charset="0"/>
                        </a:rPr>
                        <a:t> </a:t>
                      </a:r>
                    </a:p>
                  </a:txBody>
                  <a:tcPr marL="3051" marR="3051" marT="3051" marB="0" anchor="ctr">
                    <a:lnL>
                      <a:noFill/>
                    </a:lnL>
                    <a:lnR>
                      <a:noFill/>
                    </a:lnR>
                    <a:lnT>
                      <a:noFill/>
                    </a:lnT>
                    <a:lnB>
                      <a:noFill/>
                    </a:lnB>
                    <a:solidFill>
                      <a:srgbClr val="F2F2F2"/>
                    </a:solidFill>
                  </a:tcPr>
                </a:tc>
                <a:tc>
                  <a:txBody>
                    <a:bodyPr/>
                    <a:lstStyle/>
                    <a:p>
                      <a:pPr algn="l" fontAlgn="b"/>
                      <a:r>
                        <a:rPr lang="en-AU" sz="1600" b="0" i="0" u="none" strike="noStrike" dirty="0">
                          <a:solidFill>
                            <a:srgbClr val="000000"/>
                          </a:solidFill>
                          <a:effectLst/>
                          <a:latin typeface="Calibri" panose="020F0502020204030204" pitchFamily="34" charset="0"/>
                        </a:rPr>
                        <a:t>A.1.1.1.2</a:t>
                      </a:r>
                    </a:p>
                  </a:txBody>
                  <a:tcPr marL="3051" marR="3051" marT="3051" marB="0" anchor="ctr">
                    <a:lnL>
                      <a:noFill/>
                    </a:lnL>
                    <a:lnR>
                      <a:noFill/>
                    </a:lnR>
                    <a:lnT>
                      <a:noFill/>
                    </a:lnT>
                    <a:lnB>
                      <a:noFill/>
                    </a:lnB>
                    <a:solidFill>
                      <a:srgbClr val="F2F2F2"/>
                    </a:solidFill>
                  </a:tcPr>
                </a:tc>
                <a:tc>
                  <a:txBody>
                    <a:bodyPr/>
                    <a:lstStyle/>
                    <a:p>
                      <a:pPr algn="l" fontAlgn="b"/>
                      <a:r>
                        <a:rPr lang="en-AU" sz="1600" b="0" i="0" u="none" strike="noStrike">
                          <a:solidFill>
                            <a:srgbClr val="000000"/>
                          </a:solidFill>
                          <a:effectLst/>
                          <a:latin typeface="Calibri" panose="020F0502020204030204" pitchFamily="34" charset="0"/>
                        </a:rPr>
                        <a:t>Wheat</a:t>
                      </a:r>
                    </a:p>
                  </a:txBody>
                  <a:tcPr marL="3051" marR="3051" marT="3051" marB="0" anchor="ctr">
                    <a:lnL>
                      <a:noFill/>
                    </a:lnL>
                    <a:lnR>
                      <a:noFill/>
                    </a:lnR>
                    <a:lnT>
                      <a:noFill/>
                    </a:lnT>
                    <a:lnB>
                      <a:noFill/>
                    </a:lnB>
                    <a:solidFill>
                      <a:srgbClr val="F2F2F2"/>
                    </a:solidFill>
                  </a:tcPr>
                </a:tc>
                <a:tc>
                  <a:txBody>
                    <a:bodyPr/>
                    <a:lstStyle/>
                    <a:p>
                      <a:pPr algn="l" fontAlgn="b"/>
                      <a:endParaRPr lang="en-AU" sz="1600" b="0" i="0" u="none" strike="noStrike" dirty="0">
                        <a:solidFill>
                          <a:srgbClr val="000000"/>
                        </a:solidFill>
                        <a:effectLst/>
                        <a:latin typeface="Calibri" panose="020F0502020204030204" pitchFamily="34" charset="0"/>
                      </a:endParaRPr>
                    </a:p>
                  </a:txBody>
                  <a:tcPr marL="3051" marR="3051" marT="3051" marB="0" anchor="ctr">
                    <a:lnL>
                      <a:noFill/>
                    </a:lnL>
                    <a:lnR>
                      <a:noFill/>
                    </a:lnR>
                    <a:lnT>
                      <a:noFill/>
                    </a:lnT>
                    <a:lnB>
                      <a:noFill/>
                    </a:lnB>
                  </a:tcPr>
                </a:tc>
                <a:tc>
                  <a:txBody>
                    <a:bodyPr/>
                    <a:lstStyle/>
                    <a:p>
                      <a:pPr algn="l" fontAlgn="b"/>
                      <a:r>
                        <a:rPr lang="en-AU" sz="1600" b="0" i="0" u="none" strike="noStrike" dirty="0">
                          <a:solidFill>
                            <a:srgbClr val="000000"/>
                          </a:solidFill>
                          <a:effectLst/>
                          <a:latin typeface="Calibri" panose="020F0502020204030204" pitchFamily="34" charset="0"/>
                        </a:rPr>
                        <a:t> </a:t>
                      </a:r>
                    </a:p>
                  </a:txBody>
                  <a:tcPr marL="3051" marR="3051" marT="3051" marB="0" anchor="ctr">
                    <a:lnL>
                      <a:noFill/>
                    </a:lnL>
                    <a:lnR>
                      <a:noFill/>
                    </a:lnR>
                    <a:lnT>
                      <a:noFill/>
                    </a:lnT>
                    <a:lnB>
                      <a:noFill/>
                    </a:lnB>
                    <a:solidFill>
                      <a:srgbClr val="DCE6F1"/>
                    </a:solidFill>
                  </a:tcPr>
                </a:tc>
                <a:tc>
                  <a:txBody>
                    <a:bodyPr/>
                    <a:lstStyle/>
                    <a:p>
                      <a:pPr algn="l" fontAlgn="b"/>
                      <a:r>
                        <a:rPr lang="en-AU" sz="1600" b="0" i="0" u="none" strike="noStrike">
                          <a:solidFill>
                            <a:srgbClr val="000000"/>
                          </a:solidFill>
                          <a:effectLst/>
                          <a:latin typeface="Calibri" panose="020F0502020204030204" pitchFamily="34" charset="0"/>
                        </a:rPr>
                        <a:t>A.1.2.1.2</a:t>
                      </a:r>
                    </a:p>
                  </a:txBody>
                  <a:tcPr marL="3051" marR="3051" marT="3051" marB="0" anchor="ctr">
                    <a:lnL>
                      <a:noFill/>
                    </a:lnL>
                    <a:lnR>
                      <a:noFill/>
                    </a:lnR>
                    <a:lnT>
                      <a:noFill/>
                    </a:lnT>
                    <a:lnB>
                      <a:noFill/>
                    </a:lnB>
                    <a:solidFill>
                      <a:srgbClr val="DCE6F1"/>
                    </a:solidFill>
                  </a:tcPr>
                </a:tc>
                <a:tc>
                  <a:txBody>
                    <a:bodyPr/>
                    <a:lstStyle/>
                    <a:p>
                      <a:pPr algn="l" fontAlgn="b"/>
                      <a:r>
                        <a:rPr lang="en-AU" sz="1600" b="0" i="0" u="none" strike="noStrike">
                          <a:solidFill>
                            <a:srgbClr val="000000"/>
                          </a:solidFill>
                          <a:effectLst/>
                          <a:latin typeface="Calibri" panose="020F0502020204030204" pitchFamily="34" charset="0"/>
                        </a:rPr>
                        <a:t>Other crop residues (sugar…</a:t>
                      </a:r>
                    </a:p>
                  </a:txBody>
                  <a:tcPr marL="3051" marR="3051" marT="3051" marB="0" anchor="ctr">
                    <a:lnL>
                      <a:noFill/>
                    </a:lnL>
                    <a:lnR>
                      <a:noFill/>
                    </a:lnR>
                    <a:lnT>
                      <a:noFill/>
                    </a:lnT>
                    <a:lnB>
                      <a:noFill/>
                    </a:lnB>
                    <a:solidFill>
                      <a:srgbClr val="DCE6F1"/>
                    </a:solidFill>
                  </a:tcPr>
                </a:tc>
                <a:extLst>
                  <a:ext uri="{0D108BD9-81ED-4DB2-BD59-A6C34878D82A}">
                    <a16:rowId xmlns:a16="http://schemas.microsoft.com/office/drawing/2014/main" val="10001"/>
                  </a:ext>
                </a:extLst>
              </a:tr>
              <a:tr h="246871">
                <a:tc>
                  <a:txBody>
                    <a:bodyPr/>
                    <a:lstStyle/>
                    <a:p>
                      <a:pPr algn="l" fontAlgn="b"/>
                      <a:r>
                        <a:rPr lang="en-AU" sz="1600" b="0" i="0" u="none" strike="noStrike">
                          <a:solidFill>
                            <a:srgbClr val="000000"/>
                          </a:solidFill>
                          <a:effectLst/>
                          <a:latin typeface="Calibri" panose="020F0502020204030204" pitchFamily="34" charset="0"/>
                        </a:rPr>
                        <a:t> </a:t>
                      </a:r>
                    </a:p>
                  </a:txBody>
                  <a:tcPr marL="3051" marR="3051" marT="3051" marB="0" anchor="ctr">
                    <a:lnL>
                      <a:noFill/>
                    </a:lnL>
                    <a:lnR>
                      <a:noFill/>
                    </a:lnR>
                    <a:lnT>
                      <a:noFill/>
                    </a:lnT>
                    <a:lnB>
                      <a:noFill/>
                    </a:lnB>
                    <a:solidFill>
                      <a:srgbClr val="F2F2F2"/>
                    </a:solidFill>
                  </a:tcPr>
                </a:tc>
                <a:tc>
                  <a:txBody>
                    <a:bodyPr/>
                    <a:lstStyle/>
                    <a:p>
                      <a:pPr algn="l" fontAlgn="b"/>
                      <a:r>
                        <a:rPr lang="en-AU" sz="1600" b="0" i="0" u="none" strike="noStrike">
                          <a:solidFill>
                            <a:srgbClr val="000000"/>
                          </a:solidFill>
                          <a:effectLst/>
                          <a:latin typeface="Calibri" panose="020F0502020204030204" pitchFamily="34" charset="0"/>
                        </a:rPr>
                        <a:t>A.1.1.1.3</a:t>
                      </a:r>
                    </a:p>
                  </a:txBody>
                  <a:tcPr marL="3051" marR="3051" marT="3051" marB="0" anchor="ctr">
                    <a:lnL>
                      <a:noFill/>
                    </a:lnL>
                    <a:lnR>
                      <a:noFill/>
                    </a:lnR>
                    <a:lnT>
                      <a:noFill/>
                    </a:lnT>
                    <a:lnB>
                      <a:noFill/>
                    </a:lnB>
                    <a:solidFill>
                      <a:srgbClr val="F2F2F2"/>
                    </a:solidFill>
                  </a:tcPr>
                </a:tc>
                <a:tc>
                  <a:txBody>
                    <a:bodyPr/>
                    <a:lstStyle/>
                    <a:p>
                      <a:pPr algn="l" fontAlgn="b"/>
                      <a:r>
                        <a:rPr lang="en-AU" sz="1600" b="0" i="0" u="none" strike="noStrike">
                          <a:solidFill>
                            <a:srgbClr val="000000"/>
                          </a:solidFill>
                          <a:effectLst/>
                          <a:latin typeface="Calibri" panose="020F0502020204030204" pitchFamily="34" charset="0"/>
                        </a:rPr>
                        <a:t>Cereals n.e.c.</a:t>
                      </a:r>
                    </a:p>
                  </a:txBody>
                  <a:tcPr marL="3051" marR="3051" marT="3051" marB="0" anchor="ctr">
                    <a:lnL>
                      <a:noFill/>
                    </a:lnL>
                    <a:lnR>
                      <a:noFill/>
                    </a:lnR>
                    <a:lnT>
                      <a:noFill/>
                    </a:lnT>
                    <a:lnB>
                      <a:noFill/>
                    </a:lnB>
                    <a:solidFill>
                      <a:srgbClr val="F2F2F2"/>
                    </a:solidFill>
                  </a:tcPr>
                </a:tc>
                <a:tc>
                  <a:txBody>
                    <a:bodyPr/>
                    <a:lstStyle/>
                    <a:p>
                      <a:pPr algn="l" fontAlgn="b"/>
                      <a:endParaRPr lang="en-AU" sz="1600" b="0" i="0" u="none" strike="noStrike">
                        <a:solidFill>
                          <a:srgbClr val="000000"/>
                        </a:solidFill>
                        <a:effectLst/>
                        <a:latin typeface="Calibri" panose="020F0502020204030204" pitchFamily="34" charset="0"/>
                      </a:endParaRPr>
                    </a:p>
                  </a:txBody>
                  <a:tcPr marL="3051" marR="3051" marT="3051" marB="0" anchor="ctr">
                    <a:lnL>
                      <a:noFill/>
                    </a:lnL>
                    <a:lnR>
                      <a:noFill/>
                    </a:lnR>
                    <a:lnT>
                      <a:noFill/>
                    </a:lnT>
                    <a:lnB>
                      <a:noFill/>
                    </a:lnB>
                  </a:tcPr>
                </a:tc>
                <a:tc>
                  <a:txBody>
                    <a:bodyPr/>
                    <a:lstStyle/>
                    <a:p>
                      <a:pPr algn="l" fontAlgn="b"/>
                      <a:r>
                        <a:rPr lang="en-AU" sz="1600" b="0" i="0" u="none" strike="noStrike" dirty="0">
                          <a:solidFill>
                            <a:srgbClr val="000000"/>
                          </a:solidFill>
                          <a:effectLst/>
                          <a:latin typeface="Calibri" panose="020F0502020204030204" pitchFamily="34" charset="0"/>
                        </a:rPr>
                        <a:t> </a:t>
                      </a:r>
                    </a:p>
                  </a:txBody>
                  <a:tcPr marL="3051" marR="3051" marT="3051" marB="0" anchor="ctr">
                    <a:lnL>
                      <a:noFill/>
                    </a:lnL>
                    <a:lnR>
                      <a:noFill/>
                    </a:lnR>
                    <a:lnT>
                      <a:noFill/>
                    </a:lnT>
                    <a:lnB>
                      <a:noFill/>
                    </a:lnB>
                    <a:solidFill>
                      <a:srgbClr val="DCE6F1"/>
                    </a:solidFill>
                  </a:tcPr>
                </a:tc>
                <a:tc>
                  <a:txBody>
                    <a:bodyPr/>
                    <a:lstStyle/>
                    <a:p>
                      <a:pPr algn="l" fontAlgn="b"/>
                      <a:r>
                        <a:rPr lang="en-AU" sz="1600" b="0" i="0" u="none" strike="noStrike">
                          <a:solidFill>
                            <a:srgbClr val="000000"/>
                          </a:solidFill>
                          <a:effectLst/>
                          <a:latin typeface="Calibri" panose="020F0502020204030204" pitchFamily="34" charset="0"/>
                        </a:rPr>
                        <a:t>A.1.2.2.1</a:t>
                      </a:r>
                    </a:p>
                  </a:txBody>
                  <a:tcPr marL="3051" marR="3051" marT="3051" marB="0" anchor="ctr">
                    <a:lnL>
                      <a:noFill/>
                    </a:lnL>
                    <a:lnR>
                      <a:noFill/>
                    </a:lnR>
                    <a:lnT>
                      <a:noFill/>
                    </a:lnT>
                    <a:lnB>
                      <a:noFill/>
                    </a:lnB>
                    <a:solidFill>
                      <a:srgbClr val="DCE6F1"/>
                    </a:solidFill>
                  </a:tcPr>
                </a:tc>
                <a:tc>
                  <a:txBody>
                    <a:bodyPr/>
                    <a:lstStyle/>
                    <a:p>
                      <a:pPr algn="l" fontAlgn="b"/>
                      <a:r>
                        <a:rPr lang="en-AU" sz="1600" b="0" i="0" u="none" strike="noStrike">
                          <a:solidFill>
                            <a:srgbClr val="000000"/>
                          </a:solidFill>
                          <a:effectLst/>
                          <a:latin typeface="Calibri" panose="020F0502020204030204" pitchFamily="34" charset="0"/>
                        </a:rPr>
                        <a:t>Fodder crops (including bio…</a:t>
                      </a:r>
                    </a:p>
                  </a:txBody>
                  <a:tcPr marL="3051" marR="3051" marT="3051" marB="0" anchor="ctr">
                    <a:lnL>
                      <a:noFill/>
                    </a:lnL>
                    <a:lnR>
                      <a:noFill/>
                    </a:lnR>
                    <a:lnT>
                      <a:noFill/>
                    </a:lnT>
                    <a:lnB>
                      <a:noFill/>
                    </a:lnB>
                    <a:solidFill>
                      <a:srgbClr val="DCE6F1"/>
                    </a:solidFill>
                  </a:tcPr>
                </a:tc>
                <a:extLst>
                  <a:ext uri="{0D108BD9-81ED-4DB2-BD59-A6C34878D82A}">
                    <a16:rowId xmlns:a16="http://schemas.microsoft.com/office/drawing/2014/main" val="10002"/>
                  </a:ext>
                </a:extLst>
              </a:tr>
              <a:tr h="246871">
                <a:tc>
                  <a:txBody>
                    <a:bodyPr/>
                    <a:lstStyle/>
                    <a:p>
                      <a:pPr algn="l" fontAlgn="b"/>
                      <a:r>
                        <a:rPr lang="en-AU" sz="1600" b="0" i="0" u="none" strike="noStrike">
                          <a:solidFill>
                            <a:srgbClr val="000000"/>
                          </a:solidFill>
                          <a:effectLst/>
                          <a:latin typeface="Calibri" panose="020F0502020204030204" pitchFamily="34" charset="0"/>
                        </a:rPr>
                        <a:t> </a:t>
                      </a:r>
                    </a:p>
                  </a:txBody>
                  <a:tcPr marL="3051" marR="3051" marT="3051" marB="0" anchor="ctr">
                    <a:lnL>
                      <a:noFill/>
                    </a:lnL>
                    <a:lnR>
                      <a:noFill/>
                    </a:lnR>
                    <a:lnT>
                      <a:noFill/>
                    </a:lnT>
                    <a:lnB>
                      <a:noFill/>
                    </a:lnB>
                    <a:solidFill>
                      <a:srgbClr val="F2F2F2"/>
                    </a:solidFill>
                  </a:tcPr>
                </a:tc>
                <a:tc>
                  <a:txBody>
                    <a:bodyPr/>
                    <a:lstStyle/>
                    <a:p>
                      <a:pPr algn="l" fontAlgn="b"/>
                      <a:r>
                        <a:rPr lang="en-AU" sz="1600" b="0" i="0" u="none" strike="noStrike">
                          <a:solidFill>
                            <a:srgbClr val="000000"/>
                          </a:solidFill>
                          <a:effectLst/>
                          <a:latin typeface="Calibri" panose="020F0502020204030204" pitchFamily="34" charset="0"/>
                        </a:rPr>
                        <a:t>A.1.1.2</a:t>
                      </a:r>
                    </a:p>
                  </a:txBody>
                  <a:tcPr marL="3051" marR="3051" marT="3051" marB="0" anchor="ctr">
                    <a:lnL>
                      <a:noFill/>
                    </a:lnL>
                    <a:lnR>
                      <a:noFill/>
                    </a:lnR>
                    <a:lnT>
                      <a:noFill/>
                    </a:lnT>
                    <a:lnB>
                      <a:noFill/>
                    </a:lnB>
                    <a:solidFill>
                      <a:srgbClr val="F2F2F2"/>
                    </a:solidFill>
                  </a:tcPr>
                </a:tc>
                <a:tc>
                  <a:txBody>
                    <a:bodyPr/>
                    <a:lstStyle/>
                    <a:p>
                      <a:pPr algn="l" fontAlgn="b"/>
                      <a:r>
                        <a:rPr lang="en-AU" sz="1600" b="0" i="0" u="none" strike="noStrike">
                          <a:solidFill>
                            <a:srgbClr val="000000"/>
                          </a:solidFill>
                          <a:effectLst/>
                          <a:latin typeface="Calibri" panose="020F0502020204030204" pitchFamily="34" charset="0"/>
                        </a:rPr>
                        <a:t>Roots and tubers</a:t>
                      </a:r>
                    </a:p>
                  </a:txBody>
                  <a:tcPr marL="3051" marR="3051" marT="3051" marB="0" anchor="ctr">
                    <a:lnL>
                      <a:noFill/>
                    </a:lnL>
                    <a:lnR>
                      <a:noFill/>
                    </a:lnR>
                    <a:lnT>
                      <a:noFill/>
                    </a:lnT>
                    <a:lnB>
                      <a:noFill/>
                    </a:lnB>
                    <a:solidFill>
                      <a:srgbClr val="F2F2F2"/>
                    </a:solidFill>
                  </a:tcPr>
                </a:tc>
                <a:tc>
                  <a:txBody>
                    <a:bodyPr/>
                    <a:lstStyle/>
                    <a:p>
                      <a:pPr algn="l" fontAlgn="b"/>
                      <a:endParaRPr lang="en-AU" sz="1600" b="0" i="0" u="none" strike="noStrike">
                        <a:solidFill>
                          <a:srgbClr val="000000"/>
                        </a:solidFill>
                        <a:effectLst/>
                        <a:latin typeface="Calibri" panose="020F0502020204030204" pitchFamily="34" charset="0"/>
                      </a:endParaRPr>
                    </a:p>
                  </a:txBody>
                  <a:tcPr marL="3051" marR="3051" marT="3051" marB="0" anchor="ctr">
                    <a:lnL>
                      <a:noFill/>
                    </a:lnL>
                    <a:lnR>
                      <a:noFill/>
                    </a:lnR>
                    <a:lnT>
                      <a:noFill/>
                    </a:lnT>
                    <a:lnB>
                      <a:noFill/>
                    </a:lnB>
                  </a:tcPr>
                </a:tc>
                <a:tc>
                  <a:txBody>
                    <a:bodyPr/>
                    <a:lstStyle/>
                    <a:p>
                      <a:pPr algn="l" fontAlgn="b"/>
                      <a:r>
                        <a:rPr lang="en-AU" sz="1600" b="0" i="0" u="none" strike="noStrike">
                          <a:solidFill>
                            <a:srgbClr val="000000"/>
                          </a:solidFill>
                          <a:effectLst/>
                          <a:latin typeface="Calibri" panose="020F0502020204030204" pitchFamily="34" charset="0"/>
                        </a:rPr>
                        <a:t> </a:t>
                      </a:r>
                    </a:p>
                  </a:txBody>
                  <a:tcPr marL="3051" marR="3051" marT="3051" marB="0" anchor="ctr">
                    <a:lnL>
                      <a:noFill/>
                    </a:lnL>
                    <a:lnR>
                      <a:noFill/>
                    </a:lnR>
                    <a:lnT>
                      <a:noFill/>
                    </a:lnT>
                    <a:lnB>
                      <a:noFill/>
                    </a:lnB>
                    <a:solidFill>
                      <a:srgbClr val="DCE6F1"/>
                    </a:solidFill>
                  </a:tcPr>
                </a:tc>
                <a:tc>
                  <a:txBody>
                    <a:bodyPr/>
                    <a:lstStyle/>
                    <a:p>
                      <a:pPr algn="l" fontAlgn="b"/>
                      <a:r>
                        <a:rPr lang="en-AU" sz="1600" b="0" i="0" u="none" strike="noStrike">
                          <a:solidFill>
                            <a:srgbClr val="000000"/>
                          </a:solidFill>
                          <a:effectLst/>
                          <a:latin typeface="Calibri" panose="020F0502020204030204" pitchFamily="34" charset="0"/>
                        </a:rPr>
                        <a:t>A.1.2.2.2</a:t>
                      </a:r>
                    </a:p>
                  </a:txBody>
                  <a:tcPr marL="3051" marR="3051" marT="3051" marB="0" anchor="ctr">
                    <a:lnL>
                      <a:noFill/>
                    </a:lnL>
                    <a:lnR>
                      <a:noFill/>
                    </a:lnR>
                    <a:lnT>
                      <a:noFill/>
                    </a:lnT>
                    <a:lnB>
                      <a:noFill/>
                    </a:lnB>
                    <a:solidFill>
                      <a:srgbClr val="DCE6F1"/>
                    </a:solidFill>
                  </a:tcPr>
                </a:tc>
                <a:tc>
                  <a:txBody>
                    <a:bodyPr/>
                    <a:lstStyle/>
                    <a:p>
                      <a:pPr algn="l" fontAlgn="b"/>
                      <a:r>
                        <a:rPr lang="en-AU" sz="1600" b="0" i="0" u="none" strike="noStrike">
                          <a:solidFill>
                            <a:srgbClr val="000000"/>
                          </a:solidFill>
                          <a:effectLst/>
                          <a:latin typeface="Calibri" panose="020F0502020204030204" pitchFamily="34" charset="0"/>
                        </a:rPr>
                        <a:t>Grazed biomass</a:t>
                      </a:r>
                    </a:p>
                  </a:txBody>
                  <a:tcPr marL="3051" marR="3051" marT="3051" marB="0" anchor="ctr">
                    <a:lnL>
                      <a:noFill/>
                    </a:lnL>
                    <a:lnR>
                      <a:noFill/>
                    </a:lnR>
                    <a:lnT>
                      <a:noFill/>
                    </a:lnT>
                    <a:lnB>
                      <a:noFill/>
                    </a:lnB>
                    <a:solidFill>
                      <a:srgbClr val="DCE6F1"/>
                    </a:solidFill>
                  </a:tcPr>
                </a:tc>
                <a:extLst>
                  <a:ext uri="{0D108BD9-81ED-4DB2-BD59-A6C34878D82A}">
                    <a16:rowId xmlns:a16="http://schemas.microsoft.com/office/drawing/2014/main" val="10003"/>
                  </a:ext>
                </a:extLst>
              </a:tr>
              <a:tr h="246871">
                <a:tc>
                  <a:txBody>
                    <a:bodyPr/>
                    <a:lstStyle/>
                    <a:p>
                      <a:pPr algn="l" fontAlgn="b"/>
                      <a:r>
                        <a:rPr lang="en-AU" sz="1600" b="0" i="0" u="none" strike="noStrike">
                          <a:solidFill>
                            <a:srgbClr val="000000"/>
                          </a:solidFill>
                          <a:effectLst/>
                          <a:latin typeface="Calibri" panose="020F0502020204030204" pitchFamily="34" charset="0"/>
                        </a:rPr>
                        <a:t> </a:t>
                      </a:r>
                    </a:p>
                  </a:txBody>
                  <a:tcPr marL="3051" marR="3051" marT="3051" marB="0" anchor="ctr">
                    <a:lnL>
                      <a:noFill/>
                    </a:lnL>
                    <a:lnR>
                      <a:noFill/>
                    </a:lnR>
                    <a:lnT>
                      <a:noFill/>
                    </a:lnT>
                    <a:lnB>
                      <a:noFill/>
                    </a:lnB>
                    <a:solidFill>
                      <a:srgbClr val="F2F2F2"/>
                    </a:solidFill>
                  </a:tcPr>
                </a:tc>
                <a:tc>
                  <a:txBody>
                    <a:bodyPr/>
                    <a:lstStyle/>
                    <a:p>
                      <a:pPr algn="l" fontAlgn="b"/>
                      <a:r>
                        <a:rPr lang="en-AU" sz="1600" b="0" i="0" u="none" strike="noStrike">
                          <a:solidFill>
                            <a:srgbClr val="000000"/>
                          </a:solidFill>
                          <a:effectLst/>
                          <a:latin typeface="Calibri" panose="020F0502020204030204" pitchFamily="34" charset="0"/>
                        </a:rPr>
                        <a:t>A.1.1.3</a:t>
                      </a:r>
                    </a:p>
                  </a:txBody>
                  <a:tcPr marL="3051" marR="3051" marT="3051" marB="0" anchor="ctr">
                    <a:lnL>
                      <a:noFill/>
                    </a:lnL>
                    <a:lnR>
                      <a:noFill/>
                    </a:lnR>
                    <a:lnT>
                      <a:noFill/>
                    </a:lnT>
                    <a:lnB>
                      <a:noFill/>
                    </a:lnB>
                    <a:solidFill>
                      <a:srgbClr val="F2F2F2"/>
                    </a:solidFill>
                  </a:tcPr>
                </a:tc>
                <a:tc>
                  <a:txBody>
                    <a:bodyPr/>
                    <a:lstStyle/>
                    <a:p>
                      <a:pPr algn="l" fontAlgn="b"/>
                      <a:r>
                        <a:rPr lang="en-AU" sz="1600" b="0" i="0" u="none" strike="noStrike">
                          <a:solidFill>
                            <a:srgbClr val="000000"/>
                          </a:solidFill>
                          <a:effectLst/>
                          <a:latin typeface="Calibri" panose="020F0502020204030204" pitchFamily="34" charset="0"/>
                        </a:rPr>
                        <a:t>Sugar crops</a:t>
                      </a:r>
                    </a:p>
                  </a:txBody>
                  <a:tcPr marL="3051" marR="3051" marT="3051" marB="0" anchor="ctr">
                    <a:lnL>
                      <a:noFill/>
                    </a:lnL>
                    <a:lnR>
                      <a:noFill/>
                    </a:lnR>
                    <a:lnT>
                      <a:noFill/>
                    </a:lnT>
                    <a:lnB>
                      <a:noFill/>
                    </a:lnB>
                    <a:solidFill>
                      <a:srgbClr val="F2F2F2"/>
                    </a:solidFill>
                  </a:tcPr>
                </a:tc>
                <a:tc>
                  <a:txBody>
                    <a:bodyPr/>
                    <a:lstStyle/>
                    <a:p>
                      <a:pPr algn="l" fontAlgn="b"/>
                      <a:endParaRPr lang="en-AU" sz="1600" b="0" i="0" u="none" strike="noStrike">
                        <a:solidFill>
                          <a:srgbClr val="000000"/>
                        </a:solidFill>
                        <a:effectLst/>
                        <a:latin typeface="Calibri" panose="020F0502020204030204" pitchFamily="34" charset="0"/>
                      </a:endParaRPr>
                    </a:p>
                  </a:txBody>
                  <a:tcPr marL="3051" marR="3051" marT="3051" marB="0" anchor="ctr">
                    <a:lnL>
                      <a:noFill/>
                    </a:lnL>
                    <a:lnR>
                      <a:noFill/>
                    </a:lnR>
                    <a:lnT>
                      <a:noFill/>
                    </a:lnT>
                    <a:lnB>
                      <a:noFill/>
                    </a:lnB>
                  </a:tcPr>
                </a:tc>
                <a:tc>
                  <a:txBody>
                    <a:bodyPr/>
                    <a:lstStyle/>
                    <a:p>
                      <a:pPr algn="l" fontAlgn="b"/>
                      <a:endParaRPr lang="en-AU" sz="1600" b="0" i="0" u="none" strike="noStrike">
                        <a:solidFill>
                          <a:srgbClr val="000000"/>
                        </a:solidFill>
                        <a:effectLst/>
                        <a:latin typeface="Calibri" panose="020F0502020204030204" pitchFamily="34" charset="0"/>
                      </a:endParaRPr>
                    </a:p>
                  </a:txBody>
                  <a:tcPr marL="3051" marR="3051" marT="3051" marB="0" anchor="ctr">
                    <a:lnL>
                      <a:noFill/>
                    </a:lnL>
                    <a:lnR>
                      <a:noFill/>
                    </a:lnR>
                    <a:lnT>
                      <a:noFill/>
                    </a:lnT>
                    <a:lnB>
                      <a:noFill/>
                    </a:lnB>
                  </a:tcPr>
                </a:tc>
                <a:tc>
                  <a:txBody>
                    <a:bodyPr/>
                    <a:lstStyle/>
                    <a:p>
                      <a:pPr algn="l" fontAlgn="b"/>
                      <a:endParaRPr lang="en-AU" sz="1600" b="0" i="0" u="none" strike="noStrike">
                        <a:solidFill>
                          <a:srgbClr val="000000"/>
                        </a:solidFill>
                        <a:effectLst/>
                        <a:latin typeface="Calibri" panose="020F0502020204030204" pitchFamily="34" charset="0"/>
                      </a:endParaRPr>
                    </a:p>
                  </a:txBody>
                  <a:tcPr marL="3051" marR="3051" marT="3051" marB="0" anchor="ctr">
                    <a:lnL>
                      <a:noFill/>
                    </a:lnL>
                    <a:lnR>
                      <a:noFill/>
                    </a:lnR>
                    <a:lnT>
                      <a:noFill/>
                    </a:lnT>
                    <a:lnB>
                      <a:noFill/>
                    </a:lnB>
                  </a:tcPr>
                </a:tc>
                <a:tc>
                  <a:txBody>
                    <a:bodyPr/>
                    <a:lstStyle/>
                    <a:p>
                      <a:pPr algn="l" fontAlgn="b"/>
                      <a:endParaRPr lang="en-AU" sz="1600" b="0" i="0" u="none" strike="noStrike">
                        <a:solidFill>
                          <a:srgbClr val="000000"/>
                        </a:solidFill>
                        <a:effectLst/>
                        <a:latin typeface="Calibri" panose="020F0502020204030204" pitchFamily="34" charset="0"/>
                      </a:endParaRPr>
                    </a:p>
                  </a:txBody>
                  <a:tcPr marL="3051" marR="3051" marT="3051" marB="0" anchor="ctr">
                    <a:lnL>
                      <a:noFill/>
                    </a:lnL>
                    <a:lnR>
                      <a:noFill/>
                    </a:lnR>
                    <a:lnT>
                      <a:noFill/>
                    </a:lnT>
                    <a:lnB>
                      <a:noFill/>
                    </a:lnB>
                  </a:tcPr>
                </a:tc>
                <a:extLst>
                  <a:ext uri="{0D108BD9-81ED-4DB2-BD59-A6C34878D82A}">
                    <a16:rowId xmlns:a16="http://schemas.microsoft.com/office/drawing/2014/main" val="10004"/>
                  </a:ext>
                </a:extLst>
              </a:tr>
              <a:tr h="246871">
                <a:tc>
                  <a:txBody>
                    <a:bodyPr/>
                    <a:lstStyle/>
                    <a:p>
                      <a:pPr algn="l" fontAlgn="b"/>
                      <a:r>
                        <a:rPr lang="en-AU" sz="1600" b="0" i="0" u="none" strike="noStrike">
                          <a:solidFill>
                            <a:srgbClr val="000000"/>
                          </a:solidFill>
                          <a:effectLst/>
                          <a:latin typeface="Calibri" panose="020F0502020204030204" pitchFamily="34" charset="0"/>
                        </a:rPr>
                        <a:t> </a:t>
                      </a:r>
                    </a:p>
                  </a:txBody>
                  <a:tcPr marL="3051" marR="3051" marT="3051" marB="0" anchor="ctr">
                    <a:lnL>
                      <a:noFill/>
                    </a:lnL>
                    <a:lnR>
                      <a:noFill/>
                    </a:lnR>
                    <a:lnT>
                      <a:noFill/>
                    </a:lnT>
                    <a:lnB>
                      <a:noFill/>
                    </a:lnB>
                    <a:solidFill>
                      <a:srgbClr val="F2F2F2"/>
                    </a:solidFill>
                  </a:tcPr>
                </a:tc>
                <a:tc>
                  <a:txBody>
                    <a:bodyPr/>
                    <a:lstStyle/>
                    <a:p>
                      <a:pPr algn="l" fontAlgn="b"/>
                      <a:r>
                        <a:rPr lang="en-AU" sz="1600" b="0" i="0" u="none" strike="noStrike">
                          <a:solidFill>
                            <a:srgbClr val="000000"/>
                          </a:solidFill>
                          <a:effectLst/>
                          <a:latin typeface="Calibri" panose="020F0502020204030204" pitchFamily="34" charset="0"/>
                        </a:rPr>
                        <a:t>A.1.1.4</a:t>
                      </a:r>
                    </a:p>
                  </a:txBody>
                  <a:tcPr marL="3051" marR="3051" marT="3051" marB="0" anchor="ctr">
                    <a:lnL>
                      <a:noFill/>
                    </a:lnL>
                    <a:lnR>
                      <a:noFill/>
                    </a:lnR>
                    <a:lnT>
                      <a:noFill/>
                    </a:lnT>
                    <a:lnB>
                      <a:noFill/>
                    </a:lnB>
                    <a:solidFill>
                      <a:srgbClr val="F2F2F2"/>
                    </a:solidFill>
                  </a:tcPr>
                </a:tc>
                <a:tc>
                  <a:txBody>
                    <a:bodyPr/>
                    <a:lstStyle/>
                    <a:p>
                      <a:pPr algn="l" fontAlgn="b"/>
                      <a:r>
                        <a:rPr lang="en-AU" sz="1600" b="0" i="0" u="none" strike="noStrike">
                          <a:solidFill>
                            <a:srgbClr val="000000"/>
                          </a:solidFill>
                          <a:effectLst/>
                          <a:latin typeface="Calibri" panose="020F0502020204030204" pitchFamily="34" charset="0"/>
                        </a:rPr>
                        <a:t>Pulses</a:t>
                      </a:r>
                    </a:p>
                  </a:txBody>
                  <a:tcPr marL="3051" marR="3051" marT="3051" marB="0" anchor="ctr">
                    <a:lnL>
                      <a:noFill/>
                    </a:lnL>
                    <a:lnR>
                      <a:noFill/>
                    </a:lnR>
                    <a:lnT>
                      <a:noFill/>
                    </a:lnT>
                    <a:lnB>
                      <a:noFill/>
                    </a:lnB>
                    <a:solidFill>
                      <a:srgbClr val="F2F2F2"/>
                    </a:solidFill>
                  </a:tcPr>
                </a:tc>
                <a:tc>
                  <a:txBody>
                    <a:bodyPr/>
                    <a:lstStyle/>
                    <a:p>
                      <a:pPr algn="l" fontAlgn="b"/>
                      <a:endParaRPr lang="en-AU" sz="1600" b="0" i="0" u="none" strike="noStrike">
                        <a:solidFill>
                          <a:srgbClr val="000000"/>
                        </a:solidFill>
                        <a:effectLst/>
                        <a:latin typeface="Calibri" panose="020F0502020204030204" pitchFamily="34" charset="0"/>
                      </a:endParaRPr>
                    </a:p>
                  </a:txBody>
                  <a:tcPr marL="3051" marR="3051" marT="3051" marB="0" anchor="ctr">
                    <a:lnL>
                      <a:noFill/>
                    </a:lnL>
                    <a:lnR>
                      <a:noFill/>
                    </a:lnR>
                    <a:lnT>
                      <a:noFill/>
                    </a:lnT>
                    <a:lnB>
                      <a:noFill/>
                    </a:lnB>
                  </a:tcPr>
                </a:tc>
                <a:tc>
                  <a:txBody>
                    <a:bodyPr/>
                    <a:lstStyle/>
                    <a:p>
                      <a:pPr algn="l" fontAlgn="b"/>
                      <a:r>
                        <a:rPr lang="en-AU" sz="1600" b="0" i="0" u="none" strike="noStrike" dirty="0">
                          <a:solidFill>
                            <a:srgbClr val="000000"/>
                          </a:solidFill>
                          <a:effectLst/>
                          <a:latin typeface="Calibri" panose="020F0502020204030204" pitchFamily="34" charset="0"/>
                        </a:rPr>
                        <a:t>Wood</a:t>
                      </a:r>
                    </a:p>
                  </a:txBody>
                  <a:tcPr marL="3051" marR="3051" marT="3051" marB="0" anchor="ctr">
                    <a:lnL>
                      <a:noFill/>
                    </a:lnL>
                    <a:lnR>
                      <a:noFill/>
                    </a:lnR>
                    <a:lnT>
                      <a:noFill/>
                    </a:lnT>
                    <a:lnB>
                      <a:noFill/>
                    </a:lnB>
                    <a:solidFill>
                      <a:srgbClr val="EBF1DE"/>
                    </a:solidFill>
                  </a:tcPr>
                </a:tc>
                <a:tc>
                  <a:txBody>
                    <a:bodyPr/>
                    <a:lstStyle/>
                    <a:p>
                      <a:pPr algn="l" fontAlgn="b"/>
                      <a:r>
                        <a:rPr lang="en-AU" sz="1600" b="0" i="0" u="none" strike="noStrike">
                          <a:solidFill>
                            <a:srgbClr val="000000"/>
                          </a:solidFill>
                          <a:effectLst/>
                          <a:latin typeface="Calibri" panose="020F0502020204030204" pitchFamily="34" charset="0"/>
                        </a:rPr>
                        <a:t>A.1.3.1</a:t>
                      </a:r>
                    </a:p>
                  </a:txBody>
                  <a:tcPr marL="3051" marR="3051" marT="3051" marB="0" anchor="ctr">
                    <a:lnL>
                      <a:noFill/>
                    </a:lnL>
                    <a:lnR>
                      <a:noFill/>
                    </a:lnR>
                    <a:lnT>
                      <a:noFill/>
                    </a:lnT>
                    <a:lnB>
                      <a:noFill/>
                    </a:lnB>
                    <a:solidFill>
                      <a:srgbClr val="EBF1DE"/>
                    </a:solidFill>
                  </a:tcPr>
                </a:tc>
                <a:tc>
                  <a:txBody>
                    <a:bodyPr/>
                    <a:lstStyle/>
                    <a:p>
                      <a:pPr algn="l" fontAlgn="b"/>
                      <a:r>
                        <a:rPr lang="en-AU" sz="1600" b="0" i="0" u="none" strike="noStrike" dirty="0">
                          <a:solidFill>
                            <a:srgbClr val="000000"/>
                          </a:solidFill>
                          <a:effectLst/>
                          <a:latin typeface="Calibri" panose="020F0502020204030204" pitchFamily="34" charset="0"/>
                        </a:rPr>
                        <a:t>Timber (Industrial </a:t>
                      </a:r>
                      <a:r>
                        <a:rPr lang="en-AU" sz="1600" b="0" i="0" u="none" strike="noStrike" dirty="0" err="1">
                          <a:solidFill>
                            <a:srgbClr val="000000"/>
                          </a:solidFill>
                          <a:effectLst/>
                          <a:latin typeface="Calibri" panose="020F0502020204030204" pitchFamily="34" charset="0"/>
                        </a:rPr>
                        <a:t>rou</a:t>
                      </a:r>
                      <a:r>
                        <a:rPr lang="en-AU" sz="1600" b="0" i="0" u="none" strike="noStrike" dirty="0">
                          <a:solidFill>
                            <a:srgbClr val="000000"/>
                          </a:solidFill>
                          <a:effectLst/>
                          <a:latin typeface="Calibri" panose="020F0502020204030204" pitchFamily="34" charset="0"/>
                        </a:rPr>
                        <a:t>…</a:t>
                      </a:r>
                    </a:p>
                  </a:txBody>
                  <a:tcPr marL="3051" marR="3051" marT="3051" marB="0" anchor="ctr">
                    <a:lnL>
                      <a:noFill/>
                    </a:lnL>
                    <a:lnR>
                      <a:noFill/>
                    </a:lnR>
                    <a:lnT>
                      <a:noFill/>
                    </a:lnT>
                    <a:lnB>
                      <a:noFill/>
                    </a:lnB>
                    <a:solidFill>
                      <a:srgbClr val="EBF1DE"/>
                    </a:solidFill>
                  </a:tcPr>
                </a:tc>
                <a:extLst>
                  <a:ext uri="{0D108BD9-81ED-4DB2-BD59-A6C34878D82A}">
                    <a16:rowId xmlns:a16="http://schemas.microsoft.com/office/drawing/2014/main" val="10005"/>
                  </a:ext>
                </a:extLst>
              </a:tr>
              <a:tr h="246871">
                <a:tc>
                  <a:txBody>
                    <a:bodyPr/>
                    <a:lstStyle/>
                    <a:p>
                      <a:pPr algn="l" fontAlgn="b"/>
                      <a:r>
                        <a:rPr lang="en-AU" sz="1600" b="0" i="0" u="none" strike="noStrike">
                          <a:solidFill>
                            <a:srgbClr val="000000"/>
                          </a:solidFill>
                          <a:effectLst/>
                          <a:latin typeface="Calibri" panose="020F0502020204030204" pitchFamily="34" charset="0"/>
                        </a:rPr>
                        <a:t> </a:t>
                      </a:r>
                    </a:p>
                  </a:txBody>
                  <a:tcPr marL="3051" marR="3051" marT="3051" marB="0" anchor="ctr">
                    <a:lnL>
                      <a:noFill/>
                    </a:lnL>
                    <a:lnR>
                      <a:noFill/>
                    </a:lnR>
                    <a:lnT>
                      <a:noFill/>
                    </a:lnT>
                    <a:lnB>
                      <a:noFill/>
                    </a:lnB>
                    <a:solidFill>
                      <a:srgbClr val="F2F2F2"/>
                    </a:solidFill>
                  </a:tcPr>
                </a:tc>
                <a:tc>
                  <a:txBody>
                    <a:bodyPr/>
                    <a:lstStyle/>
                    <a:p>
                      <a:pPr algn="l" fontAlgn="b"/>
                      <a:r>
                        <a:rPr lang="en-AU" sz="1600" b="0" i="0" u="none" strike="noStrike">
                          <a:solidFill>
                            <a:srgbClr val="000000"/>
                          </a:solidFill>
                          <a:effectLst/>
                          <a:latin typeface="Calibri" panose="020F0502020204030204" pitchFamily="34" charset="0"/>
                        </a:rPr>
                        <a:t>A.1.1.5</a:t>
                      </a:r>
                    </a:p>
                  </a:txBody>
                  <a:tcPr marL="3051" marR="3051" marT="3051" marB="0" anchor="ctr">
                    <a:lnL>
                      <a:noFill/>
                    </a:lnL>
                    <a:lnR>
                      <a:noFill/>
                    </a:lnR>
                    <a:lnT>
                      <a:noFill/>
                    </a:lnT>
                    <a:lnB>
                      <a:noFill/>
                    </a:lnB>
                    <a:solidFill>
                      <a:srgbClr val="F2F2F2"/>
                    </a:solidFill>
                  </a:tcPr>
                </a:tc>
                <a:tc>
                  <a:txBody>
                    <a:bodyPr/>
                    <a:lstStyle/>
                    <a:p>
                      <a:pPr algn="l" fontAlgn="b"/>
                      <a:r>
                        <a:rPr lang="en-AU" sz="1600" b="0" i="0" u="none" strike="noStrike">
                          <a:solidFill>
                            <a:srgbClr val="000000"/>
                          </a:solidFill>
                          <a:effectLst/>
                          <a:latin typeface="Calibri" panose="020F0502020204030204" pitchFamily="34" charset="0"/>
                        </a:rPr>
                        <a:t>Nuts</a:t>
                      </a:r>
                    </a:p>
                  </a:txBody>
                  <a:tcPr marL="3051" marR="3051" marT="3051" marB="0" anchor="ctr">
                    <a:lnL>
                      <a:noFill/>
                    </a:lnL>
                    <a:lnR>
                      <a:noFill/>
                    </a:lnR>
                    <a:lnT>
                      <a:noFill/>
                    </a:lnT>
                    <a:lnB>
                      <a:noFill/>
                    </a:lnB>
                    <a:solidFill>
                      <a:srgbClr val="F2F2F2"/>
                    </a:solidFill>
                  </a:tcPr>
                </a:tc>
                <a:tc>
                  <a:txBody>
                    <a:bodyPr/>
                    <a:lstStyle/>
                    <a:p>
                      <a:pPr algn="l" fontAlgn="b"/>
                      <a:endParaRPr lang="en-AU" sz="1600" b="0" i="0" u="none" strike="noStrike">
                        <a:solidFill>
                          <a:srgbClr val="000000"/>
                        </a:solidFill>
                        <a:effectLst/>
                        <a:latin typeface="Calibri" panose="020F0502020204030204" pitchFamily="34" charset="0"/>
                      </a:endParaRPr>
                    </a:p>
                  </a:txBody>
                  <a:tcPr marL="3051" marR="3051" marT="3051" marB="0" anchor="ctr">
                    <a:lnL>
                      <a:noFill/>
                    </a:lnL>
                    <a:lnR>
                      <a:noFill/>
                    </a:lnR>
                    <a:lnT>
                      <a:noFill/>
                    </a:lnT>
                    <a:lnB>
                      <a:noFill/>
                    </a:lnB>
                  </a:tcPr>
                </a:tc>
                <a:tc>
                  <a:txBody>
                    <a:bodyPr/>
                    <a:lstStyle/>
                    <a:p>
                      <a:pPr algn="l" fontAlgn="b"/>
                      <a:r>
                        <a:rPr lang="en-AU" sz="1600" b="0" i="0" u="none" strike="noStrike">
                          <a:solidFill>
                            <a:srgbClr val="000000"/>
                          </a:solidFill>
                          <a:effectLst/>
                          <a:latin typeface="Calibri" panose="020F0502020204030204" pitchFamily="34" charset="0"/>
                        </a:rPr>
                        <a:t> </a:t>
                      </a:r>
                    </a:p>
                  </a:txBody>
                  <a:tcPr marL="3051" marR="3051" marT="3051" marB="0" anchor="ctr">
                    <a:lnL>
                      <a:noFill/>
                    </a:lnL>
                    <a:lnR>
                      <a:noFill/>
                    </a:lnR>
                    <a:lnT>
                      <a:noFill/>
                    </a:lnT>
                    <a:lnB>
                      <a:noFill/>
                    </a:lnB>
                    <a:solidFill>
                      <a:srgbClr val="EBF1DE"/>
                    </a:solidFill>
                  </a:tcPr>
                </a:tc>
                <a:tc>
                  <a:txBody>
                    <a:bodyPr/>
                    <a:lstStyle/>
                    <a:p>
                      <a:pPr algn="l" fontAlgn="b"/>
                      <a:r>
                        <a:rPr lang="en-AU" sz="1600" b="0" i="0" u="none" strike="noStrike">
                          <a:solidFill>
                            <a:srgbClr val="000000"/>
                          </a:solidFill>
                          <a:effectLst/>
                          <a:latin typeface="Calibri" panose="020F0502020204030204" pitchFamily="34" charset="0"/>
                        </a:rPr>
                        <a:t>A.1.3.2</a:t>
                      </a:r>
                    </a:p>
                  </a:txBody>
                  <a:tcPr marL="3051" marR="3051" marT="3051" marB="0" anchor="ctr">
                    <a:lnL>
                      <a:noFill/>
                    </a:lnL>
                    <a:lnR>
                      <a:noFill/>
                    </a:lnR>
                    <a:lnT>
                      <a:noFill/>
                    </a:lnT>
                    <a:lnB>
                      <a:noFill/>
                    </a:lnB>
                    <a:solidFill>
                      <a:srgbClr val="EBF1DE"/>
                    </a:solidFill>
                  </a:tcPr>
                </a:tc>
                <a:tc>
                  <a:txBody>
                    <a:bodyPr/>
                    <a:lstStyle/>
                    <a:p>
                      <a:pPr algn="l" fontAlgn="b"/>
                      <a:r>
                        <a:rPr lang="en-AU" sz="1600" b="0" i="0" u="none" strike="noStrike">
                          <a:solidFill>
                            <a:srgbClr val="000000"/>
                          </a:solidFill>
                          <a:effectLst/>
                          <a:latin typeface="Calibri" panose="020F0502020204030204" pitchFamily="34" charset="0"/>
                        </a:rPr>
                        <a:t>Wood fuel and other ext..</a:t>
                      </a:r>
                    </a:p>
                  </a:txBody>
                  <a:tcPr marL="3051" marR="3051" marT="3051" marB="0" anchor="ctr">
                    <a:lnL>
                      <a:noFill/>
                    </a:lnL>
                    <a:lnR>
                      <a:noFill/>
                    </a:lnR>
                    <a:lnT>
                      <a:noFill/>
                    </a:lnT>
                    <a:lnB>
                      <a:noFill/>
                    </a:lnB>
                    <a:solidFill>
                      <a:srgbClr val="EBF1DE"/>
                    </a:solidFill>
                  </a:tcPr>
                </a:tc>
                <a:extLst>
                  <a:ext uri="{0D108BD9-81ED-4DB2-BD59-A6C34878D82A}">
                    <a16:rowId xmlns:a16="http://schemas.microsoft.com/office/drawing/2014/main" val="10006"/>
                  </a:ext>
                </a:extLst>
              </a:tr>
              <a:tr h="246871">
                <a:tc>
                  <a:txBody>
                    <a:bodyPr/>
                    <a:lstStyle/>
                    <a:p>
                      <a:pPr algn="l" fontAlgn="b"/>
                      <a:r>
                        <a:rPr lang="en-AU" sz="1600" b="0" i="0" u="none" strike="noStrike">
                          <a:solidFill>
                            <a:srgbClr val="000000"/>
                          </a:solidFill>
                          <a:effectLst/>
                          <a:latin typeface="Calibri" panose="020F0502020204030204" pitchFamily="34" charset="0"/>
                        </a:rPr>
                        <a:t> </a:t>
                      </a:r>
                    </a:p>
                  </a:txBody>
                  <a:tcPr marL="3051" marR="3051" marT="3051" marB="0" anchor="ctr">
                    <a:lnL>
                      <a:noFill/>
                    </a:lnL>
                    <a:lnR>
                      <a:noFill/>
                    </a:lnR>
                    <a:lnT>
                      <a:noFill/>
                    </a:lnT>
                    <a:lnB>
                      <a:noFill/>
                    </a:lnB>
                    <a:solidFill>
                      <a:srgbClr val="F2F2F2"/>
                    </a:solidFill>
                  </a:tcPr>
                </a:tc>
                <a:tc>
                  <a:txBody>
                    <a:bodyPr/>
                    <a:lstStyle/>
                    <a:p>
                      <a:pPr algn="l" fontAlgn="b"/>
                      <a:r>
                        <a:rPr lang="en-AU" sz="1600" b="0" i="0" u="none" strike="noStrike">
                          <a:solidFill>
                            <a:srgbClr val="000000"/>
                          </a:solidFill>
                          <a:effectLst/>
                          <a:latin typeface="Calibri" panose="020F0502020204030204" pitchFamily="34" charset="0"/>
                        </a:rPr>
                        <a:t>A.1.1.6</a:t>
                      </a:r>
                    </a:p>
                  </a:txBody>
                  <a:tcPr marL="3051" marR="3051" marT="3051" marB="0" anchor="ctr">
                    <a:lnL>
                      <a:noFill/>
                    </a:lnL>
                    <a:lnR>
                      <a:noFill/>
                    </a:lnR>
                    <a:lnT>
                      <a:noFill/>
                    </a:lnT>
                    <a:lnB>
                      <a:noFill/>
                    </a:lnB>
                    <a:solidFill>
                      <a:srgbClr val="F2F2F2"/>
                    </a:solidFill>
                  </a:tcPr>
                </a:tc>
                <a:tc>
                  <a:txBody>
                    <a:bodyPr/>
                    <a:lstStyle/>
                    <a:p>
                      <a:pPr algn="l" fontAlgn="b"/>
                      <a:r>
                        <a:rPr lang="en-AU" sz="1600" b="0" i="0" u="none" strike="noStrike">
                          <a:solidFill>
                            <a:srgbClr val="000000"/>
                          </a:solidFill>
                          <a:effectLst/>
                          <a:latin typeface="Calibri" panose="020F0502020204030204" pitchFamily="34" charset="0"/>
                        </a:rPr>
                        <a:t>Oil bearing crops</a:t>
                      </a:r>
                    </a:p>
                  </a:txBody>
                  <a:tcPr marL="3051" marR="3051" marT="3051" marB="0" anchor="ctr">
                    <a:lnL>
                      <a:noFill/>
                    </a:lnL>
                    <a:lnR>
                      <a:noFill/>
                    </a:lnR>
                    <a:lnT>
                      <a:noFill/>
                    </a:lnT>
                    <a:lnB>
                      <a:noFill/>
                    </a:lnB>
                    <a:solidFill>
                      <a:srgbClr val="F2F2F2"/>
                    </a:solidFill>
                  </a:tcPr>
                </a:tc>
                <a:tc>
                  <a:txBody>
                    <a:bodyPr/>
                    <a:lstStyle/>
                    <a:p>
                      <a:pPr algn="l" fontAlgn="b"/>
                      <a:endParaRPr lang="en-AU" sz="1600" b="0" i="0" u="none" strike="noStrike">
                        <a:solidFill>
                          <a:srgbClr val="000000"/>
                        </a:solidFill>
                        <a:effectLst/>
                        <a:latin typeface="Calibri" panose="020F0502020204030204" pitchFamily="34" charset="0"/>
                      </a:endParaRPr>
                    </a:p>
                  </a:txBody>
                  <a:tcPr marL="3051" marR="3051" marT="3051" marB="0" anchor="ctr">
                    <a:lnL>
                      <a:noFill/>
                    </a:lnL>
                    <a:lnR>
                      <a:noFill/>
                    </a:lnR>
                    <a:lnT>
                      <a:noFill/>
                    </a:lnT>
                    <a:lnB>
                      <a:noFill/>
                    </a:lnB>
                  </a:tcPr>
                </a:tc>
                <a:tc>
                  <a:txBody>
                    <a:bodyPr/>
                    <a:lstStyle/>
                    <a:p>
                      <a:pPr algn="l" fontAlgn="b"/>
                      <a:endParaRPr lang="en-AU" sz="1600" b="0" i="0" u="none" strike="noStrike">
                        <a:solidFill>
                          <a:srgbClr val="000000"/>
                        </a:solidFill>
                        <a:effectLst/>
                        <a:latin typeface="Calibri" panose="020F0502020204030204" pitchFamily="34" charset="0"/>
                      </a:endParaRPr>
                    </a:p>
                  </a:txBody>
                  <a:tcPr marL="3051" marR="3051" marT="3051" marB="0" anchor="ctr">
                    <a:lnL>
                      <a:noFill/>
                    </a:lnL>
                    <a:lnR>
                      <a:noFill/>
                    </a:lnR>
                    <a:lnT>
                      <a:noFill/>
                    </a:lnT>
                    <a:lnB>
                      <a:noFill/>
                    </a:lnB>
                  </a:tcPr>
                </a:tc>
                <a:tc>
                  <a:txBody>
                    <a:bodyPr/>
                    <a:lstStyle/>
                    <a:p>
                      <a:pPr algn="l" fontAlgn="b"/>
                      <a:endParaRPr lang="en-AU" sz="1600" b="0" i="0" u="none" strike="noStrike">
                        <a:solidFill>
                          <a:srgbClr val="000000"/>
                        </a:solidFill>
                        <a:effectLst/>
                        <a:latin typeface="Calibri" panose="020F0502020204030204" pitchFamily="34" charset="0"/>
                      </a:endParaRPr>
                    </a:p>
                  </a:txBody>
                  <a:tcPr marL="3051" marR="3051" marT="3051" marB="0" anchor="ctr">
                    <a:lnL>
                      <a:noFill/>
                    </a:lnL>
                    <a:lnR>
                      <a:noFill/>
                    </a:lnR>
                    <a:lnT>
                      <a:noFill/>
                    </a:lnT>
                    <a:lnB>
                      <a:noFill/>
                    </a:lnB>
                  </a:tcPr>
                </a:tc>
                <a:tc>
                  <a:txBody>
                    <a:bodyPr/>
                    <a:lstStyle/>
                    <a:p>
                      <a:pPr algn="l" fontAlgn="b"/>
                      <a:endParaRPr lang="en-AU" sz="1600" b="0" i="0" u="none" strike="noStrike">
                        <a:solidFill>
                          <a:srgbClr val="000000"/>
                        </a:solidFill>
                        <a:effectLst/>
                        <a:latin typeface="Calibri" panose="020F0502020204030204" pitchFamily="34" charset="0"/>
                      </a:endParaRPr>
                    </a:p>
                  </a:txBody>
                  <a:tcPr marL="3051" marR="3051" marT="3051" marB="0" anchor="ctr">
                    <a:lnL>
                      <a:noFill/>
                    </a:lnL>
                    <a:lnR>
                      <a:noFill/>
                    </a:lnR>
                    <a:lnT>
                      <a:noFill/>
                    </a:lnT>
                    <a:lnB>
                      <a:noFill/>
                    </a:lnB>
                  </a:tcPr>
                </a:tc>
                <a:extLst>
                  <a:ext uri="{0D108BD9-81ED-4DB2-BD59-A6C34878D82A}">
                    <a16:rowId xmlns:a16="http://schemas.microsoft.com/office/drawing/2014/main" val="10007"/>
                  </a:ext>
                </a:extLst>
              </a:tr>
              <a:tr h="490690">
                <a:tc>
                  <a:txBody>
                    <a:bodyPr/>
                    <a:lstStyle/>
                    <a:p>
                      <a:pPr algn="l" fontAlgn="b"/>
                      <a:r>
                        <a:rPr lang="en-AU" sz="1600" b="0" i="0" u="none" strike="noStrike">
                          <a:solidFill>
                            <a:srgbClr val="000000"/>
                          </a:solidFill>
                          <a:effectLst/>
                          <a:latin typeface="Calibri" panose="020F0502020204030204" pitchFamily="34" charset="0"/>
                        </a:rPr>
                        <a:t> </a:t>
                      </a:r>
                    </a:p>
                  </a:txBody>
                  <a:tcPr marL="3051" marR="3051" marT="3051" marB="0" anchor="ctr">
                    <a:lnL>
                      <a:noFill/>
                    </a:lnL>
                    <a:lnR>
                      <a:noFill/>
                    </a:lnR>
                    <a:lnT>
                      <a:noFill/>
                    </a:lnT>
                    <a:lnB>
                      <a:noFill/>
                    </a:lnB>
                    <a:solidFill>
                      <a:srgbClr val="F2F2F2"/>
                    </a:solidFill>
                  </a:tcPr>
                </a:tc>
                <a:tc>
                  <a:txBody>
                    <a:bodyPr/>
                    <a:lstStyle/>
                    <a:p>
                      <a:pPr algn="l" fontAlgn="b"/>
                      <a:r>
                        <a:rPr lang="en-AU" sz="1600" b="0" i="0" u="none" strike="noStrike">
                          <a:solidFill>
                            <a:srgbClr val="000000"/>
                          </a:solidFill>
                          <a:effectLst/>
                          <a:latin typeface="Calibri" panose="020F0502020204030204" pitchFamily="34" charset="0"/>
                        </a:rPr>
                        <a:t>A.1.1.7</a:t>
                      </a:r>
                    </a:p>
                  </a:txBody>
                  <a:tcPr marL="3051" marR="3051" marT="3051" marB="0" anchor="ctr">
                    <a:lnL>
                      <a:noFill/>
                    </a:lnL>
                    <a:lnR>
                      <a:noFill/>
                    </a:lnR>
                    <a:lnT>
                      <a:noFill/>
                    </a:lnT>
                    <a:lnB>
                      <a:noFill/>
                    </a:lnB>
                    <a:solidFill>
                      <a:srgbClr val="F2F2F2"/>
                    </a:solidFill>
                  </a:tcPr>
                </a:tc>
                <a:tc>
                  <a:txBody>
                    <a:bodyPr/>
                    <a:lstStyle/>
                    <a:p>
                      <a:pPr algn="l" fontAlgn="b"/>
                      <a:r>
                        <a:rPr lang="en-AU" sz="1600" b="0" i="0" u="none" strike="noStrike">
                          <a:solidFill>
                            <a:srgbClr val="000000"/>
                          </a:solidFill>
                          <a:effectLst/>
                          <a:latin typeface="Calibri" panose="020F0502020204030204" pitchFamily="34" charset="0"/>
                        </a:rPr>
                        <a:t>Vegetables</a:t>
                      </a:r>
                    </a:p>
                  </a:txBody>
                  <a:tcPr marL="3051" marR="3051" marT="3051" marB="0" anchor="ctr">
                    <a:lnL>
                      <a:noFill/>
                    </a:lnL>
                    <a:lnR>
                      <a:noFill/>
                    </a:lnR>
                    <a:lnT>
                      <a:noFill/>
                    </a:lnT>
                    <a:lnB>
                      <a:noFill/>
                    </a:lnB>
                    <a:solidFill>
                      <a:srgbClr val="F2F2F2"/>
                    </a:solidFill>
                  </a:tcPr>
                </a:tc>
                <a:tc>
                  <a:txBody>
                    <a:bodyPr/>
                    <a:lstStyle/>
                    <a:p>
                      <a:pPr algn="l" fontAlgn="b"/>
                      <a:endParaRPr lang="en-AU" sz="1600" b="0" i="0" u="none" strike="noStrike">
                        <a:solidFill>
                          <a:srgbClr val="000000"/>
                        </a:solidFill>
                        <a:effectLst/>
                        <a:latin typeface="Calibri" panose="020F0502020204030204" pitchFamily="34" charset="0"/>
                      </a:endParaRPr>
                    </a:p>
                  </a:txBody>
                  <a:tcPr marL="3051" marR="3051" marT="3051" marB="0" anchor="ctr">
                    <a:lnL>
                      <a:noFill/>
                    </a:lnL>
                    <a:lnR>
                      <a:noFill/>
                    </a:lnR>
                    <a:lnT>
                      <a:noFill/>
                    </a:lnT>
                    <a:lnB>
                      <a:noFill/>
                    </a:lnB>
                  </a:tcPr>
                </a:tc>
                <a:tc>
                  <a:txBody>
                    <a:bodyPr/>
                    <a:lstStyle/>
                    <a:p>
                      <a:pPr algn="l" fontAlgn="b"/>
                      <a:r>
                        <a:rPr lang="en-AU" sz="1600" b="0" i="0" u="none" strike="noStrike">
                          <a:solidFill>
                            <a:srgbClr val="000000"/>
                          </a:solidFill>
                          <a:effectLst/>
                          <a:latin typeface="Calibri" panose="020F0502020204030204" pitchFamily="34" charset="0"/>
                        </a:rPr>
                        <a:t>Wild harvest n.e.c.</a:t>
                      </a:r>
                    </a:p>
                  </a:txBody>
                  <a:tcPr marL="3051" marR="3051" marT="3051" marB="0" anchor="ctr">
                    <a:lnL>
                      <a:noFill/>
                    </a:lnL>
                    <a:lnR>
                      <a:noFill/>
                    </a:lnR>
                    <a:lnT>
                      <a:noFill/>
                    </a:lnT>
                    <a:lnB>
                      <a:noFill/>
                    </a:lnB>
                    <a:solidFill>
                      <a:srgbClr val="DAEEF3"/>
                    </a:solidFill>
                  </a:tcPr>
                </a:tc>
                <a:tc>
                  <a:txBody>
                    <a:bodyPr/>
                    <a:lstStyle/>
                    <a:p>
                      <a:pPr algn="l" fontAlgn="b"/>
                      <a:r>
                        <a:rPr lang="en-AU" sz="1600" b="0" i="0" u="none" strike="noStrike">
                          <a:solidFill>
                            <a:srgbClr val="000000"/>
                          </a:solidFill>
                          <a:effectLst/>
                          <a:latin typeface="Calibri" panose="020F0502020204030204" pitchFamily="34" charset="0"/>
                        </a:rPr>
                        <a:t>A.1.4.1</a:t>
                      </a:r>
                    </a:p>
                  </a:txBody>
                  <a:tcPr marL="3051" marR="3051" marT="3051" marB="0" anchor="ctr">
                    <a:lnL>
                      <a:noFill/>
                    </a:lnL>
                    <a:lnR>
                      <a:noFill/>
                    </a:lnR>
                    <a:lnT>
                      <a:noFill/>
                    </a:lnT>
                    <a:lnB>
                      <a:noFill/>
                    </a:lnB>
                    <a:solidFill>
                      <a:srgbClr val="DAEEF3"/>
                    </a:solidFill>
                  </a:tcPr>
                </a:tc>
                <a:tc>
                  <a:txBody>
                    <a:bodyPr/>
                    <a:lstStyle/>
                    <a:p>
                      <a:pPr algn="l" fontAlgn="b"/>
                      <a:r>
                        <a:rPr lang="en-AU" sz="1600" b="0" i="0" u="none" strike="noStrike">
                          <a:solidFill>
                            <a:srgbClr val="000000"/>
                          </a:solidFill>
                          <a:effectLst/>
                          <a:latin typeface="Calibri" panose="020F0502020204030204" pitchFamily="34" charset="0"/>
                        </a:rPr>
                        <a:t>Wild fish catch</a:t>
                      </a:r>
                    </a:p>
                  </a:txBody>
                  <a:tcPr marL="3051" marR="3051" marT="3051" marB="0" anchor="ctr">
                    <a:lnL>
                      <a:noFill/>
                    </a:lnL>
                    <a:lnR>
                      <a:noFill/>
                    </a:lnR>
                    <a:lnT>
                      <a:noFill/>
                    </a:lnT>
                    <a:lnB>
                      <a:noFill/>
                    </a:lnB>
                    <a:solidFill>
                      <a:srgbClr val="DAEEF3"/>
                    </a:solidFill>
                  </a:tcPr>
                </a:tc>
                <a:extLst>
                  <a:ext uri="{0D108BD9-81ED-4DB2-BD59-A6C34878D82A}">
                    <a16:rowId xmlns:a16="http://schemas.microsoft.com/office/drawing/2014/main" val="10008"/>
                  </a:ext>
                </a:extLst>
              </a:tr>
              <a:tr h="246871">
                <a:tc>
                  <a:txBody>
                    <a:bodyPr/>
                    <a:lstStyle/>
                    <a:p>
                      <a:pPr algn="l" fontAlgn="b"/>
                      <a:r>
                        <a:rPr lang="en-AU" sz="1600" b="0" i="0" u="none" strike="noStrike">
                          <a:solidFill>
                            <a:srgbClr val="000000"/>
                          </a:solidFill>
                          <a:effectLst/>
                          <a:latin typeface="Calibri" panose="020F0502020204030204" pitchFamily="34" charset="0"/>
                        </a:rPr>
                        <a:t> </a:t>
                      </a:r>
                    </a:p>
                  </a:txBody>
                  <a:tcPr marL="3051" marR="3051" marT="3051" marB="0" anchor="ctr">
                    <a:lnL>
                      <a:noFill/>
                    </a:lnL>
                    <a:lnR>
                      <a:noFill/>
                    </a:lnR>
                    <a:lnT>
                      <a:noFill/>
                    </a:lnT>
                    <a:lnB>
                      <a:noFill/>
                    </a:lnB>
                    <a:solidFill>
                      <a:srgbClr val="F2F2F2"/>
                    </a:solidFill>
                  </a:tcPr>
                </a:tc>
                <a:tc>
                  <a:txBody>
                    <a:bodyPr/>
                    <a:lstStyle/>
                    <a:p>
                      <a:pPr algn="l" fontAlgn="b"/>
                      <a:r>
                        <a:rPr lang="en-AU" sz="1600" b="0" i="0" u="none" strike="noStrike">
                          <a:solidFill>
                            <a:srgbClr val="000000"/>
                          </a:solidFill>
                          <a:effectLst/>
                          <a:latin typeface="Calibri" panose="020F0502020204030204" pitchFamily="34" charset="0"/>
                        </a:rPr>
                        <a:t>A.1.1.8</a:t>
                      </a:r>
                    </a:p>
                  </a:txBody>
                  <a:tcPr marL="3051" marR="3051" marT="3051" marB="0" anchor="ctr">
                    <a:lnL>
                      <a:noFill/>
                    </a:lnL>
                    <a:lnR>
                      <a:noFill/>
                    </a:lnR>
                    <a:lnT>
                      <a:noFill/>
                    </a:lnT>
                    <a:lnB>
                      <a:noFill/>
                    </a:lnB>
                    <a:solidFill>
                      <a:srgbClr val="F2F2F2"/>
                    </a:solidFill>
                  </a:tcPr>
                </a:tc>
                <a:tc>
                  <a:txBody>
                    <a:bodyPr/>
                    <a:lstStyle/>
                    <a:p>
                      <a:pPr algn="l" fontAlgn="b"/>
                      <a:r>
                        <a:rPr lang="en-AU" sz="1600" b="0" i="0" u="none" strike="noStrike">
                          <a:solidFill>
                            <a:srgbClr val="000000"/>
                          </a:solidFill>
                          <a:effectLst/>
                          <a:latin typeface="Calibri" panose="020F0502020204030204" pitchFamily="34" charset="0"/>
                        </a:rPr>
                        <a:t>Fruits</a:t>
                      </a:r>
                    </a:p>
                  </a:txBody>
                  <a:tcPr marL="3051" marR="3051" marT="3051" marB="0" anchor="ctr">
                    <a:lnL>
                      <a:noFill/>
                    </a:lnL>
                    <a:lnR>
                      <a:noFill/>
                    </a:lnR>
                    <a:lnT>
                      <a:noFill/>
                    </a:lnT>
                    <a:lnB>
                      <a:noFill/>
                    </a:lnB>
                    <a:solidFill>
                      <a:srgbClr val="F2F2F2"/>
                    </a:solidFill>
                  </a:tcPr>
                </a:tc>
                <a:tc>
                  <a:txBody>
                    <a:bodyPr/>
                    <a:lstStyle/>
                    <a:p>
                      <a:pPr algn="l" fontAlgn="b"/>
                      <a:endParaRPr lang="en-AU" sz="1600" b="0" i="0" u="none" strike="noStrike">
                        <a:solidFill>
                          <a:srgbClr val="000000"/>
                        </a:solidFill>
                        <a:effectLst/>
                        <a:latin typeface="Calibri" panose="020F0502020204030204" pitchFamily="34" charset="0"/>
                      </a:endParaRPr>
                    </a:p>
                  </a:txBody>
                  <a:tcPr marL="3051" marR="3051" marT="3051" marB="0" anchor="ctr">
                    <a:lnL>
                      <a:noFill/>
                    </a:lnL>
                    <a:lnR>
                      <a:noFill/>
                    </a:lnR>
                    <a:lnT>
                      <a:noFill/>
                    </a:lnT>
                    <a:lnB>
                      <a:noFill/>
                    </a:lnB>
                  </a:tcPr>
                </a:tc>
                <a:tc>
                  <a:txBody>
                    <a:bodyPr/>
                    <a:lstStyle/>
                    <a:p>
                      <a:pPr algn="l" fontAlgn="b"/>
                      <a:r>
                        <a:rPr lang="en-AU" sz="1600" b="0" i="0" u="none" strike="noStrike">
                          <a:solidFill>
                            <a:srgbClr val="000000"/>
                          </a:solidFill>
                          <a:effectLst/>
                          <a:latin typeface="Calibri" panose="020F0502020204030204" pitchFamily="34" charset="0"/>
                        </a:rPr>
                        <a:t> </a:t>
                      </a:r>
                    </a:p>
                  </a:txBody>
                  <a:tcPr marL="3051" marR="3051" marT="3051" marB="0" anchor="ctr">
                    <a:lnL>
                      <a:noFill/>
                    </a:lnL>
                    <a:lnR>
                      <a:noFill/>
                    </a:lnR>
                    <a:lnT>
                      <a:noFill/>
                    </a:lnT>
                    <a:lnB>
                      <a:noFill/>
                    </a:lnB>
                    <a:solidFill>
                      <a:srgbClr val="DAEEF3"/>
                    </a:solidFill>
                  </a:tcPr>
                </a:tc>
                <a:tc>
                  <a:txBody>
                    <a:bodyPr/>
                    <a:lstStyle/>
                    <a:p>
                      <a:pPr algn="l" fontAlgn="b"/>
                      <a:r>
                        <a:rPr lang="en-AU" sz="1600" b="0" i="0" u="none" strike="noStrike">
                          <a:solidFill>
                            <a:srgbClr val="000000"/>
                          </a:solidFill>
                          <a:effectLst/>
                          <a:latin typeface="Calibri" panose="020F0502020204030204" pitchFamily="34" charset="0"/>
                        </a:rPr>
                        <a:t>A.1.4.2</a:t>
                      </a:r>
                    </a:p>
                  </a:txBody>
                  <a:tcPr marL="3051" marR="3051" marT="3051" marB="0" anchor="ctr">
                    <a:lnL>
                      <a:noFill/>
                    </a:lnL>
                    <a:lnR>
                      <a:noFill/>
                    </a:lnR>
                    <a:lnT>
                      <a:noFill/>
                    </a:lnT>
                    <a:lnB>
                      <a:noFill/>
                    </a:lnB>
                    <a:solidFill>
                      <a:srgbClr val="DAEEF3"/>
                    </a:solidFill>
                  </a:tcPr>
                </a:tc>
                <a:tc>
                  <a:txBody>
                    <a:bodyPr/>
                    <a:lstStyle/>
                    <a:p>
                      <a:pPr algn="l" fontAlgn="b"/>
                      <a:r>
                        <a:rPr lang="en-AU" sz="1600" b="0" i="0" u="none" strike="noStrike">
                          <a:solidFill>
                            <a:srgbClr val="000000"/>
                          </a:solidFill>
                          <a:effectLst/>
                          <a:latin typeface="Calibri" panose="020F0502020204030204" pitchFamily="34" charset="0"/>
                        </a:rPr>
                        <a:t>All other wild  aquatic ani…</a:t>
                      </a:r>
                    </a:p>
                  </a:txBody>
                  <a:tcPr marL="3051" marR="3051" marT="3051" marB="0" anchor="ctr">
                    <a:lnL>
                      <a:noFill/>
                    </a:lnL>
                    <a:lnR>
                      <a:noFill/>
                    </a:lnR>
                    <a:lnT>
                      <a:noFill/>
                    </a:lnT>
                    <a:lnB>
                      <a:noFill/>
                    </a:lnB>
                    <a:solidFill>
                      <a:srgbClr val="DAEEF3"/>
                    </a:solidFill>
                  </a:tcPr>
                </a:tc>
                <a:extLst>
                  <a:ext uri="{0D108BD9-81ED-4DB2-BD59-A6C34878D82A}">
                    <a16:rowId xmlns:a16="http://schemas.microsoft.com/office/drawing/2014/main" val="10009"/>
                  </a:ext>
                </a:extLst>
              </a:tr>
              <a:tr h="246871">
                <a:tc>
                  <a:txBody>
                    <a:bodyPr/>
                    <a:lstStyle/>
                    <a:p>
                      <a:pPr algn="l" fontAlgn="b"/>
                      <a:r>
                        <a:rPr lang="en-AU" sz="1600" b="0" i="0" u="none" strike="noStrike">
                          <a:solidFill>
                            <a:srgbClr val="000000"/>
                          </a:solidFill>
                          <a:effectLst/>
                          <a:latin typeface="Calibri" panose="020F0502020204030204" pitchFamily="34" charset="0"/>
                        </a:rPr>
                        <a:t> </a:t>
                      </a:r>
                    </a:p>
                  </a:txBody>
                  <a:tcPr marL="3051" marR="3051" marT="3051" marB="0" anchor="ctr">
                    <a:lnL>
                      <a:noFill/>
                    </a:lnL>
                    <a:lnR>
                      <a:noFill/>
                    </a:lnR>
                    <a:lnT>
                      <a:noFill/>
                    </a:lnT>
                    <a:lnB>
                      <a:noFill/>
                    </a:lnB>
                    <a:solidFill>
                      <a:srgbClr val="F2F2F2"/>
                    </a:solidFill>
                  </a:tcPr>
                </a:tc>
                <a:tc>
                  <a:txBody>
                    <a:bodyPr/>
                    <a:lstStyle/>
                    <a:p>
                      <a:pPr algn="l" fontAlgn="b"/>
                      <a:r>
                        <a:rPr lang="en-AU" sz="1600" b="0" i="0" u="none" strike="noStrike">
                          <a:solidFill>
                            <a:srgbClr val="000000"/>
                          </a:solidFill>
                          <a:effectLst/>
                          <a:latin typeface="Calibri" panose="020F0502020204030204" pitchFamily="34" charset="0"/>
                        </a:rPr>
                        <a:t>A.1.1.9</a:t>
                      </a:r>
                    </a:p>
                  </a:txBody>
                  <a:tcPr marL="3051" marR="3051" marT="3051" marB="0" anchor="ctr">
                    <a:lnL>
                      <a:noFill/>
                    </a:lnL>
                    <a:lnR>
                      <a:noFill/>
                    </a:lnR>
                    <a:lnT>
                      <a:noFill/>
                    </a:lnT>
                    <a:lnB>
                      <a:noFill/>
                    </a:lnB>
                    <a:solidFill>
                      <a:srgbClr val="F2F2F2"/>
                    </a:solidFill>
                  </a:tcPr>
                </a:tc>
                <a:tc>
                  <a:txBody>
                    <a:bodyPr/>
                    <a:lstStyle/>
                    <a:p>
                      <a:pPr algn="l" fontAlgn="b"/>
                      <a:r>
                        <a:rPr lang="en-AU" sz="1600" b="0" i="0" u="none" strike="noStrike">
                          <a:solidFill>
                            <a:srgbClr val="000000"/>
                          </a:solidFill>
                          <a:effectLst/>
                          <a:latin typeface="Calibri" panose="020F0502020204030204" pitchFamily="34" charset="0"/>
                        </a:rPr>
                        <a:t>Fibres</a:t>
                      </a:r>
                    </a:p>
                  </a:txBody>
                  <a:tcPr marL="3051" marR="3051" marT="3051" marB="0" anchor="ctr">
                    <a:lnL>
                      <a:noFill/>
                    </a:lnL>
                    <a:lnR>
                      <a:noFill/>
                    </a:lnR>
                    <a:lnT>
                      <a:noFill/>
                    </a:lnT>
                    <a:lnB>
                      <a:noFill/>
                    </a:lnB>
                    <a:solidFill>
                      <a:srgbClr val="F2F2F2"/>
                    </a:solidFill>
                  </a:tcPr>
                </a:tc>
                <a:tc>
                  <a:txBody>
                    <a:bodyPr/>
                    <a:lstStyle/>
                    <a:p>
                      <a:pPr algn="l" fontAlgn="b"/>
                      <a:endParaRPr lang="en-AU" sz="1600" b="0" i="0" u="none" strike="noStrike">
                        <a:solidFill>
                          <a:srgbClr val="000000"/>
                        </a:solidFill>
                        <a:effectLst/>
                        <a:latin typeface="Calibri" panose="020F0502020204030204" pitchFamily="34" charset="0"/>
                      </a:endParaRPr>
                    </a:p>
                  </a:txBody>
                  <a:tcPr marL="3051" marR="3051" marT="3051" marB="0" anchor="ctr">
                    <a:lnL>
                      <a:noFill/>
                    </a:lnL>
                    <a:lnR>
                      <a:noFill/>
                    </a:lnR>
                    <a:lnT>
                      <a:noFill/>
                    </a:lnT>
                    <a:lnB>
                      <a:noFill/>
                    </a:lnB>
                  </a:tcPr>
                </a:tc>
                <a:tc>
                  <a:txBody>
                    <a:bodyPr/>
                    <a:lstStyle/>
                    <a:p>
                      <a:pPr algn="l" fontAlgn="b"/>
                      <a:r>
                        <a:rPr lang="en-AU" sz="1600" b="0" i="0" u="none" strike="noStrike">
                          <a:solidFill>
                            <a:srgbClr val="000000"/>
                          </a:solidFill>
                          <a:effectLst/>
                          <a:latin typeface="Calibri" panose="020F0502020204030204" pitchFamily="34" charset="0"/>
                        </a:rPr>
                        <a:t> </a:t>
                      </a:r>
                    </a:p>
                  </a:txBody>
                  <a:tcPr marL="3051" marR="3051" marT="3051" marB="0" anchor="ctr">
                    <a:lnL>
                      <a:noFill/>
                    </a:lnL>
                    <a:lnR>
                      <a:noFill/>
                    </a:lnR>
                    <a:lnT>
                      <a:noFill/>
                    </a:lnT>
                    <a:lnB>
                      <a:noFill/>
                    </a:lnB>
                    <a:solidFill>
                      <a:srgbClr val="DAEEF3"/>
                    </a:solidFill>
                  </a:tcPr>
                </a:tc>
                <a:tc>
                  <a:txBody>
                    <a:bodyPr/>
                    <a:lstStyle/>
                    <a:p>
                      <a:pPr algn="l" fontAlgn="b"/>
                      <a:r>
                        <a:rPr lang="en-AU" sz="1600" b="0" i="0" u="none" strike="noStrike">
                          <a:solidFill>
                            <a:srgbClr val="000000"/>
                          </a:solidFill>
                          <a:effectLst/>
                          <a:latin typeface="Calibri" panose="020F0502020204030204" pitchFamily="34" charset="0"/>
                        </a:rPr>
                        <a:t>A.1.4.3</a:t>
                      </a:r>
                    </a:p>
                  </a:txBody>
                  <a:tcPr marL="3051" marR="3051" marT="3051" marB="0" anchor="ctr">
                    <a:lnL>
                      <a:noFill/>
                    </a:lnL>
                    <a:lnR>
                      <a:noFill/>
                    </a:lnR>
                    <a:lnT>
                      <a:noFill/>
                    </a:lnT>
                    <a:lnB>
                      <a:noFill/>
                    </a:lnB>
                    <a:solidFill>
                      <a:srgbClr val="DAEEF3"/>
                    </a:solidFill>
                  </a:tcPr>
                </a:tc>
                <a:tc>
                  <a:txBody>
                    <a:bodyPr/>
                    <a:lstStyle/>
                    <a:p>
                      <a:pPr algn="l" fontAlgn="b"/>
                      <a:r>
                        <a:rPr lang="en-AU" sz="1600" b="0" i="0" u="none" strike="noStrike">
                          <a:solidFill>
                            <a:srgbClr val="000000"/>
                          </a:solidFill>
                          <a:effectLst/>
                          <a:latin typeface="Calibri" panose="020F0502020204030204" pitchFamily="34" charset="0"/>
                        </a:rPr>
                        <a:t>Wild aquatic plant harvest</a:t>
                      </a:r>
                    </a:p>
                  </a:txBody>
                  <a:tcPr marL="3051" marR="3051" marT="3051" marB="0" anchor="ctr">
                    <a:lnL>
                      <a:noFill/>
                    </a:lnL>
                    <a:lnR>
                      <a:noFill/>
                    </a:lnR>
                    <a:lnT>
                      <a:noFill/>
                    </a:lnT>
                    <a:lnB>
                      <a:noFill/>
                    </a:lnB>
                    <a:solidFill>
                      <a:srgbClr val="DAEEF3"/>
                    </a:solidFill>
                  </a:tcPr>
                </a:tc>
                <a:extLst>
                  <a:ext uri="{0D108BD9-81ED-4DB2-BD59-A6C34878D82A}">
                    <a16:rowId xmlns:a16="http://schemas.microsoft.com/office/drawing/2014/main" val="10010"/>
                  </a:ext>
                </a:extLst>
              </a:tr>
              <a:tr h="246871">
                <a:tc>
                  <a:txBody>
                    <a:bodyPr/>
                    <a:lstStyle/>
                    <a:p>
                      <a:pPr algn="l" fontAlgn="b"/>
                      <a:r>
                        <a:rPr lang="en-AU" sz="1600" b="0" i="0" u="none" strike="noStrike">
                          <a:solidFill>
                            <a:srgbClr val="000000"/>
                          </a:solidFill>
                          <a:effectLst/>
                          <a:latin typeface="Calibri" panose="020F0502020204030204" pitchFamily="34" charset="0"/>
                        </a:rPr>
                        <a:t> </a:t>
                      </a:r>
                    </a:p>
                  </a:txBody>
                  <a:tcPr marL="3051" marR="3051" marT="3051" marB="0" anchor="ctr">
                    <a:lnL>
                      <a:noFill/>
                    </a:lnL>
                    <a:lnR>
                      <a:noFill/>
                    </a:lnR>
                    <a:lnT>
                      <a:noFill/>
                    </a:lnT>
                    <a:lnB>
                      <a:noFill/>
                    </a:lnB>
                    <a:solidFill>
                      <a:srgbClr val="F2F2F2"/>
                    </a:solidFill>
                  </a:tcPr>
                </a:tc>
                <a:tc>
                  <a:txBody>
                    <a:bodyPr/>
                    <a:lstStyle/>
                    <a:p>
                      <a:pPr algn="l" fontAlgn="b"/>
                      <a:r>
                        <a:rPr lang="en-AU" sz="1600" b="0" i="0" u="none" strike="noStrike">
                          <a:solidFill>
                            <a:srgbClr val="000000"/>
                          </a:solidFill>
                          <a:effectLst/>
                          <a:latin typeface="Calibri" panose="020F0502020204030204" pitchFamily="34" charset="0"/>
                        </a:rPr>
                        <a:t>A.1.1.10</a:t>
                      </a:r>
                    </a:p>
                  </a:txBody>
                  <a:tcPr marL="3051" marR="3051" marT="3051" marB="0" anchor="ctr">
                    <a:lnL>
                      <a:noFill/>
                    </a:lnL>
                    <a:lnR>
                      <a:noFill/>
                    </a:lnR>
                    <a:lnT>
                      <a:noFill/>
                    </a:lnT>
                    <a:lnB>
                      <a:noFill/>
                    </a:lnB>
                    <a:solidFill>
                      <a:srgbClr val="F2F2F2"/>
                    </a:solidFill>
                  </a:tcPr>
                </a:tc>
                <a:tc>
                  <a:txBody>
                    <a:bodyPr/>
                    <a:lstStyle/>
                    <a:p>
                      <a:pPr algn="l" fontAlgn="b"/>
                      <a:r>
                        <a:rPr lang="en-AU" sz="1600" b="0" i="0" u="none" strike="noStrike">
                          <a:solidFill>
                            <a:srgbClr val="000000"/>
                          </a:solidFill>
                          <a:effectLst/>
                          <a:latin typeface="Calibri" panose="020F0502020204030204" pitchFamily="34" charset="0"/>
                        </a:rPr>
                        <a:t>Other crops n.e.c</a:t>
                      </a:r>
                    </a:p>
                  </a:txBody>
                  <a:tcPr marL="3051" marR="3051" marT="3051" marB="0" anchor="ctr">
                    <a:lnL>
                      <a:noFill/>
                    </a:lnL>
                    <a:lnR>
                      <a:noFill/>
                    </a:lnR>
                    <a:lnT>
                      <a:noFill/>
                    </a:lnT>
                    <a:lnB>
                      <a:noFill/>
                    </a:lnB>
                    <a:solidFill>
                      <a:srgbClr val="F2F2F2"/>
                    </a:solidFill>
                  </a:tcPr>
                </a:tc>
                <a:tc>
                  <a:txBody>
                    <a:bodyPr/>
                    <a:lstStyle/>
                    <a:p>
                      <a:pPr algn="l" fontAlgn="b"/>
                      <a:endParaRPr lang="en-AU" sz="1600" b="0" i="0" u="none" strike="noStrike">
                        <a:solidFill>
                          <a:srgbClr val="000000"/>
                        </a:solidFill>
                        <a:effectLst/>
                        <a:latin typeface="Calibri" panose="020F0502020204030204" pitchFamily="34" charset="0"/>
                      </a:endParaRPr>
                    </a:p>
                  </a:txBody>
                  <a:tcPr marL="3051" marR="3051" marT="3051" marB="0" anchor="ctr">
                    <a:lnL>
                      <a:noFill/>
                    </a:lnL>
                    <a:lnR>
                      <a:noFill/>
                    </a:lnR>
                    <a:lnT>
                      <a:noFill/>
                    </a:lnT>
                    <a:lnB>
                      <a:noFill/>
                    </a:lnB>
                  </a:tcPr>
                </a:tc>
                <a:tc>
                  <a:txBody>
                    <a:bodyPr/>
                    <a:lstStyle/>
                    <a:p>
                      <a:pPr algn="l" fontAlgn="b"/>
                      <a:r>
                        <a:rPr lang="en-AU" sz="1600" b="0" i="0" u="none" strike="noStrike">
                          <a:solidFill>
                            <a:srgbClr val="000000"/>
                          </a:solidFill>
                          <a:effectLst/>
                          <a:latin typeface="Calibri" panose="020F0502020204030204" pitchFamily="34" charset="0"/>
                        </a:rPr>
                        <a:t> </a:t>
                      </a:r>
                    </a:p>
                  </a:txBody>
                  <a:tcPr marL="3051" marR="3051" marT="3051" marB="0" anchor="ctr">
                    <a:lnL>
                      <a:noFill/>
                    </a:lnL>
                    <a:lnR>
                      <a:noFill/>
                    </a:lnR>
                    <a:lnT>
                      <a:noFill/>
                    </a:lnT>
                    <a:lnB>
                      <a:noFill/>
                    </a:lnB>
                    <a:solidFill>
                      <a:srgbClr val="DAEEF3"/>
                    </a:solidFill>
                  </a:tcPr>
                </a:tc>
                <a:tc>
                  <a:txBody>
                    <a:bodyPr/>
                    <a:lstStyle/>
                    <a:p>
                      <a:pPr algn="l" fontAlgn="b"/>
                      <a:r>
                        <a:rPr lang="en-AU" sz="1600" b="0" i="0" u="none" strike="noStrike">
                          <a:solidFill>
                            <a:srgbClr val="000000"/>
                          </a:solidFill>
                          <a:effectLst/>
                          <a:latin typeface="Calibri" panose="020F0502020204030204" pitchFamily="34" charset="0"/>
                        </a:rPr>
                        <a:t>A.1.4.4</a:t>
                      </a:r>
                    </a:p>
                  </a:txBody>
                  <a:tcPr marL="3051" marR="3051" marT="3051" marB="0" anchor="ctr">
                    <a:lnL>
                      <a:noFill/>
                    </a:lnL>
                    <a:lnR>
                      <a:noFill/>
                    </a:lnR>
                    <a:lnT>
                      <a:noFill/>
                    </a:lnT>
                    <a:lnB>
                      <a:noFill/>
                    </a:lnB>
                    <a:solidFill>
                      <a:srgbClr val="DAEEF3"/>
                    </a:solidFill>
                  </a:tcPr>
                </a:tc>
                <a:tc>
                  <a:txBody>
                    <a:bodyPr/>
                    <a:lstStyle/>
                    <a:p>
                      <a:pPr algn="l" fontAlgn="b"/>
                      <a:r>
                        <a:rPr lang="en-AU" sz="1600" b="0" i="0" u="none" strike="noStrike">
                          <a:solidFill>
                            <a:srgbClr val="000000"/>
                          </a:solidFill>
                          <a:effectLst/>
                          <a:latin typeface="Calibri" panose="020F0502020204030204" pitchFamily="34" charset="0"/>
                        </a:rPr>
                        <a:t>Wild terr. plant harvest n.e.c.</a:t>
                      </a:r>
                    </a:p>
                  </a:txBody>
                  <a:tcPr marL="3051" marR="3051" marT="3051" marB="0" anchor="ctr">
                    <a:lnL>
                      <a:noFill/>
                    </a:lnL>
                    <a:lnR>
                      <a:noFill/>
                    </a:lnR>
                    <a:lnT>
                      <a:noFill/>
                    </a:lnT>
                    <a:lnB>
                      <a:noFill/>
                    </a:lnB>
                    <a:solidFill>
                      <a:srgbClr val="DAEEF3"/>
                    </a:solidFill>
                  </a:tcPr>
                </a:tc>
                <a:extLst>
                  <a:ext uri="{0D108BD9-81ED-4DB2-BD59-A6C34878D82A}">
                    <a16:rowId xmlns:a16="http://schemas.microsoft.com/office/drawing/2014/main" val="10011"/>
                  </a:ext>
                </a:extLst>
              </a:tr>
              <a:tr h="490690">
                <a:tc>
                  <a:txBody>
                    <a:bodyPr/>
                    <a:lstStyle/>
                    <a:p>
                      <a:pPr algn="l" fontAlgn="b"/>
                      <a:r>
                        <a:rPr lang="en-AU" sz="1600" b="0" i="0" u="none" strike="noStrike">
                          <a:solidFill>
                            <a:srgbClr val="000000"/>
                          </a:solidFill>
                          <a:effectLst/>
                          <a:latin typeface="Calibri" panose="020F0502020204030204" pitchFamily="34" charset="0"/>
                        </a:rPr>
                        <a:t> </a:t>
                      </a:r>
                    </a:p>
                  </a:txBody>
                  <a:tcPr marL="3051" marR="3051" marT="3051" marB="0" anchor="ctr">
                    <a:lnL>
                      <a:noFill/>
                    </a:lnL>
                    <a:lnR>
                      <a:noFill/>
                    </a:lnR>
                    <a:lnT>
                      <a:noFill/>
                    </a:lnT>
                    <a:lnB>
                      <a:noFill/>
                    </a:lnB>
                    <a:solidFill>
                      <a:srgbClr val="F2F2F2"/>
                    </a:solidFill>
                  </a:tcPr>
                </a:tc>
                <a:tc>
                  <a:txBody>
                    <a:bodyPr/>
                    <a:lstStyle/>
                    <a:p>
                      <a:pPr algn="l" fontAlgn="b"/>
                      <a:r>
                        <a:rPr lang="en-AU" sz="1600" b="0" i="0" u="none" strike="noStrike">
                          <a:solidFill>
                            <a:srgbClr val="000000"/>
                          </a:solidFill>
                          <a:effectLst/>
                          <a:latin typeface="Calibri" panose="020F0502020204030204" pitchFamily="34" charset="0"/>
                        </a:rPr>
                        <a:t>A.1.1.11</a:t>
                      </a:r>
                    </a:p>
                  </a:txBody>
                  <a:tcPr marL="3051" marR="3051" marT="3051" marB="0" anchor="ctr">
                    <a:lnL>
                      <a:noFill/>
                    </a:lnL>
                    <a:lnR>
                      <a:noFill/>
                    </a:lnR>
                    <a:lnT>
                      <a:noFill/>
                    </a:lnT>
                    <a:lnB>
                      <a:noFill/>
                    </a:lnB>
                    <a:solidFill>
                      <a:srgbClr val="F2F2F2"/>
                    </a:solidFill>
                  </a:tcPr>
                </a:tc>
                <a:tc>
                  <a:txBody>
                    <a:bodyPr/>
                    <a:lstStyle/>
                    <a:p>
                      <a:pPr algn="l" fontAlgn="b"/>
                      <a:r>
                        <a:rPr lang="en-AU" sz="1600" b="0" i="0" u="none" strike="noStrike" dirty="0">
                          <a:solidFill>
                            <a:srgbClr val="000000"/>
                          </a:solidFill>
                          <a:effectLst/>
                          <a:latin typeface="Calibri" panose="020F0502020204030204" pitchFamily="34" charset="0"/>
                        </a:rPr>
                        <a:t>Spice - beverage – pharm…</a:t>
                      </a:r>
                    </a:p>
                  </a:txBody>
                  <a:tcPr marL="3051" marR="3051" marT="3051" marB="0" anchor="ctr">
                    <a:lnL>
                      <a:noFill/>
                    </a:lnL>
                    <a:lnR>
                      <a:noFill/>
                    </a:lnR>
                    <a:lnT>
                      <a:noFill/>
                    </a:lnT>
                    <a:lnB>
                      <a:noFill/>
                    </a:lnB>
                    <a:solidFill>
                      <a:srgbClr val="F2F2F2"/>
                    </a:solidFill>
                  </a:tcPr>
                </a:tc>
                <a:tc>
                  <a:txBody>
                    <a:bodyPr/>
                    <a:lstStyle/>
                    <a:p>
                      <a:pPr algn="l" fontAlgn="b"/>
                      <a:endParaRPr lang="en-AU" sz="1600" b="0" i="0" u="none" strike="noStrike">
                        <a:solidFill>
                          <a:srgbClr val="000000"/>
                        </a:solidFill>
                        <a:effectLst/>
                        <a:latin typeface="Calibri" panose="020F0502020204030204" pitchFamily="34" charset="0"/>
                      </a:endParaRPr>
                    </a:p>
                  </a:txBody>
                  <a:tcPr marL="3051" marR="3051" marT="3051" marB="0" anchor="ctr">
                    <a:lnL>
                      <a:noFill/>
                    </a:lnL>
                    <a:lnR>
                      <a:noFill/>
                    </a:lnR>
                    <a:lnT>
                      <a:noFill/>
                    </a:lnT>
                    <a:lnB>
                      <a:noFill/>
                    </a:lnB>
                  </a:tcPr>
                </a:tc>
                <a:tc>
                  <a:txBody>
                    <a:bodyPr/>
                    <a:lstStyle/>
                    <a:p>
                      <a:pPr algn="l" fontAlgn="b"/>
                      <a:r>
                        <a:rPr lang="en-AU" sz="1600" b="0" i="0" u="none" strike="noStrike">
                          <a:solidFill>
                            <a:srgbClr val="000000"/>
                          </a:solidFill>
                          <a:effectLst/>
                          <a:latin typeface="Calibri" panose="020F0502020204030204" pitchFamily="34" charset="0"/>
                        </a:rPr>
                        <a:t> </a:t>
                      </a:r>
                    </a:p>
                  </a:txBody>
                  <a:tcPr marL="3051" marR="3051" marT="3051" marB="0" anchor="ctr">
                    <a:lnL>
                      <a:noFill/>
                    </a:lnL>
                    <a:lnR>
                      <a:noFill/>
                    </a:lnR>
                    <a:lnT>
                      <a:noFill/>
                    </a:lnT>
                    <a:lnB>
                      <a:noFill/>
                    </a:lnB>
                    <a:solidFill>
                      <a:srgbClr val="DAEEF3"/>
                    </a:solidFill>
                  </a:tcPr>
                </a:tc>
                <a:tc>
                  <a:txBody>
                    <a:bodyPr/>
                    <a:lstStyle/>
                    <a:p>
                      <a:pPr algn="l" fontAlgn="b"/>
                      <a:r>
                        <a:rPr lang="en-AU" sz="1600" b="0" i="0" u="none" strike="noStrike" dirty="0">
                          <a:solidFill>
                            <a:srgbClr val="000000"/>
                          </a:solidFill>
                          <a:effectLst/>
                          <a:latin typeface="Calibri" panose="020F0502020204030204" pitchFamily="34" charset="0"/>
                        </a:rPr>
                        <a:t>A.1.4.5</a:t>
                      </a:r>
                    </a:p>
                  </a:txBody>
                  <a:tcPr marL="3051" marR="3051" marT="3051" marB="0" anchor="ctr">
                    <a:lnL>
                      <a:noFill/>
                    </a:lnL>
                    <a:lnR>
                      <a:noFill/>
                    </a:lnR>
                    <a:lnT>
                      <a:noFill/>
                    </a:lnT>
                    <a:lnB>
                      <a:noFill/>
                    </a:lnB>
                    <a:solidFill>
                      <a:srgbClr val="DAEEF3"/>
                    </a:solidFill>
                  </a:tcPr>
                </a:tc>
                <a:tc>
                  <a:txBody>
                    <a:bodyPr/>
                    <a:lstStyle/>
                    <a:p>
                      <a:pPr algn="l" fontAlgn="b"/>
                      <a:r>
                        <a:rPr lang="en-AU" sz="1600" b="0" i="0" u="none" strike="noStrike" dirty="0">
                          <a:solidFill>
                            <a:srgbClr val="000000"/>
                          </a:solidFill>
                          <a:effectLst/>
                          <a:latin typeface="Calibri" panose="020F0502020204030204" pitchFamily="34" charset="0"/>
                        </a:rPr>
                        <a:t>Wild terrestrial animal catch</a:t>
                      </a:r>
                    </a:p>
                  </a:txBody>
                  <a:tcPr marL="3051" marR="3051" marT="3051" marB="0" anchor="ctr">
                    <a:lnL>
                      <a:noFill/>
                    </a:lnL>
                    <a:lnR>
                      <a:noFill/>
                    </a:lnR>
                    <a:lnT>
                      <a:noFill/>
                    </a:lnT>
                    <a:lnB>
                      <a:noFill/>
                    </a:lnB>
                    <a:solidFill>
                      <a:srgbClr val="DAEEF3"/>
                    </a:solidFill>
                  </a:tcPr>
                </a:tc>
                <a:extLst>
                  <a:ext uri="{0D108BD9-81ED-4DB2-BD59-A6C34878D82A}">
                    <a16:rowId xmlns:a16="http://schemas.microsoft.com/office/drawing/2014/main" val="10012"/>
                  </a:ext>
                </a:extLst>
              </a:tr>
              <a:tr h="246871">
                <a:tc>
                  <a:txBody>
                    <a:bodyPr/>
                    <a:lstStyle/>
                    <a:p>
                      <a:pPr algn="l" fontAlgn="b"/>
                      <a:r>
                        <a:rPr lang="en-AU" sz="1600" b="0" i="0" u="none" strike="noStrike">
                          <a:solidFill>
                            <a:srgbClr val="000000"/>
                          </a:solidFill>
                          <a:effectLst/>
                          <a:latin typeface="Calibri" panose="020F0502020204030204" pitchFamily="34" charset="0"/>
                        </a:rPr>
                        <a:t> </a:t>
                      </a:r>
                    </a:p>
                  </a:txBody>
                  <a:tcPr marL="3051" marR="3051" marT="3051" marB="0" anchor="ctr">
                    <a:lnL>
                      <a:noFill/>
                    </a:lnL>
                    <a:lnR>
                      <a:noFill/>
                    </a:lnR>
                    <a:lnT>
                      <a:noFill/>
                    </a:lnT>
                    <a:lnB>
                      <a:noFill/>
                    </a:lnB>
                    <a:solidFill>
                      <a:srgbClr val="F2F2F2"/>
                    </a:solidFill>
                  </a:tcPr>
                </a:tc>
                <a:tc>
                  <a:txBody>
                    <a:bodyPr/>
                    <a:lstStyle/>
                    <a:p>
                      <a:pPr algn="l" fontAlgn="b"/>
                      <a:r>
                        <a:rPr lang="en-AU" sz="1600" b="0" i="0" u="none" strike="noStrike">
                          <a:solidFill>
                            <a:srgbClr val="000000"/>
                          </a:solidFill>
                          <a:effectLst/>
                          <a:latin typeface="Calibri" panose="020F0502020204030204" pitchFamily="34" charset="0"/>
                        </a:rPr>
                        <a:t>A.1.1.12</a:t>
                      </a:r>
                    </a:p>
                  </a:txBody>
                  <a:tcPr marL="3051" marR="3051" marT="3051" marB="0" anchor="ctr">
                    <a:lnL>
                      <a:noFill/>
                    </a:lnL>
                    <a:lnR>
                      <a:noFill/>
                    </a:lnR>
                    <a:lnT>
                      <a:noFill/>
                    </a:lnT>
                    <a:lnB>
                      <a:noFill/>
                    </a:lnB>
                    <a:solidFill>
                      <a:srgbClr val="F2F2F2"/>
                    </a:solidFill>
                  </a:tcPr>
                </a:tc>
                <a:tc>
                  <a:txBody>
                    <a:bodyPr/>
                    <a:lstStyle/>
                    <a:p>
                      <a:pPr algn="l" fontAlgn="b"/>
                      <a:r>
                        <a:rPr lang="en-AU" sz="1600" b="0" i="0" u="none" strike="noStrike" dirty="0">
                          <a:solidFill>
                            <a:srgbClr val="000000"/>
                          </a:solidFill>
                          <a:effectLst/>
                          <a:latin typeface="Calibri" panose="020F0502020204030204" pitchFamily="34" charset="0"/>
                        </a:rPr>
                        <a:t>Tobacco</a:t>
                      </a:r>
                    </a:p>
                  </a:txBody>
                  <a:tcPr marL="3051" marR="3051" marT="3051" marB="0" anchor="ctr">
                    <a:lnL>
                      <a:noFill/>
                    </a:lnL>
                    <a:lnR>
                      <a:noFill/>
                    </a:lnR>
                    <a:lnT>
                      <a:noFill/>
                    </a:lnT>
                    <a:lnB>
                      <a:noFill/>
                    </a:lnB>
                    <a:solidFill>
                      <a:srgbClr val="F2F2F2"/>
                    </a:solidFill>
                  </a:tcPr>
                </a:tc>
                <a:tc>
                  <a:txBody>
                    <a:bodyPr/>
                    <a:lstStyle/>
                    <a:p>
                      <a:pPr algn="l" fontAlgn="b"/>
                      <a:endParaRPr lang="en-AU" sz="1600" b="0" i="0" u="none" strike="noStrike">
                        <a:solidFill>
                          <a:srgbClr val="000000"/>
                        </a:solidFill>
                        <a:effectLst/>
                        <a:latin typeface="Calibri" panose="020F0502020204030204" pitchFamily="34" charset="0"/>
                      </a:endParaRPr>
                    </a:p>
                  </a:txBody>
                  <a:tcPr marL="3051" marR="3051" marT="3051" marB="0" anchor="ctr">
                    <a:lnL>
                      <a:noFill/>
                    </a:lnL>
                    <a:lnR>
                      <a:noFill/>
                    </a:lnR>
                    <a:lnT>
                      <a:noFill/>
                    </a:lnT>
                    <a:lnB>
                      <a:noFill/>
                    </a:lnB>
                  </a:tcPr>
                </a:tc>
                <a:tc>
                  <a:txBody>
                    <a:bodyPr/>
                    <a:lstStyle/>
                    <a:p>
                      <a:pPr algn="l" fontAlgn="b"/>
                      <a:endParaRPr lang="en-AU" sz="1600" b="0" i="0" u="none" strike="noStrike" dirty="0">
                        <a:solidFill>
                          <a:srgbClr val="000000"/>
                        </a:solidFill>
                        <a:effectLst/>
                        <a:latin typeface="Calibri" panose="020F0502020204030204" pitchFamily="34" charset="0"/>
                      </a:endParaRPr>
                    </a:p>
                  </a:txBody>
                  <a:tcPr marL="3051" marR="3051" marT="3051" marB="0" anchor="ctr">
                    <a:lnL>
                      <a:noFill/>
                    </a:lnL>
                    <a:lnR>
                      <a:noFill/>
                    </a:lnR>
                    <a:lnT>
                      <a:noFill/>
                    </a:lnT>
                    <a:lnB>
                      <a:noFill/>
                    </a:lnB>
                  </a:tcPr>
                </a:tc>
                <a:tc>
                  <a:txBody>
                    <a:bodyPr/>
                    <a:lstStyle/>
                    <a:p>
                      <a:pPr algn="l" fontAlgn="b"/>
                      <a:endParaRPr lang="en-AU" sz="1600" b="0" i="0" u="none" strike="noStrike">
                        <a:solidFill>
                          <a:srgbClr val="000000"/>
                        </a:solidFill>
                        <a:effectLst/>
                        <a:latin typeface="Calibri" panose="020F0502020204030204" pitchFamily="34" charset="0"/>
                      </a:endParaRPr>
                    </a:p>
                  </a:txBody>
                  <a:tcPr marL="3051" marR="3051" marT="3051" marB="0" anchor="ctr">
                    <a:lnL>
                      <a:noFill/>
                    </a:lnL>
                    <a:lnR>
                      <a:noFill/>
                    </a:lnR>
                    <a:lnT>
                      <a:noFill/>
                    </a:lnT>
                    <a:lnB>
                      <a:noFill/>
                    </a:lnB>
                  </a:tcPr>
                </a:tc>
                <a:tc>
                  <a:txBody>
                    <a:bodyPr/>
                    <a:lstStyle/>
                    <a:p>
                      <a:pPr algn="l" fontAlgn="b"/>
                      <a:endParaRPr lang="en-AU" sz="1600" b="0" i="0" u="none" strike="noStrike" dirty="0">
                        <a:solidFill>
                          <a:srgbClr val="000000"/>
                        </a:solidFill>
                        <a:effectLst/>
                        <a:latin typeface="Calibri" panose="020F0502020204030204" pitchFamily="34" charset="0"/>
                      </a:endParaRPr>
                    </a:p>
                  </a:txBody>
                  <a:tcPr marL="3051" marR="3051" marT="3051" marB="0" anchor="ctr">
                    <a:lnL>
                      <a:noFill/>
                    </a:lnL>
                    <a:lnR>
                      <a:noFill/>
                    </a:lnR>
                    <a:lnT>
                      <a:noFill/>
                    </a:lnT>
                    <a:lnB>
                      <a:noFill/>
                    </a:lnB>
                  </a:tcPr>
                </a:tc>
                <a:extLst>
                  <a:ext uri="{0D108BD9-81ED-4DB2-BD59-A6C34878D82A}">
                    <a16:rowId xmlns:a16="http://schemas.microsoft.com/office/drawing/2014/main" val="10013"/>
                  </a:ext>
                </a:extLst>
              </a:tr>
            </a:tbl>
          </a:graphicData>
        </a:graphic>
      </p:graphicFrame>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0392" y="188984"/>
            <a:ext cx="777921" cy="686780"/>
          </a:xfrm>
          <a:prstGeom prst="rect">
            <a:avLst/>
          </a:prstGeom>
        </p:spPr>
      </p:pic>
    </p:spTree>
    <p:extLst>
      <p:ext uri="{BB962C8B-B14F-4D97-AF65-F5344CB8AC3E}">
        <p14:creationId xmlns:p14="http://schemas.microsoft.com/office/powerpoint/2010/main" val="4099073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Footer Placeholder 3"/>
          <p:cNvSpPr>
            <a:spLocks noGrp="1"/>
          </p:cNvSpPr>
          <p:nvPr>
            <p:ph type="ftr" sz="quarter" idx="11"/>
          </p:nvPr>
        </p:nvSpPr>
        <p:spPr>
          <a:xfrm>
            <a:off x="755576" y="6504332"/>
            <a:ext cx="6083845" cy="124274"/>
          </a:xfrm>
        </p:spPr>
        <p:txBody>
          <a:bodyPr/>
          <a:lstStyle/>
          <a:p>
            <a:r>
              <a:rPr lang="en-AU" dirty="0"/>
              <a:t>EW-MFA Webinar 1 for Laos and Philippines| 6 November 2017</a:t>
            </a:r>
            <a:endParaRPr lang="en-US" dirty="0"/>
          </a:p>
        </p:txBody>
      </p:sp>
      <p:sp>
        <p:nvSpPr>
          <p:cNvPr id="9" name="Title 8"/>
          <p:cNvSpPr>
            <a:spLocks noGrp="1"/>
          </p:cNvSpPr>
          <p:nvPr>
            <p:ph type="title" idx="4294967295"/>
          </p:nvPr>
        </p:nvSpPr>
        <p:spPr>
          <a:xfrm>
            <a:off x="358776" y="274639"/>
            <a:ext cx="7813624" cy="490065"/>
          </a:xfrm>
        </p:spPr>
        <p:txBody>
          <a:bodyPr>
            <a:noAutofit/>
          </a:bodyPr>
          <a:lstStyle/>
          <a:p>
            <a:pPr algn="ctr"/>
            <a:r>
              <a:rPr lang="en-AU" sz="2400" dirty="0"/>
              <a:t>Compiling A.1.1 Crops – First check if you are already compiling data</a:t>
            </a:r>
            <a:endParaRPr lang="en-AU" sz="2400" dirty="0">
              <a:effectLst/>
            </a:endParaRPr>
          </a:p>
        </p:txBody>
      </p:sp>
      <p:sp>
        <p:nvSpPr>
          <p:cNvPr id="3" name="Slide Number Placeholder 2"/>
          <p:cNvSpPr>
            <a:spLocks noGrp="1"/>
          </p:cNvSpPr>
          <p:nvPr>
            <p:ph type="sldNum" sz="quarter" idx="4"/>
          </p:nvPr>
        </p:nvSpPr>
        <p:spPr/>
        <p:txBody>
          <a:bodyPr/>
          <a:lstStyle/>
          <a:p>
            <a:fld id="{2ABE124A-B5C5-46E0-B944-45307B126769}" type="slidenum">
              <a:rPr lang="en-AU" smtClean="0"/>
              <a:pPr/>
              <a:t>26</a:t>
            </a:fld>
            <a:r>
              <a:rPr lang="en-AU"/>
              <a:t>  |</a:t>
            </a:r>
            <a:endParaRPr lang="en-AU" dirty="0"/>
          </a:p>
        </p:txBody>
      </p:sp>
      <p:graphicFrame>
        <p:nvGraphicFramePr>
          <p:cNvPr id="5" name="Table 4"/>
          <p:cNvGraphicFramePr>
            <a:graphicFrameLocks noGrp="1"/>
          </p:cNvGraphicFramePr>
          <p:nvPr>
            <p:extLst/>
          </p:nvPr>
        </p:nvGraphicFramePr>
        <p:xfrm>
          <a:off x="1043608" y="1159017"/>
          <a:ext cx="7344816" cy="4573595"/>
        </p:xfrm>
        <a:graphic>
          <a:graphicData uri="http://schemas.openxmlformats.org/drawingml/2006/table">
            <a:tbl>
              <a:tblPr/>
              <a:tblGrid>
                <a:gridCol w="1904211">
                  <a:extLst>
                    <a:ext uri="{9D8B030D-6E8A-4147-A177-3AD203B41FA5}">
                      <a16:colId xmlns:a16="http://schemas.microsoft.com/office/drawing/2014/main" val="20000"/>
                    </a:ext>
                  </a:extLst>
                </a:gridCol>
                <a:gridCol w="751323">
                  <a:extLst>
                    <a:ext uri="{9D8B030D-6E8A-4147-A177-3AD203B41FA5}">
                      <a16:colId xmlns:a16="http://schemas.microsoft.com/office/drawing/2014/main" val="20001"/>
                    </a:ext>
                  </a:extLst>
                </a:gridCol>
                <a:gridCol w="621783">
                  <a:extLst>
                    <a:ext uri="{9D8B030D-6E8A-4147-A177-3AD203B41FA5}">
                      <a16:colId xmlns:a16="http://schemas.microsoft.com/office/drawing/2014/main" val="20002"/>
                    </a:ext>
                  </a:extLst>
                </a:gridCol>
                <a:gridCol w="518153">
                  <a:extLst>
                    <a:ext uri="{9D8B030D-6E8A-4147-A177-3AD203B41FA5}">
                      <a16:colId xmlns:a16="http://schemas.microsoft.com/office/drawing/2014/main" val="20003"/>
                    </a:ext>
                  </a:extLst>
                </a:gridCol>
                <a:gridCol w="2085565">
                  <a:extLst>
                    <a:ext uri="{9D8B030D-6E8A-4147-A177-3AD203B41FA5}">
                      <a16:colId xmlns:a16="http://schemas.microsoft.com/office/drawing/2014/main" val="20004"/>
                    </a:ext>
                  </a:extLst>
                </a:gridCol>
                <a:gridCol w="1023352">
                  <a:extLst>
                    <a:ext uri="{9D8B030D-6E8A-4147-A177-3AD203B41FA5}">
                      <a16:colId xmlns:a16="http://schemas.microsoft.com/office/drawing/2014/main" val="20005"/>
                    </a:ext>
                  </a:extLst>
                </a:gridCol>
                <a:gridCol w="440429">
                  <a:extLst>
                    <a:ext uri="{9D8B030D-6E8A-4147-A177-3AD203B41FA5}">
                      <a16:colId xmlns:a16="http://schemas.microsoft.com/office/drawing/2014/main" val="20006"/>
                    </a:ext>
                  </a:extLst>
                </a:gridCol>
              </a:tblGrid>
              <a:tr h="230617">
                <a:tc gridSpan="3">
                  <a:txBody>
                    <a:bodyPr/>
                    <a:lstStyle/>
                    <a:p>
                      <a:pPr algn="ctr" fontAlgn="b"/>
                      <a:r>
                        <a:rPr lang="en-AU" sz="1400" b="1" i="0" u="none" strike="noStrike" dirty="0">
                          <a:solidFill>
                            <a:srgbClr val="000000"/>
                          </a:solidFill>
                          <a:effectLst/>
                          <a:latin typeface="Calibri" panose="020F0502020204030204" pitchFamily="34" charset="0"/>
                        </a:rPr>
                        <a:t>Lao PDR</a:t>
                      </a:r>
                    </a:p>
                  </a:txBody>
                  <a:tcPr marL="9225" marR="9225" marT="9225" marB="0" anchor="b">
                    <a:lnL>
                      <a:noFill/>
                    </a:lnL>
                    <a:lnR>
                      <a:noFill/>
                    </a:lnR>
                    <a:lnT>
                      <a:noFill/>
                    </a:lnT>
                    <a:lnB>
                      <a:noFill/>
                    </a:lnB>
                    <a:solidFill>
                      <a:srgbClr val="E7E6E6"/>
                    </a:solidFill>
                  </a:tcPr>
                </a:tc>
                <a:tc hMerge="1">
                  <a:txBody>
                    <a:bodyPr/>
                    <a:lstStyle/>
                    <a:p>
                      <a:endParaRPr lang="en-AU"/>
                    </a:p>
                  </a:txBody>
                  <a:tcPr/>
                </a:tc>
                <a:tc hMerge="1">
                  <a:txBody>
                    <a:bodyPr/>
                    <a:lstStyle/>
                    <a:p>
                      <a:endParaRPr lang="en-AU"/>
                    </a:p>
                  </a:txBody>
                  <a:tcPr/>
                </a:tc>
                <a:tc>
                  <a:txBody>
                    <a:bodyPr/>
                    <a:lstStyle/>
                    <a:p>
                      <a:pPr algn="ctr" fontAlgn="b"/>
                      <a:endParaRPr lang="en-AU" sz="1400" b="1"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gridSpan="3">
                  <a:txBody>
                    <a:bodyPr/>
                    <a:lstStyle/>
                    <a:p>
                      <a:pPr algn="ctr" fontAlgn="b"/>
                      <a:r>
                        <a:rPr lang="en-AU" sz="1400" b="1" i="0" u="none" strike="noStrike">
                          <a:solidFill>
                            <a:srgbClr val="000000"/>
                          </a:solidFill>
                          <a:effectLst/>
                          <a:latin typeface="Calibri" panose="020F0502020204030204" pitchFamily="34" charset="0"/>
                        </a:rPr>
                        <a:t>Philippines</a:t>
                      </a:r>
                    </a:p>
                  </a:txBody>
                  <a:tcPr marL="9225" marR="9225" marT="9225" marB="0" anchor="b">
                    <a:lnL>
                      <a:noFill/>
                    </a:lnL>
                    <a:lnR>
                      <a:noFill/>
                    </a:lnR>
                    <a:lnT>
                      <a:noFill/>
                    </a:lnT>
                    <a:lnB>
                      <a:noFill/>
                    </a:lnB>
                    <a:solidFill>
                      <a:srgbClr val="E7E6E6"/>
                    </a:solidFill>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10000"/>
                  </a:ext>
                </a:extLst>
              </a:tr>
              <a:tr h="230617">
                <a:tc>
                  <a:txBody>
                    <a:bodyPr/>
                    <a:lstStyle/>
                    <a:p>
                      <a:pPr algn="l" fontAlgn="b"/>
                      <a:r>
                        <a:rPr lang="en-AU" sz="1400" b="1" i="0" u="none" strike="noStrike">
                          <a:solidFill>
                            <a:srgbClr val="000000"/>
                          </a:solidFill>
                          <a:effectLst/>
                          <a:latin typeface="Calibri" panose="020F0502020204030204" pitchFamily="34" charset="0"/>
                        </a:rPr>
                        <a:t>Crop</a:t>
                      </a:r>
                    </a:p>
                  </a:txBody>
                  <a:tcPr marL="9225" marR="9225" marT="9225" marB="0" anchor="b">
                    <a:lnL>
                      <a:noFill/>
                    </a:lnL>
                    <a:lnR>
                      <a:noFill/>
                    </a:lnR>
                    <a:lnT>
                      <a:noFill/>
                    </a:lnT>
                    <a:lnB>
                      <a:noFill/>
                    </a:lnB>
                    <a:solidFill>
                      <a:srgbClr val="E7E6E6"/>
                    </a:solidFill>
                  </a:tcPr>
                </a:tc>
                <a:tc>
                  <a:txBody>
                    <a:bodyPr/>
                    <a:lstStyle/>
                    <a:p>
                      <a:pPr algn="l" fontAlgn="b"/>
                      <a:r>
                        <a:rPr lang="en-AU" sz="1400" b="1" i="0" u="none" strike="noStrike">
                          <a:solidFill>
                            <a:srgbClr val="000000"/>
                          </a:solidFill>
                          <a:effectLst/>
                          <a:latin typeface="Calibri" panose="020F0502020204030204" pitchFamily="34" charset="0"/>
                        </a:rPr>
                        <a:t>tonnes</a:t>
                      </a:r>
                    </a:p>
                  </a:txBody>
                  <a:tcPr marL="9225" marR="9225" marT="9225" marB="0" anchor="b">
                    <a:lnL>
                      <a:noFill/>
                    </a:lnL>
                    <a:lnR>
                      <a:noFill/>
                    </a:lnR>
                    <a:lnT>
                      <a:noFill/>
                    </a:lnT>
                    <a:lnB>
                      <a:noFill/>
                    </a:lnB>
                    <a:solidFill>
                      <a:srgbClr val="E7E6E6"/>
                    </a:solidFill>
                  </a:tcPr>
                </a:tc>
                <a:tc>
                  <a:txBody>
                    <a:bodyPr/>
                    <a:lstStyle/>
                    <a:p>
                      <a:pPr algn="r" fontAlgn="b"/>
                      <a:r>
                        <a:rPr lang="en-AU" sz="1400" b="1" i="0" u="none" strike="noStrike" dirty="0">
                          <a:solidFill>
                            <a:srgbClr val="000000"/>
                          </a:solidFill>
                          <a:effectLst/>
                          <a:latin typeface="Calibri" panose="020F0502020204030204" pitchFamily="34" charset="0"/>
                        </a:rPr>
                        <a:t>Flag</a:t>
                      </a:r>
                    </a:p>
                  </a:txBody>
                  <a:tcPr marL="9225" marR="9225" marT="9225" marB="0" anchor="b">
                    <a:lnL>
                      <a:noFill/>
                    </a:lnL>
                    <a:lnR>
                      <a:noFill/>
                    </a:lnR>
                    <a:lnT>
                      <a:noFill/>
                    </a:lnT>
                    <a:lnB>
                      <a:noFill/>
                    </a:lnB>
                    <a:solidFill>
                      <a:srgbClr val="E7E6E6"/>
                    </a:solidFill>
                  </a:tcPr>
                </a:tc>
                <a:tc>
                  <a:txBody>
                    <a:bodyPr/>
                    <a:lstStyle/>
                    <a:p>
                      <a:pPr algn="l" fontAlgn="b"/>
                      <a:endParaRPr lang="en-AU" sz="1400" b="1"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r>
                        <a:rPr lang="en-AU" sz="1400" b="1" i="0" u="none" strike="noStrike">
                          <a:solidFill>
                            <a:srgbClr val="000000"/>
                          </a:solidFill>
                          <a:effectLst/>
                          <a:latin typeface="Calibri" panose="020F0502020204030204" pitchFamily="34" charset="0"/>
                        </a:rPr>
                        <a:t>Crop</a:t>
                      </a:r>
                    </a:p>
                  </a:txBody>
                  <a:tcPr marL="9225" marR="9225" marT="9225" marB="0" anchor="b">
                    <a:lnL>
                      <a:noFill/>
                    </a:lnL>
                    <a:lnR>
                      <a:noFill/>
                    </a:lnR>
                    <a:lnT>
                      <a:noFill/>
                    </a:lnT>
                    <a:lnB>
                      <a:noFill/>
                    </a:lnB>
                    <a:solidFill>
                      <a:srgbClr val="E7E6E6"/>
                    </a:solidFill>
                  </a:tcPr>
                </a:tc>
                <a:tc>
                  <a:txBody>
                    <a:bodyPr/>
                    <a:lstStyle/>
                    <a:p>
                      <a:pPr algn="l" fontAlgn="b"/>
                      <a:r>
                        <a:rPr lang="en-AU" sz="1400" b="1" i="0" u="none" strike="noStrike">
                          <a:solidFill>
                            <a:srgbClr val="000000"/>
                          </a:solidFill>
                          <a:effectLst/>
                          <a:latin typeface="Calibri" panose="020F0502020204030204" pitchFamily="34" charset="0"/>
                        </a:rPr>
                        <a:t>tonnes</a:t>
                      </a:r>
                    </a:p>
                  </a:txBody>
                  <a:tcPr marL="9225" marR="9225" marT="9225" marB="0" anchor="b">
                    <a:lnL>
                      <a:noFill/>
                    </a:lnL>
                    <a:lnR>
                      <a:noFill/>
                    </a:lnR>
                    <a:lnT>
                      <a:noFill/>
                    </a:lnT>
                    <a:lnB>
                      <a:noFill/>
                    </a:lnB>
                    <a:solidFill>
                      <a:srgbClr val="E7E6E6"/>
                    </a:solidFill>
                  </a:tcPr>
                </a:tc>
                <a:tc>
                  <a:txBody>
                    <a:bodyPr/>
                    <a:lstStyle/>
                    <a:p>
                      <a:pPr algn="r" fontAlgn="b"/>
                      <a:r>
                        <a:rPr lang="en-AU" sz="1400" b="1" i="0" u="none" strike="noStrike" dirty="0">
                          <a:solidFill>
                            <a:srgbClr val="000000"/>
                          </a:solidFill>
                          <a:effectLst/>
                          <a:latin typeface="Calibri" panose="020F0502020204030204" pitchFamily="34" charset="0"/>
                        </a:rPr>
                        <a:t>Flag</a:t>
                      </a:r>
                    </a:p>
                  </a:txBody>
                  <a:tcPr marL="9225" marR="9225" marT="9225" marB="0" anchor="b">
                    <a:lnL>
                      <a:noFill/>
                    </a:lnL>
                    <a:lnR>
                      <a:noFill/>
                    </a:lnR>
                    <a:lnT>
                      <a:noFill/>
                    </a:lnT>
                    <a:lnB>
                      <a:noFill/>
                    </a:lnB>
                    <a:solidFill>
                      <a:srgbClr val="E7E6E6"/>
                    </a:solidFill>
                  </a:tcPr>
                </a:tc>
                <a:extLst>
                  <a:ext uri="{0D108BD9-81ED-4DB2-BD59-A6C34878D82A}">
                    <a16:rowId xmlns:a16="http://schemas.microsoft.com/office/drawing/2014/main" val="10001"/>
                  </a:ext>
                </a:extLst>
              </a:tr>
              <a:tr h="230617">
                <a:tc>
                  <a:txBody>
                    <a:bodyPr/>
                    <a:lstStyle/>
                    <a:p>
                      <a:pPr algn="l" fontAlgn="b"/>
                      <a:r>
                        <a:rPr lang="en-AU" sz="1400" b="0" i="0" u="none" strike="noStrike">
                          <a:solidFill>
                            <a:srgbClr val="000000"/>
                          </a:solidFill>
                          <a:effectLst/>
                          <a:latin typeface="Calibri" panose="020F0502020204030204" pitchFamily="34" charset="0"/>
                        </a:rPr>
                        <a:t>Bananas</a:t>
                      </a:r>
                    </a:p>
                  </a:txBody>
                  <a:tcPr marL="9225" marR="9225" marT="9225" marB="0" anchor="b">
                    <a:lnL>
                      <a:noFill/>
                    </a:lnL>
                    <a:lnR>
                      <a:noFill/>
                    </a:lnR>
                    <a:lnT>
                      <a:noFill/>
                    </a:lnT>
                    <a:lnB>
                      <a:noFill/>
                    </a:lnB>
                    <a:solidFill>
                      <a:srgbClr val="E7E6E6"/>
                    </a:solidFill>
                  </a:tcPr>
                </a:tc>
                <a:tc>
                  <a:txBody>
                    <a:bodyPr/>
                    <a:lstStyle/>
                    <a:p>
                      <a:pPr algn="r" fontAlgn="b"/>
                      <a:r>
                        <a:rPr lang="en-AU" sz="1400" b="0" i="0" u="none" strike="noStrike">
                          <a:solidFill>
                            <a:srgbClr val="000000"/>
                          </a:solidFill>
                          <a:effectLst/>
                          <a:latin typeface="Calibri" panose="020F0502020204030204" pitchFamily="34" charset="0"/>
                        </a:rPr>
                        <a:t>5E+05</a:t>
                      </a:r>
                    </a:p>
                  </a:txBody>
                  <a:tcPr marL="9225" marR="9225" marT="9225" marB="0" anchor="b">
                    <a:lnL>
                      <a:noFill/>
                    </a:lnL>
                    <a:lnR>
                      <a:noFill/>
                    </a:lnR>
                    <a:lnT>
                      <a:noFill/>
                    </a:lnT>
                    <a:lnB>
                      <a:noFill/>
                    </a:lnB>
                    <a:solidFill>
                      <a:srgbClr val="E7E6E6"/>
                    </a:solidFill>
                  </a:tcPr>
                </a:tc>
                <a:tc>
                  <a:txBody>
                    <a:bodyPr/>
                    <a:lstStyle/>
                    <a:p>
                      <a:pPr algn="r" fontAlgn="b"/>
                      <a:r>
                        <a:rPr lang="en-AU" sz="1400" b="0" i="0" u="none" strike="noStrike" dirty="0">
                          <a:solidFill>
                            <a:srgbClr val="000000"/>
                          </a:solidFill>
                          <a:effectLst/>
                          <a:latin typeface="Calibri" panose="020F0502020204030204" pitchFamily="34" charset="0"/>
                        </a:rPr>
                        <a:t> </a:t>
                      </a:r>
                    </a:p>
                  </a:txBody>
                  <a:tcPr marL="9225" marR="9225" marT="9225" marB="0" anchor="b">
                    <a:lnL>
                      <a:noFill/>
                    </a:lnL>
                    <a:lnR>
                      <a:noFill/>
                    </a:lnR>
                    <a:lnT>
                      <a:noFill/>
                    </a:lnT>
                    <a:lnB>
                      <a:noFill/>
                    </a:lnB>
                    <a:solidFill>
                      <a:srgbClr val="E7E6E6"/>
                    </a:solidFill>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r>
                        <a:rPr lang="en-AU" sz="1400" b="0" i="0" u="none" strike="noStrike">
                          <a:solidFill>
                            <a:srgbClr val="000000"/>
                          </a:solidFill>
                          <a:effectLst/>
                          <a:latin typeface="Calibri" panose="020F0502020204030204" pitchFamily="34" charset="0"/>
                        </a:rPr>
                        <a:t>Agave fibres nes</a:t>
                      </a:r>
                    </a:p>
                  </a:txBody>
                  <a:tcPr marL="9225" marR="9225" marT="9225" marB="0" anchor="b">
                    <a:lnL>
                      <a:noFill/>
                    </a:lnL>
                    <a:lnR>
                      <a:noFill/>
                    </a:lnR>
                    <a:lnT>
                      <a:noFill/>
                    </a:lnT>
                    <a:lnB>
                      <a:noFill/>
                    </a:lnB>
                    <a:solidFill>
                      <a:srgbClr val="E7E6E6"/>
                    </a:solidFill>
                  </a:tcPr>
                </a:tc>
                <a:tc>
                  <a:txBody>
                    <a:bodyPr/>
                    <a:lstStyle/>
                    <a:p>
                      <a:pPr algn="r" fontAlgn="b"/>
                      <a:r>
                        <a:rPr lang="en-AU" sz="1400" b="0" i="0" u="none" strike="noStrike">
                          <a:solidFill>
                            <a:srgbClr val="000000"/>
                          </a:solidFill>
                          <a:effectLst/>
                          <a:latin typeface="Calibri" panose="020F0502020204030204" pitchFamily="34" charset="0"/>
                        </a:rPr>
                        <a:t>4000</a:t>
                      </a:r>
                    </a:p>
                  </a:txBody>
                  <a:tcPr marL="9225" marR="9225" marT="9225" marB="0" anchor="b">
                    <a:lnL>
                      <a:noFill/>
                    </a:lnL>
                    <a:lnR>
                      <a:noFill/>
                    </a:lnR>
                    <a:lnT>
                      <a:noFill/>
                    </a:lnT>
                    <a:lnB>
                      <a:noFill/>
                    </a:lnB>
                    <a:solidFill>
                      <a:srgbClr val="E7E6E6"/>
                    </a:solidFill>
                  </a:tcPr>
                </a:tc>
                <a:tc>
                  <a:txBody>
                    <a:bodyPr/>
                    <a:lstStyle/>
                    <a:p>
                      <a:pPr algn="r" fontAlgn="b"/>
                      <a:r>
                        <a:rPr lang="en-AU" sz="1400" b="0" i="0" u="none" strike="noStrike" dirty="0">
                          <a:solidFill>
                            <a:srgbClr val="000000"/>
                          </a:solidFill>
                          <a:effectLst/>
                          <a:latin typeface="Calibri" panose="020F0502020204030204" pitchFamily="34" charset="0"/>
                        </a:rPr>
                        <a:t>F</a:t>
                      </a:r>
                    </a:p>
                  </a:txBody>
                  <a:tcPr marL="9225" marR="9225" marT="9225" marB="0" anchor="b">
                    <a:lnL>
                      <a:noFill/>
                    </a:lnL>
                    <a:lnR>
                      <a:noFill/>
                    </a:lnR>
                    <a:lnT>
                      <a:noFill/>
                    </a:lnT>
                    <a:lnB>
                      <a:noFill/>
                    </a:lnB>
                    <a:solidFill>
                      <a:srgbClr val="E7E6E6"/>
                    </a:solidFill>
                  </a:tcPr>
                </a:tc>
                <a:extLst>
                  <a:ext uri="{0D108BD9-81ED-4DB2-BD59-A6C34878D82A}">
                    <a16:rowId xmlns:a16="http://schemas.microsoft.com/office/drawing/2014/main" val="10002"/>
                  </a:ext>
                </a:extLst>
              </a:tr>
              <a:tr h="230617">
                <a:tc>
                  <a:txBody>
                    <a:bodyPr/>
                    <a:lstStyle/>
                    <a:p>
                      <a:pPr algn="l" fontAlgn="b"/>
                      <a:r>
                        <a:rPr lang="en-AU" sz="1400" b="0" i="0" u="none" strike="noStrike">
                          <a:solidFill>
                            <a:srgbClr val="000000"/>
                          </a:solidFill>
                          <a:effectLst/>
                          <a:latin typeface="Calibri" panose="020F0502020204030204" pitchFamily="34" charset="0"/>
                        </a:rPr>
                        <a:t>Beans, dry</a:t>
                      </a:r>
                    </a:p>
                  </a:txBody>
                  <a:tcPr marL="9225" marR="9225" marT="9225" marB="0" anchor="b">
                    <a:lnL>
                      <a:noFill/>
                    </a:lnL>
                    <a:lnR>
                      <a:noFill/>
                    </a:lnR>
                    <a:lnT>
                      <a:noFill/>
                    </a:lnT>
                    <a:lnB>
                      <a:noFill/>
                    </a:lnB>
                    <a:solidFill>
                      <a:srgbClr val="E7E6E6"/>
                    </a:solidFill>
                  </a:tcPr>
                </a:tc>
                <a:tc>
                  <a:txBody>
                    <a:bodyPr/>
                    <a:lstStyle/>
                    <a:p>
                      <a:pPr algn="r" fontAlgn="b"/>
                      <a:r>
                        <a:rPr lang="en-AU" sz="1400" b="0" i="0" u="none" strike="noStrike">
                          <a:solidFill>
                            <a:srgbClr val="000000"/>
                          </a:solidFill>
                          <a:effectLst/>
                          <a:latin typeface="Calibri" panose="020F0502020204030204" pitchFamily="34" charset="0"/>
                        </a:rPr>
                        <a:t>4000</a:t>
                      </a:r>
                    </a:p>
                  </a:txBody>
                  <a:tcPr marL="9225" marR="9225" marT="9225" marB="0" anchor="b">
                    <a:lnL>
                      <a:noFill/>
                    </a:lnL>
                    <a:lnR>
                      <a:noFill/>
                    </a:lnR>
                    <a:lnT>
                      <a:noFill/>
                    </a:lnT>
                    <a:lnB>
                      <a:noFill/>
                    </a:lnB>
                    <a:solidFill>
                      <a:srgbClr val="E7E6E6"/>
                    </a:solidFill>
                  </a:tcPr>
                </a:tc>
                <a:tc>
                  <a:txBody>
                    <a:bodyPr/>
                    <a:lstStyle/>
                    <a:p>
                      <a:pPr algn="r" fontAlgn="b"/>
                      <a:r>
                        <a:rPr lang="en-AU" sz="1400" b="0" i="0" u="none" strike="noStrike" dirty="0">
                          <a:solidFill>
                            <a:srgbClr val="000000"/>
                          </a:solidFill>
                          <a:effectLst/>
                          <a:latin typeface="Calibri" panose="020F0502020204030204" pitchFamily="34" charset="0"/>
                        </a:rPr>
                        <a:t> </a:t>
                      </a:r>
                    </a:p>
                  </a:txBody>
                  <a:tcPr marL="9225" marR="9225" marT="9225" marB="0" anchor="b">
                    <a:lnL>
                      <a:noFill/>
                    </a:lnL>
                    <a:lnR>
                      <a:noFill/>
                    </a:lnR>
                    <a:lnT>
                      <a:noFill/>
                    </a:lnT>
                    <a:lnB>
                      <a:noFill/>
                    </a:lnB>
                    <a:solidFill>
                      <a:srgbClr val="E7E6E6"/>
                    </a:solidFill>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r>
                        <a:rPr lang="en-AU" sz="1400" b="0" i="0" u="none" strike="noStrike">
                          <a:solidFill>
                            <a:srgbClr val="000000"/>
                          </a:solidFill>
                          <a:effectLst/>
                          <a:latin typeface="Calibri" panose="020F0502020204030204" pitchFamily="34" charset="0"/>
                        </a:rPr>
                        <a:t>Asparagus</a:t>
                      </a:r>
                    </a:p>
                  </a:txBody>
                  <a:tcPr marL="9225" marR="9225" marT="9225" marB="0" anchor="b">
                    <a:lnL>
                      <a:noFill/>
                    </a:lnL>
                    <a:lnR>
                      <a:noFill/>
                    </a:lnR>
                    <a:lnT>
                      <a:noFill/>
                    </a:lnT>
                    <a:lnB>
                      <a:noFill/>
                    </a:lnB>
                    <a:solidFill>
                      <a:srgbClr val="E7E6E6"/>
                    </a:solidFill>
                  </a:tcPr>
                </a:tc>
                <a:tc>
                  <a:txBody>
                    <a:bodyPr/>
                    <a:lstStyle/>
                    <a:p>
                      <a:pPr algn="r" fontAlgn="b"/>
                      <a:r>
                        <a:rPr lang="en-AU" sz="1400" b="0" i="0" u="none" strike="noStrike">
                          <a:solidFill>
                            <a:srgbClr val="000000"/>
                          </a:solidFill>
                          <a:effectLst/>
                          <a:latin typeface="Calibri" panose="020F0502020204030204" pitchFamily="34" charset="0"/>
                        </a:rPr>
                        <a:t>2939</a:t>
                      </a:r>
                    </a:p>
                  </a:txBody>
                  <a:tcPr marL="9225" marR="9225" marT="9225" marB="0" anchor="b">
                    <a:lnL>
                      <a:noFill/>
                    </a:lnL>
                    <a:lnR>
                      <a:noFill/>
                    </a:lnR>
                    <a:lnT>
                      <a:noFill/>
                    </a:lnT>
                    <a:lnB>
                      <a:noFill/>
                    </a:lnB>
                    <a:solidFill>
                      <a:srgbClr val="E7E6E6"/>
                    </a:solidFill>
                  </a:tcPr>
                </a:tc>
                <a:tc>
                  <a:txBody>
                    <a:bodyPr/>
                    <a:lstStyle/>
                    <a:p>
                      <a:pPr algn="r" fontAlgn="b"/>
                      <a:r>
                        <a:rPr lang="en-AU" sz="1400" b="0" i="0" u="none" strike="noStrike" dirty="0">
                          <a:solidFill>
                            <a:srgbClr val="000000"/>
                          </a:solidFill>
                          <a:effectLst/>
                          <a:latin typeface="Calibri" panose="020F0502020204030204" pitchFamily="34" charset="0"/>
                        </a:rPr>
                        <a:t> </a:t>
                      </a:r>
                    </a:p>
                  </a:txBody>
                  <a:tcPr marL="9225" marR="9225" marT="9225" marB="0" anchor="b">
                    <a:lnL>
                      <a:noFill/>
                    </a:lnL>
                    <a:lnR>
                      <a:noFill/>
                    </a:lnR>
                    <a:lnT>
                      <a:noFill/>
                    </a:lnT>
                    <a:lnB>
                      <a:noFill/>
                    </a:lnB>
                    <a:solidFill>
                      <a:srgbClr val="E7E6E6"/>
                    </a:solidFill>
                  </a:tcPr>
                </a:tc>
                <a:extLst>
                  <a:ext uri="{0D108BD9-81ED-4DB2-BD59-A6C34878D82A}">
                    <a16:rowId xmlns:a16="http://schemas.microsoft.com/office/drawing/2014/main" val="10003"/>
                  </a:ext>
                </a:extLst>
              </a:tr>
              <a:tr h="230617">
                <a:tc>
                  <a:txBody>
                    <a:bodyPr/>
                    <a:lstStyle/>
                    <a:p>
                      <a:pPr algn="l" fontAlgn="b"/>
                      <a:r>
                        <a:rPr lang="en-AU" sz="1400" b="0" i="0" u="none" strike="noStrike">
                          <a:solidFill>
                            <a:srgbClr val="000000"/>
                          </a:solidFill>
                          <a:effectLst/>
                          <a:latin typeface="Calibri" panose="020F0502020204030204" pitchFamily="34" charset="0"/>
                        </a:rPr>
                        <a:t>Cassava</a:t>
                      </a:r>
                    </a:p>
                  </a:txBody>
                  <a:tcPr marL="9225" marR="9225" marT="9225" marB="0" anchor="b">
                    <a:lnL>
                      <a:noFill/>
                    </a:lnL>
                    <a:lnR>
                      <a:noFill/>
                    </a:lnR>
                    <a:lnT>
                      <a:noFill/>
                    </a:lnT>
                    <a:lnB>
                      <a:noFill/>
                    </a:lnB>
                    <a:solidFill>
                      <a:srgbClr val="E7E6E6"/>
                    </a:solidFill>
                  </a:tcPr>
                </a:tc>
                <a:tc>
                  <a:txBody>
                    <a:bodyPr/>
                    <a:lstStyle/>
                    <a:p>
                      <a:pPr algn="r" fontAlgn="b"/>
                      <a:r>
                        <a:rPr lang="en-AU" sz="1400" b="0" i="0" u="none" strike="noStrike">
                          <a:solidFill>
                            <a:srgbClr val="000000"/>
                          </a:solidFill>
                          <a:effectLst/>
                          <a:latin typeface="Calibri" panose="020F0502020204030204" pitchFamily="34" charset="0"/>
                        </a:rPr>
                        <a:t>2E+06</a:t>
                      </a:r>
                    </a:p>
                  </a:txBody>
                  <a:tcPr marL="9225" marR="9225" marT="9225" marB="0" anchor="b">
                    <a:lnL>
                      <a:noFill/>
                    </a:lnL>
                    <a:lnR>
                      <a:noFill/>
                    </a:lnR>
                    <a:lnT>
                      <a:noFill/>
                    </a:lnT>
                    <a:lnB>
                      <a:noFill/>
                    </a:lnB>
                    <a:solidFill>
                      <a:srgbClr val="E7E6E6"/>
                    </a:solidFill>
                  </a:tcPr>
                </a:tc>
                <a:tc>
                  <a:txBody>
                    <a:bodyPr/>
                    <a:lstStyle/>
                    <a:p>
                      <a:pPr algn="r" fontAlgn="b"/>
                      <a:r>
                        <a:rPr lang="en-AU" sz="1400" b="0" i="0" u="none" strike="noStrike" dirty="0">
                          <a:solidFill>
                            <a:srgbClr val="000000"/>
                          </a:solidFill>
                          <a:effectLst/>
                          <a:latin typeface="Calibri" panose="020F0502020204030204" pitchFamily="34" charset="0"/>
                        </a:rPr>
                        <a:t> </a:t>
                      </a:r>
                    </a:p>
                  </a:txBody>
                  <a:tcPr marL="9225" marR="9225" marT="9225" marB="0" anchor="b">
                    <a:lnL>
                      <a:noFill/>
                    </a:lnL>
                    <a:lnR>
                      <a:noFill/>
                    </a:lnR>
                    <a:lnT>
                      <a:noFill/>
                    </a:lnT>
                    <a:lnB>
                      <a:noFill/>
                    </a:lnB>
                    <a:solidFill>
                      <a:srgbClr val="E7E6E6"/>
                    </a:solidFill>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r>
                        <a:rPr lang="en-AU" sz="1400" b="0" i="0" u="none" strike="noStrike">
                          <a:solidFill>
                            <a:srgbClr val="000000"/>
                          </a:solidFill>
                          <a:effectLst/>
                          <a:latin typeface="Calibri" panose="020F0502020204030204" pitchFamily="34" charset="0"/>
                        </a:rPr>
                        <a:t>Avocados</a:t>
                      </a:r>
                    </a:p>
                  </a:txBody>
                  <a:tcPr marL="9225" marR="9225" marT="9225" marB="0" anchor="b">
                    <a:lnL>
                      <a:noFill/>
                    </a:lnL>
                    <a:lnR>
                      <a:noFill/>
                    </a:lnR>
                    <a:lnT>
                      <a:noFill/>
                    </a:lnT>
                    <a:lnB>
                      <a:noFill/>
                    </a:lnB>
                    <a:solidFill>
                      <a:srgbClr val="E7E6E6"/>
                    </a:solidFill>
                  </a:tcPr>
                </a:tc>
                <a:tc>
                  <a:txBody>
                    <a:bodyPr/>
                    <a:lstStyle/>
                    <a:p>
                      <a:pPr algn="r" fontAlgn="b"/>
                      <a:r>
                        <a:rPr lang="en-AU" sz="1400" b="0" i="0" u="none" strike="noStrike">
                          <a:solidFill>
                            <a:srgbClr val="000000"/>
                          </a:solidFill>
                          <a:effectLst/>
                          <a:latin typeface="Calibri" panose="020F0502020204030204" pitchFamily="34" charset="0"/>
                        </a:rPr>
                        <a:t>20061</a:t>
                      </a:r>
                    </a:p>
                  </a:txBody>
                  <a:tcPr marL="9225" marR="9225" marT="9225" marB="0" anchor="b">
                    <a:lnL>
                      <a:noFill/>
                    </a:lnL>
                    <a:lnR>
                      <a:noFill/>
                    </a:lnR>
                    <a:lnT>
                      <a:noFill/>
                    </a:lnT>
                    <a:lnB>
                      <a:noFill/>
                    </a:lnB>
                    <a:solidFill>
                      <a:srgbClr val="E7E6E6"/>
                    </a:solidFill>
                  </a:tcPr>
                </a:tc>
                <a:tc>
                  <a:txBody>
                    <a:bodyPr/>
                    <a:lstStyle/>
                    <a:p>
                      <a:pPr algn="r" fontAlgn="b"/>
                      <a:r>
                        <a:rPr lang="en-AU" sz="1400" b="0" i="0" u="none" strike="noStrike" dirty="0">
                          <a:solidFill>
                            <a:srgbClr val="000000"/>
                          </a:solidFill>
                          <a:effectLst/>
                          <a:latin typeface="Calibri" panose="020F0502020204030204" pitchFamily="34" charset="0"/>
                        </a:rPr>
                        <a:t> </a:t>
                      </a:r>
                    </a:p>
                  </a:txBody>
                  <a:tcPr marL="9225" marR="9225" marT="9225" marB="0" anchor="b">
                    <a:lnL>
                      <a:noFill/>
                    </a:lnL>
                    <a:lnR>
                      <a:noFill/>
                    </a:lnR>
                    <a:lnT>
                      <a:noFill/>
                    </a:lnT>
                    <a:lnB>
                      <a:noFill/>
                    </a:lnB>
                    <a:solidFill>
                      <a:srgbClr val="E7E6E6"/>
                    </a:solidFill>
                  </a:tcPr>
                </a:tc>
                <a:extLst>
                  <a:ext uri="{0D108BD9-81ED-4DB2-BD59-A6C34878D82A}">
                    <a16:rowId xmlns:a16="http://schemas.microsoft.com/office/drawing/2014/main" val="10004"/>
                  </a:ext>
                </a:extLst>
              </a:tr>
              <a:tr h="230617">
                <a:tc>
                  <a:txBody>
                    <a:bodyPr/>
                    <a:lstStyle/>
                    <a:p>
                      <a:pPr algn="l" fontAlgn="b"/>
                      <a:r>
                        <a:rPr lang="en-AU" sz="1400" b="0" i="0" u="none" strike="noStrike">
                          <a:solidFill>
                            <a:srgbClr val="000000"/>
                          </a:solidFill>
                          <a:effectLst/>
                          <a:latin typeface="Calibri" panose="020F0502020204030204" pitchFamily="34" charset="0"/>
                        </a:rPr>
                        <a:t>Cereals,Total</a:t>
                      </a:r>
                    </a:p>
                  </a:txBody>
                  <a:tcPr marL="9225" marR="9225" marT="9225" marB="0" anchor="b">
                    <a:lnL>
                      <a:noFill/>
                    </a:lnL>
                    <a:lnR>
                      <a:noFill/>
                    </a:lnR>
                    <a:lnT>
                      <a:noFill/>
                    </a:lnT>
                    <a:lnB>
                      <a:noFill/>
                    </a:lnB>
                    <a:solidFill>
                      <a:srgbClr val="E7E6E6"/>
                    </a:solidFill>
                  </a:tcPr>
                </a:tc>
                <a:tc>
                  <a:txBody>
                    <a:bodyPr/>
                    <a:lstStyle/>
                    <a:p>
                      <a:pPr algn="r" fontAlgn="b"/>
                      <a:r>
                        <a:rPr lang="en-AU" sz="1400" b="0" i="0" u="none" strike="noStrike">
                          <a:solidFill>
                            <a:srgbClr val="000000"/>
                          </a:solidFill>
                          <a:effectLst/>
                          <a:latin typeface="Calibri" panose="020F0502020204030204" pitchFamily="34" charset="0"/>
                        </a:rPr>
                        <a:t>5E+06</a:t>
                      </a:r>
                    </a:p>
                  </a:txBody>
                  <a:tcPr marL="9225" marR="9225" marT="9225" marB="0" anchor="b">
                    <a:lnL>
                      <a:noFill/>
                    </a:lnL>
                    <a:lnR>
                      <a:noFill/>
                    </a:lnR>
                    <a:lnT>
                      <a:noFill/>
                    </a:lnT>
                    <a:lnB>
                      <a:noFill/>
                    </a:lnB>
                    <a:solidFill>
                      <a:srgbClr val="E7E6E6"/>
                    </a:solidFill>
                  </a:tcPr>
                </a:tc>
                <a:tc>
                  <a:txBody>
                    <a:bodyPr/>
                    <a:lstStyle/>
                    <a:p>
                      <a:pPr algn="r" fontAlgn="b"/>
                      <a:r>
                        <a:rPr lang="en-AU" sz="1400" b="0" i="0" u="none" strike="noStrike" dirty="0">
                          <a:solidFill>
                            <a:srgbClr val="000000"/>
                          </a:solidFill>
                          <a:effectLst/>
                          <a:latin typeface="Calibri" panose="020F0502020204030204" pitchFamily="34" charset="0"/>
                        </a:rPr>
                        <a:t>A</a:t>
                      </a:r>
                    </a:p>
                  </a:txBody>
                  <a:tcPr marL="9225" marR="9225" marT="9225" marB="0" anchor="b">
                    <a:lnL>
                      <a:noFill/>
                    </a:lnL>
                    <a:lnR>
                      <a:noFill/>
                    </a:lnR>
                    <a:lnT>
                      <a:noFill/>
                    </a:lnT>
                    <a:lnB>
                      <a:noFill/>
                    </a:lnB>
                    <a:solidFill>
                      <a:srgbClr val="E7E6E6"/>
                    </a:solidFill>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r>
                        <a:rPr lang="en-AU" sz="1400" b="0" i="0" u="none" strike="noStrike">
                          <a:solidFill>
                            <a:srgbClr val="000000"/>
                          </a:solidFill>
                          <a:effectLst/>
                          <a:latin typeface="Calibri" panose="020F0502020204030204" pitchFamily="34" charset="0"/>
                        </a:rPr>
                        <a:t>Bananas</a:t>
                      </a:r>
                    </a:p>
                  </a:txBody>
                  <a:tcPr marL="9225" marR="9225" marT="9225" marB="0" anchor="b">
                    <a:lnL>
                      <a:noFill/>
                    </a:lnL>
                    <a:lnR>
                      <a:noFill/>
                    </a:lnR>
                    <a:lnT>
                      <a:noFill/>
                    </a:lnT>
                    <a:lnB>
                      <a:noFill/>
                    </a:lnB>
                    <a:solidFill>
                      <a:srgbClr val="E7E6E6"/>
                    </a:solidFill>
                  </a:tcPr>
                </a:tc>
                <a:tc>
                  <a:txBody>
                    <a:bodyPr/>
                    <a:lstStyle/>
                    <a:p>
                      <a:pPr algn="r" fontAlgn="b"/>
                      <a:r>
                        <a:rPr lang="en-AU" sz="1400" b="0" i="0" u="none" strike="noStrike">
                          <a:solidFill>
                            <a:srgbClr val="000000"/>
                          </a:solidFill>
                          <a:effectLst/>
                          <a:latin typeface="Calibri" panose="020F0502020204030204" pitchFamily="34" charset="0"/>
                        </a:rPr>
                        <a:t>8884857</a:t>
                      </a:r>
                    </a:p>
                  </a:txBody>
                  <a:tcPr marL="9225" marR="9225" marT="9225" marB="0" anchor="b">
                    <a:lnL>
                      <a:noFill/>
                    </a:lnL>
                    <a:lnR>
                      <a:noFill/>
                    </a:lnR>
                    <a:lnT>
                      <a:noFill/>
                    </a:lnT>
                    <a:lnB>
                      <a:noFill/>
                    </a:lnB>
                    <a:solidFill>
                      <a:srgbClr val="E7E6E6"/>
                    </a:solidFill>
                  </a:tcPr>
                </a:tc>
                <a:tc>
                  <a:txBody>
                    <a:bodyPr/>
                    <a:lstStyle/>
                    <a:p>
                      <a:pPr algn="r" fontAlgn="b"/>
                      <a:r>
                        <a:rPr lang="en-AU" sz="1400" b="0" i="0" u="none" strike="noStrike" dirty="0">
                          <a:solidFill>
                            <a:srgbClr val="000000"/>
                          </a:solidFill>
                          <a:effectLst/>
                          <a:latin typeface="Calibri" panose="020F0502020204030204" pitchFamily="34" charset="0"/>
                        </a:rPr>
                        <a:t> </a:t>
                      </a:r>
                    </a:p>
                  </a:txBody>
                  <a:tcPr marL="9225" marR="9225" marT="9225" marB="0" anchor="b">
                    <a:lnL>
                      <a:noFill/>
                    </a:lnL>
                    <a:lnR>
                      <a:noFill/>
                    </a:lnR>
                    <a:lnT>
                      <a:noFill/>
                    </a:lnT>
                    <a:lnB>
                      <a:noFill/>
                    </a:lnB>
                    <a:solidFill>
                      <a:srgbClr val="E7E6E6"/>
                    </a:solidFill>
                  </a:tcPr>
                </a:tc>
                <a:extLst>
                  <a:ext uri="{0D108BD9-81ED-4DB2-BD59-A6C34878D82A}">
                    <a16:rowId xmlns:a16="http://schemas.microsoft.com/office/drawing/2014/main" val="10005"/>
                  </a:ext>
                </a:extLst>
              </a:tr>
              <a:tr h="230617">
                <a:tc>
                  <a:txBody>
                    <a:bodyPr/>
                    <a:lstStyle/>
                    <a:p>
                      <a:pPr algn="l" fontAlgn="b"/>
                      <a:r>
                        <a:rPr lang="en-AU" sz="1400" b="0" i="0" u="none" strike="noStrike">
                          <a:solidFill>
                            <a:srgbClr val="000000"/>
                          </a:solidFill>
                          <a:effectLst/>
                          <a:latin typeface="Calibri" panose="020F0502020204030204" pitchFamily="34" charset="0"/>
                        </a:rPr>
                        <a:t>Citrus Fruit,Total</a:t>
                      </a:r>
                    </a:p>
                  </a:txBody>
                  <a:tcPr marL="9225" marR="9225" marT="9225" marB="0" anchor="b">
                    <a:lnL>
                      <a:noFill/>
                    </a:lnL>
                    <a:lnR>
                      <a:noFill/>
                    </a:lnR>
                    <a:lnT>
                      <a:noFill/>
                    </a:lnT>
                    <a:lnB>
                      <a:noFill/>
                    </a:lnB>
                    <a:solidFill>
                      <a:srgbClr val="E7E6E6"/>
                    </a:solidFill>
                  </a:tcPr>
                </a:tc>
                <a:tc>
                  <a:txBody>
                    <a:bodyPr/>
                    <a:lstStyle/>
                    <a:p>
                      <a:pPr algn="r" fontAlgn="b"/>
                      <a:r>
                        <a:rPr lang="en-AU" sz="1400" b="0" i="0" u="none" strike="noStrike">
                          <a:solidFill>
                            <a:srgbClr val="000000"/>
                          </a:solidFill>
                          <a:effectLst/>
                          <a:latin typeface="Calibri" panose="020F0502020204030204" pitchFamily="34" charset="0"/>
                        </a:rPr>
                        <a:t>98336</a:t>
                      </a:r>
                    </a:p>
                  </a:txBody>
                  <a:tcPr marL="9225" marR="9225" marT="9225" marB="0" anchor="b">
                    <a:lnL>
                      <a:noFill/>
                    </a:lnL>
                    <a:lnR>
                      <a:noFill/>
                    </a:lnR>
                    <a:lnT>
                      <a:noFill/>
                    </a:lnT>
                    <a:lnB>
                      <a:noFill/>
                    </a:lnB>
                    <a:solidFill>
                      <a:srgbClr val="E7E6E6"/>
                    </a:solidFill>
                  </a:tcPr>
                </a:tc>
                <a:tc>
                  <a:txBody>
                    <a:bodyPr/>
                    <a:lstStyle/>
                    <a:p>
                      <a:pPr algn="r" fontAlgn="b"/>
                      <a:r>
                        <a:rPr lang="en-AU" sz="1400" b="0" i="0" u="none" strike="noStrike" dirty="0">
                          <a:solidFill>
                            <a:srgbClr val="000000"/>
                          </a:solidFill>
                          <a:effectLst/>
                          <a:latin typeface="Calibri" panose="020F0502020204030204" pitchFamily="34" charset="0"/>
                        </a:rPr>
                        <a:t>A</a:t>
                      </a:r>
                    </a:p>
                  </a:txBody>
                  <a:tcPr marL="9225" marR="9225" marT="9225" marB="0" anchor="b">
                    <a:lnL>
                      <a:noFill/>
                    </a:lnL>
                    <a:lnR>
                      <a:noFill/>
                    </a:lnR>
                    <a:lnT>
                      <a:noFill/>
                    </a:lnT>
                    <a:lnB>
                      <a:noFill/>
                    </a:lnB>
                    <a:solidFill>
                      <a:srgbClr val="E7E6E6"/>
                    </a:solidFill>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r>
                        <a:rPr lang="en-AU" sz="1400" b="0" i="0" u="none" strike="noStrike">
                          <a:solidFill>
                            <a:srgbClr val="000000"/>
                          </a:solidFill>
                          <a:effectLst/>
                          <a:latin typeface="Calibri" panose="020F0502020204030204" pitchFamily="34" charset="0"/>
                        </a:rPr>
                        <a:t>Beans, dry</a:t>
                      </a:r>
                    </a:p>
                  </a:txBody>
                  <a:tcPr marL="9225" marR="9225" marT="9225" marB="0" anchor="b">
                    <a:lnL>
                      <a:noFill/>
                    </a:lnL>
                    <a:lnR>
                      <a:noFill/>
                    </a:lnR>
                    <a:lnT>
                      <a:noFill/>
                    </a:lnT>
                    <a:lnB>
                      <a:noFill/>
                    </a:lnB>
                    <a:solidFill>
                      <a:srgbClr val="E7E6E6"/>
                    </a:solidFill>
                  </a:tcPr>
                </a:tc>
                <a:tc>
                  <a:txBody>
                    <a:bodyPr/>
                    <a:lstStyle/>
                    <a:p>
                      <a:pPr algn="r" fontAlgn="b"/>
                      <a:r>
                        <a:rPr lang="en-AU" sz="1400" b="0" i="0" u="none" strike="noStrike">
                          <a:solidFill>
                            <a:srgbClr val="000000"/>
                          </a:solidFill>
                          <a:effectLst/>
                          <a:latin typeface="Calibri" panose="020F0502020204030204" pitchFamily="34" charset="0"/>
                        </a:rPr>
                        <a:t>32144</a:t>
                      </a:r>
                    </a:p>
                  </a:txBody>
                  <a:tcPr marL="9225" marR="9225" marT="9225" marB="0" anchor="b">
                    <a:lnL>
                      <a:noFill/>
                    </a:lnL>
                    <a:lnR>
                      <a:noFill/>
                    </a:lnR>
                    <a:lnT>
                      <a:noFill/>
                    </a:lnT>
                    <a:lnB>
                      <a:noFill/>
                    </a:lnB>
                    <a:solidFill>
                      <a:srgbClr val="E7E6E6"/>
                    </a:solidFill>
                  </a:tcPr>
                </a:tc>
                <a:tc>
                  <a:txBody>
                    <a:bodyPr/>
                    <a:lstStyle/>
                    <a:p>
                      <a:pPr algn="r" fontAlgn="b"/>
                      <a:r>
                        <a:rPr lang="en-AU" sz="1400" b="0" i="0" u="none" strike="noStrike" dirty="0">
                          <a:solidFill>
                            <a:srgbClr val="000000"/>
                          </a:solidFill>
                          <a:effectLst/>
                          <a:latin typeface="Calibri" panose="020F0502020204030204" pitchFamily="34" charset="0"/>
                        </a:rPr>
                        <a:t> </a:t>
                      </a:r>
                    </a:p>
                  </a:txBody>
                  <a:tcPr marL="9225" marR="9225" marT="9225" marB="0" anchor="b">
                    <a:lnL>
                      <a:noFill/>
                    </a:lnL>
                    <a:lnR>
                      <a:noFill/>
                    </a:lnR>
                    <a:lnT>
                      <a:noFill/>
                    </a:lnT>
                    <a:lnB>
                      <a:noFill/>
                    </a:lnB>
                    <a:solidFill>
                      <a:srgbClr val="E7E6E6"/>
                    </a:solidFill>
                  </a:tcPr>
                </a:tc>
                <a:extLst>
                  <a:ext uri="{0D108BD9-81ED-4DB2-BD59-A6C34878D82A}">
                    <a16:rowId xmlns:a16="http://schemas.microsoft.com/office/drawing/2014/main" val="10006"/>
                  </a:ext>
                </a:extLst>
              </a:tr>
              <a:tr h="230617">
                <a:tc>
                  <a:txBody>
                    <a:bodyPr/>
                    <a:lstStyle/>
                    <a:p>
                      <a:pPr algn="l" fontAlgn="b"/>
                      <a:r>
                        <a:rPr lang="en-AU" sz="1400" b="0" i="0" u="none" strike="noStrike">
                          <a:solidFill>
                            <a:srgbClr val="000000"/>
                          </a:solidFill>
                          <a:effectLst/>
                          <a:latin typeface="Calibri" panose="020F0502020204030204" pitchFamily="34" charset="0"/>
                        </a:rPr>
                        <a:t>Coffee, green</a:t>
                      </a:r>
                    </a:p>
                  </a:txBody>
                  <a:tcPr marL="9225" marR="9225" marT="9225" marB="0" anchor="b">
                    <a:lnL>
                      <a:noFill/>
                    </a:lnL>
                    <a:lnR>
                      <a:noFill/>
                    </a:lnR>
                    <a:lnT>
                      <a:noFill/>
                    </a:lnT>
                    <a:lnB>
                      <a:noFill/>
                    </a:lnB>
                    <a:solidFill>
                      <a:srgbClr val="E7E6E6"/>
                    </a:solidFill>
                  </a:tcPr>
                </a:tc>
                <a:tc>
                  <a:txBody>
                    <a:bodyPr/>
                    <a:lstStyle/>
                    <a:p>
                      <a:pPr algn="r" fontAlgn="b"/>
                      <a:r>
                        <a:rPr lang="en-AU" sz="1400" b="0" i="0" u="none" strike="noStrike">
                          <a:solidFill>
                            <a:srgbClr val="000000"/>
                          </a:solidFill>
                          <a:effectLst/>
                          <a:latin typeface="Calibri" panose="020F0502020204030204" pitchFamily="34" charset="0"/>
                        </a:rPr>
                        <a:t>1E+05</a:t>
                      </a:r>
                    </a:p>
                  </a:txBody>
                  <a:tcPr marL="9225" marR="9225" marT="9225" marB="0" anchor="b">
                    <a:lnL>
                      <a:noFill/>
                    </a:lnL>
                    <a:lnR>
                      <a:noFill/>
                    </a:lnR>
                    <a:lnT>
                      <a:noFill/>
                    </a:lnT>
                    <a:lnB>
                      <a:noFill/>
                    </a:lnB>
                    <a:solidFill>
                      <a:srgbClr val="E7E6E6"/>
                    </a:solidFill>
                  </a:tcPr>
                </a:tc>
                <a:tc>
                  <a:txBody>
                    <a:bodyPr/>
                    <a:lstStyle/>
                    <a:p>
                      <a:pPr algn="r" fontAlgn="b"/>
                      <a:r>
                        <a:rPr lang="en-AU" sz="1400" b="0" i="0" u="none" strike="noStrike" dirty="0">
                          <a:solidFill>
                            <a:srgbClr val="000000"/>
                          </a:solidFill>
                          <a:effectLst/>
                          <a:latin typeface="Calibri" panose="020F0502020204030204" pitchFamily="34" charset="0"/>
                        </a:rPr>
                        <a:t> </a:t>
                      </a:r>
                    </a:p>
                  </a:txBody>
                  <a:tcPr marL="9225" marR="9225" marT="9225" marB="0" anchor="b">
                    <a:lnL>
                      <a:noFill/>
                    </a:lnL>
                    <a:lnR>
                      <a:noFill/>
                    </a:lnR>
                    <a:lnT>
                      <a:noFill/>
                    </a:lnT>
                    <a:lnB>
                      <a:noFill/>
                    </a:lnB>
                    <a:solidFill>
                      <a:srgbClr val="E7E6E6"/>
                    </a:solidFill>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r>
                        <a:rPr lang="en-AU" sz="1400" b="0" i="0" u="none" strike="noStrike">
                          <a:solidFill>
                            <a:srgbClr val="000000"/>
                          </a:solidFill>
                          <a:effectLst/>
                          <a:latin typeface="Calibri" panose="020F0502020204030204" pitchFamily="34" charset="0"/>
                        </a:rPr>
                        <a:t>Beans, green</a:t>
                      </a:r>
                    </a:p>
                  </a:txBody>
                  <a:tcPr marL="9225" marR="9225" marT="9225" marB="0" anchor="b">
                    <a:lnL>
                      <a:noFill/>
                    </a:lnL>
                    <a:lnR>
                      <a:noFill/>
                    </a:lnR>
                    <a:lnT>
                      <a:noFill/>
                    </a:lnT>
                    <a:lnB>
                      <a:noFill/>
                    </a:lnB>
                    <a:solidFill>
                      <a:srgbClr val="E7E6E6"/>
                    </a:solidFill>
                  </a:tcPr>
                </a:tc>
                <a:tc>
                  <a:txBody>
                    <a:bodyPr/>
                    <a:lstStyle/>
                    <a:p>
                      <a:pPr algn="r" fontAlgn="b"/>
                      <a:r>
                        <a:rPr lang="en-AU" sz="1400" b="0" i="0" u="none" strike="noStrike">
                          <a:solidFill>
                            <a:srgbClr val="000000"/>
                          </a:solidFill>
                          <a:effectLst/>
                          <a:latin typeface="Calibri" panose="020F0502020204030204" pitchFamily="34" charset="0"/>
                        </a:rPr>
                        <a:t>19075</a:t>
                      </a:r>
                    </a:p>
                  </a:txBody>
                  <a:tcPr marL="9225" marR="9225" marT="9225" marB="0" anchor="b">
                    <a:lnL>
                      <a:noFill/>
                    </a:lnL>
                    <a:lnR>
                      <a:noFill/>
                    </a:lnR>
                    <a:lnT>
                      <a:noFill/>
                    </a:lnT>
                    <a:lnB>
                      <a:noFill/>
                    </a:lnB>
                    <a:solidFill>
                      <a:srgbClr val="E7E6E6"/>
                    </a:solidFill>
                  </a:tcPr>
                </a:tc>
                <a:tc>
                  <a:txBody>
                    <a:bodyPr/>
                    <a:lstStyle/>
                    <a:p>
                      <a:pPr algn="r" fontAlgn="b"/>
                      <a:r>
                        <a:rPr lang="en-AU" sz="1400" b="0" i="0" u="none" strike="noStrike" dirty="0" err="1">
                          <a:solidFill>
                            <a:srgbClr val="000000"/>
                          </a:solidFill>
                          <a:effectLst/>
                          <a:latin typeface="Calibri" panose="020F0502020204030204" pitchFamily="34" charset="0"/>
                        </a:rPr>
                        <a:t>Im</a:t>
                      </a:r>
                      <a:endParaRPr lang="en-AU" sz="1400" b="0" i="0" u="none" strike="noStrike" dirty="0">
                        <a:solidFill>
                          <a:srgbClr val="000000"/>
                        </a:solidFill>
                        <a:effectLst/>
                        <a:latin typeface="Calibri" panose="020F0502020204030204" pitchFamily="34" charset="0"/>
                      </a:endParaRPr>
                    </a:p>
                  </a:txBody>
                  <a:tcPr marL="9225" marR="9225" marT="9225" marB="0" anchor="b">
                    <a:lnL>
                      <a:noFill/>
                    </a:lnL>
                    <a:lnR>
                      <a:noFill/>
                    </a:lnR>
                    <a:lnT>
                      <a:noFill/>
                    </a:lnT>
                    <a:lnB>
                      <a:noFill/>
                    </a:lnB>
                    <a:solidFill>
                      <a:srgbClr val="E7E6E6"/>
                    </a:solidFill>
                  </a:tcPr>
                </a:tc>
                <a:extLst>
                  <a:ext uri="{0D108BD9-81ED-4DB2-BD59-A6C34878D82A}">
                    <a16:rowId xmlns:a16="http://schemas.microsoft.com/office/drawing/2014/main" val="10007"/>
                  </a:ext>
                </a:extLst>
              </a:tr>
              <a:tr h="230617">
                <a:tc>
                  <a:txBody>
                    <a:bodyPr/>
                    <a:lstStyle/>
                    <a:p>
                      <a:pPr algn="l" fontAlgn="b"/>
                      <a:r>
                        <a:rPr lang="en-AU" sz="1400" b="0" i="0" u="none" strike="noStrike">
                          <a:solidFill>
                            <a:srgbClr val="000000"/>
                          </a:solidFill>
                          <a:effectLst/>
                          <a:latin typeface="Calibri" panose="020F0502020204030204" pitchFamily="34" charset="0"/>
                        </a:rPr>
                        <a:t>Cotton lint</a:t>
                      </a:r>
                    </a:p>
                  </a:txBody>
                  <a:tcPr marL="9225" marR="9225" marT="9225" marB="0" anchor="b">
                    <a:lnL>
                      <a:noFill/>
                    </a:lnL>
                    <a:lnR>
                      <a:noFill/>
                    </a:lnR>
                    <a:lnT>
                      <a:noFill/>
                    </a:lnT>
                    <a:lnB>
                      <a:noFill/>
                    </a:lnB>
                    <a:solidFill>
                      <a:srgbClr val="E7E6E6"/>
                    </a:solidFill>
                  </a:tcPr>
                </a:tc>
                <a:tc>
                  <a:txBody>
                    <a:bodyPr/>
                    <a:lstStyle/>
                    <a:p>
                      <a:pPr algn="r" fontAlgn="b"/>
                      <a:r>
                        <a:rPr lang="en-AU" sz="1400" b="0" i="0" u="none" strike="noStrike">
                          <a:solidFill>
                            <a:srgbClr val="000000"/>
                          </a:solidFill>
                          <a:effectLst/>
                          <a:latin typeface="Calibri" panose="020F0502020204030204" pitchFamily="34" charset="0"/>
                        </a:rPr>
                        <a:t>1225</a:t>
                      </a:r>
                    </a:p>
                  </a:txBody>
                  <a:tcPr marL="9225" marR="9225" marT="9225" marB="0" anchor="b">
                    <a:lnL>
                      <a:noFill/>
                    </a:lnL>
                    <a:lnR>
                      <a:noFill/>
                    </a:lnR>
                    <a:lnT>
                      <a:noFill/>
                    </a:lnT>
                    <a:lnB>
                      <a:noFill/>
                    </a:lnB>
                    <a:solidFill>
                      <a:srgbClr val="E7E6E6"/>
                    </a:solidFill>
                  </a:tcPr>
                </a:tc>
                <a:tc>
                  <a:txBody>
                    <a:bodyPr/>
                    <a:lstStyle/>
                    <a:p>
                      <a:pPr algn="r" fontAlgn="b"/>
                      <a:r>
                        <a:rPr lang="en-AU" sz="1400" b="0" i="0" u="none" strike="noStrike" dirty="0">
                          <a:solidFill>
                            <a:srgbClr val="000000"/>
                          </a:solidFill>
                          <a:effectLst/>
                          <a:latin typeface="Calibri" panose="020F0502020204030204" pitchFamily="34" charset="0"/>
                        </a:rPr>
                        <a:t> </a:t>
                      </a:r>
                    </a:p>
                  </a:txBody>
                  <a:tcPr marL="9225" marR="9225" marT="9225" marB="0" anchor="b">
                    <a:lnL>
                      <a:noFill/>
                    </a:lnL>
                    <a:lnR>
                      <a:noFill/>
                    </a:lnR>
                    <a:lnT>
                      <a:noFill/>
                    </a:lnT>
                    <a:lnB>
                      <a:noFill/>
                    </a:lnB>
                    <a:solidFill>
                      <a:srgbClr val="E7E6E6"/>
                    </a:solidFill>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r>
                        <a:rPr lang="en-AU" sz="1400" b="0" i="0" u="none" strike="noStrike">
                          <a:solidFill>
                            <a:srgbClr val="000000"/>
                          </a:solidFill>
                          <a:effectLst/>
                          <a:latin typeface="Calibri" panose="020F0502020204030204" pitchFamily="34" charset="0"/>
                        </a:rPr>
                        <a:t>Carrots and turnips</a:t>
                      </a:r>
                    </a:p>
                  </a:txBody>
                  <a:tcPr marL="9225" marR="9225" marT="9225" marB="0" anchor="b">
                    <a:lnL>
                      <a:noFill/>
                    </a:lnL>
                    <a:lnR>
                      <a:noFill/>
                    </a:lnR>
                    <a:lnT>
                      <a:noFill/>
                    </a:lnT>
                    <a:lnB>
                      <a:noFill/>
                    </a:lnB>
                    <a:solidFill>
                      <a:srgbClr val="E7E6E6"/>
                    </a:solidFill>
                  </a:tcPr>
                </a:tc>
                <a:tc>
                  <a:txBody>
                    <a:bodyPr/>
                    <a:lstStyle/>
                    <a:p>
                      <a:pPr algn="r" fontAlgn="b"/>
                      <a:r>
                        <a:rPr lang="en-AU" sz="1400" b="0" i="0" u="none" strike="noStrike">
                          <a:solidFill>
                            <a:srgbClr val="000000"/>
                          </a:solidFill>
                          <a:effectLst/>
                          <a:latin typeface="Calibri" panose="020F0502020204030204" pitchFamily="34" charset="0"/>
                        </a:rPr>
                        <a:t>75700</a:t>
                      </a:r>
                    </a:p>
                  </a:txBody>
                  <a:tcPr marL="9225" marR="9225" marT="9225" marB="0" anchor="b">
                    <a:lnL>
                      <a:noFill/>
                    </a:lnL>
                    <a:lnR>
                      <a:noFill/>
                    </a:lnR>
                    <a:lnT>
                      <a:noFill/>
                    </a:lnT>
                    <a:lnB>
                      <a:noFill/>
                    </a:lnB>
                    <a:solidFill>
                      <a:srgbClr val="E7E6E6"/>
                    </a:solidFill>
                  </a:tcPr>
                </a:tc>
                <a:tc>
                  <a:txBody>
                    <a:bodyPr/>
                    <a:lstStyle/>
                    <a:p>
                      <a:pPr algn="r" fontAlgn="b"/>
                      <a:r>
                        <a:rPr lang="en-AU" sz="1400" b="0" i="0" u="none" strike="noStrike" dirty="0">
                          <a:solidFill>
                            <a:srgbClr val="000000"/>
                          </a:solidFill>
                          <a:effectLst/>
                          <a:latin typeface="Calibri" panose="020F0502020204030204" pitchFamily="34" charset="0"/>
                        </a:rPr>
                        <a:t> </a:t>
                      </a:r>
                    </a:p>
                  </a:txBody>
                  <a:tcPr marL="9225" marR="9225" marT="9225" marB="0" anchor="b">
                    <a:lnL>
                      <a:noFill/>
                    </a:lnL>
                    <a:lnR>
                      <a:noFill/>
                    </a:lnR>
                    <a:lnT>
                      <a:noFill/>
                    </a:lnT>
                    <a:lnB>
                      <a:noFill/>
                    </a:lnB>
                    <a:solidFill>
                      <a:srgbClr val="E7E6E6"/>
                    </a:solidFill>
                  </a:tcPr>
                </a:tc>
                <a:extLst>
                  <a:ext uri="{0D108BD9-81ED-4DB2-BD59-A6C34878D82A}">
                    <a16:rowId xmlns:a16="http://schemas.microsoft.com/office/drawing/2014/main" val="10008"/>
                  </a:ext>
                </a:extLst>
              </a:tr>
              <a:tr h="230617">
                <a:tc>
                  <a:txBody>
                    <a:bodyPr/>
                    <a:lstStyle/>
                    <a:p>
                      <a:pPr algn="l" fontAlgn="b"/>
                      <a:r>
                        <a:rPr lang="en-AU" sz="1400" b="0" i="0" u="none" strike="noStrike">
                          <a:solidFill>
                            <a:srgbClr val="000000"/>
                          </a:solidFill>
                          <a:effectLst/>
                          <a:latin typeface="Calibri" panose="020F0502020204030204" pitchFamily="34" charset="0"/>
                        </a:rPr>
                        <a:t>Cottonseed</a:t>
                      </a:r>
                    </a:p>
                  </a:txBody>
                  <a:tcPr marL="9225" marR="9225" marT="9225" marB="0" anchor="b">
                    <a:lnL>
                      <a:noFill/>
                    </a:lnL>
                    <a:lnR>
                      <a:noFill/>
                    </a:lnR>
                    <a:lnT>
                      <a:noFill/>
                    </a:lnT>
                    <a:lnB>
                      <a:noFill/>
                    </a:lnB>
                    <a:solidFill>
                      <a:srgbClr val="E7E6E6"/>
                    </a:solidFill>
                  </a:tcPr>
                </a:tc>
                <a:tc>
                  <a:txBody>
                    <a:bodyPr/>
                    <a:lstStyle/>
                    <a:p>
                      <a:pPr algn="r" fontAlgn="b"/>
                      <a:r>
                        <a:rPr lang="en-AU" sz="1400" b="0" i="0" u="none" strike="noStrike">
                          <a:solidFill>
                            <a:srgbClr val="000000"/>
                          </a:solidFill>
                          <a:effectLst/>
                          <a:latin typeface="Calibri" panose="020F0502020204030204" pitchFamily="34" charset="0"/>
                        </a:rPr>
                        <a:t>4000</a:t>
                      </a:r>
                    </a:p>
                  </a:txBody>
                  <a:tcPr marL="9225" marR="9225" marT="9225" marB="0" anchor="b">
                    <a:lnL>
                      <a:noFill/>
                    </a:lnL>
                    <a:lnR>
                      <a:noFill/>
                    </a:lnR>
                    <a:lnT>
                      <a:noFill/>
                    </a:lnT>
                    <a:lnB>
                      <a:noFill/>
                    </a:lnB>
                    <a:solidFill>
                      <a:srgbClr val="E7E6E6"/>
                    </a:solidFill>
                  </a:tcPr>
                </a:tc>
                <a:tc>
                  <a:txBody>
                    <a:bodyPr/>
                    <a:lstStyle/>
                    <a:p>
                      <a:pPr algn="r" fontAlgn="b"/>
                      <a:r>
                        <a:rPr lang="en-AU" sz="1400" b="0" i="0" u="none" strike="noStrike" dirty="0">
                          <a:solidFill>
                            <a:srgbClr val="000000"/>
                          </a:solidFill>
                          <a:effectLst/>
                          <a:latin typeface="Calibri" panose="020F0502020204030204" pitchFamily="34" charset="0"/>
                        </a:rPr>
                        <a:t>F</a:t>
                      </a:r>
                    </a:p>
                  </a:txBody>
                  <a:tcPr marL="9225" marR="9225" marT="9225" marB="0" anchor="b">
                    <a:lnL>
                      <a:noFill/>
                    </a:lnL>
                    <a:lnR>
                      <a:noFill/>
                    </a:lnR>
                    <a:lnT>
                      <a:noFill/>
                    </a:lnT>
                    <a:lnB>
                      <a:noFill/>
                    </a:lnB>
                    <a:solidFill>
                      <a:srgbClr val="E7E6E6"/>
                    </a:solidFill>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r>
                        <a:rPr lang="en-AU" sz="1400" b="0" i="0" u="none" strike="noStrike">
                          <a:solidFill>
                            <a:srgbClr val="000000"/>
                          </a:solidFill>
                          <a:effectLst/>
                          <a:latin typeface="Calibri" panose="020F0502020204030204" pitchFamily="34" charset="0"/>
                        </a:rPr>
                        <a:t>Cassava</a:t>
                      </a:r>
                    </a:p>
                  </a:txBody>
                  <a:tcPr marL="9225" marR="9225" marT="9225" marB="0" anchor="b">
                    <a:lnL>
                      <a:noFill/>
                    </a:lnL>
                    <a:lnR>
                      <a:noFill/>
                    </a:lnR>
                    <a:lnT>
                      <a:noFill/>
                    </a:lnT>
                    <a:lnB>
                      <a:noFill/>
                    </a:lnB>
                    <a:solidFill>
                      <a:srgbClr val="E7E6E6"/>
                    </a:solidFill>
                  </a:tcPr>
                </a:tc>
                <a:tc>
                  <a:txBody>
                    <a:bodyPr/>
                    <a:lstStyle/>
                    <a:p>
                      <a:pPr algn="r" fontAlgn="b"/>
                      <a:r>
                        <a:rPr lang="en-AU" sz="1400" b="0" i="0" u="none" strike="noStrike">
                          <a:solidFill>
                            <a:srgbClr val="000000"/>
                          </a:solidFill>
                          <a:effectLst/>
                          <a:latin typeface="Calibri" panose="020F0502020204030204" pitchFamily="34" charset="0"/>
                        </a:rPr>
                        <a:t>2540254</a:t>
                      </a:r>
                    </a:p>
                  </a:txBody>
                  <a:tcPr marL="9225" marR="9225" marT="9225" marB="0" anchor="b">
                    <a:lnL>
                      <a:noFill/>
                    </a:lnL>
                    <a:lnR>
                      <a:noFill/>
                    </a:lnR>
                    <a:lnT>
                      <a:noFill/>
                    </a:lnT>
                    <a:lnB>
                      <a:noFill/>
                    </a:lnB>
                    <a:solidFill>
                      <a:srgbClr val="E7E6E6"/>
                    </a:solidFill>
                  </a:tcPr>
                </a:tc>
                <a:tc>
                  <a:txBody>
                    <a:bodyPr/>
                    <a:lstStyle/>
                    <a:p>
                      <a:pPr algn="r" fontAlgn="b"/>
                      <a:r>
                        <a:rPr lang="en-AU" sz="1400" b="0" i="0" u="none" strike="noStrike" dirty="0">
                          <a:solidFill>
                            <a:srgbClr val="000000"/>
                          </a:solidFill>
                          <a:effectLst/>
                          <a:latin typeface="Calibri" panose="020F0502020204030204" pitchFamily="34" charset="0"/>
                        </a:rPr>
                        <a:t> </a:t>
                      </a:r>
                    </a:p>
                  </a:txBody>
                  <a:tcPr marL="9225" marR="9225" marT="9225" marB="0" anchor="b">
                    <a:lnL>
                      <a:noFill/>
                    </a:lnL>
                    <a:lnR>
                      <a:noFill/>
                    </a:lnR>
                    <a:lnT>
                      <a:noFill/>
                    </a:lnT>
                    <a:lnB>
                      <a:noFill/>
                    </a:lnB>
                    <a:solidFill>
                      <a:srgbClr val="E7E6E6"/>
                    </a:solidFill>
                  </a:tcPr>
                </a:tc>
                <a:extLst>
                  <a:ext uri="{0D108BD9-81ED-4DB2-BD59-A6C34878D82A}">
                    <a16:rowId xmlns:a16="http://schemas.microsoft.com/office/drawing/2014/main" val="10009"/>
                  </a:ext>
                </a:extLst>
              </a:tr>
              <a:tr h="230617">
                <a:tc>
                  <a:txBody>
                    <a:bodyPr/>
                    <a:lstStyle/>
                    <a:p>
                      <a:pPr algn="l" fontAlgn="b"/>
                      <a:r>
                        <a:rPr lang="en-AU" sz="1400" b="0" i="0" u="none" strike="noStrike">
                          <a:solidFill>
                            <a:srgbClr val="000000"/>
                          </a:solidFill>
                          <a:effectLst/>
                          <a:latin typeface="Calibri" panose="020F0502020204030204" pitchFamily="34" charset="0"/>
                        </a:rPr>
                        <a:t>Lemons and limes</a:t>
                      </a:r>
                    </a:p>
                  </a:txBody>
                  <a:tcPr marL="9225" marR="9225" marT="9225" marB="0" anchor="b">
                    <a:lnL>
                      <a:noFill/>
                    </a:lnL>
                    <a:lnR>
                      <a:noFill/>
                    </a:lnR>
                    <a:lnT>
                      <a:noFill/>
                    </a:lnT>
                    <a:lnB>
                      <a:noFill/>
                    </a:lnB>
                    <a:solidFill>
                      <a:srgbClr val="E7E6E6"/>
                    </a:solidFill>
                  </a:tcPr>
                </a:tc>
                <a:tc>
                  <a:txBody>
                    <a:bodyPr/>
                    <a:lstStyle/>
                    <a:p>
                      <a:pPr algn="r" fontAlgn="b"/>
                      <a:r>
                        <a:rPr lang="en-AU" sz="1400" b="0" i="0" u="none" strike="noStrike">
                          <a:solidFill>
                            <a:srgbClr val="000000"/>
                          </a:solidFill>
                          <a:effectLst/>
                          <a:latin typeface="Calibri" panose="020F0502020204030204" pitchFamily="34" charset="0"/>
                        </a:rPr>
                        <a:t>4520</a:t>
                      </a:r>
                    </a:p>
                  </a:txBody>
                  <a:tcPr marL="9225" marR="9225" marT="9225" marB="0" anchor="b">
                    <a:lnL>
                      <a:noFill/>
                    </a:lnL>
                    <a:lnR>
                      <a:noFill/>
                    </a:lnR>
                    <a:lnT>
                      <a:noFill/>
                    </a:lnT>
                    <a:lnB>
                      <a:noFill/>
                    </a:lnB>
                    <a:solidFill>
                      <a:srgbClr val="E7E6E6"/>
                    </a:solidFill>
                  </a:tcPr>
                </a:tc>
                <a:tc>
                  <a:txBody>
                    <a:bodyPr/>
                    <a:lstStyle/>
                    <a:p>
                      <a:pPr algn="r" fontAlgn="b"/>
                      <a:r>
                        <a:rPr lang="en-AU" sz="1400" b="0" i="0" u="none" strike="noStrike" dirty="0">
                          <a:solidFill>
                            <a:srgbClr val="000000"/>
                          </a:solidFill>
                          <a:effectLst/>
                          <a:latin typeface="Calibri" panose="020F0502020204030204" pitchFamily="34" charset="0"/>
                        </a:rPr>
                        <a:t> </a:t>
                      </a:r>
                    </a:p>
                  </a:txBody>
                  <a:tcPr marL="9225" marR="9225" marT="9225" marB="0" anchor="b">
                    <a:lnL>
                      <a:noFill/>
                    </a:lnL>
                    <a:lnR>
                      <a:noFill/>
                    </a:lnR>
                    <a:lnT>
                      <a:noFill/>
                    </a:lnT>
                    <a:lnB>
                      <a:noFill/>
                    </a:lnB>
                    <a:solidFill>
                      <a:srgbClr val="E7E6E6"/>
                    </a:solidFill>
                  </a:tcPr>
                </a:tc>
                <a:tc>
                  <a:txBody>
                    <a:bodyPr/>
                    <a:lstStyle/>
                    <a:p>
                      <a:pPr algn="l" fontAlgn="b"/>
                      <a:endParaRPr lang="en-AU" sz="1400" b="0" i="0" u="none" strike="noStrike">
                        <a:solidFill>
                          <a:srgbClr val="305496"/>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r>
                        <a:rPr lang="en-AU" sz="1400" b="0" i="0" u="none" strike="noStrike">
                          <a:solidFill>
                            <a:srgbClr val="000000"/>
                          </a:solidFill>
                          <a:effectLst/>
                          <a:latin typeface="Calibri" panose="020F0502020204030204" pitchFamily="34" charset="0"/>
                        </a:rPr>
                        <a:t>Castor oil seed</a:t>
                      </a:r>
                    </a:p>
                  </a:txBody>
                  <a:tcPr marL="9225" marR="9225" marT="9225" marB="0" anchor="b">
                    <a:lnL>
                      <a:noFill/>
                    </a:lnL>
                    <a:lnR>
                      <a:noFill/>
                    </a:lnR>
                    <a:lnT>
                      <a:noFill/>
                    </a:lnT>
                    <a:lnB>
                      <a:noFill/>
                    </a:lnB>
                    <a:solidFill>
                      <a:srgbClr val="E7E6E6"/>
                    </a:solidFill>
                  </a:tcPr>
                </a:tc>
                <a:tc>
                  <a:txBody>
                    <a:bodyPr/>
                    <a:lstStyle/>
                    <a:p>
                      <a:pPr algn="r" fontAlgn="b"/>
                      <a:r>
                        <a:rPr lang="en-AU" sz="1400" b="0" i="0" u="none" strike="noStrike">
                          <a:solidFill>
                            <a:srgbClr val="000000"/>
                          </a:solidFill>
                          <a:effectLst/>
                          <a:latin typeface="Calibri" panose="020F0502020204030204" pitchFamily="34" charset="0"/>
                        </a:rPr>
                        <a:t>44</a:t>
                      </a:r>
                    </a:p>
                  </a:txBody>
                  <a:tcPr marL="9225" marR="9225" marT="9225" marB="0" anchor="b">
                    <a:lnL>
                      <a:noFill/>
                    </a:lnL>
                    <a:lnR>
                      <a:noFill/>
                    </a:lnR>
                    <a:lnT>
                      <a:noFill/>
                    </a:lnT>
                    <a:lnB>
                      <a:noFill/>
                    </a:lnB>
                    <a:solidFill>
                      <a:srgbClr val="E7E6E6"/>
                    </a:solidFill>
                  </a:tcPr>
                </a:tc>
                <a:tc>
                  <a:txBody>
                    <a:bodyPr/>
                    <a:lstStyle/>
                    <a:p>
                      <a:pPr algn="r" fontAlgn="b"/>
                      <a:r>
                        <a:rPr lang="en-AU" sz="1400" b="0" i="0" u="none" strike="noStrike" dirty="0">
                          <a:solidFill>
                            <a:srgbClr val="000000"/>
                          </a:solidFill>
                          <a:effectLst/>
                          <a:latin typeface="Calibri" panose="020F0502020204030204" pitchFamily="34" charset="0"/>
                        </a:rPr>
                        <a:t> </a:t>
                      </a:r>
                    </a:p>
                  </a:txBody>
                  <a:tcPr marL="9225" marR="9225" marT="9225" marB="0" anchor="b">
                    <a:lnL>
                      <a:noFill/>
                    </a:lnL>
                    <a:lnR>
                      <a:noFill/>
                    </a:lnR>
                    <a:lnT>
                      <a:noFill/>
                    </a:lnT>
                    <a:lnB>
                      <a:noFill/>
                    </a:lnB>
                    <a:solidFill>
                      <a:srgbClr val="E7E6E6"/>
                    </a:solidFill>
                  </a:tcPr>
                </a:tc>
                <a:extLst>
                  <a:ext uri="{0D108BD9-81ED-4DB2-BD59-A6C34878D82A}">
                    <a16:rowId xmlns:a16="http://schemas.microsoft.com/office/drawing/2014/main" val="10010"/>
                  </a:ext>
                </a:extLst>
              </a:tr>
              <a:tr h="230617">
                <a:tc>
                  <a:txBody>
                    <a:bodyPr/>
                    <a:lstStyle/>
                    <a:p>
                      <a:pPr algn="l" fontAlgn="b"/>
                      <a:r>
                        <a:rPr lang="en-AU" sz="1400" b="0" i="0" u="none" strike="noStrike">
                          <a:solidFill>
                            <a:srgbClr val="000000"/>
                          </a:solidFill>
                          <a:effectLst/>
                          <a:latin typeface="Calibri" panose="020F0502020204030204" pitchFamily="34" charset="0"/>
                        </a:rPr>
                        <a:t>Oranges</a:t>
                      </a:r>
                    </a:p>
                  </a:txBody>
                  <a:tcPr marL="9225" marR="9225" marT="9225" marB="0" anchor="b">
                    <a:lnL>
                      <a:noFill/>
                    </a:lnL>
                    <a:lnR>
                      <a:noFill/>
                    </a:lnR>
                    <a:lnT>
                      <a:noFill/>
                    </a:lnT>
                    <a:lnB>
                      <a:noFill/>
                    </a:lnB>
                    <a:solidFill>
                      <a:srgbClr val="E7E6E6"/>
                    </a:solidFill>
                  </a:tcPr>
                </a:tc>
                <a:tc>
                  <a:txBody>
                    <a:bodyPr/>
                    <a:lstStyle/>
                    <a:p>
                      <a:pPr algn="r" fontAlgn="b"/>
                      <a:r>
                        <a:rPr lang="en-AU" sz="1400" b="0" i="0" u="none" strike="noStrike">
                          <a:solidFill>
                            <a:srgbClr val="000000"/>
                          </a:solidFill>
                          <a:effectLst/>
                          <a:latin typeface="Calibri" panose="020F0502020204030204" pitchFamily="34" charset="0"/>
                        </a:rPr>
                        <a:t>51409</a:t>
                      </a:r>
                    </a:p>
                  </a:txBody>
                  <a:tcPr marL="9225" marR="9225" marT="9225" marB="0" anchor="b">
                    <a:lnL>
                      <a:noFill/>
                    </a:lnL>
                    <a:lnR>
                      <a:noFill/>
                    </a:lnR>
                    <a:lnT>
                      <a:noFill/>
                    </a:lnT>
                    <a:lnB>
                      <a:noFill/>
                    </a:lnB>
                    <a:solidFill>
                      <a:srgbClr val="E7E6E6"/>
                    </a:solidFill>
                  </a:tcPr>
                </a:tc>
                <a:tc>
                  <a:txBody>
                    <a:bodyPr/>
                    <a:lstStyle/>
                    <a:p>
                      <a:pPr algn="r" fontAlgn="b"/>
                      <a:r>
                        <a:rPr lang="en-AU" sz="1400" b="0" i="0" u="none" strike="noStrike" dirty="0" err="1">
                          <a:solidFill>
                            <a:srgbClr val="000000"/>
                          </a:solidFill>
                          <a:effectLst/>
                          <a:latin typeface="Calibri" panose="020F0502020204030204" pitchFamily="34" charset="0"/>
                        </a:rPr>
                        <a:t>Im</a:t>
                      </a:r>
                      <a:endParaRPr lang="en-AU" sz="1400" b="0" i="0" u="none" strike="noStrike" dirty="0">
                        <a:solidFill>
                          <a:srgbClr val="000000"/>
                        </a:solidFill>
                        <a:effectLst/>
                        <a:latin typeface="Calibri" panose="020F0502020204030204" pitchFamily="34" charset="0"/>
                      </a:endParaRPr>
                    </a:p>
                  </a:txBody>
                  <a:tcPr marL="9225" marR="9225" marT="9225" marB="0" anchor="b">
                    <a:lnL>
                      <a:noFill/>
                    </a:lnL>
                    <a:lnR>
                      <a:noFill/>
                    </a:lnR>
                    <a:lnT>
                      <a:noFill/>
                    </a:lnT>
                    <a:lnB>
                      <a:noFill/>
                    </a:lnB>
                    <a:solidFill>
                      <a:srgbClr val="E7E6E6"/>
                    </a:solidFill>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r>
                        <a:rPr lang="en-AU" sz="1400" b="0" i="0" u="none" strike="noStrike">
                          <a:solidFill>
                            <a:srgbClr val="000000"/>
                          </a:solidFill>
                          <a:effectLst/>
                          <a:latin typeface="Calibri" panose="020F0502020204030204" pitchFamily="34" charset="0"/>
                        </a:rPr>
                        <a:t>Chicory roots</a:t>
                      </a:r>
                    </a:p>
                  </a:txBody>
                  <a:tcPr marL="9225" marR="9225" marT="9225" marB="0" anchor="b">
                    <a:lnL>
                      <a:noFill/>
                    </a:lnL>
                    <a:lnR>
                      <a:noFill/>
                    </a:lnR>
                    <a:lnT>
                      <a:noFill/>
                    </a:lnT>
                    <a:lnB>
                      <a:noFill/>
                    </a:lnB>
                    <a:solidFill>
                      <a:srgbClr val="E7E6E6"/>
                    </a:solidFill>
                  </a:tcPr>
                </a:tc>
                <a:tc>
                  <a:txBody>
                    <a:bodyPr/>
                    <a:lstStyle/>
                    <a:p>
                      <a:pPr algn="r" fontAlgn="b"/>
                      <a:r>
                        <a:rPr lang="en-AU" sz="1400" b="0" i="0" u="none" strike="noStrike">
                          <a:solidFill>
                            <a:srgbClr val="000000"/>
                          </a:solidFill>
                          <a:effectLst/>
                          <a:latin typeface="Calibri" panose="020F0502020204030204" pitchFamily="34" charset="0"/>
                        </a:rPr>
                        <a:t>4591</a:t>
                      </a:r>
                    </a:p>
                  </a:txBody>
                  <a:tcPr marL="9225" marR="9225" marT="9225" marB="0" anchor="b">
                    <a:lnL>
                      <a:noFill/>
                    </a:lnL>
                    <a:lnR>
                      <a:noFill/>
                    </a:lnR>
                    <a:lnT>
                      <a:noFill/>
                    </a:lnT>
                    <a:lnB>
                      <a:noFill/>
                    </a:lnB>
                    <a:solidFill>
                      <a:srgbClr val="E7E6E6"/>
                    </a:solidFill>
                  </a:tcPr>
                </a:tc>
                <a:tc>
                  <a:txBody>
                    <a:bodyPr/>
                    <a:lstStyle/>
                    <a:p>
                      <a:pPr algn="r" fontAlgn="b"/>
                      <a:r>
                        <a:rPr lang="en-AU" sz="1400" b="0" i="0" u="none" strike="noStrike" dirty="0" err="1">
                          <a:solidFill>
                            <a:srgbClr val="000000"/>
                          </a:solidFill>
                          <a:effectLst/>
                          <a:latin typeface="Calibri" panose="020F0502020204030204" pitchFamily="34" charset="0"/>
                        </a:rPr>
                        <a:t>Im</a:t>
                      </a:r>
                      <a:endParaRPr lang="en-AU" sz="1400" b="0" i="0" u="none" strike="noStrike" dirty="0">
                        <a:solidFill>
                          <a:srgbClr val="000000"/>
                        </a:solidFill>
                        <a:effectLst/>
                        <a:latin typeface="Calibri" panose="020F0502020204030204" pitchFamily="34" charset="0"/>
                      </a:endParaRPr>
                    </a:p>
                  </a:txBody>
                  <a:tcPr marL="9225" marR="9225" marT="9225" marB="0" anchor="b">
                    <a:lnL>
                      <a:noFill/>
                    </a:lnL>
                    <a:lnR>
                      <a:noFill/>
                    </a:lnR>
                    <a:lnT>
                      <a:noFill/>
                    </a:lnT>
                    <a:lnB>
                      <a:noFill/>
                    </a:lnB>
                    <a:solidFill>
                      <a:srgbClr val="E7E6E6"/>
                    </a:solidFill>
                  </a:tcPr>
                </a:tc>
                <a:extLst>
                  <a:ext uri="{0D108BD9-81ED-4DB2-BD59-A6C34878D82A}">
                    <a16:rowId xmlns:a16="http://schemas.microsoft.com/office/drawing/2014/main" val="10011"/>
                  </a:ext>
                </a:extLst>
              </a:tr>
              <a:tr h="230617">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extLst>
                  <a:ext uri="{0D108BD9-81ED-4DB2-BD59-A6C34878D82A}">
                    <a16:rowId xmlns:a16="http://schemas.microsoft.com/office/drawing/2014/main" val="10012"/>
                  </a:ext>
                </a:extLst>
              </a:tr>
              <a:tr h="230617">
                <a:tc>
                  <a:txBody>
                    <a:bodyPr/>
                    <a:lstStyle/>
                    <a:p>
                      <a:pPr algn="l" fontAlgn="b"/>
                      <a:r>
                        <a:rPr lang="en-AU" sz="1400" b="0" i="0" u="none" strike="noStrike">
                          <a:solidFill>
                            <a:srgbClr val="000000"/>
                          </a:solidFill>
                          <a:effectLst/>
                          <a:latin typeface="Calibri" panose="020F0502020204030204" pitchFamily="34" charset="0"/>
                        </a:rPr>
                        <a:t>      : Official data</a:t>
                      </a:r>
                    </a:p>
                  </a:txBody>
                  <a:tcPr marL="9225" marR="9225" marT="9225" marB="0" anchor="b">
                    <a:lnL>
                      <a:noFill/>
                    </a:lnL>
                    <a:lnR>
                      <a:noFill/>
                    </a:lnR>
                    <a:lnT>
                      <a:noFill/>
                    </a:lnT>
                    <a:lnB>
                      <a:noFill/>
                    </a:lnB>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extLst>
                  <a:ext uri="{0D108BD9-81ED-4DB2-BD59-A6C34878D82A}">
                    <a16:rowId xmlns:a16="http://schemas.microsoft.com/office/drawing/2014/main" val="10013"/>
                  </a:ext>
                </a:extLst>
              </a:tr>
              <a:tr h="230617">
                <a:tc gridSpan="2">
                  <a:txBody>
                    <a:bodyPr/>
                    <a:lstStyle/>
                    <a:p>
                      <a:pPr algn="l" fontAlgn="b"/>
                      <a:r>
                        <a:rPr lang="en-AU" sz="1400" b="0" i="0" u="none" strike="noStrike">
                          <a:solidFill>
                            <a:srgbClr val="000000"/>
                          </a:solidFill>
                          <a:effectLst/>
                          <a:latin typeface="Calibri" panose="020F0502020204030204" pitchFamily="34" charset="0"/>
                        </a:rPr>
                        <a:t>*    : Unofficial figure</a:t>
                      </a:r>
                    </a:p>
                  </a:txBody>
                  <a:tcPr marL="9225" marR="9225" marT="9225" marB="0" anchor="b">
                    <a:lnL>
                      <a:noFill/>
                    </a:lnL>
                    <a:lnR>
                      <a:noFill/>
                    </a:lnR>
                    <a:lnT>
                      <a:noFill/>
                    </a:lnT>
                    <a:lnB>
                      <a:noFill/>
                    </a:lnB>
                  </a:tcPr>
                </a:tc>
                <a:tc hMerge="1">
                  <a:txBody>
                    <a:bodyPr/>
                    <a:lstStyle/>
                    <a:p>
                      <a:endParaRPr lang="en-AU"/>
                    </a:p>
                  </a:txBody>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extLst>
                  <a:ext uri="{0D108BD9-81ED-4DB2-BD59-A6C34878D82A}">
                    <a16:rowId xmlns:a16="http://schemas.microsoft.com/office/drawing/2014/main" val="10014"/>
                  </a:ext>
                </a:extLst>
              </a:tr>
              <a:tr h="422489">
                <a:tc gridSpan="7">
                  <a:txBody>
                    <a:bodyPr/>
                    <a:lstStyle/>
                    <a:p>
                      <a:pPr algn="l" fontAlgn="b"/>
                      <a:r>
                        <a:rPr lang="en-AU" sz="1400" b="0" i="0" u="none" strike="noStrike">
                          <a:solidFill>
                            <a:srgbClr val="000000"/>
                          </a:solidFill>
                          <a:effectLst/>
                          <a:latin typeface="Calibri" panose="020F0502020204030204" pitchFamily="34" charset="0"/>
                        </a:rPr>
                        <a:t>A   : Aggregate, may include official, semi-official, estimated or calculated data</a:t>
                      </a:r>
                    </a:p>
                  </a:txBody>
                  <a:tcPr marL="9225" marR="9225" marT="9225" marB="0" anchor="b">
                    <a:lnL>
                      <a:noFill/>
                    </a:lnL>
                    <a:lnR>
                      <a:noFill/>
                    </a:lnR>
                    <a:lnT>
                      <a:noFill/>
                    </a:lnT>
                    <a:lnB>
                      <a:noFill/>
                    </a:lnB>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10015"/>
                  </a:ext>
                </a:extLst>
              </a:tr>
              <a:tr h="230617">
                <a:tc>
                  <a:txBody>
                    <a:bodyPr/>
                    <a:lstStyle/>
                    <a:p>
                      <a:pPr algn="l" fontAlgn="b"/>
                      <a:r>
                        <a:rPr lang="en-AU" sz="1400" b="0" i="0" u="none" strike="noStrike">
                          <a:solidFill>
                            <a:srgbClr val="000000"/>
                          </a:solidFill>
                          <a:effectLst/>
                          <a:latin typeface="Calibri" panose="020F0502020204030204" pitchFamily="34" charset="0"/>
                        </a:rPr>
                        <a:t>F   : FAO estimate</a:t>
                      </a:r>
                    </a:p>
                  </a:txBody>
                  <a:tcPr marL="9225" marR="9225" marT="9225" marB="0" anchor="b">
                    <a:lnL>
                      <a:noFill/>
                    </a:lnL>
                    <a:lnR>
                      <a:noFill/>
                    </a:lnR>
                    <a:lnT>
                      <a:noFill/>
                    </a:lnT>
                    <a:lnB>
                      <a:noFill/>
                    </a:lnB>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extLst>
                  <a:ext uri="{0D108BD9-81ED-4DB2-BD59-A6C34878D82A}">
                    <a16:rowId xmlns:a16="http://schemas.microsoft.com/office/drawing/2014/main" val="10016"/>
                  </a:ext>
                </a:extLst>
              </a:tr>
              <a:tr h="230617">
                <a:tc gridSpan="2">
                  <a:txBody>
                    <a:bodyPr/>
                    <a:lstStyle/>
                    <a:p>
                      <a:pPr algn="l" fontAlgn="b"/>
                      <a:r>
                        <a:rPr lang="en-AU" sz="1400" b="0" i="0" u="none" strike="noStrike">
                          <a:solidFill>
                            <a:srgbClr val="000000"/>
                          </a:solidFill>
                          <a:effectLst/>
                          <a:latin typeface="Calibri" panose="020F0502020204030204" pitchFamily="34" charset="0"/>
                        </a:rPr>
                        <a:t>Fc  :Calculated data</a:t>
                      </a:r>
                    </a:p>
                  </a:txBody>
                  <a:tcPr marL="9225" marR="9225" marT="9225" marB="0" anchor="b">
                    <a:lnL>
                      <a:noFill/>
                    </a:lnL>
                    <a:lnR>
                      <a:noFill/>
                    </a:lnR>
                    <a:lnT>
                      <a:noFill/>
                    </a:lnT>
                    <a:lnB>
                      <a:noFill/>
                    </a:lnB>
                  </a:tcPr>
                </a:tc>
                <a:tc hMerge="1">
                  <a:txBody>
                    <a:bodyPr/>
                    <a:lstStyle/>
                    <a:p>
                      <a:endParaRPr lang="en-AU"/>
                    </a:p>
                  </a:txBody>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extLst>
                  <a:ext uri="{0D108BD9-81ED-4DB2-BD59-A6C34878D82A}">
                    <a16:rowId xmlns:a16="http://schemas.microsoft.com/office/drawing/2014/main" val="10017"/>
                  </a:ext>
                </a:extLst>
              </a:tr>
              <a:tr h="230617">
                <a:tc gridSpan="5">
                  <a:txBody>
                    <a:bodyPr/>
                    <a:lstStyle/>
                    <a:p>
                      <a:pPr algn="l" fontAlgn="b"/>
                      <a:r>
                        <a:rPr lang="en-AU" sz="1400" b="0" i="0" u="none" strike="noStrike">
                          <a:solidFill>
                            <a:srgbClr val="000000"/>
                          </a:solidFill>
                          <a:effectLst/>
                          <a:latin typeface="Calibri" panose="020F0502020204030204" pitchFamily="34" charset="0"/>
                        </a:rPr>
                        <a:t>Im  : FAO data based on imputation methodology</a:t>
                      </a:r>
                    </a:p>
                  </a:txBody>
                  <a:tcPr marL="9225" marR="9225" marT="9225" marB="0" anchor="b">
                    <a:lnL>
                      <a:noFill/>
                    </a:lnL>
                    <a:lnR>
                      <a:noFill/>
                    </a:lnR>
                    <a:lnT>
                      <a:noFill/>
                    </a:lnT>
                    <a:lnB>
                      <a:noFill/>
                    </a:lnB>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endParaRPr lang="en-AU" sz="1400" b="0" i="0" u="none" strike="noStrike" dirty="0">
                        <a:solidFill>
                          <a:srgbClr val="000000"/>
                        </a:solidFill>
                        <a:effectLst/>
                        <a:latin typeface="Calibri" panose="020F0502020204030204" pitchFamily="34" charset="0"/>
                      </a:endParaRPr>
                    </a:p>
                  </a:txBody>
                  <a:tcPr marL="9225" marR="9225" marT="9225" marB="0" anchor="b">
                    <a:lnL>
                      <a:noFill/>
                    </a:lnL>
                    <a:lnR>
                      <a:noFill/>
                    </a:lnR>
                    <a:lnT>
                      <a:noFill/>
                    </a:lnT>
                    <a:lnB>
                      <a:noFill/>
                    </a:lnB>
                  </a:tcPr>
                </a:tc>
                <a:extLst>
                  <a:ext uri="{0D108BD9-81ED-4DB2-BD59-A6C34878D82A}">
                    <a16:rowId xmlns:a16="http://schemas.microsoft.com/office/drawing/2014/main" val="10018"/>
                  </a:ext>
                </a:extLst>
              </a:tr>
            </a:tbl>
          </a:graphicData>
        </a:graphic>
      </p:graphicFrame>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2400" y="86538"/>
            <a:ext cx="768164" cy="678166"/>
          </a:xfrm>
          <a:prstGeom prst="rect">
            <a:avLst/>
          </a:prstGeom>
        </p:spPr>
      </p:pic>
    </p:spTree>
    <p:extLst>
      <p:ext uri="{BB962C8B-B14F-4D97-AF65-F5344CB8AC3E}">
        <p14:creationId xmlns:p14="http://schemas.microsoft.com/office/powerpoint/2010/main" val="32589446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Footer Placeholder 3"/>
          <p:cNvSpPr>
            <a:spLocks noGrp="1"/>
          </p:cNvSpPr>
          <p:nvPr>
            <p:ph type="ftr" sz="quarter" idx="11"/>
          </p:nvPr>
        </p:nvSpPr>
        <p:spPr>
          <a:xfrm>
            <a:off x="755576" y="6504332"/>
            <a:ext cx="6083845" cy="124274"/>
          </a:xfrm>
        </p:spPr>
        <p:txBody>
          <a:bodyPr/>
          <a:lstStyle/>
          <a:p>
            <a:r>
              <a:rPr lang="en-AU" dirty="0"/>
              <a:t>EW-MFA Webinar 1 for Laos and Philippines| 6 November 2017</a:t>
            </a:r>
            <a:endParaRPr lang="en-US" dirty="0"/>
          </a:p>
        </p:txBody>
      </p:sp>
      <p:sp>
        <p:nvSpPr>
          <p:cNvPr id="9" name="Title 8"/>
          <p:cNvSpPr>
            <a:spLocks noGrp="1"/>
          </p:cNvSpPr>
          <p:nvPr>
            <p:ph type="title" idx="4294967295"/>
          </p:nvPr>
        </p:nvSpPr>
        <p:spPr>
          <a:xfrm>
            <a:off x="358776" y="274639"/>
            <a:ext cx="8461374" cy="562073"/>
          </a:xfrm>
        </p:spPr>
        <p:txBody>
          <a:bodyPr>
            <a:noAutofit/>
          </a:bodyPr>
          <a:lstStyle/>
          <a:p>
            <a:pPr algn="ctr"/>
            <a:r>
              <a:rPr lang="en-AU" sz="2400" dirty="0"/>
              <a:t>Compiling A.1.1 Crops – If FAO has official data (blue),</a:t>
            </a:r>
            <a:br>
              <a:rPr lang="en-AU" sz="2400" dirty="0"/>
            </a:br>
            <a:r>
              <a:rPr lang="en-AU" sz="2400" dirty="0"/>
              <a:t>someone is providing it</a:t>
            </a:r>
            <a:endParaRPr lang="en-AU" sz="2400" dirty="0">
              <a:effectLst/>
            </a:endParaRPr>
          </a:p>
        </p:txBody>
      </p:sp>
      <p:sp>
        <p:nvSpPr>
          <p:cNvPr id="3" name="Slide Number Placeholder 2"/>
          <p:cNvSpPr>
            <a:spLocks noGrp="1"/>
          </p:cNvSpPr>
          <p:nvPr>
            <p:ph type="sldNum" sz="quarter" idx="4"/>
          </p:nvPr>
        </p:nvSpPr>
        <p:spPr/>
        <p:txBody>
          <a:bodyPr/>
          <a:lstStyle/>
          <a:p>
            <a:fld id="{2ABE124A-B5C5-46E0-B944-45307B126769}" type="slidenum">
              <a:rPr lang="en-AU" smtClean="0"/>
              <a:pPr/>
              <a:t>27</a:t>
            </a:fld>
            <a:r>
              <a:rPr lang="en-AU"/>
              <a:t>  |</a:t>
            </a:r>
            <a:endParaRPr lang="en-AU" dirty="0"/>
          </a:p>
        </p:txBody>
      </p:sp>
      <p:graphicFrame>
        <p:nvGraphicFramePr>
          <p:cNvPr id="2" name="Table 1"/>
          <p:cNvGraphicFramePr>
            <a:graphicFrameLocks noGrp="1"/>
          </p:cNvGraphicFramePr>
          <p:nvPr/>
        </p:nvGraphicFramePr>
        <p:xfrm>
          <a:off x="1043608" y="1159017"/>
          <a:ext cx="7344816" cy="4573595"/>
        </p:xfrm>
        <a:graphic>
          <a:graphicData uri="http://schemas.openxmlformats.org/drawingml/2006/table">
            <a:tbl>
              <a:tblPr/>
              <a:tblGrid>
                <a:gridCol w="1904213">
                  <a:extLst>
                    <a:ext uri="{9D8B030D-6E8A-4147-A177-3AD203B41FA5}">
                      <a16:colId xmlns:a16="http://schemas.microsoft.com/office/drawing/2014/main" val="20000"/>
                    </a:ext>
                  </a:extLst>
                </a:gridCol>
                <a:gridCol w="751321">
                  <a:extLst>
                    <a:ext uri="{9D8B030D-6E8A-4147-A177-3AD203B41FA5}">
                      <a16:colId xmlns:a16="http://schemas.microsoft.com/office/drawing/2014/main" val="20001"/>
                    </a:ext>
                  </a:extLst>
                </a:gridCol>
                <a:gridCol w="621782">
                  <a:extLst>
                    <a:ext uri="{9D8B030D-6E8A-4147-A177-3AD203B41FA5}">
                      <a16:colId xmlns:a16="http://schemas.microsoft.com/office/drawing/2014/main" val="20002"/>
                    </a:ext>
                  </a:extLst>
                </a:gridCol>
                <a:gridCol w="518153">
                  <a:extLst>
                    <a:ext uri="{9D8B030D-6E8A-4147-A177-3AD203B41FA5}">
                      <a16:colId xmlns:a16="http://schemas.microsoft.com/office/drawing/2014/main" val="20003"/>
                    </a:ext>
                  </a:extLst>
                </a:gridCol>
                <a:gridCol w="2085567">
                  <a:extLst>
                    <a:ext uri="{9D8B030D-6E8A-4147-A177-3AD203B41FA5}">
                      <a16:colId xmlns:a16="http://schemas.microsoft.com/office/drawing/2014/main" val="20004"/>
                    </a:ext>
                  </a:extLst>
                </a:gridCol>
                <a:gridCol w="1023351">
                  <a:extLst>
                    <a:ext uri="{9D8B030D-6E8A-4147-A177-3AD203B41FA5}">
                      <a16:colId xmlns:a16="http://schemas.microsoft.com/office/drawing/2014/main" val="20005"/>
                    </a:ext>
                  </a:extLst>
                </a:gridCol>
                <a:gridCol w="440429">
                  <a:extLst>
                    <a:ext uri="{9D8B030D-6E8A-4147-A177-3AD203B41FA5}">
                      <a16:colId xmlns:a16="http://schemas.microsoft.com/office/drawing/2014/main" val="20006"/>
                    </a:ext>
                  </a:extLst>
                </a:gridCol>
              </a:tblGrid>
              <a:tr h="230617">
                <a:tc gridSpan="3">
                  <a:txBody>
                    <a:bodyPr/>
                    <a:lstStyle/>
                    <a:p>
                      <a:pPr algn="ctr" fontAlgn="b"/>
                      <a:r>
                        <a:rPr lang="en-AU" sz="1400" b="1" i="0" u="none" strike="noStrike" dirty="0">
                          <a:solidFill>
                            <a:srgbClr val="000000"/>
                          </a:solidFill>
                          <a:effectLst/>
                          <a:latin typeface="Calibri" panose="020F0502020204030204" pitchFamily="34" charset="0"/>
                        </a:rPr>
                        <a:t>Lao PDR</a:t>
                      </a:r>
                    </a:p>
                  </a:txBody>
                  <a:tcPr marL="9225" marR="9225" marT="9225" marB="0" anchor="b">
                    <a:lnL>
                      <a:noFill/>
                    </a:lnL>
                    <a:lnR>
                      <a:noFill/>
                    </a:lnR>
                    <a:lnT>
                      <a:noFill/>
                    </a:lnT>
                    <a:lnB>
                      <a:noFill/>
                    </a:lnB>
                    <a:solidFill>
                      <a:srgbClr val="E7E6E6"/>
                    </a:solidFill>
                  </a:tcPr>
                </a:tc>
                <a:tc hMerge="1">
                  <a:txBody>
                    <a:bodyPr/>
                    <a:lstStyle/>
                    <a:p>
                      <a:endParaRPr lang="en-AU"/>
                    </a:p>
                  </a:txBody>
                  <a:tcPr/>
                </a:tc>
                <a:tc hMerge="1">
                  <a:txBody>
                    <a:bodyPr/>
                    <a:lstStyle/>
                    <a:p>
                      <a:endParaRPr lang="en-AU"/>
                    </a:p>
                  </a:txBody>
                  <a:tcPr/>
                </a:tc>
                <a:tc>
                  <a:txBody>
                    <a:bodyPr/>
                    <a:lstStyle/>
                    <a:p>
                      <a:pPr algn="ctr" fontAlgn="b"/>
                      <a:endParaRPr lang="en-AU" sz="1400" b="1"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gridSpan="3">
                  <a:txBody>
                    <a:bodyPr/>
                    <a:lstStyle/>
                    <a:p>
                      <a:pPr algn="ctr" fontAlgn="b"/>
                      <a:r>
                        <a:rPr lang="en-AU" sz="1400" b="1" i="0" u="none" strike="noStrike">
                          <a:solidFill>
                            <a:srgbClr val="000000"/>
                          </a:solidFill>
                          <a:effectLst/>
                          <a:latin typeface="Calibri" panose="020F0502020204030204" pitchFamily="34" charset="0"/>
                        </a:rPr>
                        <a:t>Philippines</a:t>
                      </a:r>
                    </a:p>
                  </a:txBody>
                  <a:tcPr marL="9225" marR="9225" marT="9225" marB="0" anchor="b">
                    <a:lnL>
                      <a:noFill/>
                    </a:lnL>
                    <a:lnR>
                      <a:noFill/>
                    </a:lnR>
                    <a:lnT>
                      <a:noFill/>
                    </a:lnT>
                    <a:lnB>
                      <a:noFill/>
                    </a:lnB>
                    <a:solidFill>
                      <a:srgbClr val="E7E6E6"/>
                    </a:solidFill>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10000"/>
                  </a:ext>
                </a:extLst>
              </a:tr>
              <a:tr h="230617">
                <a:tc>
                  <a:txBody>
                    <a:bodyPr/>
                    <a:lstStyle/>
                    <a:p>
                      <a:pPr algn="l" fontAlgn="b"/>
                      <a:r>
                        <a:rPr lang="en-AU" sz="1400" b="1" i="0" u="none" strike="noStrike">
                          <a:solidFill>
                            <a:srgbClr val="000000"/>
                          </a:solidFill>
                          <a:effectLst/>
                          <a:latin typeface="Calibri" panose="020F0502020204030204" pitchFamily="34" charset="0"/>
                        </a:rPr>
                        <a:t>Crop</a:t>
                      </a:r>
                    </a:p>
                  </a:txBody>
                  <a:tcPr marL="9225" marR="9225" marT="9225" marB="0" anchor="b">
                    <a:lnL>
                      <a:noFill/>
                    </a:lnL>
                    <a:lnR>
                      <a:noFill/>
                    </a:lnR>
                    <a:lnT>
                      <a:noFill/>
                    </a:lnT>
                    <a:lnB>
                      <a:noFill/>
                    </a:lnB>
                    <a:solidFill>
                      <a:srgbClr val="E7E6E6"/>
                    </a:solidFill>
                  </a:tcPr>
                </a:tc>
                <a:tc>
                  <a:txBody>
                    <a:bodyPr/>
                    <a:lstStyle/>
                    <a:p>
                      <a:pPr algn="l" fontAlgn="b"/>
                      <a:r>
                        <a:rPr lang="en-AU" sz="1400" b="1" i="0" u="none" strike="noStrike">
                          <a:solidFill>
                            <a:srgbClr val="000000"/>
                          </a:solidFill>
                          <a:effectLst/>
                          <a:latin typeface="Calibri" panose="020F0502020204030204" pitchFamily="34" charset="0"/>
                        </a:rPr>
                        <a:t>tonnes</a:t>
                      </a:r>
                    </a:p>
                  </a:txBody>
                  <a:tcPr marL="9225" marR="9225" marT="9225" marB="0" anchor="b">
                    <a:lnL>
                      <a:noFill/>
                    </a:lnL>
                    <a:lnR>
                      <a:noFill/>
                    </a:lnR>
                    <a:lnT>
                      <a:noFill/>
                    </a:lnT>
                    <a:lnB>
                      <a:noFill/>
                    </a:lnB>
                    <a:solidFill>
                      <a:srgbClr val="E7E6E6"/>
                    </a:solidFill>
                  </a:tcPr>
                </a:tc>
                <a:tc>
                  <a:txBody>
                    <a:bodyPr/>
                    <a:lstStyle/>
                    <a:p>
                      <a:pPr algn="ctr" fontAlgn="b"/>
                      <a:r>
                        <a:rPr lang="en-AU" sz="1400" b="1" i="0" u="none" strike="noStrike">
                          <a:solidFill>
                            <a:srgbClr val="000000"/>
                          </a:solidFill>
                          <a:effectLst/>
                          <a:latin typeface="Calibri" panose="020F0502020204030204" pitchFamily="34" charset="0"/>
                        </a:rPr>
                        <a:t>Flag</a:t>
                      </a:r>
                    </a:p>
                  </a:txBody>
                  <a:tcPr marL="9225" marR="9225" marT="9225" marB="0" anchor="b">
                    <a:lnL>
                      <a:noFill/>
                    </a:lnL>
                    <a:lnR>
                      <a:noFill/>
                    </a:lnR>
                    <a:lnT>
                      <a:noFill/>
                    </a:lnT>
                    <a:lnB>
                      <a:noFill/>
                    </a:lnB>
                    <a:solidFill>
                      <a:srgbClr val="E7E6E6"/>
                    </a:solidFill>
                  </a:tcPr>
                </a:tc>
                <a:tc>
                  <a:txBody>
                    <a:bodyPr/>
                    <a:lstStyle/>
                    <a:p>
                      <a:pPr algn="l" fontAlgn="b"/>
                      <a:endParaRPr lang="en-AU" sz="1400" b="1"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r>
                        <a:rPr lang="en-AU" sz="1400" b="1" i="0" u="none" strike="noStrike">
                          <a:solidFill>
                            <a:srgbClr val="000000"/>
                          </a:solidFill>
                          <a:effectLst/>
                          <a:latin typeface="Calibri" panose="020F0502020204030204" pitchFamily="34" charset="0"/>
                        </a:rPr>
                        <a:t>Crop</a:t>
                      </a:r>
                    </a:p>
                  </a:txBody>
                  <a:tcPr marL="9225" marR="9225" marT="9225" marB="0" anchor="b">
                    <a:lnL>
                      <a:noFill/>
                    </a:lnL>
                    <a:lnR>
                      <a:noFill/>
                    </a:lnR>
                    <a:lnT>
                      <a:noFill/>
                    </a:lnT>
                    <a:lnB>
                      <a:noFill/>
                    </a:lnB>
                    <a:solidFill>
                      <a:srgbClr val="E7E6E6"/>
                    </a:solidFill>
                  </a:tcPr>
                </a:tc>
                <a:tc>
                  <a:txBody>
                    <a:bodyPr/>
                    <a:lstStyle/>
                    <a:p>
                      <a:pPr algn="l" fontAlgn="b"/>
                      <a:r>
                        <a:rPr lang="en-AU" sz="1400" b="1" i="0" u="none" strike="noStrike">
                          <a:solidFill>
                            <a:srgbClr val="000000"/>
                          </a:solidFill>
                          <a:effectLst/>
                          <a:latin typeface="Calibri" panose="020F0502020204030204" pitchFamily="34" charset="0"/>
                        </a:rPr>
                        <a:t>tonnes</a:t>
                      </a:r>
                    </a:p>
                  </a:txBody>
                  <a:tcPr marL="9225" marR="9225" marT="9225" marB="0" anchor="b">
                    <a:lnL>
                      <a:noFill/>
                    </a:lnL>
                    <a:lnR>
                      <a:noFill/>
                    </a:lnR>
                    <a:lnT>
                      <a:noFill/>
                    </a:lnT>
                    <a:lnB>
                      <a:noFill/>
                    </a:lnB>
                    <a:solidFill>
                      <a:srgbClr val="E7E6E6"/>
                    </a:solidFill>
                  </a:tcPr>
                </a:tc>
                <a:tc>
                  <a:txBody>
                    <a:bodyPr/>
                    <a:lstStyle/>
                    <a:p>
                      <a:pPr algn="ctr" fontAlgn="b"/>
                      <a:r>
                        <a:rPr lang="en-AU" sz="1400" b="1" i="0" u="none" strike="noStrike">
                          <a:solidFill>
                            <a:srgbClr val="000000"/>
                          </a:solidFill>
                          <a:effectLst/>
                          <a:latin typeface="Calibri" panose="020F0502020204030204" pitchFamily="34" charset="0"/>
                        </a:rPr>
                        <a:t>Flag</a:t>
                      </a:r>
                    </a:p>
                  </a:txBody>
                  <a:tcPr marL="9225" marR="9225" marT="9225" marB="0" anchor="b">
                    <a:lnL>
                      <a:noFill/>
                    </a:lnL>
                    <a:lnR>
                      <a:noFill/>
                    </a:lnR>
                    <a:lnT>
                      <a:noFill/>
                    </a:lnT>
                    <a:lnB>
                      <a:noFill/>
                    </a:lnB>
                    <a:solidFill>
                      <a:srgbClr val="E7E6E6"/>
                    </a:solidFill>
                  </a:tcPr>
                </a:tc>
                <a:extLst>
                  <a:ext uri="{0D108BD9-81ED-4DB2-BD59-A6C34878D82A}">
                    <a16:rowId xmlns:a16="http://schemas.microsoft.com/office/drawing/2014/main" val="10001"/>
                  </a:ext>
                </a:extLst>
              </a:tr>
              <a:tr h="230617">
                <a:tc>
                  <a:txBody>
                    <a:bodyPr/>
                    <a:lstStyle/>
                    <a:p>
                      <a:pPr algn="l" fontAlgn="b"/>
                      <a:r>
                        <a:rPr lang="en-AU" sz="1400" b="1" i="0" u="none" strike="noStrike">
                          <a:solidFill>
                            <a:srgbClr val="305496"/>
                          </a:solidFill>
                          <a:effectLst/>
                          <a:latin typeface="Calibri" panose="020F0502020204030204" pitchFamily="34" charset="0"/>
                        </a:rPr>
                        <a:t>Bananas</a:t>
                      </a:r>
                    </a:p>
                  </a:txBody>
                  <a:tcPr marL="9225" marR="9225" marT="9225" marB="0" anchor="b">
                    <a:lnL>
                      <a:noFill/>
                    </a:lnL>
                    <a:lnR>
                      <a:noFill/>
                    </a:lnR>
                    <a:lnT>
                      <a:noFill/>
                    </a:lnT>
                    <a:lnB>
                      <a:noFill/>
                    </a:lnB>
                    <a:solidFill>
                      <a:srgbClr val="E7E6E6"/>
                    </a:solidFill>
                  </a:tcPr>
                </a:tc>
                <a:tc>
                  <a:txBody>
                    <a:bodyPr/>
                    <a:lstStyle/>
                    <a:p>
                      <a:pPr algn="r" fontAlgn="b"/>
                      <a:r>
                        <a:rPr lang="en-AU" sz="1400" b="1" i="0" u="none" strike="noStrike">
                          <a:solidFill>
                            <a:srgbClr val="305496"/>
                          </a:solidFill>
                          <a:effectLst/>
                          <a:latin typeface="Calibri" panose="020F0502020204030204" pitchFamily="34" charset="0"/>
                        </a:rPr>
                        <a:t>5E+05</a:t>
                      </a:r>
                    </a:p>
                  </a:txBody>
                  <a:tcPr marL="9225" marR="9225" marT="9225" marB="0" anchor="b">
                    <a:lnL>
                      <a:noFill/>
                    </a:lnL>
                    <a:lnR>
                      <a:noFill/>
                    </a:lnR>
                    <a:lnT>
                      <a:noFill/>
                    </a:lnT>
                    <a:lnB>
                      <a:noFill/>
                    </a:lnB>
                    <a:solidFill>
                      <a:srgbClr val="E7E6E6"/>
                    </a:solidFill>
                  </a:tcPr>
                </a:tc>
                <a:tc>
                  <a:txBody>
                    <a:bodyPr/>
                    <a:lstStyle/>
                    <a:p>
                      <a:pPr algn="ctr" fontAlgn="b"/>
                      <a:r>
                        <a:rPr lang="en-AU" sz="1400" b="1" i="0" u="none" strike="noStrike">
                          <a:solidFill>
                            <a:srgbClr val="305496"/>
                          </a:solidFill>
                          <a:effectLst/>
                          <a:latin typeface="Calibri" panose="020F0502020204030204" pitchFamily="34" charset="0"/>
                        </a:rPr>
                        <a:t> </a:t>
                      </a:r>
                    </a:p>
                  </a:txBody>
                  <a:tcPr marL="9225" marR="9225" marT="9225" marB="0" anchor="b">
                    <a:lnL>
                      <a:noFill/>
                    </a:lnL>
                    <a:lnR>
                      <a:noFill/>
                    </a:lnR>
                    <a:lnT>
                      <a:noFill/>
                    </a:lnT>
                    <a:lnB>
                      <a:noFill/>
                    </a:lnB>
                    <a:solidFill>
                      <a:srgbClr val="E7E6E6"/>
                    </a:solidFill>
                  </a:tcPr>
                </a:tc>
                <a:tc>
                  <a:txBody>
                    <a:bodyPr/>
                    <a:lstStyle/>
                    <a:p>
                      <a:pPr algn="l" fontAlgn="b"/>
                      <a:endParaRPr lang="en-AU" sz="1400" b="0" i="0" u="none" strike="noStrike" dirty="0">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r>
                        <a:rPr lang="en-AU" sz="1400" b="0" i="0" u="none" strike="noStrike">
                          <a:solidFill>
                            <a:srgbClr val="000000"/>
                          </a:solidFill>
                          <a:effectLst/>
                          <a:latin typeface="Calibri" panose="020F0502020204030204" pitchFamily="34" charset="0"/>
                        </a:rPr>
                        <a:t>Agave fibres nes</a:t>
                      </a:r>
                    </a:p>
                  </a:txBody>
                  <a:tcPr marL="9225" marR="9225" marT="9225" marB="0" anchor="b">
                    <a:lnL>
                      <a:noFill/>
                    </a:lnL>
                    <a:lnR>
                      <a:noFill/>
                    </a:lnR>
                    <a:lnT>
                      <a:noFill/>
                    </a:lnT>
                    <a:lnB>
                      <a:noFill/>
                    </a:lnB>
                    <a:solidFill>
                      <a:srgbClr val="E7E6E6"/>
                    </a:solidFill>
                  </a:tcPr>
                </a:tc>
                <a:tc>
                  <a:txBody>
                    <a:bodyPr/>
                    <a:lstStyle/>
                    <a:p>
                      <a:pPr algn="r" fontAlgn="b"/>
                      <a:r>
                        <a:rPr lang="en-AU" sz="1400" b="0" i="0" u="none" strike="noStrike">
                          <a:solidFill>
                            <a:srgbClr val="000000"/>
                          </a:solidFill>
                          <a:effectLst/>
                          <a:latin typeface="Calibri" panose="020F0502020204030204" pitchFamily="34" charset="0"/>
                        </a:rPr>
                        <a:t>4000</a:t>
                      </a:r>
                    </a:p>
                  </a:txBody>
                  <a:tcPr marL="9225" marR="9225" marT="9225" marB="0" anchor="b">
                    <a:lnL>
                      <a:noFill/>
                    </a:lnL>
                    <a:lnR>
                      <a:noFill/>
                    </a:lnR>
                    <a:lnT>
                      <a:noFill/>
                    </a:lnT>
                    <a:lnB>
                      <a:noFill/>
                    </a:lnB>
                    <a:solidFill>
                      <a:srgbClr val="E7E6E6"/>
                    </a:solidFill>
                  </a:tcPr>
                </a:tc>
                <a:tc>
                  <a:txBody>
                    <a:bodyPr/>
                    <a:lstStyle/>
                    <a:p>
                      <a:pPr algn="ctr" fontAlgn="b"/>
                      <a:r>
                        <a:rPr lang="en-AU" sz="1400" b="0" i="0" u="none" strike="noStrike">
                          <a:solidFill>
                            <a:srgbClr val="000000"/>
                          </a:solidFill>
                          <a:effectLst/>
                          <a:latin typeface="Calibri" panose="020F0502020204030204" pitchFamily="34" charset="0"/>
                        </a:rPr>
                        <a:t>F</a:t>
                      </a:r>
                    </a:p>
                  </a:txBody>
                  <a:tcPr marL="9225" marR="9225" marT="9225" marB="0" anchor="b">
                    <a:lnL>
                      <a:noFill/>
                    </a:lnL>
                    <a:lnR>
                      <a:noFill/>
                    </a:lnR>
                    <a:lnT>
                      <a:noFill/>
                    </a:lnT>
                    <a:lnB>
                      <a:noFill/>
                    </a:lnB>
                    <a:solidFill>
                      <a:srgbClr val="E7E6E6"/>
                    </a:solidFill>
                  </a:tcPr>
                </a:tc>
                <a:extLst>
                  <a:ext uri="{0D108BD9-81ED-4DB2-BD59-A6C34878D82A}">
                    <a16:rowId xmlns:a16="http://schemas.microsoft.com/office/drawing/2014/main" val="10002"/>
                  </a:ext>
                </a:extLst>
              </a:tr>
              <a:tr h="230617">
                <a:tc>
                  <a:txBody>
                    <a:bodyPr/>
                    <a:lstStyle/>
                    <a:p>
                      <a:pPr algn="l" fontAlgn="b"/>
                      <a:r>
                        <a:rPr lang="en-AU" sz="1400" b="1" i="0" u="none" strike="noStrike">
                          <a:solidFill>
                            <a:srgbClr val="305496"/>
                          </a:solidFill>
                          <a:effectLst/>
                          <a:latin typeface="Calibri" panose="020F0502020204030204" pitchFamily="34" charset="0"/>
                        </a:rPr>
                        <a:t>Beans, dry</a:t>
                      </a:r>
                    </a:p>
                  </a:txBody>
                  <a:tcPr marL="9225" marR="9225" marT="9225" marB="0" anchor="b">
                    <a:lnL>
                      <a:noFill/>
                    </a:lnL>
                    <a:lnR>
                      <a:noFill/>
                    </a:lnR>
                    <a:lnT>
                      <a:noFill/>
                    </a:lnT>
                    <a:lnB>
                      <a:noFill/>
                    </a:lnB>
                    <a:solidFill>
                      <a:srgbClr val="E7E6E6"/>
                    </a:solidFill>
                  </a:tcPr>
                </a:tc>
                <a:tc>
                  <a:txBody>
                    <a:bodyPr/>
                    <a:lstStyle/>
                    <a:p>
                      <a:pPr algn="r" fontAlgn="b"/>
                      <a:r>
                        <a:rPr lang="en-AU" sz="1400" b="1" i="0" u="none" strike="noStrike">
                          <a:solidFill>
                            <a:srgbClr val="305496"/>
                          </a:solidFill>
                          <a:effectLst/>
                          <a:latin typeface="Calibri" panose="020F0502020204030204" pitchFamily="34" charset="0"/>
                        </a:rPr>
                        <a:t>4000</a:t>
                      </a:r>
                    </a:p>
                  </a:txBody>
                  <a:tcPr marL="9225" marR="9225" marT="9225" marB="0" anchor="b">
                    <a:lnL>
                      <a:noFill/>
                    </a:lnL>
                    <a:lnR>
                      <a:noFill/>
                    </a:lnR>
                    <a:lnT>
                      <a:noFill/>
                    </a:lnT>
                    <a:lnB>
                      <a:noFill/>
                    </a:lnB>
                    <a:solidFill>
                      <a:srgbClr val="E7E6E6"/>
                    </a:solidFill>
                  </a:tcPr>
                </a:tc>
                <a:tc>
                  <a:txBody>
                    <a:bodyPr/>
                    <a:lstStyle/>
                    <a:p>
                      <a:pPr algn="ctr" fontAlgn="b"/>
                      <a:r>
                        <a:rPr lang="en-AU" sz="1400" b="1" i="0" u="none" strike="noStrike">
                          <a:solidFill>
                            <a:srgbClr val="305496"/>
                          </a:solidFill>
                          <a:effectLst/>
                          <a:latin typeface="Calibri" panose="020F0502020204030204" pitchFamily="34" charset="0"/>
                        </a:rPr>
                        <a:t> </a:t>
                      </a:r>
                    </a:p>
                  </a:txBody>
                  <a:tcPr marL="9225" marR="9225" marT="9225" marB="0" anchor="b">
                    <a:lnL>
                      <a:noFill/>
                    </a:lnL>
                    <a:lnR>
                      <a:noFill/>
                    </a:lnR>
                    <a:lnT>
                      <a:noFill/>
                    </a:lnT>
                    <a:lnB>
                      <a:noFill/>
                    </a:lnB>
                    <a:solidFill>
                      <a:srgbClr val="E7E6E6"/>
                    </a:solidFill>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r>
                        <a:rPr lang="en-AU" sz="1400" b="1" i="0" u="none" strike="noStrike">
                          <a:solidFill>
                            <a:srgbClr val="305496"/>
                          </a:solidFill>
                          <a:effectLst/>
                          <a:latin typeface="Calibri" panose="020F0502020204030204" pitchFamily="34" charset="0"/>
                        </a:rPr>
                        <a:t>Asparagus</a:t>
                      </a:r>
                    </a:p>
                  </a:txBody>
                  <a:tcPr marL="9225" marR="9225" marT="9225" marB="0" anchor="b">
                    <a:lnL>
                      <a:noFill/>
                    </a:lnL>
                    <a:lnR>
                      <a:noFill/>
                    </a:lnR>
                    <a:lnT>
                      <a:noFill/>
                    </a:lnT>
                    <a:lnB>
                      <a:noFill/>
                    </a:lnB>
                    <a:solidFill>
                      <a:srgbClr val="E7E6E6"/>
                    </a:solidFill>
                  </a:tcPr>
                </a:tc>
                <a:tc>
                  <a:txBody>
                    <a:bodyPr/>
                    <a:lstStyle/>
                    <a:p>
                      <a:pPr algn="r" fontAlgn="b"/>
                      <a:r>
                        <a:rPr lang="en-AU" sz="1400" b="1" i="0" u="none" strike="noStrike">
                          <a:solidFill>
                            <a:srgbClr val="305496"/>
                          </a:solidFill>
                          <a:effectLst/>
                          <a:latin typeface="Calibri" panose="020F0502020204030204" pitchFamily="34" charset="0"/>
                        </a:rPr>
                        <a:t>2939</a:t>
                      </a:r>
                    </a:p>
                  </a:txBody>
                  <a:tcPr marL="9225" marR="9225" marT="9225" marB="0" anchor="b">
                    <a:lnL>
                      <a:noFill/>
                    </a:lnL>
                    <a:lnR>
                      <a:noFill/>
                    </a:lnR>
                    <a:lnT>
                      <a:noFill/>
                    </a:lnT>
                    <a:lnB>
                      <a:noFill/>
                    </a:lnB>
                    <a:solidFill>
                      <a:srgbClr val="E7E6E6"/>
                    </a:solidFill>
                  </a:tcPr>
                </a:tc>
                <a:tc>
                  <a:txBody>
                    <a:bodyPr/>
                    <a:lstStyle/>
                    <a:p>
                      <a:pPr algn="ctr" fontAlgn="b"/>
                      <a:r>
                        <a:rPr lang="en-AU" sz="1400" b="1" i="0" u="none" strike="noStrike">
                          <a:solidFill>
                            <a:srgbClr val="305496"/>
                          </a:solidFill>
                          <a:effectLst/>
                          <a:latin typeface="Calibri" panose="020F0502020204030204" pitchFamily="34" charset="0"/>
                        </a:rPr>
                        <a:t> </a:t>
                      </a:r>
                    </a:p>
                  </a:txBody>
                  <a:tcPr marL="9225" marR="9225" marT="9225" marB="0" anchor="b">
                    <a:lnL>
                      <a:noFill/>
                    </a:lnL>
                    <a:lnR>
                      <a:noFill/>
                    </a:lnR>
                    <a:lnT>
                      <a:noFill/>
                    </a:lnT>
                    <a:lnB>
                      <a:noFill/>
                    </a:lnB>
                    <a:solidFill>
                      <a:srgbClr val="E7E6E6"/>
                    </a:solidFill>
                  </a:tcPr>
                </a:tc>
                <a:extLst>
                  <a:ext uri="{0D108BD9-81ED-4DB2-BD59-A6C34878D82A}">
                    <a16:rowId xmlns:a16="http://schemas.microsoft.com/office/drawing/2014/main" val="10003"/>
                  </a:ext>
                </a:extLst>
              </a:tr>
              <a:tr h="230617">
                <a:tc>
                  <a:txBody>
                    <a:bodyPr/>
                    <a:lstStyle/>
                    <a:p>
                      <a:pPr algn="l" fontAlgn="b"/>
                      <a:r>
                        <a:rPr lang="en-AU" sz="1400" b="1" i="0" u="none" strike="noStrike">
                          <a:solidFill>
                            <a:srgbClr val="305496"/>
                          </a:solidFill>
                          <a:effectLst/>
                          <a:latin typeface="Calibri" panose="020F0502020204030204" pitchFamily="34" charset="0"/>
                        </a:rPr>
                        <a:t>Cassava</a:t>
                      </a:r>
                    </a:p>
                  </a:txBody>
                  <a:tcPr marL="9225" marR="9225" marT="9225" marB="0" anchor="b">
                    <a:lnL>
                      <a:noFill/>
                    </a:lnL>
                    <a:lnR>
                      <a:noFill/>
                    </a:lnR>
                    <a:lnT>
                      <a:noFill/>
                    </a:lnT>
                    <a:lnB>
                      <a:noFill/>
                    </a:lnB>
                    <a:solidFill>
                      <a:srgbClr val="E7E6E6"/>
                    </a:solidFill>
                  </a:tcPr>
                </a:tc>
                <a:tc>
                  <a:txBody>
                    <a:bodyPr/>
                    <a:lstStyle/>
                    <a:p>
                      <a:pPr algn="r" fontAlgn="b"/>
                      <a:r>
                        <a:rPr lang="en-AU" sz="1400" b="1" i="0" u="none" strike="noStrike">
                          <a:solidFill>
                            <a:srgbClr val="305496"/>
                          </a:solidFill>
                          <a:effectLst/>
                          <a:latin typeface="Calibri" panose="020F0502020204030204" pitchFamily="34" charset="0"/>
                        </a:rPr>
                        <a:t>2E+06</a:t>
                      </a:r>
                    </a:p>
                  </a:txBody>
                  <a:tcPr marL="9225" marR="9225" marT="9225" marB="0" anchor="b">
                    <a:lnL>
                      <a:noFill/>
                    </a:lnL>
                    <a:lnR>
                      <a:noFill/>
                    </a:lnR>
                    <a:lnT>
                      <a:noFill/>
                    </a:lnT>
                    <a:lnB>
                      <a:noFill/>
                    </a:lnB>
                    <a:solidFill>
                      <a:srgbClr val="E7E6E6"/>
                    </a:solidFill>
                  </a:tcPr>
                </a:tc>
                <a:tc>
                  <a:txBody>
                    <a:bodyPr/>
                    <a:lstStyle/>
                    <a:p>
                      <a:pPr algn="ctr" fontAlgn="b"/>
                      <a:r>
                        <a:rPr lang="en-AU" sz="1400" b="1" i="0" u="none" strike="noStrike">
                          <a:solidFill>
                            <a:srgbClr val="305496"/>
                          </a:solidFill>
                          <a:effectLst/>
                          <a:latin typeface="Calibri" panose="020F0502020204030204" pitchFamily="34" charset="0"/>
                        </a:rPr>
                        <a:t> </a:t>
                      </a:r>
                    </a:p>
                  </a:txBody>
                  <a:tcPr marL="9225" marR="9225" marT="9225" marB="0" anchor="b">
                    <a:lnL>
                      <a:noFill/>
                    </a:lnL>
                    <a:lnR>
                      <a:noFill/>
                    </a:lnR>
                    <a:lnT>
                      <a:noFill/>
                    </a:lnT>
                    <a:lnB>
                      <a:noFill/>
                    </a:lnB>
                    <a:solidFill>
                      <a:srgbClr val="E7E6E6"/>
                    </a:solidFill>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r>
                        <a:rPr lang="en-AU" sz="1400" b="1" i="0" u="none" strike="noStrike">
                          <a:solidFill>
                            <a:srgbClr val="305496"/>
                          </a:solidFill>
                          <a:effectLst/>
                          <a:latin typeface="Calibri" panose="020F0502020204030204" pitchFamily="34" charset="0"/>
                        </a:rPr>
                        <a:t>Avocados</a:t>
                      </a:r>
                    </a:p>
                  </a:txBody>
                  <a:tcPr marL="9225" marR="9225" marT="9225" marB="0" anchor="b">
                    <a:lnL>
                      <a:noFill/>
                    </a:lnL>
                    <a:lnR>
                      <a:noFill/>
                    </a:lnR>
                    <a:lnT>
                      <a:noFill/>
                    </a:lnT>
                    <a:lnB>
                      <a:noFill/>
                    </a:lnB>
                    <a:solidFill>
                      <a:srgbClr val="E7E6E6"/>
                    </a:solidFill>
                  </a:tcPr>
                </a:tc>
                <a:tc>
                  <a:txBody>
                    <a:bodyPr/>
                    <a:lstStyle/>
                    <a:p>
                      <a:pPr algn="r" fontAlgn="b"/>
                      <a:r>
                        <a:rPr lang="en-AU" sz="1400" b="1" i="0" u="none" strike="noStrike">
                          <a:solidFill>
                            <a:srgbClr val="305496"/>
                          </a:solidFill>
                          <a:effectLst/>
                          <a:latin typeface="Calibri" panose="020F0502020204030204" pitchFamily="34" charset="0"/>
                        </a:rPr>
                        <a:t>20061</a:t>
                      </a:r>
                    </a:p>
                  </a:txBody>
                  <a:tcPr marL="9225" marR="9225" marT="9225" marB="0" anchor="b">
                    <a:lnL>
                      <a:noFill/>
                    </a:lnL>
                    <a:lnR>
                      <a:noFill/>
                    </a:lnR>
                    <a:lnT>
                      <a:noFill/>
                    </a:lnT>
                    <a:lnB>
                      <a:noFill/>
                    </a:lnB>
                    <a:solidFill>
                      <a:srgbClr val="E7E6E6"/>
                    </a:solidFill>
                  </a:tcPr>
                </a:tc>
                <a:tc>
                  <a:txBody>
                    <a:bodyPr/>
                    <a:lstStyle/>
                    <a:p>
                      <a:pPr algn="ctr" fontAlgn="b"/>
                      <a:r>
                        <a:rPr lang="en-AU" sz="1400" b="1" i="0" u="none" strike="noStrike">
                          <a:solidFill>
                            <a:srgbClr val="305496"/>
                          </a:solidFill>
                          <a:effectLst/>
                          <a:latin typeface="Calibri" panose="020F0502020204030204" pitchFamily="34" charset="0"/>
                        </a:rPr>
                        <a:t> </a:t>
                      </a:r>
                    </a:p>
                  </a:txBody>
                  <a:tcPr marL="9225" marR="9225" marT="9225" marB="0" anchor="b">
                    <a:lnL>
                      <a:noFill/>
                    </a:lnL>
                    <a:lnR>
                      <a:noFill/>
                    </a:lnR>
                    <a:lnT>
                      <a:noFill/>
                    </a:lnT>
                    <a:lnB>
                      <a:noFill/>
                    </a:lnB>
                    <a:solidFill>
                      <a:srgbClr val="E7E6E6"/>
                    </a:solidFill>
                  </a:tcPr>
                </a:tc>
                <a:extLst>
                  <a:ext uri="{0D108BD9-81ED-4DB2-BD59-A6C34878D82A}">
                    <a16:rowId xmlns:a16="http://schemas.microsoft.com/office/drawing/2014/main" val="10004"/>
                  </a:ext>
                </a:extLst>
              </a:tr>
              <a:tr h="230617">
                <a:tc>
                  <a:txBody>
                    <a:bodyPr/>
                    <a:lstStyle/>
                    <a:p>
                      <a:pPr algn="l" fontAlgn="b"/>
                      <a:r>
                        <a:rPr lang="en-AU" sz="1400" b="0" i="0" u="none" strike="noStrike">
                          <a:solidFill>
                            <a:srgbClr val="A5A5A5"/>
                          </a:solidFill>
                          <a:effectLst/>
                          <a:latin typeface="Calibri" panose="020F0502020204030204" pitchFamily="34" charset="0"/>
                        </a:rPr>
                        <a:t>Cereals,Total</a:t>
                      </a:r>
                    </a:p>
                  </a:txBody>
                  <a:tcPr marL="9225" marR="9225" marT="9225" marB="0" anchor="b">
                    <a:lnL>
                      <a:noFill/>
                    </a:lnL>
                    <a:lnR>
                      <a:noFill/>
                    </a:lnR>
                    <a:lnT>
                      <a:noFill/>
                    </a:lnT>
                    <a:lnB>
                      <a:noFill/>
                    </a:lnB>
                    <a:solidFill>
                      <a:srgbClr val="E7E6E6"/>
                    </a:solidFill>
                  </a:tcPr>
                </a:tc>
                <a:tc>
                  <a:txBody>
                    <a:bodyPr/>
                    <a:lstStyle/>
                    <a:p>
                      <a:pPr algn="r" fontAlgn="b"/>
                      <a:r>
                        <a:rPr lang="en-AU" sz="1400" b="0" i="0" u="none" strike="noStrike">
                          <a:solidFill>
                            <a:srgbClr val="A5A5A5"/>
                          </a:solidFill>
                          <a:effectLst/>
                          <a:latin typeface="Calibri" panose="020F0502020204030204" pitchFamily="34" charset="0"/>
                        </a:rPr>
                        <a:t>5E+06</a:t>
                      </a:r>
                    </a:p>
                  </a:txBody>
                  <a:tcPr marL="9225" marR="9225" marT="9225" marB="0" anchor="b">
                    <a:lnL>
                      <a:noFill/>
                    </a:lnL>
                    <a:lnR>
                      <a:noFill/>
                    </a:lnR>
                    <a:lnT>
                      <a:noFill/>
                    </a:lnT>
                    <a:lnB>
                      <a:noFill/>
                    </a:lnB>
                    <a:solidFill>
                      <a:srgbClr val="E7E6E6"/>
                    </a:solidFill>
                  </a:tcPr>
                </a:tc>
                <a:tc>
                  <a:txBody>
                    <a:bodyPr/>
                    <a:lstStyle/>
                    <a:p>
                      <a:pPr algn="ctr" fontAlgn="b"/>
                      <a:r>
                        <a:rPr lang="en-AU" sz="1400" b="0" i="0" u="none" strike="noStrike">
                          <a:solidFill>
                            <a:srgbClr val="A5A5A5"/>
                          </a:solidFill>
                          <a:effectLst/>
                          <a:latin typeface="Calibri" panose="020F0502020204030204" pitchFamily="34" charset="0"/>
                        </a:rPr>
                        <a:t>A</a:t>
                      </a:r>
                    </a:p>
                  </a:txBody>
                  <a:tcPr marL="9225" marR="9225" marT="9225" marB="0" anchor="b">
                    <a:lnL>
                      <a:noFill/>
                    </a:lnL>
                    <a:lnR>
                      <a:noFill/>
                    </a:lnR>
                    <a:lnT>
                      <a:noFill/>
                    </a:lnT>
                    <a:lnB>
                      <a:noFill/>
                    </a:lnB>
                    <a:solidFill>
                      <a:srgbClr val="E7E6E6"/>
                    </a:solidFill>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r>
                        <a:rPr lang="en-AU" sz="1400" b="1" i="0" u="none" strike="noStrike">
                          <a:solidFill>
                            <a:srgbClr val="305496"/>
                          </a:solidFill>
                          <a:effectLst/>
                          <a:latin typeface="Calibri" panose="020F0502020204030204" pitchFamily="34" charset="0"/>
                        </a:rPr>
                        <a:t>Bananas</a:t>
                      </a:r>
                    </a:p>
                  </a:txBody>
                  <a:tcPr marL="9225" marR="9225" marT="9225" marB="0" anchor="b">
                    <a:lnL>
                      <a:noFill/>
                    </a:lnL>
                    <a:lnR>
                      <a:noFill/>
                    </a:lnR>
                    <a:lnT>
                      <a:noFill/>
                    </a:lnT>
                    <a:lnB>
                      <a:noFill/>
                    </a:lnB>
                    <a:solidFill>
                      <a:srgbClr val="E7E6E6"/>
                    </a:solidFill>
                  </a:tcPr>
                </a:tc>
                <a:tc>
                  <a:txBody>
                    <a:bodyPr/>
                    <a:lstStyle/>
                    <a:p>
                      <a:pPr algn="r" fontAlgn="b"/>
                      <a:r>
                        <a:rPr lang="en-AU" sz="1400" b="1" i="0" u="none" strike="noStrike">
                          <a:solidFill>
                            <a:srgbClr val="305496"/>
                          </a:solidFill>
                          <a:effectLst/>
                          <a:latin typeface="Calibri" panose="020F0502020204030204" pitchFamily="34" charset="0"/>
                        </a:rPr>
                        <a:t>8884857</a:t>
                      </a:r>
                    </a:p>
                  </a:txBody>
                  <a:tcPr marL="9225" marR="9225" marT="9225" marB="0" anchor="b">
                    <a:lnL>
                      <a:noFill/>
                    </a:lnL>
                    <a:lnR>
                      <a:noFill/>
                    </a:lnR>
                    <a:lnT>
                      <a:noFill/>
                    </a:lnT>
                    <a:lnB>
                      <a:noFill/>
                    </a:lnB>
                    <a:solidFill>
                      <a:srgbClr val="E7E6E6"/>
                    </a:solidFill>
                  </a:tcPr>
                </a:tc>
                <a:tc>
                  <a:txBody>
                    <a:bodyPr/>
                    <a:lstStyle/>
                    <a:p>
                      <a:pPr algn="ctr" fontAlgn="b"/>
                      <a:r>
                        <a:rPr lang="en-AU" sz="1400" b="1" i="0" u="none" strike="noStrike">
                          <a:solidFill>
                            <a:srgbClr val="305496"/>
                          </a:solidFill>
                          <a:effectLst/>
                          <a:latin typeface="Calibri" panose="020F0502020204030204" pitchFamily="34" charset="0"/>
                        </a:rPr>
                        <a:t> </a:t>
                      </a:r>
                    </a:p>
                  </a:txBody>
                  <a:tcPr marL="9225" marR="9225" marT="9225" marB="0" anchor="b">
                    <a:lnL>
                      <a:noFill/>
                    </a:lnL>
                    <a:lnR>
                      <a:noFill/>
                    </a:lnR>
                    <a:lnT>
                      <a:noFill/>
                    </a:lnT>
                    <a:lnB>
                      <a:noFill/>
                    </a:lnB>
                    <a:solidFill>
                      <a:srgbClr val="E7E6E6"/>
                    </a:solidFill>
                  </a:tcPr>
                </a:tc>
                <a:extLst>
                  <a:ext uri="{0D108BD9-81ED-4DB2-BD59-A6C34878D82A}">
                    <a16:rowId xmlns:a16="http://schemas.microsoft.com/office/drawing/2014/main" val="10005"/>
                  </a:ext>
                </a:extLst>
              </a:tr>
              <a:tr h="230617">
                <a:tc>
                  <a:txBody>
                    <a:bodyPr/>
                    <a:lstStyle/>
                    <a:p>
                      <a:pPr algn="l" fontAlgn="b"/>
                      <a:r>
                        <a:rPr lang="en-AU" sz="1400" b="0" i="0" u="none" strike="noStrike">
                          <a:solidFill>
                            <a:srgbClr val="A5A5A5"/>
                          </a:solidFill>
                          <a:effectLst/>
                          <a:latin typeface="Calibri" panose="020F0502020204030204" pitchFamily="34" charset="0"/>
                        </a:rPr>
                        <a:t>Citrus Fruit,Total</a:t>
                      </a:r>
                    </a:p>
                  </a:txBody>
                  <a:tcPr marL="9225" marR="9225" marT="9225" marB="0" anchor="b">
                    <a:lnL>
                      <a:noFill/>
                    </a:lnL>
                    <a:lnR>
                      <a:noFill/>
                    </a:lnR>
                    <a:lnT>
                      <a:noFill/>
                    </a:lnT>
                    <a:lnB>
                      <a:noFill/>
                    </a:lnB>
                    <a:solidFill>
                      <a:srgbClr val="E7E6E6"/>
                    </a:solidFill>
                  </a:tcPr>
                </a:tc>
                <a:tc>
                  <a:txBody>
                    <a:bodyPr/>
                    <a:lstStyle/>
                    <a:p>
                      <a:pPr algn="r" fontAlgn="b"/>
                      <a:r>
                        <a:rPr lang="en-AU" sz="1400" b="0" i="0" u="none" strike="noStrike">
                          <a:solidFill>
                            <a:srgbClr val="A5A5A5"/>
                          </a:solidFill>
                          <a:effectLst/>
                          <a:latin typeface="Calibri" panose="020F0502020204030204" pitchFamily="34" charset="0"/>
                        </a:rPr>
                        <a:t>98336</a:t>
                      </a:r>
                    </a:p>
                  </a:txBody>
                  <a:tcPr marL="9225" marR="9225" marT="9225" marB="0" anchor="b">
                    <a:lnL>
                      <a:noFill/>
                    </a:lnL>
                    <a:lnR>
                      <a:noFill/>
                    </a:lnR>
                    <a:lnT>
                      <a:noFill/>
                    </a:lnT>
                    <a:lnB>
                      <a:noFill/>
                    </a:lnB>
                    <a:solidFill>
                      <a:srgbClr val="E7E6E6"/>
                    </a:solidFill>
                  </a:tcPr>
                </a:tc>
                <a:tc>
                  <a:txBody>
                    <a:bodyPr/>
                    <a:lstStyle/>
                    <a:p>
                      <a:pPr algn="ctr" fontAlgn="b"/>
                      <a:r>
                        <a:rPr lang="en-AU" sz="1400" b="0" i="0" u="none" strike="noStrike">
                          <a:solidFill>
                            <a:srgbClr val="A5A5A5"/>
                          </a:solidFill>
                          <a:effectLst/>
                          <a:latin typeface="Calibri" panose="020F0502020204030204" pitchFamily="34" charset="0"/>
                        </a:rPr>
                        <a:t>A</a:t>
                      </a:r>
                    </a:p>
                  </a:txBody>
                  <a:tcPr marL="9225" marR="9225" marT="9225" marB="0" anchor="b">
                    <a:lnL>
                      <a:noFill/>
                    </a:lnL>
                    <a:lnR>
                      <a:noFill/>
                    </a:lnR>
                    <a:lnT>
                      <a:noFill/>
                    </a:lnT>
                    <a:lnB>
                      <a:noFill/>
                    </a:lnB>
                    <a:solidFill>
                      <a:srgbClr val="E7E6E6"/>
                    </a:solidFill>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r>
                        <a:rPr lang="en-AU" sz="1400" b="1" i="0" u="none" strike="noStrike">
                          <a:solidFill>
                            <a:srgbClr val="305496"/>
                          </a:solidFill>
                          <a:effectLst/>
                          <a:latin typeface="Calibri" panose="020F0502020204030204" pitchFamily="34" charset="0"/>
                        </a:rPr>
                        <a:t>Beans, dry</a:t>
                      </a:r>
                    </a:p>
                  </a:txBody>
                  <a:tcPr marL="9225" marR="9225" marT="9225" marB="0" anchor="b">
                    <a:lnL>
                      <a:noFill/>
                    </a:lnL>
                    <a:lnR>
                      <a:noFill/>
                    </a:lnR>
                    <a:lnT>
                      <a:noFill/>
                    </a:lnT>
                    <a:lnB>
                      <a:noFill/>
                    </a:lnB>
                    <a:solidFill>
                      <a:srgbClr val="E7E6E6"/>
                    </a:solidFill>
                  </a:tcPr>
                </a:tc>
                <a:tc>
                  <a:txBody>
                    <a:bodyPr/>
                    <a:lstStyle/>
                    <a:p>
                      <a:pPr algn="r" fontAlgn="b"/>
                      <a:r>
                        <a:rPr lang="en-AU" sz="1400" b="1" i="0" u="none" strike="noStrike">
                          <a:solidFill>
                            <a:srgbClr val="305496"/>
                          </a:solidFill>
                          <a:effectLst/>
                          <a:latin typeface="Calibri" panose="020F0502020204030204" pitchFamily="34" charset="0"/>
                        </a:rPr>
                        <a:t>32144</a:t>
                      </a:r>
                    </a:p>
                  </a:txBody>
                  <a:tcPr marL="9225" marR="9225" marT="9225" marB="0" anchor="b">
                    <a:lnL>
                      <a:noFill/>
                    </a:lnL>
                    <a:lnR>
                      <a:noFill/>
                    </a:lnR>
                    <a:lnT>
                      <a:noFill/>
                    </a:lnT>
                    <a:lnB>
                      <a:noFill/>
                    </a:lnB>
                    <a:solidFill>
                      <a:srgbClr val="E7E6E6"/>
                    </a:solidFill>
                  </a:tcPr>
                </a:tc>
                <a:tc>
                  <a:txBody>
                    <a:bodyPr/>
                    <a:lstStyle/>
                    <a:p>
                      <a:pPr algn="ctr" fontAlgn="b"/>
                      <a:r>
                        <a:rPr lang="en-AU" sz="1400" b="1" i="0" u="none" strike="noStrike">
                          <a:solidFill>
                            <a:srgbClr val="305496"/>
                          </a:solidFill>
                          <a:effectLst/>
                          <a:latin typeface="Calibri" panose="020F0502020204030204" pitchFamily="34" charset="0"/>
                        </a:rPr>
                        <a:t> </a:t>
                      </a:r>
                    </a:p>
                  </a:txBody>
                  <a:tcPr marL="9225" marR="9225" marT="9225" marB="0" anchor="b">
                    <a:lnL>
                      <a:noFill/>
                    </a:lnL>
                    <a:lnR>
                      <a:noFill/>
                    </a:lnR>
                    <a:lnT>
                      <a:noFill/>
                    </a:lnT>
                    <a:lnB>
                      <a:noFill/>
                    </a:lnB>
                    <a:solidFill>
                      <a:srgbClr val="E7E6E6"/>
                    </a:solidFill>
                  </a:tcPr>
                </a:tc>
                <a:extLst>
                  <a:ext uri="{0D108BD9-81ED-4DB2-BD59-A6C34878D82A}">
                    <a16:rowId xmlns:a16="http://schemas.microsoft.com/office/drawing/2014/main" val="10006"/>
                  </a:ext>
                </a:extLst>
              </a:tr>
              <a:tr h="230617">
                <a:tc>
                  <a:txBody>
                    <a:bodyPr/>
                    <a:lstStyle/>
                    <a:p>
                      <a:pPr algn="l" fontAlgn="b"/>
                      <a:r>
                        <a:rPr lang="en-AU" sz="1400" b="1" i="0" u="none" strike="noStrike">
                          <a:solidFill>
                            <a:srgbClr val="305496"/>
                          </a:solidFill>
                          <a:effectLst/>
                          <a:latin typeface="Calibri" panose="020F0502020204030204" pitchFamily="34" charset="0"/>
                        </a:rPr>
                        <a:t>Coffee, green</a:t>
                      </a:r>
                    </a:p>
                  </a:txBody>
                  <a:tcPr marL="9225" marR="9225" marT="9225" marB="0" anchor="b">
                    <a:lnL>
                      <a:noFill/>
                    </a:lnL>
                    <a:lnR>
                      <a:noFill/>
                    </a:lnR>
                    <a:lnT>
                      <a:noFill/>
                    </a:lnT>
                    <a:lnB>
                      <a:noFill/>
                    </a:lnB>
                    <a:solidFill>
                      <a:srgbClr val="E7E6E6"/>
                    </a:solidFill>
                  </a:tcPr>
                </a:tc>
                <a:tc>
                  <a:txBody>
                    <a:bodyPr/>
                    <a:lstStyle/>
                    <a:p>
                      <a:pPr algn="r" fontAlgn="b"/>
                      <a:r>
                        <a:rPr lang="en-AU" sz="1400" b="1" i="0" u="none" strike="noStrike">
                          <a:solidFill>
                            <a:srgbClr val="305496"/>
                          </a:solidFill>
                          <a:effectLst/>
                          <a:latin typeface="Calibri" panose="020F0502020204030204" pitchFamily="34" charset="0"/>
                        </a:rPr>
                        <a:t>1E+05</a:t>
                      </a:r>
                    </a:p>
                  </a:txBody>
                  <a:tcPr marL="9225" marR="9225" marT="9225" marB="0" anchor="b">
                    <a:lnL>
                      <a:noFill/>
                    </a:lnL>
                    <a:lnR>
                      <a:noFill/>
                    </a:lnR>
                    <a:lnT>
                      <a:noFill/>
                    </a:lnT>
                    <a:lnB>
                      <a:noFill/>
                    </a:lnB>
                    <a:solidFill>
                      <a:srgbClr val="E7E6E6"/>
                    </a:solidFill>
                  </a:tcPr>
                </a:tc>
                <a:tc>
                  <a:txBody>
                    <a:bodyPr/>
                    <a:lstStyle/>
                    <a:p>
                      <a:pPr algn="ctr" fontAlgn="b"/>
                      <a:r>
                        <a:rPr lang="en-AU" sz="1400" b="1" i="0" u="none" strike="noStrike">
                          <a:solidFill>
                            <a:srgbClr val="305496"/>
                          </a:solidFill>
                          <a:effectLst/>
                          <a:latin typeface="Calibri" panose="020F0502020204030204" pitchFamily="34" charset="0"/>
                        </a:rPr>
                        <a:t> </a:t>
                      </a:r>
                    </a:p>
                  </a:txBody>
                  <a:tcPr marL="9225" marR="9225" marT="9225" marB="0" anchor="b">
                    <a:lnL>
                      <a:noFill/>
                    </a:lnL>
                    <a:lnR>
                      <a:noFill/>
                    </a:lnR>
                    <a:lnT>
                      <a:noFill/>
                    </a:lnT>
                    <a:lnB>
                      <a:noFill/>
                    </a:lnB>
                    <a:solidFill>
                      <a:srgbClr val="E7E6E6"/>
                    </a:solidFill>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r>
                        <a:rPr lang="en-AU" sz="1400" b="0" i="0" u="none" strike="noStrike">
                          <a:solidFill>
                            <a:srgbClr val="000000"/>
                          </a:solidFill>
                          <a:effectLst/>
                          <a:latin typeface="Calibri" panose="020F0502020204030204" pitchFamily="34" charset="0"/>
                        </a:rPr>
                        <a:t>Beans, green</a:t>
                      </a:r>
                    </a:p>
                  </a:txBody>
                  <a:tcPr marL="9225" marR="9225" marT="9225" marB="0" anchor="b">
                    <a:lnL>
                      <a:noFill/>
                    </a:lnL>
                    <a:lnR>
                      <a:noFill/>
                    </a:lnR>
                    <a:lnT>
                      <a:noFill/>
                    </a:lnT>
                    <a:lnB>
                      <a:noFill/>
                    </a:lnB>
                    <a:solidFill>
                      <a:srgbClr val="E7E6E6"/>
                    </a:solidFill>
                  </a:tcPr>
                </a:tc>
                <a:tc>
                  <a:txBody>
                    <a:bodyPr/>
                    <a:lstStyle/>
                    <a:p>
                      <a:pPr algn="r" fontAlgn="b"/>
                      <a:r>
                        <a:rPr lang="en-AU" sz="1400" b="0" i="0" u="none" strike="noStrike">
                          <a:solidFill>
                            <a:srgbClr val="000000"/>
                          </a:solidFill>
                          <a:effectLst/>
                          <a:latin typeface="Calibri" panose="020F0502020204030204" pitchFamily="34" charset="0"/>
                        </a:rPr>
                        <a:t>19075</a:t>
                      </a:r>
                    </a:p>
                  </a:txBody>
                  <a:tcPr marL="9225" marR="9225" marT="9225" marB="0" anchor="b">
                    <a:lnL>
                      <a:noFill/>
                    </a:lnL>
                    <a:lnR>
                      <a:noFill/>
                    </a:lnR>
                    <a:lnT>
                      <a:noFill/>
                    </a:lnT>
                    <a:lnB>
                      <a:noFill/>
                    </a:lnB>
                    <a:solidFill>
                      <a:srgbClr val="E7E6E6"/>
                    </a:solidFill>
                  </a:tcPr>
                </a:tc>
                <a:tc>
                  <a:txBody>
                    <a:bodyPr/>
                    <a:lstStyle/>
                    <a:p>
                      <a:pPr algn="ctr" fontAlgn="b"/>
                      <a:r>
                        <a:rPr lang="en-AU" sz="1400" b="0" i="0" u="none" strike="noStrike">
                          <a:solidFill>
                            <a:srgbClr val="000000"/>
                          </a:solidFill>
                          <a:effectLst/>
                          <a:latin typeface="Calibri" panose="020F0502020204030204" pitchFamily="34" charset="0"/>
                        </a:rPr>
                        <a:t>Im</a:t>
                      </a:r>
                    </a:p>
                  </a:txBody>
                  <a:tcPr marL="9225" marR="9225" marT="9225" marB="0" anchor="b">
                    <a:lnL>
                      <a:noFill/>
                    </a:lnL>
                    <a:lnR>
                      <a:noFill/>
                    </a:lnR>
                    <a:lnT>
                      <a:noFill/>
                    </a:lnT>
                    <a:lnB>
                      <a:noFill/>
                    </a:lnB>
                    <a:solidFill>
                      <a:srgbClr val="E7E6E6"/>
                    </a:solidFill>
                  </a:tcPr>
                </a:tc>
                <a:extLst>
                  <a:ext uri="{0D108BD9-81ED-4DB2-BD59-A6C34878D82A}">
                    <a16:rowId xmlns:a16="http://schemas.microsoft.com/office/drawing/2014/main" val="10007"/>
                  </a:ext>
                </a:extLst>
              </a:tr>
              <a:tr h="230617">
                <a:tc>
                  <a:txBody>
                    <a:bodyPr/>
                    <a:lstStyle/>
                    <a:p>
                      <a:pPr algn="l" fontAlgn="b"/>
                      <a:r>
                        <a:rPr lang="en-AU" sz="1400" b="1" i="0" u="none" strike="noStrike">
                          <a:solidFill>
                            <a:srgbClr val="305496"/>
                          </a:solidFill>
                          <a:effectLst/>
                          <a:latin typeface="Calibri" panose="020F0502020204030204" pitchFamily="34" charset="0"/>
                        </a:rPr>
                        <a:t>Cotton lint</a:t>
                      </a:r>
                    </a:p>
                  </a:txBody>
                  <a:tcPr marL="9225" marR="9225" marT="9225" marB="0" anchor="b">
                    <a:lnL>
                      <a:noFill/>
                    </a:lnL>
                    <a:lnR>
                      <a:noFill/>
                    </a:lnR>
                    <a:lnT>
                      <a:noFill/>
                    </a:lnT>
                    <a:lnB>
                      <a:noFill/>
                    </a:lnB>
                    <a:solidFill>
                      <a:srgbClr val="E7E6E6"/>
                    </a:solidFill>
                  </a:tcPr>
                </a:tc>
                <a:tc>
                  <a:txBody>
                    <a:bodyPr/>
                    <a:lstStyle/>
                    <a:p>
                      <a:pPr algn="r" fontAlgn="b"/>
                      <a:r>
                        <a:rPr lang="en-AU" sz="1400" b="1" i="0" u="none" strike="noStrike">
                          <a:solidFill>
                            <a:srgbClr val="305496"/>
                          </a:solidFill>
                          <a:effectLst/>
                          <a:latin typeface="Calibri" panose="020F0502020204030204" pitchFamily="34" charset="0"/>
                        </a:rPr>
                        <a:t>1225</a:t>
                      </a:r>
                    </a:p>
                  </a:txBody>
                  <a:tcPr marL="9225" marR="9225" marT="9225" marB="0" anchor="b">
                    <a:lnL>
                      <a:noFill/>
                    </a:lnL>
                    <a:lnR>
                      <a:noFill/>
                    </a:lnR>
                    <a:lnT>
                      <a:noFill/>
                    </a:lnT>
                    <a:lnB>
                      <a:noFill/>
                    </a:lnB>
                    <a:solidFill>
                      <a:srgbClr val="E7E6E6"/>
                    </a:solidFill>
                  </a:tcPr>
                </a:tc>
                <a:tc>
                  <a:txBody>
                    <a:bodyPr/>
                    <a:lstStyle/>
                    <a:p>
                      <a:pPr algn="ctr" fontAlgn="b"/>
                      <a:r>
                        <a:rPr lang="en-AU" sz="1400" b="1" i="0" u="none" strike="noStrike">
                          <a:solidFill>
                            <a:srgbClr val="305496"/>
                          </a:solidFill>
                          <a:effectLst/>
                          <a:latin typeface="Calibri" panose="020F0502020204030204" pitchFamily="34" charset="0"/>
                        </a:rPr>
                        <a:t> </a:t>
                      </a:r>
                    </a:p>
                  </a:txBody>
                  <a:tcPr marL="9225" marR="9225" marT="9225" marB="0" anchor="b">
                    <a:lnL>
                      <a:noFill/>
                    </a:lnL>
                    <a:lnR>
                      <a:noFill/>
                    </a:lnR>
                    <a:lnT>
                      <a:noFill/>
                    </a:lnT>
                    <a:lnB>
                      <a:noFill/>
                    </a:lnB>
                    <a:solidFill>
                      <a:srgbClr val="E7E6E6"/>
                    </a:solidFill>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r>
                        <a:rPr lang="en-AU" sz="1400" b="1" i="0" u="none" strike="noStrike">
                          <a:solidFill>
                            <a:srgbClr val="305496"/>
                          </a:solidFill>
                          <a:effectLst/>
                          <a:latin typeface="Calibri" panose="020F0502020204030204" pitchFamily="34" charset="0"/>
                        </a:rPr>
                        <a:t>Carrots and turnips</a:t>
                      </a:r>
                    </a:p>
                  </a:txBody>
                  <a:tcPr marL="9225" marR="9225" marT="9225" marB="0" anchor="b">
                    <a:lnL>
                      <a:noFill/>
                    </a:lnL>
                    <a:lnR>
                      <a:noFill/>
                    </a:lnR>
                    <a:lnT>
                      <a:noFill/>
                    </a:lnT>
                    <a:lnB>
                      <a:noFill/>
                    </a:lnB>
                    <a:solidFill>
                      <a:srgbClr val="E7E6E6"/>
                    </a:solidFill>
                  </a:tcPr>
                </a:tc>
                <a:tc>
                  <a:txBody>
                    <a:bodyPr/>
                    <a:lstStyle/>
                    <a:p>
                      <a:pPr algn="r" fontAlgn="b"/>
                      <a:r>
                        <a:rPr lang="en-AU" sz="1400" b="1" i="0" u="none" strike="noStrike">
                          <a:solidFill>
                            <a:srgbClr val="305496"/>
                          </a:solidFill>
                          <a:effectLst/>
                          <a:latin typeface="Calibri" panose="020F0502020204030204" pitchFamily="34" charset="0"/>
                        </a:rPr>
                        <a:t>75700</a:t>
                      </a:r>
                    </a:p>
                  </a:txBody>
                  <a:tcPr marL="9225" marR="9225" marT="9225" marB="0" anchor="b">
                    <a:lnL>
                      <a:noFill/>
                    </a:lnL>
                    <a:lnR>
                      <a:noFill/>
                    </a:lnR>
                    <a:lnT>
                      <a:noFill/>
                    </a:lnT>
                    <a:lnB>
                      <a:noFill/>
                    </a:lnB>
                    <a:solidFill>
                      <a:srgbClr val="E7E6E6"/>
                    </a:solidFill>
                  </a:tcPr>
                </a:tc>
                <a:tc>
                  <a:txBody>
                    <a:bodyPr/>
                    <a:lstStyle/>
                    <a:p>
                      <a:pPr algn="ctr" fontAlgn="b"/>
                      <a:r>
                        <a:rPr lang="en-AU" sz="1400" b="1" i="0" u="none" strike="noStrike">
                          <a:solidFill>
                            <a:srgbClr val="305496"/>
                          </a:solidFill>
                          <a:effectLst/>
                          <a:latin typeface="Calibri" panose="020F0502020204030204" pitchFamily="34" charset="0"/>
                        </a:rPr>
                        <a:t> </a:t>
                      </a:r>
                    </a:p>
                  </a:txBody>
                  <a:tcPr marL="9225" marR="9225" marT="9225" marB="0" anchor="b">
                    <a:lnL>
                      <a:noFill/>
                    </a:lnL>
                    <a:lnR>
                      <a:noFill/>
                    </a:lnR>
                    <a:lnT>
                      <a:noFill/>
                    </a:lnT>
                    <a:lnB>
                      <a:noFill/>
                    </a:lnB>
                    <a:solidFill>
                      <a:srgbClr val="E7E6E6"/>
                    </a:solidFill>
                  </a:tcPr>
                </a:tc>
                <a:extLst>
                  <a:ext uri="{0D108BD9-81ED-4DB2-BD59-A6C34878D82A}">
                    <a16:rowId xmlns:a16="http://schemas.microsoft.com/office/drawing/2014/main" val="10008"/>
                  </a:ext>
                </a:extLst>
              </a:tr>
              <a:tr h="230617">
                <a:tc>
                  <a:txBody>
                    <a:bodyPr/>
                    <a:lstStyle/>
                    <a:p>
                      <a:pPr algn="l" fontAlgn="b"/>
                      <a:r>
                        <a:rPr lang="en-AU" sz="1400" b="0" i="0" u="none" strike="noStrike">
                          <a:solidFill>
                            <a:srgbClr val="000000"/>
                          </a:solidFill>
                          <a:effectLst/>
                          <a:latin typeface="Calibri" panose="020F0502020204030204" pitchFamily="34" charset="0"/>
                        </a:rPr>
                        <a:t>Cottonseed</a:t>
                      </a:r>
                    </a:p>
                  </a:txBody>
                  <a:tcPr marL="9225" marR="9225" marT="9225" marB="0" anchor="b">
                    <a:lnL>
                      <a:noFill/>
                    </a:lnL>
                    <a:lnR>
                      <a:noFill/>
                    </a:lnR>
                    <a:lnT>
                      <a:noFill/>
                    </a:lnT>
                    <a:lnB>
                      <a:noFill/>
                    </a:lnB>
                    <a:solidFill>
                      <a:srgbClr val="E7E6E6"/>
                    </a:solidFill>
                  </a:tcPr>
                </a:tc>
                <a:tc>
                  <a:txBody>
                    <a:bodyPr/>
                    <a:lstStyle/>
                    <a:p>
                      <a:pPr algn="r" fontAlgn="b"/>
                      <a:r>
                        <a:rPr lang="en-AU" sz="1400" b="0" i="0" u="none" strike="noStrike">
                          <a:solidFill>
                            <a:srgbClr val="000000"/>
                          </a:solidFill>
                          <a:effectLst/>
                          <a:latin typeface="Calibri" panose="020F0502020204030204" pitchFamily="34" charset="0"/>
                        </a:rPr>
                        <a:t>4000</a:t>
                      </a:r>
                    </a:p>
                  </a:txBody>
                  <a:tcPr marL="9225" marR="9225" marT="9225" marB="0" anchor="b">
                    <a:lnL>
                      <a:noFill/>
                    </a:lnL>
                    <a:lnR>
                      <a:noFill/>
                    </a:lnR>
                    <a:lnT>
                      <a:noFill/>
                    </a:lnT>
                    <a:lnB>
                      <a:noFill/>
                    </a:lnB>
                    <a:solidFill>
                      <a:srgbClr val="E7E6E6"/>
                    </a:solidFill>
                  </a:tcPr>
                </a:tc>
                <a:tc>
                  <a:txBody>
                    <a:bodyPr/>
                    <a:lstStyle/>
                    <a:p>
                      <a:pPr algn="ctr" fontAlgn="b"/>
                      <a:r>
                        <a:rPr lang="en-AU" sz="1400" b="0" i="0" u="none" strike="noStrike">
                          <a:solidFill>
                            <a:srgbClr val="000000"/>
                          </a:solidFill>
                          <a:effectLst/>
                          <a:latin typeface="Calibri" panose="020F0502020204030204" pitchFamily="34" charset="0"/>
                        </a:rPr>
                        <a:t>F</a:t>
                      </a:r>
                    </a:p>
                  </a:txBody>
                  <a:tcPr marL="9225" marR="9225" marT="9225" marB="0" anchor="b">
                    <a:lnL>
                      <a:noFill/>
                    </a:lnL>
                    <a:lnR>
                      <a:noFill/>
                    </a:lnR>
                    <a:lnT>
                      <a:noFill/>
                    </a:lnT>
                    <a:lnB>
                      <a:noFill/>
                    </a:lnB>
                    <a:solidFill>
                      <a:srgbClr val="E7E6E6"/>
                    </a:solidFill>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r>
                        <a:rPr lang="en-AU" sz="1400" b="1" i="0" u="none" strike="noStrike">
                          <a:solidFill>
                            <a:srgbClr val="305496"/>
                          </a:solidFill>
                          <a:effectLst/>
                          <a:latin typeface="Calibri" panose="020F0502020204030204" pitchFamily="34" charset="0"/>
                        </a:rPr>
                        <a:t>Cassava</a:t>
                      </a:r>
                    </a:p>
                  </a:txBody>
                  <a:tcPr marL="9225" marR="9225" marT="9225" marB="0" anchor="b">
                    <a:lnL>
                      <a:noFill/>
                    </a:lnL>
                    <a:lnR>
                      <a:noFill/>
                    </a:lnR>
                    <a:lnT>
                      <a:noFill/>
                    </a:lnT>
                    <a:lnB>
                      <a:noFill/>
                    </a:lnB>
                    <a:solidFill>
                      <a:srgbClr val="E7E6E6"/>
                    </a:solidFill>
                  </a:tcPr>
                </a:tc>
                <a:tc>
                  <a:txBody>
                    <a:bodyPr/>
                    <a:lstStyle/>
                    <a:p>
                      <a:pPr algn="r" fontAlgn="b"/>
                      <a:r>
                        <a:rPr lang="en-AU" sz="1400" b="1" i="0" u="none" strike="noStrike">
                          <a:solidFill>
                            <a:srgbClr val="305496"/>
                          </a:solidFill>
                          <a:effectLst/>
                          <a:latin typeface="Calibri" panose="020F0502020204030204" pitchFamily="34" charset="0"/>
                        </a:rPr>
                        <a:t>2540254</a:t>
                      </a:r>
                    </a:p>
                  </a:txBody>
                  <a:tcPr marL="9225" marR="9225" marT="9225" marB="0" anchor="b">
                    <a:lnL>
                      <a:noFill/>
                    </a:lnL>
                    <a:lnR>
                      <a:noFill/>
                    </a:lnR>
                    <a:lnT>
                      <a:noFill/>
                    </a:lnT>
                    <a:lnB>
                      <a:noFill/>
                    </a:lnB>
                    <a:solidFill>
                      <a:srgbClr val="E7E6E6"/>
                    </a:solidFill>
                  </a:tcPr>
                </a:tc>
                <a:tc>
                  <a:txBody>
                    <a:bodyPr/>
                    <a:lstStyle/>
                    <a:p>
                      <a:pPr algn="ctr" fontAlgn="b"/>
                      <a:r>
                        <a:rPr lang="en-AU" sz="1400" b="1" i="0" u="none" strike="noStrike" dirty="0">
                          <a:solidFill>
                            <a:srgbClr val="305496"/>
                          </a:solidFill>
                          <a:effectLst/>
                          <a:latin typeface="Calibri" panose="020F0502020204030204" pitchFamily="34" charset="0"/>
                        </a:rPr>
                        <a:t> </a:t>
                      </a:r>
                    </a:p>
                  </a:txBody>
                  <a:tcPr marL="9225" marR="9225" marT="9225" marB="0" anchor="b">
                    <a:lnL>
                      <a:noFill/>
                    </a:lnL>
                    <a:lnR>
                      <a:noFill/>
                    </a:lnR>
                    <a:lnT>
                      <a:noFill/>
                    </a:lnT>
                    <a:lnB>
                      <a:noFill/>
                    </a:lnB>
                    <a:solidFill>
                      <a:srgbClr val="E7E6E6"/>
                    </a:solidFill>
                  </a:tcPr>
                </a:tc>
                <a:extLst>
                  <a:ext uri="{0D108BD9-81ED-4DB2-BD59-A6C34878D82A}">
                    <a16:rowId xmlns:a16="http://schemas.microsoft.com/office/drawing/2014/main" val="10009"/>
                  </a:ext>
                </a:extLst>
              </a:tr>
              <a:tr h="230617">
                <a:tc>
                  <a:txBody>
                    <a:bodyPr/>
                    <a:lstStyle/>
                    <a:p>
                      <a:pPr algn="l" fontAlgn="b"/>
                      <a:r>
                        <a:rPr lang="en-AU" sz="1400" b="1" i="0" u="none" strike="noStrike">
                          <a:solidFill>
                            <a:srgbClr val="305496"/>
                          </a:solidFill>
                          <a:effectLst/>
                          <a:latin typeface="Calibri" panose="020F0502020204030204" pitchFamily="34" charset="0"/>
                        </a:rPr>
                        <a:t>Lemons and limes</a:t>
                      </a:r>
                    </a:p>
                  </a:txBody>
                  <a:tcPr marL="9225" marR="9225" marT="9225" marB="0" anchor="b">
                    <a:lnL>
                      <a:noFill/>
                    </a:lnL>
                    <a:lnR>
                      <a:noFill/>
                    </a:lnR>
                    <a:lnT>
                      <a:noFill/>
                    </a:lnT>
                    <a:lnB>
                      <a:noFill/>
                    </a:lnB>
                    <a:solidFill>
                      <a:srgbClr val="E7E6E6"/>
                    </a:solidFill>
                  </a:tcPr>
                </a:tc>
                <a:tc>
                  <a:txBody>
                    <a:bodyPr/>
                    <a:lstStyle/>
                    <a:p>
                      <a:pPr algn="r" fontAlgn="b"/>
                      <a:r>
                        <a:rPr lang="en-AU" sz="1400" b="1" i="0" u="none" strike="noStrike">
                          <a:solidFill>
                            <a:srgbClr val="305496"/>
                          </a:solidFill>
                          <a:effectLst/>
                          <a:latin typeface="Calibri" panose="020F0502020204030204" pitchFamily="34" charset="0"/>
                        </a:rPr>
                        <a:t>4520</a:t>
                      </a:r>
                    </a:p>
                  </a:txBody>
                  <a:tcPr marL="9225" marR="9225" marT="9225" marB="0" anchor="b">
                    <a:lnL>
                      <a:noFill/>
                    </a:lnL>
                    <a:lnR>
                      <a:noFill/>
                    </a:lnR>
                    <a:lnT>
                      <a:noFill/>
                    </a:lnT>
                    <a:lnB>
                      <a:noFill/>
                    </a:lnB>
                    <a:solidFill>
                      <a:srgbClr val="E7E6E6"/>
                    </a:solidFill>
                  </a:tcPr>
                </a:tc>
                <a:tc>
                  <a:txBody>
                    <a:bodyPr/>
                    <a:lstStyle/>
                    <a:p>
                      <a:pPr algn="ctr" fontAlgn="b"/>
                      <a:r>
                        <a:rPr lang="en-AU" sz="1400" b="1" i="0" u="none" strike="noStrike">
                          <a:solidFill>
                            <a:srgbClr val="305496"/>
                          </a:solidFill>
                          <a:effectLst/>
                          <a:latin typeface="Calibri" panose="020F0502020204030204" pitchFamily="34" charset="0"/>
                        </a:rPr>
                        <a:t> </a:t>
                      </a:r>
                    </a:p>
                  </a:txBody>
                  <a:tcPr marL="9225" marR="9225" marT="9225" marB="0" anchor="b">
                    <a:lnL>
                      <a:noFill/>
                    </a:lnL>
                    <a:lnR>
                      <a:noFill/>
                    </a:lnR>
                    <a:lnT>
                      <a:noFill/>
                    </a:lnT>
                    <a:lnB>
                      <a:noFill/>
                    </a:lnB>
                    <a:solidFill>
                      <a:srgbClr val="E7E6E6"/>
                    </a:solidFill>
                  </a:tcPr>
                </a:tc>
                <a:tc>
                  <a:txBody>
                    <a:bodyPr/>
                    <a:lstStyle/>
                    <a:p>
                      <a:pPr algn="l" fontAlgn="b"/>
                      <a:endParaRPr lang="en-AU" sz="1400" b="0" i="0" u="none" strike="noStrike">
                        <a:solidFill>
                          <a:srgbClr val="305496"/>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r>
                        <a:rPr lang="en-AU" sz="1400" b="1" i="0" u="none" strike="noStrike">
                          <a:solidFill>
                            <a:srgbClr val="305496"/>
                          </a:solidFill>
                          <a:effectLst/>
                          <a:latin typeface="Calibri" panose="020F0502020204030204" pitchFamily="34" charset="0"/>
                        </a:rPr>
                        <a:t>Castor oil seed</a:t>
                      </a:r>
                    </a:p>
                  </a:txBody>
                  <a:tcPr marL="9225" marR="9225" marT="9225" marB="0" anchor="b">
                    <a:lnL>
                      <a:noFill/>
                    </a:lnL>
                    <a:lnR>
                      <a:noFill/>
                    </a:lnR>
                    <a:lnT>
                      <a:noFill/>
                    </a:lnT>
                    <a:lnB>
                      <a:noFill/>
                    </a:lnB>
                    <a:solidFill>
                      <a:srgbClr val="E7E6E6"/>
                    </a:solidFill>
                  </a:tcPr>
                </a:tc>
                <a:tc>
                  <a:txBody>
                    <a:bodyPr/>
                    <a:lstStyle/>
                    <a:p>
                      <a:pPr algn="r" fontAlgn="b"/>
                      <a:r>
                        <a:rPr lang="en-AU" sz="1400" b="1" i="0" u="none" strike="noStrike">
                          <a:solidFill>
                            <a:srgbClr val="305496"/>
                          </a:solidFill>
                          <a:effectLst/>
                          <a:latin typeface="Calibri" panose="020F0502020204030204" pitchFamily="34" charset="0"/>
                        </a:rPr>
                        <a:t>44</a:t>
                      </a:r>
                    </a:p>
                  </a:txBody>
                  <a:tcPr marL="9225" marR="9225" marT="9225" marB="0" anchor="b">
                    <a:lnL>
                      <a:noFill/>
                    </a:lnL>
                    <a:lnR>
                      <a:noFill/>
                    </a:lnR>
                    <a:lnT>
                      <a:noFill/>
                    </a:lnT>
                    <a:lnB>
                      <a:noFill/>
                    </a:lnB>
                    <a:solidFill>
                      <a:srgbClr val="E7E6E6"/>
                    </a:solidFill>
                  </a:tcPr>
                </a:tc>
                <a:tc>
                  <a:txBody>
                    <a:bodyPr/>
                    <a:lstStyle/>
                    <a:p>
                      <a:pPr algn="ctr" fontAlgn="b"/>
                      <a:r>
                        <a:rPr lang="en-AU" sz="1400" b="1" i="0" u="none" strike="noStrike" dirty="0">
                          <a:solidFill>
                            <a:srgbClr val="305496"/>
                          </a:solidFill>
                          <a:effectLst/>
                          <a:latin typeface="Calibri" panose="020F0502020204030204" pitchFamily="34" charset="0"/>
                        </a:rPr>
                        <a:t> </a:t>
                      </a:r>
                    </a:p>
                  </a:txBody>
                  <a:tcPr marL="9225" marR="9225" marT="9225" marB="0" anchor="b">
                    <a:lnL>
                      <a:noFill/>
                    </a:lnL>
                    <a:lnR>
                      <a:noFill/>
                    </a:lnR>
                    <a:lnT>
                      <a:noFill/>
                    </a:lnT>
                    <a:lnB>
                      <a:noFill/>
                    </a:lnB>
                    <a:solidFill>
                      <a:srgbClr val="E7E6E6"/>
                    </a:solidFill>
                  </a:tcPr>
                </a:tc>
                <a:extLst>
                  <a:ext uri="{0D108BD9-81ED-4DB2-BD59-A6C34878D82A}">
                    <a16:rowId xmlns:a16="http://schemas.microsoft.com/office/drawing/2014/main" val="10010"/>
                  </a:ext>
                </a:extLst>
              </a:tr>
              <a:tr h="230617">
                <a:tc>
                  <a:txBody>
                    <a:bodyPr/>
                    <a:lstStyle/>
                    <a:p>
                      <a:pPr algn="l" fontAlgn="b"/>
                      <a:r>
                        <a:rPr lang="en-AU" sz="1400" b="0" i="0" u="none" strike="noStrike">
                          <a:solidFill>
                            <a:srgbClr val="000000"/>
                          </a:solidFill>
                          <a:effectLst/>
                          <a:latin typeface="Calibri" panose="020F0502020204030204" pitchFamily="34" charset="0"/>
                        </a:rPr>
                        <a:t>Oranges</a:t>
                      </a:r>
                    </a:p>
                  </a:txBody>
                  <a:tcPr marL="9225" marR="9225" marT="9225" marB="0" anchor="b">
                    <a:lnL>
                      <a:noFill/>
                    </a:lnL>
                    <a:lnR>
                      <a:noFill/>
                    </a:lnR>
                    <a:lnT>
                      <a:noFill/>
                    </a:lnT>
                    <a:lnB>
                      <a:noFill/>
                    </a:lnB>
                    <a:solidFill>
                      <a:srgbClr val="E7E6E6"/>
                    </a:solidFill>
                  </a:tcPr>
                </a:tc>
                <a:tc>
                  <a:txBody>
                    <a:bodyPr/>
                    <a:lstStyle/>
                    <a:p>
                      <a:pPr algn="r" fontAlgn="b"/>
                      <a:r>
                        <a:rPr lang="en-AU" sz="1400" b="0" i="0" u="none" strike="noStrike">
                          <a:solidFill>
                            <a:srgbClr val="000000"/>
                          </a:solidFill>
                          <a:effectLst/>
                          <a:latin typeface="Calibri" panose="020F0502020204030204" pitchFamily="34" charset="0"/>
                        </a:rPr>
                        <a:t>51409</a:t>
                      </a:r>
                    </a:p>
                  </a:txBody>
                  <a:tcPr marL="9225" marR="9225" marT="9225" marB="0" anchor="b">
                    <a:lnL>
                      <a:noFill/>
                    </a:lnL>
                    <a:lnR>
                      <a:noFill/>
                    </a:lnR>
                    <a:lnT>
                      <a:noFill/>
                    </a:lnT>
                    <a:lnB>
                      <a:noFill/>
                    </a:lnB>
                    <a:solidFill>
                      <a:srgbClr val="E7E6E6"/>
                    </a:solidFill>
                  </a:tcPr>
                </a:tc>
                <a:tc>
                  <a:txBody>
                    <a:bodyPr/>
                    <a:lstStyle/>
                    <a:p>
                      <a:pPr algn="ctr" fontAlgn="b"/>
                      <a:r>
                        <a:rPr lang="en-AU" sz="1400" b="0" i="0" u="none" strike="noStrike">
                          <a:solidFill>
                            <a:srgbClr val="000000"/>
                          </a:solidFill>
                          <a:effectLst/>
                          <a:latin typeface="Calibri" panose="020F0502020204030204" pitchFamily="34" charset="0"/>
                        </a:rPr>
                        <a:t>Im</a:t>
                      </a:r>
                    </a:p>
                  </a:txBody>
                  <a:tcPr marL="9225" marR="9225" marT="9225" marB="0" anchor="b">
                    <a:lnL>
                      <a:noFill/>
                    </a:lnL>
                    <a:lnR>
                      <a:noFill/>
                    </a:lnR>
                    <a:lnT>
                      <a:noFill/>
                    </a:lnT>
                    <a:lnB>
                      <a:noFill/>
                    </a:lnB>
                    <a:solidFill>
                      <a:srgbClr val="E7E6E6"/>
                    </a:solidFill>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r>
                        <a:rPr lang="en-AU" sz="1400" b="0" i="0" u="none" strike="noStrike">
                          <a:solidFill>
                            <a:srgbClr val="000000"/>
                          </a:solidFill>
                          <a:effectLst/>
                          <a:latin typeface="Calibri" panose="020F0502020204030204" pitchFamily="34" charset="0"/>
                        </a:rPr>
                        <a:t>Chicory roots</a:t>
                      </a:r>
                    </a:p>
                  </a:txBody>
                  <a:tcPr marL="9225" marR="9225" marT="9225" marB="0" anchor="b">
                    <a:lnL>
                      <a:noFill/>
                    </a:lnL>
                    <a:lnR>
                      <a:noFill/>
                    </a:lnR>
                    <a:lnT>
                      <a:noFill/>
                    </a:lnT>
                    <a:lnB>
                      <a:noFill/>
                    </a:lnB>
                    <a:solidFill>
                      <a:srgbClr val="E7E6E6"/>
                    </a:solidFill>
                  </a:tcPr>
                </a:tc>
                <a:tc>
                  <a:txBody>
                    <a:bodyPr/>
                    <a:lstStyle/>
                    <a:p>
                      <a:pPr algn="r" fontAlgn="b"/>
                      <a:r>
                        <a:rPr lang="en-AU" sz="1400" b="0" i="0" u="none" strike="noStrike">
                          <a:solidFill>
                            <a:srgbClr val="000000"/>
                          </a:solidFill>
                          <a:effectLst/>
                          <a:latin typeface="Calibri" panose="020F0502020204030204" pitchFamily="34" charset="0"/>
                        </a:rPr>
                        <a:t>4591</a:t>
                      </a:r>
                    </a:p>
                  </a:txBody>
                  <a:tcPr marL="9225" marR="9225" marT="9225" marB="0" anchor="b">
                    <a:lnL>
                      <a:noFill/>
                    </a:lnL>
                    <a:lnR>
                      <a:noFill/>
                    </a:lnR>
                    <a:lnT>
                      <a:noFill/>
                    </a:lnT>
                    <a:lnB>
                      <a:noFill/>
                    </a:lnB>
                    <a:solidFill>
                      <a:srgbClr val="E7E6E6"/>
                    </a:solidFill>
                  </a:tcPr>
                </a:tc>
                <a:tc>
                  <a:txBody>
                    <a:bodyPr/>
                    <a:lstStyle/>
                    <a:p>
                      <a:pPr algn="ctr" fontAlgn="b"/>
                      <a:r>
                        <a:rPr lang="en-AU" sz="1400" b="0" i="0" u="none" strike="noStrike">
                          <a:solidFill>
                            <a:srgbClr val="000000"/>
                          </a:solidFill>
                          <a:effectLst/>
                          <a:latin typeface="Calibri" panose="020F0502020204030204" pitchFamily="34" charset="0"/>
                        </a:rPr>
                        <a:t>Im</a:t>
                      </a:r>
                    </a:p>
                  </a:txBody>
                  <a:tcPr marL="9225" marR="9225" marT="9225" marB="0" anchor="b">
                    <a:lnL>
                      <a:noFill/>
                    </a:lnL>
                    <a:lnR>
                      <a:noFill/>
                    </a:lnR>
                    <a:lnT>
                      <a:noFill/>
                    </a:lnT>
                    <a:lnB>
                      <a:noFill/>
                    </a:lnB>
                    <a:solidFill>
                      <a:srgbClr val="E7E6E6"/>
                    </a:solidFill>
                  </a:tcPr>
                </a:tc>
                <a:extLst>
                  <a:ext uri="{0D108BD9-81ED-4DB2-BD59-A6C34878D82A}">
                    <a16:rowId xmlns:a16="http://schemas.microsoft.com/office/drawing/2014/main" val="10011"/>
                  </a:ext>
                </a:extLst>
              </a:tr>
              <a:tr h="230617">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extLst>
                  <a:ext uri="{0D108BD9-81ED-4DB2-BD59-A6C34878D82A}">
                    <a16:rowId xmlns:a16="http://schemas.microsoft.com/office/drawing/2014/main" val="10012"/>
                  </a:ext>
                </a:extLst>
              </a:tr>
              <a:tr h="230617">
                <a:tc>
                  <a:txBody>
                    <a:bodyPr/>
                    <a:lstStyle/>
                    <a:p>
                      <a:pPr algn="l" fontAlgn="b"/>
                      <a:r>
                        <a:rPr lang="en-AU" sz="1400" b="1" i="0" u="none" strike="noStrike">
                          <a:solidFill>
                            <a:srgbClr val="305496"/>
                          </a:solidFill>
                          <a:effectLst/>
                          <a:latin typeface="Calibri" panose="020F0502020204030204" pitchFamily="34" charset="0"/>
                        </a:rPr>
                        <a:t>      : Official data</a:t>
                      </a:r>
                    </a:p>
                  </a:txBody>
                  <a:tcPr marL="9225" marR="9225" marT="9225" marB="0" anchor="b">
                    <a:lnL>
                      <a:noFill/>
                    </a:lnL>
                    <a:lnR>
                      <a:noFill/>
                    </a:lnR>
                    <a:lnT>
                      <a:noFill/>
                    </a:lnT>
                    <a:lnB>
                      <a:noFill/>
                    </a:lnB>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endParaRPr lang="en-AU" sz="1400" b="0" i="0" u="none" strike="noStrike" dirty="0">
                        <a:solidFill>
                          <a:srgbClr val="000000"/>
                        </a:solidFill>
                        <a:effectLst/>
                        <a:latin typeface="Calibri" panose="020F0502020204030204" pitchFamily="34" charset="0"/>
                      </a:endParaRPr>
                    </a:p>
                  </a:txBody>
                  <a:tcPr marL="9225" marR="9225" marT="9225" marB="0" anchor="b">
                    <a:lnL>
                      <a:noFill/>
                    </a:lnL>
                    <a:lnR>
                      <a:noFill/>
                    </a:lnR>
                    <a:lnT>
                      <a:noFill/>
                    </a:lnT>
                    <a:lnB>
                      <a:noFill/>
                    </a:lnB>
                  </a:tcPr>
                </a:tc>
                <a:extLst>
                  <a:ext uri="{0D108BD9-81ED-4DB2-BD59-A6C34878D82A}">
                    <a16:rowId xmlns:a16="http://schemas.microsoft.com/office/drawing/2014/main" val="10013"/>
                  </a:ext>
                </a:extLst>
              </a:tr>
              <a:tr h="230617">
                <a:tc gridSpan="2">
                  <a:txBody>
                    <a:bodyPr/>
                    <a:lstStyle/>
                    <a:p>
                      <a:pPr algn="l" fontAlgn="b"/>
                      <a:r>
                        <a:rPr lang="en-AU" sz="1400" b="0" i="0" u="none" strike="noStrike">
                          <a:solidFill>
                            <a:srgbClr val="000000"/>
                          </a:solidFill>
                          <a:effectLst/>
                          <a:latin typeface="Calibri" panose="020F0502020204030204" pitchFamily="34" charset="0"/>
                        </a:rPr>
                        <a:t>*    : Unofficial figure</a:t>
                      </a:r>
                    </a:p>
                  </a:txBody>
                  <a:tcPr marL="9225" marR="9225" marT="9225" marB="0" anchor="b">
                    <a:lnL>
                      <a:noFill/>
                    </a:lnL>
                    <a:lnR>
                      <a:noFill/>
                    </a:lnR>
                    <a:lnT>
                      <a:noFill/>
                    </a:lnT>
                    <a:lnB>
                      <a:noFill/>
                    </a:lnB>
                  </a:tcPr>
                </a:tc>
                <a:tc hMerge="1">
                  <a:txBody>
                    <a:bodyPr/>
                    <a:lstStyle/>
                    <a:p>
                      <a:endParaRPr lang="en-AU"/>
                    </a:p>
                  </a:txBody>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extLst>
                  <a:ext uri="{0D108BD9-81ED-4DB2-BD59-A6C34878D82A}">
                    <a16:rowId xmlns:a16="http://schemas.microsoft.com/office/drawing/2014/main" val="10014"/>
                  </a:ext>
                </a:extLst>
              </a:tr>
              <a:tr h="422489">
                <a:tc gridSpan="7">
                  <a:txBody>
                    <a:bodyPr/>
                    <a:lstStyle/>
                    <a:p>
                      <a:pPr algn="l" fontAlgn="b"/>
                      <a:r>
                        <a:rPr lang="en-AU" sz="1400" b="0" i="0" u="none" strike="noStrike" dirty="0">
                          <a:solidFill>
                            <a:srgbClr val="D9D9D9"/>
                          </a:solidFill>
                          <a:effectLst/>
                          <a:latin typeface="Calibri" panose="020F0502020204030204" pitchFamily="34" charset="0"/>
                        </a:rPr>
                        <a:t>A   : Aggregate, may include official, semi-official, estimated or calculated data</a:t>
                      </a:r>
                    </a:p>
                  </a:txBody>
                  <a:tcPr marL="9225" marR="9225" marT="9225" marB="0" anchor="b">
                    <a:lnL>
                      <a:noFill/>
                    </a:lnL>
                    <a:lnR>
                      <a:noFill/>
                    </a:lnR>
                    <a:lnT>
                      <a:noFill/>
                    </a:lnT>
                    <a:lnB>
                      <a:noFill/>
                    </a:lnB>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10015"/>
                  </a:ext>
                </a:extLst>
              </a:tr>
              <a:tr h="230617">
                <a:tc>
                  <a:txBody>
                    <a:bodyPr/>
                    <a:lstStyle/>
                    <a:p>
                      <a:pPr algn="l" fontAlgn="b"/>
                      <a:r>
                        <a:rPr lang="en-AU" sz="1400" b="0" i="0" u="none" strike="noStrike">
                          <a:solidFill>
                            <a:srgbClr val="000000"/>
                          </a:solidFill>
                          <a:effectLst/>
                          <a:latin typeface="Calibri" panose="020F0502020204030204" pitchFamily="34" charset="0"/>
                        </a:rPr>
                        <a:t>F   : FAO estimate</a:t>
                      </a:r>
                    </a:p>
                  </a:txBody>
                  <a:tcPr marL="9225" marR="9225" marT="9225" marB="0" anchor="b">
                    <a:lnL>
                      <a:noFill/>
                    </a:lnL>
                    <a:lnR>
                      <a:noFill/>
                    </a:lnR>
                    <a:lnT>
                      <a:noFill/>
                    </a:lnT>
                    <a:lnB>
                      <a:noFill/>
                    </a:lnB>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extLst>
                  <a:ext uri="{0D108BD9-81ED-4DB2-BD59-A6C34878D82A}">
                    <a16:rowId xmlns:a16="http://schemas.microsoft.com/office/drawing/2014/main" val="10016"/>
                  </a:ext>
                </a:extLst>
              </a:tr>
              <a:tr h="230617">
                <a:tc gridSpan="2">
                  <a:txBody>
                    <a:bodyPr/>
                    <a:lstStyle/>
                    <a:p>
                      <a:pPr algn="l" fontAlgn="b"/>
                      <a:r>
                        <a:rPr lang="en-AU" sz="1400" b="0" i="0" u="none" strike="noStrike">
                          <a:solidFill>
                            <a:srgbClr val="000000"/>
                          </a:solidFill>
                          <a:effectLst/>
                          <a:latin typeface="Calibri" panose="020F0502020204030204" pitchFamily="34" charset="0"/>
                        </a:rPr>
                        <a:t>Fc  :Calculated data</a:t>
                      </a:r>
                    </a:p>
                  </a:txBody>
                  <a:tcPr marL="9225" marR="9225" marT="9225" marB="0" anchor="b">
                    <a:lnL>
                      <a:noFill/>
                    </a:lnL>
                    <a:lnR>
                      <a:noFill/>
                    </a:lnR>
                    <a:lnT>
                      <a:noFill/>
                    </a:lnT>
                    <a:lnB>
                      <a:noFill/>
                    </a:lnB>
                  </a:tcPr>
                </a:tc>
                <a:tc hMerge="1">
                  <a:txBody>
                    <a:bodyPr/>
                    <a:lstStyle/>
                    <a:p>
                      <a:endParaRPr lang="en-AU"/>
                    </a:p>
                  </a:txBody>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extLst>
                  <a:ext uri="{0D108BD9-81ED-4DB2-BD59-A6C34878D82A}">
                    <a16:rowId xmlns:a16="http://schemas.microsoft.com/office/drawing/2014/main" val="10017"/>
                  </a:ext>
                </a:extLst>
              </a:tr>
              <a:tr h="230617">
                <a:tc gridSpan="5">
                  <a:txBody>
                    <a:bodyPr/>
                    <a:lstStyle/>
                    <a:p>
                      <a:pPr algn="l" fontAlgn="b"/>
                      <a:r>
                        <a:rPr lang="en-AU" sz="1400" b="0" i="0" u="none" strike="noStrike">
                          <a:solidFill>
                            <a:srgbClr val="000000"/>
                          </a:solidFill>
                          <a:effectLst/>
                          <a:latin typeface="Calibri" panose="020F0502020204030204" pitchFamily="34" charset="0"/>
                        </a:rPr>
                        <a:t>Im  : FAO data based on imputation methodology</a:t>
                      </a:r>
                    </a:p>
                  </a:txBody>
                  <a:tcPr marL="9225" marR="9225" marT="9225" marB="0" anchor="b">
                    <a:lnL>
                      <a:noFill/>
                    </a:lnL>
                    <a:lnR>
                      <a:noFill/>
                    </a:lnR>
                    <a:lnT>
                      <a:noFill/>
                    </a:lnT>
                    <a:lnB>
                      <a:noFill/>
                    </a:lnB>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a:txBody>
                    <a:bodyPr/>
                    <a:lstStyle/>
                    <a:p>
                      <a:pPr algn="l" fontAlgn="b"/>
                      <a:endParaRPr lang="en-AU" sz="1400" b="0" i="0" u="none" strike="noStrike">
                        <a:solidFill>
                          <a:srgbClr val="000000"/>
                        </a:solidFill>
                        <a:effectLst/>
                        <a:latin typeface="Calibri" panose="020F0502020204030204" pitchFamily="34" charset="0"/>
                      </a:endParaRPr>
                    </a:p>
                  </a:txBody>
                  <a:tcPr marL="9225" marR="9225" marT="9225" marB="0" anchor="b">
                    <a:lnL>
                      <a:noFill/>
                    </a:lnL>
                    <a:lnR>
                      <a:noFill/>
                    </a:lnR>
                    <a:lnT>
                      <a:noFill/>
                    </a:lnT>
                    <a:lnB>
                      <a:noFill/>
                    </a:lnB>
                  </a:tcPr>
                </a:tc>
                <a:tc>
                  <a:txBody>
                    <a:bodyPr/>
                    <a:lstStyle/>
                    <a:p>
                      <a:pPr algn="l" fontAlgn="b"/>
                      <a:endParaRPr lang="en-AU" sz="1400" b="0" i="0" u="none" strike="noStrike" dirty="0">
                        <a:solidFill>
                          <a:srgbClr val="000000"/>
                        </a:solidFill>
                        <a:effectLst/>
                        <a:latin typeface="Calibri" panose="020F0502020204030204" pitchFamily="34" charset="0"/>
                      </a:endParaRPr>
                    </a:p>
                  </a:txBody>
                  <a:tcPr marL="9225" marR="9225" marT="9225" marB="0" anchor="b">
                    <a:lnL>
                      <a:noFill/>
                    </a:lnL>
                    <a:lnR>
                      <a:noFill/>
                    </a:lnR>
                    <a:lnT>
                      <a:noFill/>
                    </a:lnT>
                    <a:lnB>
                      <a:noFill/>
                    </a:lnB>
                  </a:tcPr>
                </a:tc>
                <a:extLst>
                  <a:ext uri="{0D108BD9-81ED-4DB2-BD59-A6C34878D82A}">
                    <a16:rowId xmlns:a16="http://schemas.microsoft.com/office/drawing/2014/main" val="10018"/>
                  </a:ext>
                </a:extLst>
              </a:tr>
            </a:tbl>
          </a:graphicData>
        </a:graphic>
      </p:graphicFrame>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2400" y="216592"/>
            <a:ext cx="768164" cy="678166"/>
          </a:xfrm>
          <a:prstGeom prst="rect">
            <a:avLst/>
          </a:prstGeom>
        </p:spPr>
      </p:pic>
    </p:spTree>
    <p:extLst>
      <p:ext uri="{BB962C8B-B14F-4D97-AF65-F5344CB8AC3E}">
        <p14:creationId xmlns:p14="http://schemas.microsoft.com/office/powerpoint/2010/main" val="10807627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Footer Placeholder 3"/>
          <p:cNvSpPr>
            <a:spLocks noGrp="1"/>
          </p:cNvSpPr>
          <p:nvPr>
            <p:ph type="ftr" sz="quarter" idx="11"/>
          </p:nvPr>
        </p:nvSpPr>
        <p:spPr/>
        <p:txBody>
          <a:bodyPr/>
          <a:lstStyle/>
          <a:p>
            <a:r>
              <a:rPr lang="en-AU" dirty="0"/>
              <a:t>EW-MFA Webinar 1 for Laos and Philippines| 6 November 2017</a:t>
            </a:r>
            <a:endParaRPr lang="en-US" dirty="0"/>
          </a:p>
        </p:txBody>
      </p:sp>
      <p:sp>
        <p:nvSpPr>
          <p:cNvPr id="3" name="Slide Number Placeholder 2"/>
          <p:cNvSpPr>
            <a:spLocks noGrp="1"/>
          </p:cNvSpPr>
          <p:nvPr>
            <p:ph type="sldNum" sz="quarter" idx="4"/>
          </p:nvPr>
        </p:nvSpPr>
        <p:spPr/>
        <p:txBody>
          <a:bodyPr/>
          <a:lstStyle/>
          <a:p>
            <a:fld id="{2ABE124A-B5C5-46E0-B944-45307B126769}" type="slidenum">
              <a:rPr lang="en-AU" smtClean="0"/>
              <a:pPr/>
              <a:t>28</a:t>
            </a:fld>
            <a:r>
              <a:rPr lang="en-AU"/>
              <a:t>  |</a:t>
            </a:r>
            <a:endParaRPr lang="en-AU" dirty="0"/>
          </a:p>
        </p:txBody>
      </p:sp>
      <p:sp>
        <p:nvSpPr>
          <p:cNvPr id="9" name="Title 8"/>
          <p:cNvSpPr>
            <a:spLocks noGrp="1"/>
          </p:cNvSpPr>
          <p:nvPr>
            <p:ph type="title" idx="4294967295"/>
          </p:nvPr>
        </p:nvSpPr>
        <p:spPr>
          <a:xfrm>
            <a:off x="646127" y="332656"/>
            <a:ext cx="8461375" cy="792087"/>
          </a:xfrm>
        </p:spPr>
        <p:txBody>
          <a:bodyPr>
            <a:noAutofit/>
          </a:bodyPr>
          <a:lstStyle/>
          <a:p>
            <a:r>
              <a:rPr lang="en-AU" sz="2800" dirty="0"/>
              <a:t>FAO also compiles other biomass accounts,</a:t>
            </a:r>
            <a:br>
              <a:rPr lang="en-AU" sz="2800" dirty="0"/>
            </a:br>
            <a:r>
              <a:rPr lang="en-AU" sz="2800" dirty="0"/>
              <a:t>check if you are reporting for those</a:t>
            </a:r>
            <a:endParaRPr lang="en-AU" sz="2800" dirty="0">
              <a:effectLst/>
            </a:endParaRPr>
          </a:p>
        </p:txBody>
      </p:sp>
      <p:sp>
        <p:nvSpPr>
          <p:cNvPr id="4" name="TextBox 3"/>
          <p:cNvSpPr txBox="1"/>
          <p:nvPr/>
        </p:nvSpPr>
        <p:spPr>
          <a:xfrm>
            <a:off x="618989" y="1268760"/>
            <a:ext cx="7913451" cy="4247317"/>
          </a:xfrm>
          <a:prstGeom prst="rect">
            <a:avLst/>
          </a:prstGeom>
          <a:noFill/>
        </p:spPr>
        <p:txBody>
          <a:bodyPr wrap="square" rtlCol="0">
            <a:spAutoFit/>
          </a:bodyPr>
          <a:lstStyle/>
          <a:p>
            <a:r>
              <a:rPr lang="en-AU" dirty="0"/>
              <a:t>Relevant FAO databases include:</a:t>
            </a:r>
          </a:p>
          <a:p>
            <a:pPr marL="742950" lvl="1" indent="-285750">
              <a:buFont typeface="Arial" panose="020B0604020202020204" pitchFamily="34" charset="0"/>
              <a:buChar char="•"/>
            </a:pPr>
            <a:r>
              <a:rPr lang="en-AU" dirty="0"/>
              <a:t>Forestry production statistics</a:t>
            </a:r>
          </a:p>
          <a:p>
            <a:pPr marL="742950" lvl="1" indent="-285750">
              <a:buFont typeface="Arial" panose="020B0604020202020204" pitchFamily="34" charset="0"/>
              <a:buChar char="•"/>
            </a:pPr>
            <a:r>
              <a:rPr lang="en-AU" dirty="0"/>
              <a:t>Wild fish capture -  </a:t>
            </a:r>
            <a:r>
              <a:rPr lang="en-AU" dirty="0" err="1"/>
              <a:t>FishstatJ</a:t>
            </a:r>
            <a:r>
              <a:rPr lang="en-AU" dirty="0"/>
              <a:t> application</a:t>
            </a:r>
          </a:p>
          <a:p>
            <a:pPr marL="742950" lvl="1" indent="-285750">
              <a:buFont typeface="Arial" panose="020B0604020202020204" pitchFamily="34" charset="0"/>
              <a:buChar char="•"/>
            </a:pPr>
            <a:r>
              <a:rPr lang="en-AU" dirty="0"/>
              <a:t>Aquatic plant production </a:t>
            </a:r>
          </a:p>
          <a:p>
            <a:pPr marL="742950" lvl="1" indent="-285750">
              <a:buFont typeface="Arial" panose="020B0604020202020204" pitchFamily="34" charset="0"/>
              <a:buChar char="•"/>
            </a:pPr>
            <a:endParaRPr lang="en-AU" dirty="0"/>
          </a:p>
          <a:p>
            <a:r>
              <a:rPr lang="en-AU" dirty="0"/>
              <a:t>FAO isn’t compiling all the statistics necessary for: </a:t>
            </a:r>
          </a:p>
          <a:p>
            <a:pPr marL="742950" lvl="1" indent="-285750">
              <a:buFont typeface="Arial" panose="020B0604020202020204" pitchFamily="34" charset="0"/>
              <a:buChar char="•"/>
            </a:pPr>
            <a:r>
              <a:rPr lang="en-AU" dirty="0"/>
              <a:t>Crop residues</a:t>
            </a:r>
          </a:p>
          <a:p>
            <a:pPr marL="742950" lvl="1" indent="-285750">
              <a:buFont typeface="Arial" panose="020B0604020202020204" pitchFamily="34" charset="0"/>
              <a:buChar char="•"/>
            </a:pPr>
            <a:r>
              <a:rPr lang="en-AU" dirty="0"/>
              <a:t>Grazed biomass</a:t>
            </a:r>
          </a:p>
          <a:p>
            <a:pPr marL="742950" lvl="1" indent="-285750">
              <a:buFont typeface="Arial" panose="020B0604020202020204" pitchFamily="34" charset="0"/>
              <a:buChar char="•"/>
            </a:pPr>
            <a:endParaRPr lang="en-AU" dirty="0"/>
          </a:p>
          <a:p>
            <a:r>
              <a:rPr lang="en-AU" dirty="0"/>
              <a:t>For these, the data supplied to the FAO is important (crops production, herd sizes), but require local coefficients as well (grass consumed per cow, recovery of residues from field)</a:t>
            </a:r>
          </a:p>
          <a:p>
            <a:endParaRPr lang="en-AU" dirty="0"/>
          </a:p>
          <a:p>
            <a:r>
              <a:rPr lang="en-AU" dirty="0"/>
              <a:t>Who might have this additional data? (Discuss)</a:t>
            </a:r>
          </a:p>
          <a:p>
            <a:pPr lvl="1"/>
            <a:endParaRPr lang="en-AU"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8358" y="160394"/>
            <a:ext cx="768164" cy="678166"/>
          </a:xfrm>
          <a:prstGeom prst="rect">
            <a:avLst/>
          </a:prstGeom>
        </p:spPr>
      </p:pic>
    </p:spTree>
    <p:extLst>
      <p:ext uri="{BB962C8B-B14F-4D97-AF65-F5344CB8AC3E}">
        <p14:creationId xmlns:p14="http://schemas.microsoft.com/office/powerpoint/2010/main" val="32510443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Footer Placeholder 3"/>
          <p:cNvSpPr>
            <a:spLocks noGrp="1"/>
          </p:cNvSpPr>
          <p:nvPr>
            <p:ph type="ftr" sz="quarter" idx="11"/>
          </p:nvPr>
        </p:nvSpPr>
        <p:spPr/>
        <p:txBody>
          <a:bodyPr/>
          <a:lstStyle/>
          <a:p>
            <a:r>
              <a:rPr lang="en-AU" dirty="0"/>
              <a:t>EW-MFA Webinar 1 for Laos and Philippines| 6 November 2017</a:t>
            </a:r>
            <a:endParaRPr lang="en-US" dirty="0"/>
          </a:p>
        </p:txBody>
      </p:sp>
      <p:sp>
        <p:nvSpPr>
          <p:cNvPr id="3" name="Slide Number Placeholder 2"/>
          <p:cNvSpPr>
            <a:spLocks noGrp="1"/>
          </p:cNvSpPr>
          <p:nvPr>
            <p:ph type="sldNum" sz="quarter" idx="4"/>
          </p:nvPr>
        </p:nvSpPr>
        <p:spPr/>
        <p:txBody>
          <a:bodyPr/>
          <a:lstStyle/>
          <a:p>
            <a:fld id="{2ABE124A-B5C5-46E0-B944-45307B126769}" type="slidenum">
              <a:rPr lang="en-AU" smtClean="0"/>
              <a:pPr/>
              <a:t>29</a:t>
            </a:fld>
            <a:r>
              <a:rPr lang="en-AU"/>
              <a:t>  |</a:t>
            </a:r>
            <a:endParaRPr lang="en-AU" dirty="0"/>
          </a:p>
        </p:txBody>
      </p:sp>
      <p:sp>
        <p:nvSpPr>
          <p:cNvPr id="9" name="Title 8"/>
          <p:cNvSpPr>
            <a:spLocks noGrp="1"/>
          </p:cNvSpPr>
          <p:nvPr>
            <p:ph type="title" idx="4294967295"/>
          </p:nvPr>
        </p:nvSpPr>
        <p:spPr>
          <a:xfrm>
            <a:off x="646127" y="332656"/>
            <a:ext cx="7886313" cy="720079"/>
          </a:xfrm>
          <a:solidFill>
            <a:schemeClr val="accent4">
              <a:lumMod val="20000"/>
              <a:lumOff val="80000"/>
            </a:schemeClr>
          </a:solidFill>
        </p:spPr>
        <p:txBody>
          <a:bodyPr>
            <a:noAutofit/>
          </a:bodyPr>
          <a:lstStyle/>
          <a:p>
            <a:pPr algn="ctr"/>
            <a:r>
              <a:rPr lang="en-AU" sz="2400" dirty="0"/>
              <a:t>Feedback / workshop prep. questions: Who might have</a:t>
            </a:r>
            <a:br>
              <a:rPr lang="en-AU" sz="2400" dirty="0"/>
            </a:br>
            <a:r>
              <a:rPr lang="en-AU" sz="2400" dirty="0"/>
              <a:t>local biomass coefficients and other data?</a:t>
            </a:r>
            <a:endParaRPr lang="en-AU" sz="2400" dirty="0">
              <a:effectLst/>
            </a:endParaRPr>
          </a:p>
        </p:txBody>
      </p:sp>
      <p:sp>
        <p:nvSpPr>
          <p:cNvPr id="4" name="TextBox 3"/>
          <p:cNvSpPr txBox="1"/>
          <p:nvPr/>
        </p:nvSpPr>
        <p:spPr>
          <a:xfrm>
            <a:off x="618989" y="1268760"/>
            <a:ext cx="7913451" cy="3693319"/>
          </a:xfrm>
          <a:prstGeom prst="rect">
            <a:avLst/>
          </a:prstGeom>
          <a:solidFill>
            <a:schemeClr val="accent4">
              <a:lumMod val="20000"/>
              <a:lumOff val="80000"/>
            </a:schemeClr>
          </a:solidFill>
        </p:spPr>
        <p:txBody>
          <a:bodyPr wrap="square" rtlCol="0">
            <a:spAutoFit/>
          </a:bodyPr>
          <a:lstStyle/>
          <a:p>
            <a:r>
              <a:rPr lang="en-AU" dirty="0"/>
              <a:t>Agricultural researchers?</a:t>
            </a:r>
          </a:p>
          <a:p>
            <a:endParaRPr lang="en-AU" dirty="0"/>
          </a:p>
          <a:p>
            <a:pPr marL="742950" lvl="1" indent="-285750">
              <a:buFont typeface="Arial" panose="020B0604020202020204" pitchFamily="34" charset="0"/>
              <a:buChar char="•"/>
            </a:pPr>
            <a:r>
              <a:rPr lang="en-AU" dirty="0"/>
              <a:t>Ruminant grazing requirements per head?</a:t>
            </a:r>
          </a:p>
          <a:p>
            <a:pPr marL="742950" lvl="1" indent="-285750">
              <a:buFont typeface="Arial" panose="020B0604020202020204" pitchFamily="34" charset="0"/>
              <a:buChar char="•"/>
            </a:pPr>
            <a:r>
              <a:rPr lang="en-AU" dirty="0"/>
              <a:t>Recovery of residues for animal feed?</a:t>
            </a:r>
          </a:p>
          <a:p>
            <a:pPr marL="742950" lvl="1" indent="-285750">
              <a:buFont typeface="Arial" panose="020B0604020202020204" pitchFamily="34" charset="0"/>
              <a:buChar char="•"/>
            </a:pPr>
            <a:r>
              <a:rPr lang="en-AU" dirty="0"/>
              <a:t>Stocking numbers per hectare, and estimates of grass production per hectare? (back calculate plausible grass per head).</a:t>
            </a:r>
          </a:p>
          <a:p>
            <a:pPr marL="742950" lvl="1" indent="-285750">
              <a:buFont typeface="Arial" panose="020B0604020202020204" pitchFamily="34" charset="0"/>
              <a:buChar char="•"/>
            </a:pPr>
            <a:endParaRPr lang="en-AU" dirty="0"/>
          </a:p>
          <a:p>
            <a:r>
              <a:rPr lang="en-AU" dirty="0"/>
              <a:t>Other researchers?: </a:t>
            </a:r>
          </a:p>
          <a:p>
            <a:pPr marL="742950" lvl="1" indent="-285750">
              <a:buFont typeface="Arial" panose="020B0604020202020204" pitchFamily="34" charset="0"/>
              <a:buChar char="•"/>
            </a:pPr>
            <a:r>
              <a:rPr lang="en-AU" dirty="0"/>
              <a:t>Recovery of crop residues for fuel?</a:t>
            </a:r>
          </a:p>
          <a:p>
            <a:pPr marL="742950" lvl="1" indent="-285750">
              <a:buFont typeface="Arial" panose="020B0604020202020204" pitchFamily="34" charset="0"/>
              <a:buChar char="•"/>
            </a:pPr>
            <a:r>
              <a:rPr lang="en-AU" dirty="0"/>
              <a:t>Known biomass fuelled processes and figures for biomass fuel mix?</a:t>
            </a:r>
          </a:p>
          <a:p>
            <a:pPr marL="742950" lvl="1" indent="-285750">
              <a:buFont typeface="Arial" panose="020B0604020202020204" pitchFamily="34" charset="0"/>
              <a:buChar char="•"/>
            </a:pPr>
            <a:r>
              <a:rPr lang="en-AU" dirty="0"/>
              <a:t>Other uses for crop residues?</a:t>
            </a:r>
          </a:p>
          <a:p>
            <a:pPr lvl="1"/>
            <a:endParaRPr lang="en-AU" dirty="0"/>
          </a:p>
          <a:p>
            <a:pPr lvl="1"/>
            <a:r>
              <a:rPr lang="en-AU" dirty="0"/>
              <a:t> </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8358" y="116631"/>
            <a:ext cx="768164" cy="678166"/>
          </a:xfrm>
          <a:prstGeom prst="rect">
            <a:avLst/>
          </a:prstGeom>
        </p:spPr>
      </p:pic>
    </p:spTree>
    <p:extLst>
      <p:ext uri="{BB962C8B-B14F-4D97-AF65-F5344CB8AC3E}">
        <p14:creationId xmlns:p14="http://schemas.microsoft.com/office/powerpoint/2010/main" val="281744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a:t>Content of webinar 1</a:t>
            </a:r>
          </a:p>
        </p:txBody>
      </p:sp>
      <p:sp>
        <p:nvSpPr>
          <p:cNvPr id="6" name="Content Placeholder 5"/>
          <p:cNvSpPr>
            <a:spLocks noGrp="1"/>
          </p:cNvSpPr>
          <p:nvPr>
            <p:ph idx="1"/>
          </p:nvPr>
        </p:nvSpPr>
        <p:spPr/>
        <p:txBody>
          <a:bodyPr/>
          <a:lstStyle/>
          <a:p>
            <a:r>
              <a:rPr lang="en-AU" dirty="0"/>
              <a:t>Summary of the purpose and use of material flow accounts</a:t>
            </a:r>
          </a:p>
          <a:p>
            <a:r>
              <a:rPr lang="en-AU" dirty="0"/>
              <a:t>Brief background of the manual, the linkage to the SDGs, and how this relates to the planned pilot testing</a:t>
            </a:r>
          </a:p>
          <a:p>
            <a:r>
              <a:rPr lang="en-AU" dirty="0"/>
              <a:t>An overview of the structure of material flow accounts focussing on domestic extraction</a:t>
            </a:r>
            <a:br>
              <a:rPr lang="en-AU" dirty="0"/>
            </a:br>
            <a:endParaRPr lang="en-AU"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062" y="116071"/>
            <a:ext cx="792088" cy="699287"/>
          </a:xfrm>
          <a:prstGeom prst="rect">
            <a:avLst/>
          </a:prstGeom>
        </p:spPr>
      </p:pic>
    </p:spTree>
    <p:extLst>
      <p:ext uri="{BB962C8B-B14F-4D97-AF65-F5344CB8AC3E}">
        <p14:creationId xmlns:p14="http://schemas.microsoft.com/office/powerpoint/2010/main" val="29309762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a:latin typeface="Tw Cen MT" panose="020B0602020104020603" pitchFamily="34" charset="0"/>
              </a:rPr>
              <a:t>Domestic Extraction of Fossil Fuels</a:t>
            </a:r>
          </a:p>
        </p:txBody>
      </p:sp>
      <p:sp>
        <p:nvSpPr>
          <p:cNvPr id="3" name="Subtitle 2"/>
          <p:cNvSpPr>
            <a:spLocks noGrp="1"/>
          </p:cNvSpPr>
          <p:nvPr>
            <p:ph type="subTitle" idx="1"/>
          </p:nvPr>
        </p:nvSpPr>
        <p:spPr/>
        <p:txBody>
          <a:bodyPr/>
          <a:lstStyle/>
          <a:p>
            <a:endParaRPr lang="en-AU"/>
          </a:p>
        </p:txBody>
      </p:sp>
      <p:sp>
        <p:nvSpPr>
          <p:cNvPr id="4" name="Text Placeholder 3"/>
          <p:cNvSpPr>
            <a:spLocks noGrp="1"/>
          </p:cNvSpPr>
          <p:nvPr>
            <p:ph type="body" sz="quarter" idx="17"/>
          </p:nvPr>
        </p:nvSpPr>
        <p:spPr/>
        <p:txBody>
          <a:bodyPr/>
          <a:lstStyle/>
          <a:p>
            <a:endParaRPr lang="en-AU"/>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671" y="6093296"/>
            <a:ext cx="768164" cy="678166"/>
          </a:xfrm>
          <a:prstGeom prst="rect">
            <a:avLst/>
          </a:prstGeom>
        </p:spPr>
      </p:pic>
    </p:spTree>
    <p:extLst>
      <p:ext uri="{BB962C8B-B14F-4D97-AF65-F5344CB8AC3E}">
        <p14:creationId xmlns:p14="http://schemas.microsoft.com/office/powerpoint/2010/main" val="7285230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Footer Placeholder 3"/>
          <p:cNvSpPr>
            <a:spLocks noGrp="1"/>
          </p:cNvSpPr>
          <p:nvPr>
            <p:ph type="ftr" sz="quarter" idx="11"/>
          </p:nvPr>
        </p:nvSpPr>
        <p:spPr/>
        <p:txBody>
          <a:bodyPr/>
          <a:lstStyle/>
          <a:p>
            <a:r>
              <a:rPr lang="en-AU" dirty="0"/>
              <a:t>EW-MFA Webinar 1 for Laos and Philippines| 6 November 2017</a:t>
            </a:r>
            <a:endParaRPr lang="en-US" dirty="0"/>
          </a:p>
        </p:txBody>
      </p:sp>
      <p:sp>
        <p:nvSpPr>
          <p:cNvPr id="3" name="Slide Number Placeholder 2"/>
          <p:cNvSpPr>
            <a:spLocks noGrp="1"/>
          </p:cNvSpPr>
          <p:nvPr>
            <p:ph type="sldNum" sz="quarter" idx="4"/>
          </p:nvPr>
        </p:nvSpPr>
        <p:spPr/>
        <p:txBody>
          <a:bodyPr/>
          <a:lstStyle/>
          <a:p>
            <a:fld id="{2ABE124A-B5C5-46E0-B944-45307B126769}" type="slidenum">
              <a:rPr lang="en-AU" smtClean="0"/>
              <a:pPr/>
              <a:t>31</a:t>
            </a:fld>
            <a:r>
              <a:rPr lang="en-AU"/>
              <a:t>  |</a:t>
            </a:r>
            <a:endParaRPr lang="en-AU" dirty="0"/>
          </a:p>
        </p:txBody>
      </p:sp>
      <p:sp>
        <p:nvSpPr>
          <p:cNvPr id="9" name="Title 8"/>
          <p:cNvSpPr>
            <a:spLocks noGrp="1"/>
          </p:cNvSpPr>
          <p:nvPr>
            <p:ph type="title" idx="4294967295"/>
          </p:nvPr>
        </p:nvSpPr>
        <p:spPr>
          <a:xfrm>
            <a:off x="646127" y="332656"/>
            <a:ext cx="8461375" cy="792087"/>
          </a:xfrm>
        </p:spPr>
        <p:txBody>
          <a:bodyPr>
            <a:noAutofit/>
          </a:bodyPr>
          <a:lstStyle/>
          <a:p>
            <a:r>
              <a:rPr lang="en-AU" sz="2800" dirty="0"/>
              <a:t>A.4  Fossil fuels– structure of MFA account</a:t>
            </a:r>
            <a:endParaRPr lang="en-AU" sz="2800" dirty="0">
              <a:effectLst/>
            </a:endParaRPr>
          </a:p>
        </p:txBody>
      </p:sp>
      <p:graphicFrame>
        <p:nvGraphicFramePr>
          <p:cNvPr id="6" name="Table 5"/>
          <p:cNvGraphicFramePr>
            <a:graphicFrameLocks noGrp="1"/>
          </p:cNvGraphicFramePr>
          <p:nvPr>
            <p:extLst/>
          </p:nvPr>
        </p:nvGraphicFramePr>
        <p:xfrm>
          <a:off x="467544" y="1268415"/>
          <a:ext cx="7920880" cy="3947205"/>
        </p:xfrm>
        <a:graphic>
          <a:graphicData uri="http://schemas.openxmlformats.org/drawingml/2006/table">
            <a:tbl>
              <a:tblPr/>
              <a:tblGrid>
                <a:gridCol w="2664296">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4176464">
                  <a:extLst>
                    <a:ext uri="{9D8B030D-6E8A-4147-A177-3AD203B41FA5}">
                      <a16:colId xmlns:a16="http://schemas.microsoft.com/office/drawing/2014/main" val="20002"/>
                    </a:ext>
                  </a:extLst>
                </a:gridCol>
              </a:tblGrid>
              <a:tr h="224094">
                <a:tc>
                  <a:txBody>
                    <a:bodyPr/>
                    <a:lstStyle/>
                    <a:p>
                      <a:pPr algn="l" fontAlgn="b"/>
                      <a:r>
                        <a:rPr lang="en-AU" sz="1600" b="0" i="0" u="none" strike="noStrike" dirty="0">
                          <a:solidFill>
                            <a:srgbClr val="000000"/>
                          </a:solidFill>
                          <a:effectLst/>
                          <a:latin typeface="Calibri" panose="020F0502020204030204" pitchFamily="34" charset="0"/>
                        </a:rPr>
                        <a:t>Brown</a:t>
                      </a:r>
                      <a:r>
                        <a:rPr lang="en-AU" sz="1600" b="0" i="0" u="none" strike="noStrike" baseline="0" dirty="0">
                          <a:solidFill>
                            <a:srgbClr val="000000"/>
                          </a:solidFill>
                          <a:effectLst/>
                          <a:latin typeface="Calibri" panose="020F0502020204030204" pitchFamily="34" charset="0"/>
                        </a:rPr>
                        <a:t> coal</a:t>
                      </a:r>
                      <a:endParaRPr lang="en-AU" sz="1600" b="0" i="0" u="none" strike="noStrike" dirty="0">
                        <a:solidFill>
                          <a:srgbClr val="000000"/>
                        </a:solidFill>
                        <a:effectLst/>
                        <a:latin typeface="Calibri" panose="020F0502020204030204" pitchFamily="34" charset="0"/>
                      </a:endParaRPr>
                    </a:p>
                  </a:txBody>
                  <a:tcPr marL="3051" marR="3051" marT="3051" marB="0" anchor="ctr">
                    <a:lnL>
                      <a:noFill/>
                    </a:lnL>
                    <a:lnR>
                      <a:noFill/>
                    </a:lnR>
                    <a:lnT>
                      <a:noFill/>
                    </a:lnT>
                    <a:lnB>
                      <a:noFill/>
                    </a:lnB>
                    <a:solidFill>
                      <a:srgbClr val="F2F2F2"/>
                    </a:solidFill>
                  </a:tcPr>
                </a:tc>
                <a:tc>
                  <a:txBody>
                    <a:bodyPr/>
                    <a:lstStyle/>
                    <a:p>
                      <a:pPr algn="l" fontAlgn="b"/>
                      <a:r>
                        <a:rPr lang="en-AU" sz="1600" b="0" i="0" u="none" strike="noStrike" dirty="0">
                          <a:solidFill>
                            <a:srgbClr val="000000"/>
                          </a:solidFill>
                          <a:effectLst/>
                          <a:latin typeface="Calibri" panose="020F0502020204030204" pitchFamily="34" charset="0"/>
                        </a:rPr>
                        <a:t>A.4.1.1.1</a:t>
                      </a:r>
                    </a:p>
                  </a:txBody>
                  <a:tcPr marL="3051" marR="3051" marT="3051" marB="0" anchor="ctr">
                    <a:lnL>
                      <a:noFill/>
                    </a:lnL>
                    <a:lnR>
                      <a:noFill/>
                    </a:lnR>
                    <a:lnT>
                      <a:noFill/>
                    </a:lnT>
                    <a:lnB>
                      <a:noFill/>
                    </a:lnB>
                    <a:solidFill>
                      <a:srgbClr val="F2F2F2"/>
                    </a:solidFill>
                  </a:tcPr>
                </a:tc>
                <a:tc>
                  <a:txBody>
                    <a:bodyPr/>
                    <a:lstStyle/>
                    <a:p>
                      <a:pPr algn="l" fontAlgn="b"/>
                      <a:r>
                        <a:rPr lang="en-AU" sz="1600" b="0" i="0" u="none" strike="noStrike" dirty="0">
                          <a:solidFill>
                            <a:srgbClr val="000000"/>
                          </a:solidFill>
                          <a:effectLst/>
                          <a:latin typeface="Calibri" panose="020F0502020204030204" pitchFamily="34" charset="0"/>
                        </a:rPr>
                        <a:t>Lignite (brown coal)</a:t>
                      </a:r>
                    </a:p>
                  </a:txBody>
                  <a:tcPr marL="3051" marR="3051" marT="3051" marB="0" anchor="ctr">
                    <a:lnL>
                      <a:noFill/>
                    </a:lnL>
                    <a:lnR>
                      <a:noFill/>
                    </a:lnR>
                    <a:lnT>
                      <a:noFill/>
                    </a:lnT>
                    <a:lnB>
                      <a:noFill/>
                    </a:lnB>
                    <a:solidFill>
                      <a:srgbClr val="F2F2F2"/>
                    </a:solidFill>
                  </a:tcPr>
                </a:tc>
                <a:extLst>
                  <a:ext uri="{0D108BD9-81ED-4DB2-BD59-A6C34878D82A}">
                    <a16:rowId xmlns:a16="http://schemas.microsoft.com/office/drawing/2014/main" val="10000"/>
                  </a:ext>
                </a:extLst>
              </a:tr>
              <a:tr h="183786">
                <a:tc>
                  <a:txBody>
                    <a:bodyPr/>
                    <a:lstStyle/>
                    <a:p>
                      <a:pPr algn="l" fontAlgn="b"/>
                      <a:r>
                        <a:rPr lang="en-AU" sz="1600" b="0" i="0" u="none" strike="noStrike" dirty="0">
                          <a:solidFill>
                            <a:srgbClr val="000000"/>
                          </a:solidFill>
                          <a:effectLst/>
                          <a:latin typeface="Calibri" panose="020F0502020204030204" pitchFamily="34" charset="0"/>
                        </a:rPr>
                        <a:t> </a:t>
                      </a:r>
                    </a:p>
                  </a:txBody>
                  <a:tcPr marL="3051" marR="3051" marT="3051" marB="0" anchor="ctr">
                    <a:lnL>
                      <a:noFill/>
                    </a:lnL>
                    <a:lnR>
                      <a:noFill/>
                    </a:lnR>
                    <a:lnT>
                      <a:noFill/>
                    </a:lnT>
                    <a:lnB>
                      <a:noFill/>
                    </a:lnB>
                    <a:solidFill>
                      <a:srgbClr val="F2F2F2"/>
                    </a:solidFill>
                  </a:tcPr>
                </a:tc>
                <a:tc>
                  <a:txBody>
                    <a:bodyPr/>
                    <a:lstStyle/>
                    <a:p>
                      <a:pPr algn="l" fontAlgn="b"/>
                      <a:r>
                        <a:rPr lang="en-AU" sz="1600" b="0" i="0" u="none" strike="noStrike" dirty="0">
                          <a:solidFill>
                            <a:srgbClr val="000000"/>
                          </a:solidFill>
                          <a:effectLst/>
                          <a:latin typeface="Calibri" panose="020F0502020204030204" pitchFamily="34" charset="0"/>
                        </a:rPr>
                        <a:t>A.4.1.1.2</a:t>
                      </a:r>
                    </a:p>
                  </a:txBody>
                  <a:tcPr marL="3051" marR="3051" marT="3051" marB="0" anchor="ctr">
                    <a:lnL>
                      <a:noFill/>
                    </a:lnL>
                    <a:lnR>
                      <a:noFill/>
                    </a:lnR>
                    <a:lnT>
                      <a:noFill/>
                    </a:lnT>
                    <a:lnB>
                      <a:noFill/>
                    </a:lnB>
                    <a:solidFill>
                      <a:srgbClr val="F2F2F2"/>
                    </a:solidFill>
                  </a:tcPr>
                </a:tc>
                <a:tc>
                  <a:txBody>
                    <a:bodyPr/>
                    <a:lstStyle/>
                    <a:p>
                      <a:pPr algn="l" fontAlgn="b"/>
                      <a:r>
                        <a:rPr lang="en-AU" sz="1600" b="0" i="0" u="none" strike="noStrike" dirty="0">
                          <a:solidFill>
                            <a:srgbClr val="000000"/>
                          </a:solidFill>
                          <a:effectLst/>
                          <a:latin typeface="Calibri" panose="020F0502020204030204" pitchFamily="34" charset="0"/>
                        </a:rPr>
                        <a:t>Other</a:t>
                      </a:r>
                      <a:r>
                        <a:rPr lang="en-AU" sz="1600" b="0" i="0" u="none" strike="noStrike" baseline="0" dirty="0">
                          <a:solidFill>
                            <a:srgbClr val="000000"/>
                          </a:solidFill>
                          <a:effectLst/>
                          <a:latin typeface="Calibri" panose="020F0502020204030204" pitchFamily="34" charset="0"/>
                        </a:rPr>
                        <a:t> sub-bituminous coal</a:t>
                      </a:r>
                      <a:endParaRPr lang="en-AU" sz="1600" b="0" i="0" u="none" strike="noStrike" dirty="0">
                        <a:solidFill>
                          <a:srgbClr val="000000"/>
                        </a:solidFill>
                        <a:effectLst/>
                        <a:latin typeface="Calibri" panose="020F0502020204030204" pitchFamily="34" charset="0"/>
                      </a:endParaRPr>
                    </a:p>
                  </a:txBody>
                  <a:tcPr marL="3051" marR="3051" marT="3051" marB="0" anchor="ctr">
                    <a:lnL>
                      <a:noFill/>
                    </a:lnL>
                    <a:lnR>
                      <a:noFill/>
                    </a:lnR>
                    <a:lnT>
                      <a:noFill/>
                    </a:lnT>
                    <a:lnB>
                      <a:noFill/>
                    </a:lnB>
                    <a:solidFill>
                      <a:srgbClr val="F2F2F2"/>
                    </a:solidFill>
                  </a:tcPr>
                </a:tc>
                <a:extLst>
                  <a:ext uri="{0D108BD9-81ED-4DB2-BD59-A6C34878D82A}">
                    <a16:rowId xmlns:a16="http://schemas.microsoft.com/office/drawing/2014/main" val="10001"/>
                  </a:ext>
                </a:extLst>
              </a:tr>
              <a:tr h="183786">
                <a:tc>
                  <a:txBody>
                    <a:bodyPr/>
                    <a:lstStyle/>
                    <a:p>
                      <a:pPr marL="0" algn="l" defTabSz="914400" rtl="0" eaLnBrk="1" fontAlgn="b" latinLnBrk="0" hangingPunct="1"/>
                      <a:r>
                        <a:rPr lang="en-AU" sz="1600" b="0" i="0" u="none" strike="noStrike" kern="1200">
                          <a:solidFill>
                            <a:srgbClr val="000000"/>
                          </a:solidFill>
                          <a:effectLst/>
                          <a:latin typeface="Calibri" panose="020F0502020204030204" pitchFamily="34" charset="0"/>
                          <a:ea typeface="+mn-ea"/>
                          <a:cs typeface="+mn-cs"/>
                        </a:rPr>
                        <a:t> </a:t>
                      </a:r>
                    </a:p>
                  </a:txBody>
                  <a:tcPr marL="3051" marR="3051" marT="3051" marB="0" anchor="ctr">
                    <a:lnL>
                      <a:noFill/>
                    </a:lnL>
                    <a:lnR>
                      <a:noFill/>
                    </a:lnR>
                    <a:lnT>
                      <a:noFill/>
                    </a:lnT>
                    <a:lnB>
                      <a:noFill/>
                    </a:lnB>
                    <a:noFill/>
                  </a:tcPr>
                </a:tc>
                <a:tc>
                  <a:txBody>
                    <a:bodyPr/>
                    <a:lstStyle/>
                    <a:p>
                      <a:pPr marL="0" algn="l" defTabSz="914400" rtl="0" eaLnBrk="1" fontAlgn="b" latinLnBrk="0" hangingPunct="1"/>
                      <a:endParaRPr lang="en-AU" sz="1600" b="0" i="0" u="none" strike="noStrike" kern="1200" dirty="0">
                        <a:solidFill>
                          <a:srgbClr val="000000"/>
                        </a:solidFill>
                        <a:effectLst/>
                        <a:latin typeface="Calibri" panose="020F0502020204030204" pitchFamily="34" charset="0"/>
                        <a:ea typeface="+mn-ea"/>
                        <a:cs typeface="+mn-cs"/>
                      </a:endParaRPr>
                    </a:p>
                  </a:txBody>
                  <a:tcPr marL="3051" marR="3051" marT="3051" marB="0" anchor="ctr">
                    <a:lnL>
                      <a:noFill/>
                    </a:lnL>
                    <a:lnR>
                      <a:noFill/>
                    </a:lnR>
                    <a:lnT>
                      <a:noFill/>
                    </a:lnT>
                    <a:lnB>
                      <a:noFill/>
                    </a:lnB>
                    <a:noFill/>
                  </a:tcPr>
                </a:tc>
                <a:tc>
                  <a:txBody>
                    <a:bodyPr/>
                    <a:lstStyle/>
                    <a:p>
                      <a:pPr marL="0" algn="l" defTabSz="914400" rtl="0" eaLnBrk="1" fontAlgn="b" latinLnBrk="0" hangingPunct="1"/>
                      <a:endParaRPr lang="en-AU" sz="1600" b="0" i="0" u="none" strike="noStrike" kern="1200" dirty="0">
                        <a:solidFill>
                          <a:srgbClr val="000000"/>
                        </a:solidFill>
                        <a:effectLst/>
                        <a:latin typeface="Calibri" panose="020F0502020204030204" pitchFamily="34" charset="0"/>
                        <a:ea typeface="+mn-ea"/>
                        <a:cs typeface="+mn-cs"/>
                      </a:endParaRPr>
                    </a:p>
                  </a:txBody>
                  <a:tcPr marL="3051" marR="3051" marT="3051" marB="0" anchor="ctr">
                    <a:lnL>
                      <a:noFill/>
                    </a:lnL>
                    <a:lnR>
                      <a:noFill/>
                    </a:lnR>
                    <a:lnT>
                      <a:noFill/>
                    </a:lnT>
                    <a:lnB>
                      <a:noFill/>
                    </a:lnB>
                    <a:noFill/>
                  </a:tcPr>
                </a:tc>
                <a:extLst>
                  <a:ext uri="{0D108BD9-81ED-4DB2-BD59-A6C34878D82A}">
                    <a16:rowId xmlns:a16="http://schemas.microsoft.com/office/drawing/2014/main" val="10002"/>
                  </a:ext>
                </a:extLst>
              </a:tr>
              <a:tr h="183786">
                <a:tc>
                  <a:txBody>
                    <a:bodyPr/>
                    <a:lstStyle/>
                    <a:p>
                      <a:pPr algn="l" fontAlgn="b"/>
                      <a:r>
                        <a:rPr lang="en-AU" sz="1600" b="0" i="0" u="none" strike="noStrike" dirty="0">
                          <a:solidFill>
                            <a:srgbClr val="000000"/>
                          </a:solidFill>
                          <a:effectLst/>
                          <a:latin typeface="Calibri" panose="020F0502020204030204" pitchFamily="34" charset="0"/>
                        </a:rPr>
                        <a:t>Hard coal</a:t>
                      </a:r>
                    </a:p>
                  </a:txBody>
                  <a:tcPr marL="3051" marR="3051" marT="3051" marB="0" anchor="ctr">
                    <a:lnL>
                      <a:noFill/>
                    </a:lnL>
                    <a:lnR>
                      <a:noFill/>
                    </a:lnR>
                    <a:lnT>
                      <a:noFill/>
                    </a:lnT>
                    <a:lnB>
                      <a:noFill/>
                    </a:lnB>
                    <a:solidFill>
                      <a:srgbClr val="DCE6F1"/>
                    </a:solidFill>
                  </a:tcPr>
                </a:tc>
                <a:tc>
                  <a:txBody>
                    <a:bodyPr/>
                    <a:lstStyle/>
                    <a:p>
                      <a:pPr algn="l" fontAlgn="b"/>
                      <a:r>
                        <a:rPr lang="en-AU" sz="1600" b="0" i="0" u="none" strike="noStrike" dirty="0">
                          <a:solidFill>
                            <a:srgbClr val="000000"/>
                          </a:solidFill>
                          <a:effectLst/>
                          <a:latin typeface="Calibri" panose="020F0502020204030204" pitchFamily="34" charset="0"/>
                        </a:rPr>
                        <a:t>A.4.1.2.1</a:t>
                      </a:r>
                    </a:p>
                  </a:txBody>
                  <a:tcPr marL="3051" marR="3051" marT="3051" marB="0" anchor="ctr">
                    <a:lnL>
                      <a:noFill/>
                    </a:lnL>
                    <a:lnR>
                      <a:noFill/>
                    </a:lnR>
                    <a:lnT>
                      <a:noFill/>
                    </a:lnT>
                    <a:lnB>
                      <a:noFill/>
                    </a:lnB>
                    <a:solidFill>
                      <a:srgbClr val="DCE6F1"/>
                    </a:solidFill>
                  </a:tcPr>
                </a:tc>
                <a:tc>
                  <a:txBody>
                    <a:bodyPr/>
                    <a:lstStyle/>
                    <a:p>
                      <a:pPr algn="l" fontAlgn="b"/>
                      <a:r>
                        <a:rPr lang="en-AU" sz="1600" b="0" i="0" u="none" strike="noStrike" dirty="0">
                          <a:solidFill>
                            <a:srgbClr val="000000"/>
                          </a:solidFill>
                          <a:effectLst/>
                          <a:latin typeface="Calibri" panose="020F0502020204030204" pitchFamily="34" charset="0"/>
                        </a:rPr>
                        <a:t>Anthracite</a:t>
                      </a:r>
                    </a:p>
                  </a:txBody>
                  <a:tcPr marL="3051" marR="3051" marT="3051" marB="0" anchor="ctr">
                    <a:lnL>
                      <a:noFill/>
                    </a:lnL>
                    <a:lnR>
                      <a:noFill/>
                    </a:lnR>
                    <a:lnT>
                      <a:noFill/>
                    </a:lnT>
                    <a:lnB>
                      <a:noFill/>
                    </a:lnB>
                    <a:solidFill>
                      <a:srgbClr val="DCE6F1"/>
                    </a:solidFill>
                  </a:tcPr>
                </a:tc>
                <a:extLst>
                  <a:ext uri="{0D108BD9-81ED-4DB2-BD59-A6C34878D82A}">
                    <a16:rowId xmlns:a16="http://schemas.microsoft.com/office/drawing/2014/main" val="10003"/>
                  </a:ext>
                </a:extLst>
              </a:tr>
              <a:tr h="183786">
                <a:tc>
                  <a:txBody>
                    <a:bodyPr/>
                    <a:lstStyle/>
                    <a:p>
                      <a:pPr algn="l" fontAlgn="b"/>
                      <a:r>
                        <a:rPr lang="en-AU" sz="1600" b="0" i="0" u="none" strike="noStrike" dirty="0">
                          <a:solidFill>
                            <a:srgbClr val="000000"/>
                          </a:solidFill>
                          <a:effectLst/>
                          <a:latin typeface="Calibri" panose="020F0502020204030204" pitchFamily="34" charset="0"/>
                        </a:rPr>
                        <a:t> </a:t>
                      </a:r>
                    </a:p>
                  </a:txBody>
                  <a:tcPr marL="3051" marR="3051" marT="3051" marB="0" anchor="ctr">
                    <a:lnL>
                      <a:noFill/>
                    </a:lnL>
                    <a:lnR>
                      <a:noFill/>
                    </a:lnR>
                    <a:lnT>
                      <a:noFill/>
                    </a:lnT>
                    <a:lnB>
                      <a:noFill/>
                    </a:lnB>
                    <a:solidFill>
                      <a:srgbClr val="DCE6F1"/>
                    </a:solidFill>
                  </a:tcPr>
                </a:tc>
                <a:tc>
                  <a:txBody>
                    <a:bodyPr/>
                    <a:lstStyle/>
                    <a:p>
                      <a:pPr algn="l" fontAlgn="b"/>
                      <a:r>
                        <a:rPr lang="en-AU" sz="1600" b="0" i="0" u="none" strike="noStrike" dirty="0">
                          <a:solidFill>
                            <a:srgbClr val="000000"/>
                          </a:solidFill>
                          <a:effectLst/>
                          <a:latin typeface="Calibri" panose="020F0502020204030204" pitchFamily="34" charset="0"/>
                        </a:rPr>
                        <a:t>A.4.1.2.1</a:t>
                      </a:r>
                    </a:p>
                  </a:txBody>
                  <a:tcPr marL="3051" marR="3051" marT="3051" marB="0" anchor="ctr">
                    <a:lnL>
                      <a:noFill/>
                    </a:lnL>
                    <a:lnR>
                      <a:noFill/>
                    </a:lnR>
                    <a:lnT>
                      <a:noFill/>
                    </a:lnT>
                    <a:lnB>
                      <a:noFill/>
                    </a:lnB>
                    <a:solidFill>
                      <a:srgbClr val="DCE6F1"/>
                    </a:solidFill>
                  </a:tcPr>
                </a:tc>
                <a:tc>
                  <a:txBody>
                    <a:bodyPr/>
                    <a:lstStyle/>
                    <a:p>
                      <a:pPr algn="l" fontAlgn="b"/>
                      <a:r>
                        <a:rPr lang="en-AU" sz="1600" b="0" i="0" u="none" strike="noStrike" dirty="0">
                          <a:solidFill>
                            <a:srgbClr val="000000"/>
                          </a:solidFill>
                          <a:effectLst/>
                          <a:latin typeface="Calibri" panose="020F0502020204030204" pitchFamily="34" charset="0"/>
                        </a:rPr>
                        <a:t>Coking coal</a:t>
                      </a:r>
                    </a:p>
                  </a:txBody>
                  <a:tcPr marL="3051" marR="3051" marT="3051" marB="0" anchor="ctr">
                    <a:lnL>
                      <a:noFill/>
                    </a:lnL>
                    <a:lnR>
                      <a:noFill/>
                    </a:lnR>
                    <a:lnT>
                      <a:noFill/>
                    </a:lnT>
                    <a:lnB>
                      <a:noFill/>
                    </a:lnB>
                    <a:solidFill>
                      <a:srgbClr val="DCE6F1"/>
                    </a:solidFill>
                  </a:tcPr>
                </a:tc>
                <a:extLst>
                  <a:ext uri="{0D108BD9-81ED-4DB2-BD59-A6C34878D82A}">
                    <a16:rowId xmlns:a16="http://schemas.microsoft.com/office/drawing/2014/main" val="10004"/>
                  </a:ext>
                </a:extLst>
              </a:tr>
              <a:tr h="183786">
                <a:tc>
                  <a:txBody>
                    <a:bodyPr/>
                    <a:lstStyle/>
                    <a:p>
                      <a:pPr algn="l" fontAlgn="b"/>
                      <a:r>
                        <a:rPr lang="en-AU" sz="1600" b="0" i="0" u="none" strike="noStrike">
                          <a:solidFill>
                            <a:srgbClr val="000000"/>
                          </a:solidFill>
                          <a:effectLst/>
                          <a:latin typeface="Calibri" panose="020F0502020204030204" pitchFamily="34" charset="0"/>
                        </a:rPr>
                        <a:t> </a:t>
                      </a:r>
                    </a:p>
                  </a:txBody>
                  <a:tcPr marL="3051" marR="3051" marT="3051" marB="0" anchor="ctr">
                    <a:lnL>
                      <a:noFill/>
                    </a:lnL>
                    <a:lnR>
                      <a:noFill/>
                    </a:lnR>
                    <a:lnT>
                      <a:noFill/>
                    </a:lnT>
                    <a:lnB>
                      <a:noFill/>
                    </a:lnB>
                    <a:solidFill>
                      <a:srgbClr val="DCE6F1"/>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AU" sz="1600" b="0" i="0" u="none" strike="noStrike" dirty="0">
                          <a:solidFill>
                            <a:srgbClr val="000000"/>
                          </a:solidFill>
                          <a:effectLst/>
                          <a:latin typeface="Calibri" panose="020F0502020204030204" pitchFamily="34" charset="0"/>
                        </a:rPr>
                        <a:t>A.4.1.2.3</a:t>
                      </a:r>
                    </a:p>
                  </a:txBody>
                  <a:tcPr marL="3051" marR="3051" marT="3051" marB="0" anchor="ctr">
                    <a:lnL>
                      <a:noFill/>
                    </a:lnL>
                    <a:lnR>
                      <a:noFill/>
                    </a:lnR>
                    <a:lnT>
                      <a:noFill/>
                    </a:lnT>
                    <a:lnB>
                      <a:noFill/>
                    </a:lnB>
                    <a:solidFill>
                      <a:srgbClr val="DCE6F1"/>
                    </a:solidFill>
                  </a:tcPr>
                </a:tc>
                <a:tc>
                  <a:txBody>
                    <a:bodyPr/>
                    <a:lstStyle/>
                    <a:p>
                      <a:pPr algn="l" fontAlgn="b"/>
                      <a:r>
                        <a:rPr lang="en-AU" sz="1600" b="0" i="0" u="none" strike="noStrike" dirty="0">
                          <a:solidFill>
                            <a:srgbClr val="000000"/>
                          </a:solidFill>
                          <a:effectLst/>
                          <a:latin typeface="Calibri" panose="020F0502020204030204" pitchFamily="34" charset="0"/>
                        </a:rPr>
                        <a:t>Other bituminous</a:t>
                      </a:r>
                      <a:r>
                        <a:rPr lang="en-AU" sz="1600" b="0" i="0" u="none" strike="noStrike" baseline="0" dirty="0">
                          <a:solidFill>
                            <a:srgbClr val="000000"/>
                          </a:solidFill>
                          <a:effectLst/>
                          <a:latin typeface="Calibri" panose="020F0502020204030204" pitchFamily="34" charset="0"/>
                        </a:rPr>
                        <a:t> coal</a:t>
                      </a:r>
                      <a:endParaRPr lang="en-AU" sz="1600" b="0" i="0" u="none" strike="noStrike" dirty="0">
                        <a:solidFill>
                          <a:srgbClr val="000000"/>
                        </a:solidFill>
                        <a:effectLst/>
                        <a:latin typeface="Calibri" panose="020F0502020204030204" pitchFamily="34" charset="0"/>
                      </a:endParaRPr>
                    </a:p>
                  </a:txBody>
                  <a:tcPr marL="3051" marR="3051" marT="3051" marB="0" anchor="ctr">
                    <a:lnL>
                      <a:noFill/>
                    </a:lnL>
                    <a:lnR>
                      <a:noFill/>
                    </a:lnR>
                    <a:lnT>
                      <a:noFill/>
                    </a:lnT>
                    <a:lnB>
                      <a:noFill/>
                    </a:lnB>
                    <a:solidFill>
                      <a:srgbClr val="DCE6F1"/>
                    </a:solidFill>
                  </a:tcPr>
                </a:tc>
                <a:extLst>
                  <a:ext uri="{0D108BD9-81ED-4DB2-BD59-A6C34878D82A}">
                    <a16:rowId xmlns:a16="http://schemas.microsoft.com/office/drawing/2014/main" val="10005"/>
                  </a:ext>
                </a:extLst>
              </a:tr>
              <a:tr h="183786">
                <a:tc>
                  <a:txBody>
                    <a:bodyPr/>
                    <a:lstStyle/>
                    <a:p>
                      <a:pPr algn="l" fontAlgn="b"/>
                      <a:endParaRPr lang="en-AU" sz="1600" b="0" i="0" u="none" strike="noStrike" dirty="0">
                        <a:solidFill>
                          <a:srgbClr val="000000"/>
                        </a:solidFill>
                        <a:effectLst/>
                        <a:latin typeface="Calibri" panose="020F0502020204030204" pitchFamily="34" charset="0"/>
                      </a:endParaRPr>
                    </a:p>
                  </a:txBody>
                  <a:tcPr marL="3051" marR="3051" marT="3051" marB="0" anchor="ctr">
                    <a:lnL>
                      <a:noFill/>
                    </a:lnL>
                    <a:lnR>
                      <a:noFill/>
                    </a:lnR>
                    <a:lnT>
                      <a:noFill/>
                    </a:lnT>
                    <a:lnB>
                      <a:noFill/>
                    </a:lnB>
                    <a:noFill/>
                  </a:tcPr>
                </a:tc>
                <a:tc>
                  <a:txBody>
                    <a:bodyPr/>
                    <a:lstStyle/>
                    <a:p>
                      <a:pPr algn="l" fontAlgn="b"/>
                      <a:endParaRPr lang="en-AU" sz="1600" b="0" i="0" u="none" strike="noStrike" dirty="0">
                        <a:solidFill>
                          <a:srgbClr val="000000"/>
                        </a:solidFill>
                        <a:effectLst/>
                        <a:latin typeface="Calibri" panose="020F0502020204030204" pitchFamily="34" charset="0"/>
                      </a:endParaRPr>
                    </a:p>
                  </a:txBody>
                  <a:tcPr marL="3051" marR="3051" marT="3051" marB="0" anchor="ctr">
                    <a:lnL>
                      <a:noFill/>
                    </a:lnL>
                    <a:lnR>
                      <a:noFill/>
                    </a:lnR>
                    <a:lnT>
                      <a:noFill/>
                    </a:lnT>
                    <a:lnB>
                      <a:noFill/>
                    </a:lnB>
                    <a:noFill/>
                  </a:tcPr>
                </a:tc>
                <a:tc>
                  <a:txBody>
                    <a:bodyPr/>
                    <a:lstStyle/>
                    <a:p>
                      <a:pPr algn="l" fontAlgn="b"/>
                      <a:endParaRPr lang="en-AU" sz="1600" b="0" i="0" u="none" strike="noStrike" dirty="0">
                        <a:solidFill>
                          <a:srgbClr val="000000"/>
                        </a:solidFill>
                        <a:effectLst/>
                        <a:latin typeface="Calibri" panose="020F0502020204030204" pitchFamily="34" charset="0"/>
                      </a:endParaRPr>
                    </a:p>
                  </a:txBody>
                  <a:tcPr marL="3051" marR="3051" marT="3051" marB="0" anchor="ctr">
                    <a:lnL>
                      <a:noFill/>
                    </a:lnL>
                    <a:lnR>
                      <a:noFill/>
                    </a:lnR>
                    <a:lnT>
                      <a:noFill/>
                    </a:lnT>
                    <a:lnB>
                      <a:noFill/>
                    </a:lnB>
                    <a:noFill/>
                  </a:tcPr>
                </a:tc>
                <a:extLst>
                  <a:ext uri="{0D108BD9-81ED-4DB2-BD59-A6C34878D82A}">
                    <a16:rowId xmlns:a16="http://schemas.microsoft.com/office/drawing/2014/main" val="10006"/>
                  </a:ext>
                </a:extLst>
              </a:tr>
              <a:tr h="199269">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AU" sz="1600" b="0" i="0" u="none" strike="noStrike" dirty="0">
                          <a:solidFill>
                            <a:srgbClr val="000000"/>
                          </a:solidFill>
                          <a:effectLst/>
                          <a:latin typeface="Calibri" panose="020F0502020204030204" pitchFamily="34" charset="0"/>
                        </a:rPr>
                        <a:t> Peat</a:t>
                      </a:r>
                    </a:p>
                  </a:txBody>
                  <a:tcPr marL="3051" marR="3051" marT="3051" marB="0" anchor="ctr">
                    <a:lnL>
                      <a:noFill/>
                    </a:lnL>
                    <a:lnR>
                      <a:noFill/>
                    </a:lnR>
                    <a:lnT>
                      <a:noFill/>
                    </a:lnT>
                    <a:lnB>
                      <a:noFill/>
                    </a:lnB>
                    <a:solidFill>
                      <a:srgbClr val="EBF1DE"/>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AU" sz="1600" b="0" i="0" u="none" strike="noStrike" dirty="0">
                          <a:solidFill>
                            <a:srgbClr val="000000"/>
                          </a:solidFill>
                          <a:effectLst/>
                          <a:latin typeface="Calibri" panose="020F0502020204030204" pitchFamily="34" charset="0"/>
                        </a:rPr>
                        <a:t>A.4.1.3</a:t>
                      </a:r>
                    </a:p>
                  </a:txBody>
                  <a:tcPr marL="3051" marR="3051" marT="3051" marB="0" anchor="ctr">
                    <a:lnL>
                      <a:noFill/>
                    </a:lnL>
                    <a:lnR>
                      <a:noFill/>
                    </a:lnR>
                    <a:lnT>
                      <a:noFill/>
                    </a:lnT>
                    <a:lnB>
                      <a:noFill/>
                    </a:lnB>
                    <a:solidFill>
                      <a:srgbClr val="EBF1DE"/>
                    </a:solidFill>
                  </a:tcPr>
                </a:tc>
                <a:tc>
                  <a:txBody>
                    <a:bodyPr/>
                    <a:lstStyle/>
                    <a:p>
                      <a:pPr algn="l" fontAlgn="b"/>
                      <a:endParaRPr lang="en-AU" sz="1600" b="0" i="0" u="none" strike="noStrike" dirty="0">
                        <a:solidFill>
                          <a:srgbClr val="000000"/>
                        </a:solidFill>
                        <a:effectLst/>
                        <a:latin typeface="Calibri" panose="020F0502020204030204" pitchFamily="34" charset="0"/>
                      </a:endParaRPr>
                    </a:p>
                  </a:txBody>
                  <a:tcPr marL="3051" marR="3051" marT="3051" marB="0" anchor="ctr">
                    <a:lnL>
                      <a:noFill/>
                    </a:lnL>
                    <a:lnR>
                      <a:noFill/>
                    </a:lnR>
                    <a:lnT>
                      <a:noFill/>
                    </a:lnT>
                    <a:lnB>
                      <a:noFill/>
                    </a:lnB>
                    <a:solidFill>
                      <a:srgbClr val="EBF1DE"/>
                    </a:solidFill>
                  </a:tcPr>
                </a:tc>
                <a:extLst>
                  <a:ext uri="{0D108BD9-81ED-4DB2-BD59-A6C34878D82A}">
                    <a16:rowId xmlns:a16="http://schemas.microsoft.com/office/drawing/2014/main" val="10007"/>
                  </a:ext>
                </a:extLst>
              </a:tr>
              <a:tr h="183786">
                <a:tc>
                  <a:txBody>
                    <a:bodyPr/>
                    <a:lstStyle/>
                    <a:p>
                      <a:pPr algn="l" fontAlgn="b"/>
                      <a:endParaRPr lang="en-AU" sz="1600" b="0" i="0" u="none" strike="noStrike" dirty="0">
                        <a:solidFill>
                          <a:srgbClr val="000000"/>
                        </a:solidFill>
                        <a:effectLst/>
                        <a:latin typeface="Calibri" panose="020F0502020204030204" pitchFamily="34" charset="0"/>
                      </a:endParaRPr>
                    </a:p>
                  </a:txBody>
                  <a:tcPr marL="3051" marR="3051" marT="3051" marB="0" anchor="ctr">
                    <a:lnL>
                      <a:noFill/>
                    </a:lnL>
                    <a:lnR>
                      <a:noFill/>
                    </a:lnR>
                    <a:lnT>
                      <a:noFill/>
                    </a:lnT>
                    <a:lnB>
                      <a:noFill/>
                    </a:lnB>
                    <a:noFill/>
                  </a:tcPr>
                </a:tc>
                <a:tc>
                  <a:txBody>
                    <a:bodyPr/>
                    <a:lstStyle/>
                    <a:p>
                      <a:pPr algn="l" fontAlgn="b"/>
                      <a:endParaRPr lang="en-AU" sz="1600" b="0" i="0" u="none" strike="noStrike" dirty="0">
                        <a:solidFill>
                          <a:srgbClr val="000000"/>
                        </a:solidFill>
                        <a:effectLst/>
                        <a:latin typeface="Calibri" panose="020F0502020204030204" pitchFamily="34" charset="0"/>
                      </a:endParaRPr>
                    </a:p>
                  </a:txBody>
                  <a:tcPr marL="3051" marR="3051" marT="3051" marB="0" anchor="ctr">
                    <a:lnL>
                      <a:noFill/>
                    </a:lnL>
                    <a:lnR>
                      <a:noFill/>
                    </a:lnR>
                    <a:lnT>
                      <a:noFill/>
                    </a:lnT>
                    <a:lnB>
                      <a:noFill/>
                    </a:lnB>
                    <a:noFill/>
                  </a:tcPr>
                </a:tc>
                <a:tc>
                  <a:txBody>
                    <a:bodyPr/>
                    <a:lstStyle/>
                    <a:p>
                      <a:pPr algn="l" fontAlgn="b"/>
                      <a:endParaRPr lang="en-AU" sz="1600" b="0" i="0" u="none" strike="noStrike" dirty="0">
                        <a:solidFill>
                          <a:srgbClr val="000000"/>
                        </a:solidFill>
                        <a:effectLst/>
                        <a:latin typeface="Calibri" panose="020F0502020204030204" pitchFamily="34" charset="0"/>
                      </a:endParaRPr>
                    </a:p>
                  </a:txBody>
                  <a:tcPr marL="3051" marR="3051" marT="3051" marB="0" anchor="ctr">
                    <a:lnL>
                      <a:noFill/>
                    </a:lnL>
                    <a:lnR>
                      <a:noFill/>
                    </a:lnR>
                    <a:lnT>
                      <a:noFill/>
                    </a:lnT>
                    <a:lnB>
                      <a:noFill/>
                    </a:lnB>
                    <a:noFill/>
                  </a:tcPr>
                </a:tc>
                <a:extLst>
                  <a:ext uri="{0D108BD9-81ED-4DB2-BD59-A6C34878D82A}">
                    <a16:rowId xmlns:a16="http://schemas.microsoft.com/office/drawing/2014/main" val="10008"/>
                  </a:ext>
                </a:extLst>
              </a:tr>
              <a:tr h="488107">
                <a:tc>
                  <a:txBody>
                    <a:bodyPr/>
                    <a:lstStyle/>
                    <a:p>
                      <a:pPr algn="l" fontAlgn="b"/>
                      <a:r>
                        <a:rPr lang="en-AU" sz="1600" b="0" i="0" u="none" strike="noStrike" kern="1200" dirty="0">
                          <a:solidFill>
                            <a:srgbClr val="000000"/>
                          </a:solidFill>
                          <a:effectLst/>
                          <a:latin typeface="Calibri" panose="020F0502020204030204" pitchFamily="34" charset="0"/>
                          <a:ea typeface="+mn-ea"/>
                          <a:cs typeface="+mn-cs"/>
                        </a:rPr>
                        <a:t>Crude oil, condensate and natural gas liquids</a:t>
                      </a:r>
                    </a:p>
                  </a:txBody>
                  <a:tcPr marL="3051" marR="3051" marT="3051" marB="0" anchor="ctr">
                    <a:lnL>
                      <a:noFill/>
                    </a:lnL>
                    <a:lnR>
                      <a:noFill/>
                    </a:lnR>
                    <a:lnT>
                      <a:noFill/>
                    </a:lnT>
                    <a:lnB>
                      <a:noFill/>
                    </a:lnB>
                    <a:solidFill>
                      <a:srgbClr val="DAEEF3"/>
                    </a:solidFill>
                  </a:tcPr>
                </a:tc>
                <a:tc>
                  <a:txBody>
                    <a:bodyPr/>
                    <a:lstStyle/>
                    <a:p>
                      <a:pPr algn="l" fontAlgn="b"/>
                      <a:r>
                        <a:rPr lang="en-AU" sz="1600" b="0" i="0" u="none" strike="noStrike" kern="1200" dirty="0">
                          <a:solidFill>
                            <a:srgbClr val="000000"/>
                          </a:solidFill>
                          <a:effectLst/>
                          <a:latin typeface="Calibri" panose="020F0502020204030204" pitchFamily="34" charset="0"/>
                          <a:ea typeface="+mn-ea"/>
                          <a:cs typeface="+mn-cs"/>
                        </a:rPr>
                        <a:t>A.4.2.1.1</a:t>
                      </a:r>
                    </a:p>
                  </a:txBody>
                  <a:tcPr marL="3051" marR="3051" marT="3051" marB="0" anchor="ctr">
                    <a:lnL>
                      <a:noFill/>
                    </a:lnL>
                    <a:lnR>
                      <a:noFill/>
                    </a:lnR>
                    <a:lnT>
                      <a:noFill/>
                    </a:lnT>
                    <a:lnB>
                      <a:noFill/>
                    </a:lnB>
                    <a:solidFill>
                      <a:srgbClr val="DAEEF3"/>
                    </a:solidFill>
                  </a:tcPr>
                </a:tc>
                <a:tc>
                  <a:txBody>
                    <a:bodyPr/>
                    <a:lstStyle/>
                    <a:p>
                      <a:pPr algn="l" fontAlgn="b"/>
                      <a:r>
                        <a:rPr lang="en-AU" sz="1600" b="0" i="0" u="none" strike="noStrike" kern="1200" dirty="0">
                          <a:solidFill>
                            <a:srgbClr val="000000"/>
                          </a:solidFill>
                          <a:effectLst/>
                          <a:latin typeface="Calibri" panose="020F0502020204030204" pitchFamily="34" charset="0"/>
                          <a:ea typeface="+mn-ea"/>
                          <a:cs typeface="+mn-cs"/>
                        </a:rPr>
                        <a:t>Crude oil</a:t>
                      </a:r>
                    </a:p>
                  </a:txBody>
                  <a:tcPr marL="3051" marR="3051" marT="3051" marB="0" anchor="ctr">
                    <a:lnL>
                      <a:noFill/>
                    </a:lnL>
                    <a:lnR>
                      <a:noFill/>
                    </a:lnR>
                    <a:lnT>
                      <a:noFill/>
                    </a:lnT>
                    <a:lnB>
                      <a:noFill/>
                    </a:lnB>
                    <a:solidFill>
                      <a:srgbClr val="DAEEF3"/>
                    </a:solidFill>
                  </a:tcPr>
                </a:tc>
                <a:extLst>
                  <a:ext uri="{0D108BD9-81ED-4DB2-BD59-A6C34878D82A}">
                    <a16:rowId xmlns:a16="http://schemas.microsoft.com/office/drawing/2014/main" val="10009"/>
                  </a:ext>
                </a:extLst>
              </a:tr>
              <a:tr h="183786">
                <a:tc>
                  <a:txBody>
                    <a:bodyPr/>
                    <a:lstStyle/>
                    <a:p>
                      <a:pPr algn="l" fontAlgn="b"/>
                      <a:r>
                        <a:rPr lang="en-AU" sz="1600" b="0" i="0" u="none" strike="noStrike" kern="1200">
                          <a:solidFill>
                            <a:srgbClr val="000000"/>
                          </a:solidFill>
                          <a:effectLst/>
                          <a:latin typeface="Calibri" panose="020F0502020204030204" pitchFamily="34" charset="0"/>
                          <a:ea typeface="+mn-ea"/>
                          <a:cs typeface="+mn-cs"/>
                        </a:rPr>
                        <a:t> </a:t>
                      </a:r>
                    </a:p>
                  </a:txBody>
                  <a:tcPr marL="3051" marR="3051" marT="3051" marB="0" anchor="ctr">
                    <a:lnL>
                      <a:noFill/>
                    </a:lnL>
                    <a:lnR>
                      <a:noFill/>
                    </a:lnR>
                    <a:lnT>
                      <a:noFill/>
                    </a:lnT>
                    <a:lnB>
                      <a:noFill/>
                    </a:lnB>
                    <a:solidFill>
                      <a:srgbClr val="DAEEF3"/>
                    </a:solidFill>
                  </a:tcPr>
                </a:tc>
                <a:tc>
                  <a:txBody>
                    <a:bodyPr/>
                    <a:lstStyle/>
                    <a:p>
                      <a:pPr algn="l" fontAlgn="b"/>
                      <a:r>
                        <a:rPr lang="en-AU" sz="1600" b="0" i="0" u="none" strike="noStrike" kern="1200" dirty="0">
                          <a:solidFill>
                            <a:srgbClr val="000000"/>
                          </a:solidFill>
                          <a:effectLst/>
                          <a:latin typeface="Calibri" panose="020F0502020204030204" pitchFamily="34" charset="0"/>
                          <a:ea typeface="+mn-ea"/>
                          <a:cs typeface="+mn-cs"/>
                        </a:rPr>
                        <a:t>A.4.2.1.2</a:t>
                      </a:r>
                    </a:p>
                  </a:txBody>
                  <a:tcPr marL="3051" marR="3051" marT="3051" marB="0" anchor="ctr">
                    <a:lnL>
                      <a:noFill/>
                    </a:lnL>
                    <a:lnR>
                      <a:noFill/>
                    </a:lnR>
                    <a:lnT>
                      <a:noFill/>
                    </a:lnT>
                    <a:lnB>
                      <a:noFill/>
                    </a:lnB>
                    <a:solidFill>
                      <a:srgbClr val="DAEEF3"/>
                    </a:solidFill>
                  </a:tcPr>
                </a:tc>
                <a:tc>
                  <a:txBody>
                    <a:bodyPr/>
                    <a:lstStyle/>
                    <a:p>
                      <a:pPr algn="l" fontAlgn="b"/>
                      <a:r>
                        <a:rPr lang="en-AU" sz="1600" b="0" i="0" u="none" strike="noStrike" kern="1200" dirty="0">
                          <a:solidFill>
                            <a:srgbClr val="000000"/>
                          </a:solidFill>
                          <a:effectLst/>
                          <a:latin typeface="Calibri" panose="020F0502020204030204" pitchFamily="34" charset="0"/>
                          <a:ea typeface="+mn-ea"/>
                          <a:cs typeface="+mn-cs"/>
                        </a:rPr>
                        <a:t>Natural gas liquids</a:t>
                      </a:r>
                    </a:p>
                  </a:txBody>
                  <a:tcPr marL="3051" marR="3051" marT="3051" marB="0" anchor="ctr">
                    <a:lnL>
                      <a:noFill/>
                    </a:lnL>
                    <a:lnR>
                      <a:noFill/>
                    </a:lnR>
                    <a:lnT>
                      <a:noFill/>
                    </a:lnT>
                    <a:lnB>
                      <a:noFill/>
                    </a:lnB>
                    <a:solidFill>
                      <a:srgbClr val="DAEEF3"/>
                    </a:solidFill>
                  </a:tcPr>
                </a:tc>
                <a:extLst>
                  <a:ext uri="{0D108BD9-81ED-4DB2-BD59-A6C34878D82A}">
                    <a16:rowId xmlns:a16="http://schemas.microsoft.com/office/drawing/2014/main" val="10010"/>
                  </a:ext>
                </a:extLst>
              </a:tr>
              <a:tr h="183786">
                <a:tc>
                  <a:txBody>
                    <a:bodyPr/>
                    <a:lstStyle/>
                    <a:p>
                      <a:pPr algn="l" fontAlgn="b"/>
                      <a:endParaRPr lang="en-AU" sz="1600" b="0" i="0" u="none" strike="noStrike" kern="1200" dirty="0">
                        <a:solidFill>
                          <a:srgbClr val="000000"/>
                        </a:solidFill>
                        <a:effectLst/>
                        <a:latin typeface="Calibri" panose="020F0502020204030204" pitchFamily="34" charset="0"/>
                        <a:ea typeface="+mn-ea"/>
                        <a:cs typeface="+mn-cs"/>
                      </a:endParaRPr>
                    </a:p>
                  </a:txBody>
                  <a:tcPr marL="3051" marR="3051" marT="3051" marB="0" anchor="ctr">
                    <a:lnL>
                      <a:noFill/>
                    </a:lnL>
                    <a:lnR>
                      <a:noFill/>
                    </a:lnR>
                    <a:lnT>
                      <a:noFill/>
                    </a:lnT>
                    <a:lnB>
                      <a:noFill/>
                    </a:lnB>
                    <a:noFill/>
                  </a:tcPr>
                </a:tc>
                <a:tc>
                  <a:txBody>
                    <a:bodyPr/>
                    <a:lstStyle/>
                    <a:p>
                      <a:pPr algn="l" fontAlgn="b"/>
                      <a:endParaRPr lang="en-AU" sz="1600" b="0" i="0" u="none" strike="noStrike" kern="1200">
                        <a:solidFill>
                          <a:srgbClr val="000000"/>
                        </a:solidFill>
                        <a:effectLst/>
                        <a:latin typeface="Calibri" panose="020F0502020204030204" pitchFamily="34" charset="0"/>
                        <a:ea typeface="+mn-ea"/>
                        <a:cs typeface="+mn-cs"/>
                      </a:endParaRPr>
                    </a:p>
                  </a:txBody>
                  <a:tcPr marL="3051" marR="3051" marT="3051" marB="0" anchor="ctr">
                    <a:lnL>
                      <a:noFill/>
                    </a:lnL>
                    <a:lnR>
                      <a:noFill/>
                    </a:lnR>
                    <a:lnT>
                      <a:noFill/>
                    </a:lnT>
                    <a:lnB>
                      <a:noFill/>
                    </a:lnB>
                    <a:noFill/>
                  </a:tcPr>
                </a:tc>
                <a:tc>
                  <a:txBody>
                    <a:bodyPr/>
                    <a:lstStyle/>
                    <a:p>
                      <a:pPr algn="l" fontAlgn="b"/>
                      <a:endParaRPr lang="en-AU" sz="1600" b="0" i="0" u="none" strike="noStrike" kern="1200" dirty="0">
                        <a:solidFill>
                          <a:srgbClr val="000000"/>
                        </a:solidFill>
                        <a:effectLst/>
                        <a:latin typeface="Calibri" panose="020F0502020204030204" pitchFamily="34" charset="0"/>
                        <a:ea typeface="+mn-ea"/>
                        <a:cs typeface="+mn-cs"/>
                      </a:endParaRPr>
                    </a:p>
                  </a:txBody>
                  <a:tcPr marL="3051" marR="3051" marT="3051" marB="0" anchor="ctr">
                    <a:lnL>
                      <a:noFill/>
                    </a:lnL>
                    <a:lnR>
                      <a:noFill/>
                    </a:lnR>
                    <a:lnT>
                      <a:noFill/>
                    </a:lnT>
                    <a:lnB>
                      <a:noFill/>
                    </a:lnB>
                    <a:noFill/>
                  </a:tcPr>
                </a:tc>
                <a:extLst>
                  <a:ext uri="{0D108BD9-81ED-4DB2-BD59-A6C34878D82A}">
                    <a16:rowId xmlns:a16="http://schemas.microsoft.com/office/drawing/2014/main" val="10011"/>
                  </a:ext>
                </a:extLst>
              </a:tr>
              <a:tr h="235585">
                <a:tc>
                  <a:txBody>
                    <a:bodyPr/>
                    <a:lstStyle/>
                    <a:p>
                      <a:pPr algn="l" fontAlgn="b"/>
                      <a:r>
                        <a:rPr lang="en-AU" sz="1600" b="0" i="0" u="none" strike="noStrike" kern="1200" dirty="0">
                          <a:solidFill>
                            <a:srgbClr val="000000"/>
                          </a:solidFill>
                          <a:effectLst/>
                          <a:latin typeface="Calibri" panose="020F0502020204030204" pitchFamily="34" charset="0"/>
                          <a:ea typeface="+mn-ea"/>
                          <a:cs typeface="+mn-cs"/>
                        </a:rPr>
                        <a:t> Natural gas</a:t>
                      </a:r>
                    </a:p>
                  </a:txBody>
                  <a:tcPr marL="3051" marR="3051" marT="3051" marB="0" anchor="ctr">
                    <a:lnL>
                      <a:noFill/>
                    </a:lnL>
                    <a:lnR>
                      <a:noFill/>
                    </a:lnR>
                    <a:lnT>
                      <a:noFill/>
                    </a:lnT>
                    <a:lnB>
                      <a:noFill/>
                    </a:lnB>
                    <a:solidFill>
                      <a:schemeClr val="accent2">
                        <a:lumMod val="10000"/>
                        <a:lumOff val="90000"/>
                      </a:schemeClr>
                    </a:solidFill>
                  </a:tcPr>
                </a:tc>
                <a:tc>
                  <a:txBody>
                    <a:bodyPr/>
                    <a:lstStyle/>
                    <a:p>
                      <a:pPr algn="l" fontAlgn="b"/>
                      <a:r>
                        <a:rPr lang="en-AU" sz="1600" b="0" i="0" u="none" strike="noStrike" kern="1200" dirty="0">
                          <a:solidFill>
                            <a:srgbClr val="000000"/>
                          </a:solidFill>
                          <a:effectLst/>
                          <a:latin typeface="Calibri" panose="020F0502020204030204" pitchFamily="34" charset="0"/>
                          <a:ea typeface="+mn-ea"/>
                          <a:cs typeface="+mn-cs"/>
                        </a:rPr>
                        <a:t>A.4.2.2</a:t>
                      </a:r>
                    </a:p>
                  </a:txBody>
                  <a:tcPr marL="3051" marR="3051" marT="3051" marB="0" anchor="ctr">
                    <a:lnL>
                      <a:noFill/>
                    </a:lnL>
                    <a:lnR>
                      <a:noFill/>
                    </a:lnR>
                    <a:lnT>
                      <a:noFill/>
                    </a:lnT>
                    <a:lnB>
                      <a:noFill/>
                    </a:lnB>
                    <a:solidFill>
                      <a:schemeClr val="accent2">
                        <a:lumMod val="10000"/>
                        <a:lumOff val="90000"/>
                      </a:schemeClr>
                    </a:solidFill>
                  </a:tcPr>
                </a:tc>
                <a:tc>
                  <a:txBody>
                    <a:bodyPr/>
                    <a:lstStyle/>
                    <a:p>
                      <a:pPr algn="l" fontAlgn="b"/>
                      <a:endParaRPr lang="en-AU" sz="1600" b="0" i="0" u="none" strike="noStrike" kern="1200" dirty="0">
                        <a:solidFill>
                          <a:srgbClr val="000000"/>
                        </a:solidFill>
                        <a:effectLst/>
                        <a:latin typeface="Calibri" panose="020F0502020204030204" pitchFamily="34" charset="0"/>
                        <a:ea typeface="+mn-ea"/>
                        <a:cs typeface="+mn-cs"/>
                      </a:endParaRPr>
                    </a:p>
                  </a:txBody>
                  <a:tcPr marL="3051" marR="3051" marT="3051" marB="0" anchor="ctr">
                    <a:lnL>
                      <a:noFill/>
                    </a:lnL>
                    <a:lnR>
                      <a:noFill/>
                    </a:lnR>
                    <a:lnT>
                      <a:noFill/>
                    </a:lnT>
                    <a:lnB>
                      <a:noFill/>
                    </a:lnB>
                    <a:solidFill>
                      <a:schemeClr val="accent2">
                        <a:lumMod val="10000"/>
                        <a:lumOff val="90000"/>
                      </a:schemeClr>
                    </a:solidFill>
                  </a:tcPr>
                </a:tc>
                <a:extLst>
                  <a:ext uri="{0D108BD9-81ED-4DB2-BD59-A6C34878D82A}">
                    <a16:rowId xmlns:a16="http://schemas.microsoft.com/office/drawing/2014/main" val="10012"/>
                  </a:ext>
                </a:extLst>
              </a:tr>
              <a:tr h="183786">
                <a:tc>
                  <a:txBody>
                    <a:bodyPr/>
                    <a:lstStyle/>
                    <a:p>
                      <a:pPr algn="l" fontAlgn="b"/>
                      <a:endParaRPr lang="en-AU" sz="1600" b="0" i="0" u="none" strike="noStrike" kern="1200" dirty="0">
                        <a:solidFill>
                          <a:srgbClr val="000000"/>
                        </a:solidFill>
                        <a:effectLst/>
                        <a:latin typeface="Calibri" panose="020F0502020204030204" pitchFamily="34" charset="0"/>
                        <a:ea typeface="+mn-ea"/>
                        <a:cs typeface="+mn-cs"/>
                      </a:endParaRPr>
                    </a:p>
                  </a:txBody>
                  <a:tcPr marL="3051" marR="3051" marT="3051" marB="0" anchor="ctr">
                    <a:lnL>
                      <a:noFill/>
                    </a:lnL>
                    <a:lnR>
                      <a:noFill/>
                    </a:lnR>
                    <a:lnT>
                      <a:noFill/>
                    </a:lnT>
                    <a:lnB>
                      <a:noFill/>
                    </a:lnB>
                    <a:noFill/>
                  </a:tcPr>
                </a:tc>
                <a:tc>
                  <a:txBody>
                    <a:bodyPr/>
                    <a:lstStyle/>
                    <a:p>
                      <a:pPr algn="l" fontAlgn="b"/>
                      <a:endParaRPr lang="en-AU" sz="1600" b="0" i="0" u="none" strike="noStrike" kern="1200">
                        <a:solidFill>
                          <a:srgbClr val="000000"/>
                        </a:solidFill>
                        <a:effectLst/>
                        <a:latin typeface="Calibri" panose="020F0502020204030204" pitchFamily="34" charset="0"/>
                        <a:ea typeface="+mn-ea"/>
                        <a:cs typeface="+mn-cs"/>
                      </a:endParaRPr>
                    </a:p>
                  </a:txBody>
                  <a:tcPr marL="3051" marR="3051" marT="3051" marB="0" anchor="ctr">
                    <a:lnL>
                      <a:noFill/>
                    </a:lnL>
                    <a:lnR>
                      <a:noFill/>
                    </a:lnR>
                    <a:lnT>
                      <a:noFill/>
                    </a:lnT>
                    <a:lnB>
                      <a:noFill/>
                    </a:lnB>
                    <a:noFill/>
                  </a:tcPr>
                </a:tc>
                <a:tc>
                  <a:txBody>
                    <a:bodyPr/>
                    <a:lstStyle/>
                    <a:p>
                      <a:pPr algn="l" fontAlgn="b"/>
                      <a:endParaRPr lang="en-AU" sz="1600" b="0" i="0" u="none" strike="noStrike" kern="1200" dirty="0">
                        <a:solidFill>
                          <a:srgbClr val="000000"/>
                        </a:solidFill>
                        <a:effectLst/>
                        <a:latin typeface="Calibri" panose="020F0502020204030204" pitchFamily="34" charset="0"/>
                        <a:ea typeface="+mn-ea"/>
                        <a:cs typeface="+mn-cs"/>
                      </a:endParaRPr>
                    </a:p>
                  </a:txBody>
                  <a:tcPr marL="3051" marR="3051" marT="3051" marB="0" anchor="ctr">
                    <a:lnL>
                      <a:noFill/>
                    </a:lnL>
                    <a:lnR>
                      <a:noFill/>
                    </a:lnR>
                    <a:lnT>
                      <a:noFill/>
                    </a:lnT>
                    <a:lnB>
                      <a:noFill/>
                    </a:lnB>
                    <a:noFill/>
                  </a:tcPr>
                </a:tc>
                <a:extLst>
                  <a:ext uri="{0D108BD9-81ED-4DB2-BD59-A6C34878D82A}">
                    <a16:rowId xmlns:a16="http://schemas.microsoft.com/office/drawing/2014/main" val="10013"/>
                  </a:ext>
                </a:extLst>
              </a:tr>
              <a:tr h="183786">
                <a:tc>
                  <a:txBody>
                    <a:bodyPr/>
                    <a:lstStyle/>
                    <a:p>
                      <a:pPr algn="l" fontAlgn="b"/>
                      <a:r>
                        <a:rPr lang="en-AU" sz="1600" b="0" i="0" u="none" strike="noStrike" kern="1200" dirty="0">
                          <a:solidFill>
                            <a:srgbClr val="000000"/>
                          </a:solidFill>
                          <a:effectLst/>
                          <a:latin typeface="Calibri" panose="020F0502020204030204" pitchFamily="34" charset="0"/>
                          <a:ea typeface="+mn-ea"/>
                          <a:cs typeface="+mn-cs"/>
                        </a:rPr>
                        <a:t> Oil shale and tar sands</a:t>
                      </a:r>
                    </a:p>
                  </a:txBody>
                  <a:tcPr marL="3051" marR="3051" marT="3051" marB="0" anchor="ctr">
                    <a:lnL>
                      <a:noFill/>
                    </a:lnL>
                    <a:lnR>
                      <a:noFill/>
                    </a:lnR>
                    <a:lnT>
                      <a:noFill/>
                    </a:lnT>
                    <a:lnB>
                      <a:noFill/>
                    </a:lnB>
                    <a:solidFill>
                      <a:srgbClr val="DCE6F1"/>
                    </a:solidFill>
                  </a:tcPr>
                </a:tc>
                <a:tc>
                  <a:txBody>
                    <a:bodyPr/>
                    <a:lstStyle/>
                    <a:p>
                      <a:pPr algn="l" fontAlgn="b"/>
                      <a:r>
                        <a:rPr lang="en-AU" sz="1600" b="0" i="0" u="none" strike="noStrike" kern="1200" dirty="0">
                          <a:solidFill>
                            <a:srgbClr val="000000"/>
                          </a:solidFill>
                          <a:effectLst/>
                          <a:latin typeface="Calibri" panose="020F0502020204030204" pitchFamily="34" charset="0"/>
                          <a:ea typeface="+mn-ea"/>
                          <a:cs typeface="+mn-cs"/>
                        </a:rPr>
                        <a:t>A.4.3</a:t>
                      </a:r>
                    </a:p>
                  </a:txBody>
                  <a:tcPr marL="3051" marR="3051" marT="3051" marB="0" anchor="ctr">
                    <a:lnL>
                      <a:noFill/>
                    </a:lnL>
                    <a:lnR>
                      <a:noFill/>
                    </a:lnR>
                    <a:lnT>
                      <a:noFill/>
                    </a:lnT>
                    <a:lnB>
                      <a:noFill/>
                    </a:lnB>
                    <a:solidFill>
                      <a:srgbClr val="DCE6F1"/>
                    </a:solidFill>
                  </a:tcPr>
                </a:tc>
                <a:tc>
                  <a:txBody>
                    <a:bodyPr/>
                    <a:lstStyle/>
                    <a:p>
                      <a:pPr algn="l" fontAlgn="b"/>
                      <a:endParaRPr lang="en-AU" sz="1600" b="0" i="0" u="none" strike="noStrike" kern="1200" dirty="0">
                        <a:solidFill>
                          <a:srgbClr val="000000"/>
                        </a:solidFill>
                        <a:effectLst/>
                        <a:latin typeface="Calibri" panose="020F0502020204030204" pitchFamily="34" charset="0"/>
                        <a:ea typeface="+mn-ea"/>
                        <a:cs typeface="+mn-cs"/>
                      </a:endParaRPr>
                    </a:p>
                  </a:txBody>
                  <a:tcPr marL="3051" marR="3051" marT="3051" marB="0" anchor="ctr">
                    <a:lnL>
                      <a:noFill/>
                    </a:lnL>
                    <a:lnR>
                      <a:noFill/>
                    </a:lnR>
                    <a:lnT>
                      <a:noFill/>
                    </a:lnT>
                    <a:lnB>
                      <a:noFill/>
                    </a:lnB>
                    <a:solidFill>
                      <a:srgbClr val="DCE6F1"/>
                    </a:solidFill>
                  </a:tcPr>
                </a:tc>
                <a:extLst>
                  <a:ext uri="{0D108BD9-81ED-4DB2-BD59-A6C34878D82A}">
                    <a16:rowId xmlns:a16="http://schemas.microsoft.com/office/drawing/2014/main" val="10014"/>
                  </a:ext>
                </a:extLst>
              </a:tr>
            </a:tbl>
          </a:graphicData>
        </a:graphic>
      </p:graphicFrame>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4342" y="188984"/>
            <a:ext cx="768164" cy="678166"/>
          </a:xfrm>
          <a:prstGeom prst="rect">
            <a:avLst/>
          </a:prstGeom>
        </p:spPr>
      </p:pic>
    </p:spTree>
    <p:extLst>
      <p:ext uri="{BB962C8B-B14F-4D97-AF65-F5344CB8AC3E}">
        <p14:creationId xmlns:p14="http://schemas.microsoft.com/office/powerpoint/2010/main" val="18297769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Footer Placeholder 3"/>
          <p:cNvSpPr>
            <a:spLocks noGrp="1"/>
          </p:cNvSpPr>
          <p:nvPr>
            <p:ph type="ftr" sz="quarter" idx="11"/>
          </p:nvPr>
        </p:nvSpPr>
        <p:spPr>
          <a:xfrm>
            <a:off x="755576" y="6504332"/>
            <a:ext cx="6083845" cy="124274"/>
          </a:xfrm>
        </p:spPr>
        <p:txBody>
          <a:bodyPr/>
          <a:lstStyle/>
          <a:p>
            <a:r>
              <a:rPr lang="en-AU" dirty="0"/>
              <a:t>EW-MFA Webinar 1 for Laos and Philippines| 6 November 2017</a:t>
            </a:r>
            <a:endParaRPr lang="en-US" dirty="0"/>
          </a:p>
        </p:txBody>
      </p:sp>
      <p:sp>
        <p:nvSpPr>
          <p:cNvPr id="9" name="Title 8"/>
          <p:cNvSpPr>
            <a:spLocks noGrp="1"/>
          </p:cNvSpPr>
          <p:nvPr>
            <p:ph type="title" idx="4294967295"/>
          </p:nvPr>
        </p:nvSpPr>
        <p:spPr>
          <a:xfrm>
            <a:off x="358776" y="274640"/>
            <a:ext cx="8029648" cy="530144"/>
          </a:xfrm>
        </p:spPr>
        <p:txBody>
          <a:bodyPr>
            <a:noAutofit/>
          </a:bodyPr>
          <a:lstStyle/>
          <a:p>
            <a:pPr algn="ctr"/>
            <a:r>
              <a:rPr lang="en-AU" sz="2400" dirty="0"/>
              <a:t>Compiling A.4 Fossil fuels – Are you already compiling</a:t>
            </a:r>
            <a:br>
              <a:rPr lang="en-AU" sz="2400" dirty="0"/>
            </a:br>
            <a:r>
              <a:rPr lang="en-AU" sz="2400" dirty="0"/>
              <a:t>data?</a:t>
            </a:r>
            <a:endParaRPr lang="en-AU" sz="2400" dirty="0">
              <a:effectLst/>
            </a:endParaRPr>
          </a:p>
        </p:txBody>
      </p:sp>
      <p:sp>
        <p:nvSpPr>
          <p:cNvPr id="3" name="Slide Number Placeholder 2"/>
          <p:cNvSpPr>
            <a:spLocks noGrp="1"/>
          </p:cNvSpPr>
          <p:nvPr>
            <p:ph type="sldNum" sz="quarter" idx="4"/>
          </p:nvPr>
        </p:nvSpPr>
        <p:spPr/>
        <p:txBody>
          <a:bodyPr/>
          <a:lstStyle/>
          <a:p>
            <a:fld id="{2ABE124A-B5C5-46E0-B944-45307B126769}" type="slidenum">
              <a:rPr lang="en-AU" smtClean="0"/>
              <a:pPr/>
              <a:t>32</a:t>
            </a:fld>
            <a:r>
              <a:rPr lang="en-AU"/>
              <a:t>  |</a:t>
            </a:r>
            <a:endParaRPr lang="en-AU" dirty="0"/>
          </a:p>
        </p:txBody>
      </p:sp>
      <p:graphicFrame>
        <p:nvGraphicFramePr>
          <p:cNvPr id="5" name="Table 4"/>
          <p:cNvGraphicFramePr>
            <a:graphicFrameLocks noGrp="1"/>
          </p:cNvGraphicFramePr>
          <p:nvPr>
            <p:extLst/>
          </p:nvPr>
        </p:nvGraphicFramePr>
        <p:xfrm>
          <a:off x="971600" y="2420888"/>
          <a:ext cx="6840760" cy="3596640"/>
        </p:xfrm>
        <a:graphic>
          <a:graphicData uri="http://schemas.openxmlformats.org/drawingml/2006/table">
            <a:tbl>
              <a:tblPr/>
              <a:tblGrid>
                <a:gridCol w="4413232">
                  <a:extLst>
                    <a:ext uri="{9D8B030D-6E8A-4147-A177-3AD203B41FA5}">
                      <a16:colId xmlns:a16="http://schemas.microsoft.com/office/drawing/2014/main" val="20000"/>
                    </a:ext>
                  </a:extLst>
                </a:gridCol>
                <a:gridCol w="951873">
                  <a:extLst>
                    <a:ext uri="{9D8B030D-6E8A-4147-A177-3AD203B41FA5}">
                      <a16:colId xmlns:a16="http://schemas.microsoft.com/office/drawing/2014/main" val="20001"/>
                    </a:ext>
                  </a:extLst>
                </a:gridCol>
                <a:gridCol w="778805">
                  <a:extLst>
                    <a:ext uri="{9D8B030D-6E8A-4147-A177-3AD203B41FA5}">
                      <a16:colId xmlns:a16="http://schemas.microsoft.com/office/drawing/2014/main" val="20002"/>
                    </a:ext>
                  </a:extLst>
                </a:gridCol>
                <a:gridCol w="696850">
                  <a:extLst>
                    <a:ext uri="{9D8B030D-6E8A-4147-A177-3AD203B41FA5}">
                      <a16:colId xmlns:a16="http://schemas.microsoft.com/office/drawing/2014/main" val="20003"/>
                    </a:ext>
                  </a:extLst>
                </a:gridCol>
              </a:tblGrid>
              <a:tr h="211515">
                <a:tc gridSpan="4">
                  <a:txBody>
                    <a:bodyPr/>
                    <a:lstStyle/>
                    <a:p>
                      <a:pPr algn="ctr" fontAlgn="b"/>
                      <a:r>
                        <a:rPr lang="en-AU" sz="1600" b="1" i="0" u="none" strike="noStrike" kern="1200" dirty="0">
                          <a:solidFill>
                            <a:srgbClr val="000000"/>
                          </a:solidFill>
                          <a:effectLst/>
                          <a:latin typeface="Calibri" panose="020F0502020204030204" pitchFamily="34" charset="0"/>
                          <a:ea typeface="+mn-ea"/>
                          <a:cs typeface="+mn-cs"/>
                        </a:rPr>
                        <a:t>Philippines</a:t>
                      </a:r>
                    </a:p>
                  </a:txBody>
                  <a:tcPr marL="9525" marR="9525" marT="9525" marB="0" anchor="b">
                    <a:lnL>
                      <a:noFill/>
                    </a:lnL>
                    <a:lnR>
                      <a:noFill/>
                    </a:lnR>
                    <a:lnT>
                      <a:noFill/>
                    </a:lnT>
                    <a:lnB>
                      <a:noFill/>
                    </a:lnB>
                    <a:solidFill>
                      <a:srgbClr val="E7E6E6"/>
                    </a:solidFill>
                  </a:tcPr>
                </a:tc>
                <a:tc hMerge="1">
                  <a:txBody>
                    <a:bodyPr/>
                    <a:lstStyle/>
                    <a:p>
                      <a:pPr algn="r" fontAlgn="b"/>
                      <a:endParaRPr lang="en-AU" sz="1400" b="1" i="0" u="none" strike="noStrike" kern="1200" dirty="0">
                        <a:solidFill>
                          <a:srgbClr val="000000"/>
                        </a:solidFill>
                        <a:effectLst/>
                        <a:latin typeface="Calibri" panose="020F0502020204030204" pitchFamily="34" charset="0"/>
                        <a:ea typeface="+mn-ea"/>
                        <a:cs typeface="+mn-cs"/>
                      </a:endParaRPr>
                    </a:p>
                  </a:txBody>
                  <a:tcPr marL="9525" marR="9525" marT="9525" marB="0" anchor="b">
                    <a:lnL>
                      <a:noFill/>
                    </a:lnL>
                    <a:lnR>
                      <a:noFill/>
                    </a:lnR>
                    <a:lnT>
                      <a:noFill/>
                    </a:lnT>
                    <a:lnB>
                      <a:noFill/>
                    </a:lnB>
                    <a:solidFill>
                      <a:srgbClr val="E7E6E6"/>
                    </a:solidFill>
                  </a:tcPr>
                </a:tc>
                <a:tc hMerge="1">
                  <a:txBody>
                    <a:bodyPr/>
                    <a:lstStyle/>
                    <a:p>
                      <a:pPr algn="r" fontAlgn="b"/>
                      <a:endParaRPr lang="en-AU" sz="1400" b="1" i="0" u="none" strike="noStrike" kern="1200">
                        <a:solidFill>
                          <a:srgbClr val="000000"/>
                        </a:solidFill>
                        <a:effectLst/>
                        <a:latin typeface="Calibri" panose="020F0502020204030204" pitchFamily="34" charset="0"/>
                        <a:ea typeface="+mn-ea"/>
                        <a:cs typeface="+mn-cs"/>
                      </a:endParaRPr>
                    </a:p>
                  </a:txBody>
                  <a:tcPr marL="9525" marR="9525" marT="9525" marB="0" anchor="b">
                    <a:lnL>
                      <a:noFill/>
                    </a:lnL>
                    <a:lnR>
                      <a:noFill/>
                    </a:lnR>
                    <a:lnT>
                      <a:noFill/>
                    </a:lnT>
                    <a:lnB>
                      <a:noFill/>
                    </a:lnB>
                    <a:solidFill>
                      <a:srgbClr val="E7E6E6"/>
                    </a:solidFill>
                  </a:tcPr>
                </a:tc>
                <a:tc hMerge="1">
                  <a:txBody>
                    <a:bodyPr/>
                    <a:lstStyle/>
                    <a:p>
                      <a:pPr algn="r" fontAlgn="b"/>
                      <a:endParaRPr lang="en-AU" sz="1400" b="1" i="0" u="none" strike="noStrike" kern="1200" dirty="0">
                        <a:solidFill>
                          <a:srgbClr val="000000"/>
                        </a:solidFill>
                        <a:effectLst/>
                        <a:latin typeface="Calibri" panose="020F0502020204030204" pitchFamily="34" charset="0"/>
                        <a:ea typeface="+mn-ea"/>
                        <a:cs typeface="+mn-cs"/>
                      </a:endParaRPr>
                    </a:p>
                  </a:txBody>
                  <a:tcPr marL="9525" marR="9525" marT="9525" marB="0" anchor="b">
                    <a:lnL>
                      <a:noFill/>
                    </a:lnL>
                    <a:lnR>
                      <a:noFill/>
                    </a:lnR>
                    <a:lnT>
                      <a:noFill/>
                    </a:lnT>
                    <a:lnB>
                      <a:noFill/>
                    </a:lnB>
                    <a:solidFill>
                      <a:srgbClr val="E7E6E6"/>
                    </a:solidFill>
                  </a:tcPr>
                </a:tc>
                <a:extLst>
                  <a:ext uri="{0D108BD9-81ED-4DB2-BD59-A6C34878D82A}">
                    <a16:rowId xmlns:a16="http://schemas.microsoft.com/office/drawing/2014/main" val="10000"/>
                  </a:ext>
                </a:extLst>
              </a:tr>
              <a:tr h="192525">
                <a:tc>
                  <a:txBody>
                    <a:bodyPr/>
                    <a:lstStyle/>
                    <a:p>
                      <a:pPr algn="l" fontAlgn="b"/>
                      <a:endParaRPr lang="en-AU" sz="1400" b="1" i="0" u="none" strike="noStrike" kern="1200" dirty="0">
                        <a:solidFill>
                          <a:srgbClr val="000000"/>
                        </a:solidFill>
                        <a:effectLst/>
                        <a:latin typeface="Calibri" panose="020F0502020204030204" pitchFamily="34" charset="0"/>
                        <a:ea typeface="+mn-ea"/>
                        <a:cs typeface="+mn-cs"/>
                      </a:endParaRPr>
                    </a:p>
                  </a:txBody>
                  <a:tcPr marL="9525" marR="9525" marT="9525" marB="0" anchor="b">
                    <a:lnL>
                      <a:noFill/>
                    </a:lnL>
                    <a:lnR>
                      <a:noFill/>
                    </a:lnR>
                    <a:lnT>
                      <a:noFill/>
                    </a:lnT>
                    <a:lnB>
                      <a:noFill/>
                    </a:lnB>
                    <a:solidFill>
                      <a:srgbClr val="E7E6E6"/>
                    </a:solidFill>
                  </a:tcPr>
                </a:tc>
                <a:tc>
                  <a:txBody>
                    <a:bodyPr/>
                    <a:lstStyle/>
                    <a:p>
                      <a:pPr algn="r" fontAlgn="b"/>
                      <a:r>
                        <a:rPr lang="en-AU" sz="1400" b="1" i="0" u="none" strike="noStrike" kern="1200" dirty="0">
                          <a:solidFill>
                            <a:srgbClr val="000000"/>
                          </a:solidFill>
                          <a:effectLst/>
                          <a:latin typeface="Calibri" panose="020F0502020204030204" pitchFamily="34" charset="0"/>
                          <a:ea typeface="+mn-ea"/>
                          <a:cs typeface="+mn-cs"/>
                        </a:rPr>
                        <a:t>2012</a:t>
                      </a:r>
                    </a:p>
                  </a:txBody>
                  <a:tcPr marL="9525" marR="9525" marT="9525" marB="0" anchor="b">
                    <a:lnL>
                      <a:noFill/>
                    </a:lnL>
                    <a:lnR>
                      <a:noFill/>
                    </a:lnR>
                    <a:lnT>
                      <a:noFill/>
                    </a:lnT>
                    <a:lnB>
                      <a:noFill/>
                    </a:lnB>
                    <a:solidFill>
                      <a:srgbClr val="E7E6E6"/>
                    </a:solidFill>
                  </a:tcPr>
                </a:tc>
                <a:tc>
                  <a:txBody>
                    <a:bodyPr/>
                    <a:lstStyle/>
                    <a:p>
                      <a:pPr algn="r" fontAlgn="b"/>
                      <a:r>
                        <a:rPr lang="en-AU" sz="1400" b="1" i="0" u="none" strike="noStrike" kern="1200">
                          <a:solidFill>
                            <a:srgbClr val="000000"/>
                          </a:solidFill>
                          <a:effectLst/>
                          <a:latin typeface="Calibri" panose="020F0502020204030204" pitchFamily="34" charset="0"/>
                          <a:ea typeface="+mn-ea"/>
                          <a:cs typeface="+mn-cs"/>
                        </a:rPr>
                        <a:t>2013</a:t>
                      </a:r>
                    </a:p>
                  </a:txBody>
                  <a:tcPr marL="9525" marR="9525" marT="9525" marB="0" anchor="b">
                    <a:lnL>
                      <a:noFill/>
                    </a:lnL>
                    <a:lnR>
                      <a:noFill/>
                    </a:lnR>
                    <a:lnT>
                      <a:noFill/>
                    </a:lnT>
                    <a:lnB>
                      <a:noFill/>
                    </a:lnB>
                    <a:solidFill>
                      <a:srgbClr val="E7E6E6"/>
                    </a:solidFill>
                  </a:tcPr>
                </a:tc>
                <a:tc>
                  <a:txBody>
                    <a:bodyPr/>
                    <a:lstStyle/>
                    <a:p>
                      <a:pPr algn="r" fontAlgn="b"/>
                      <a:r>
                        <a:rPr lang="en-AU" sz="1400" b="1" i="0" u="none" strike="noStrike" kern="1200" dirty="0">
                          <a:solidFill>
                            <a:srgbClr val="000000"/>
                          </a:solidFill>
                          <a:effectLst/>
                          <a:latin typeface="Calibri" panose="020F0502020204030204" pitchFamily="34" charset="0"/>
                          <a:ea typeface="+mn-ea"/>
                          <a:cs typeface="+mn-cs"/>
                        </a:rPr>
                        <a:t>2014E</a:t>
                      </a:r>
                    </a:p>
                  </a:txBody>
                  <a:tcPr marL="9525" marR="9525" marT="9525" marB="0" anchor="b">
                    <a:lnL>
                      <a:noFill/>
                    </a:lnL>
                    <a:lnR>
                      <a:noFill/>
                    </a:lnR>
                    <a:lnT>
                      <a:noFill/>
                    </a:lnT>
                    <a:lnB>
                      <a:noFill/>
                    </a:lnB>
                    <a:solidFill>
                      <a:srgbClr val="E7E6E6"/>
                    </a:solidFill>
                  </a:tcPr>
                </a:tc>
                <a:extLst>
                  <a:ext uri="{0D108BD9-81ED-4DB2-BD59-A6C34878D82A}">
                    <a16:rowId xmlns:a16="http://schemas.microsoft.com/office/drawing/2014/main" val="10001"/>
                  </a:ext>
                </a:extLst>
              </a:tr>
              <a:tr h="192525">
                <a:tc>
                  <a:txBody>
                    <a:bodyPr/>
                    <a:lstStyle/>
                    <a:p>
                      <a:pPr algn="l" fontAlgn="b"/>
                      <a:r>
                        <a:rPr lang="en-AU" sz="1400" b="1" i="0" u="none" strike="noStrike" kern="1200">
                          <a:solidFill>
                            <a:srgbClr val="000000"/>
                          </a:solidFill>
                          <a:effectLst/>
                          <a:latin typeface="Calibri" panose="020F0502020204030204" pitchFamily="34" charset="0"/>
                          <a:ea typeface="+mn-ea"/>
                          <a:cs typeface="+mn-cs"/>
                        </a:rPr>
                        <a:t>Anthracite (kt)</a:t>
                      </a:r>
                    </a:p>
                  </a:txBody>
                  <a:tcPr marL="9525" marR="9525" marT="9525" marB="0" anchor="b">
                    <a:lnL>
                      <a:noFill/>
                    </a:lnL>
                    <a:lnR>
                      <a:noFill/>
                    </a:lnR>
                    <a:lnT>
                      <a:noFill/>
                    </a:lnT>
                    <a:lnB>
                      <a:noFill/>
                    </a:lnB>
                    <a:solidFill>
                      <a:srgbClr val="E7E6E6"/>
                    </a:solidFill>
                  </a:tcPr>
                </a:tc>
                <a:tc>
                  <a:txBody>
                    <a:bodyPr/>
                    <a:lstStyle/>
                    <a:p>
                      <a:pPr algn="r" fontAlgn="b"/>
                      <a:r>
                        <a:rPr lang="en-AU" sz="1400" b="0" i="0" u="none" strike="noStrike" kern="1200" dirty="0">
                          <a:solidFill>
                            <a:srgbClr val="000000"/>
                          </a:solidFill>
                          <a:effectLst/>
                          <a:latin typeface="Calibri" panose="020F0502020204030204" pitchFamily="34" charset="0"/>
                          <a:ea typeface="+mn-ea"/>
                          <a:cs typeface="+mn-cs"/>
                        </a:rPr>
                        <a:t>0</a:t>
                      </a:r>
                    </a:p>
                  </a:txBody>
                  <a:tcPr marL="9525" marR="9525" marT="9525" marB="0" anchor="b">
                    <a:lnL>
                      <a:noFill/>
                    </a:lnL>
                    <a:lnR>
                      <a:noFill/>
                    </a:lnR>
                    <a:lnT>
                      <a:noFill/>
                    </a:lnT>
                    <a:lnB>
                      <a:noFill/>
                    </a:lnB>
                    <a:solidFill>
                      <a:srgbClr val="E7E6E6"/>
                    </a:solidFill>
                  </a:tcPr>
                </a:tc>
                <a:tc>
                  <a:txBody>
                    <a:bodyPr/>
                    <a:lstStyle/>
                    <a:p>
                      <a:pPr algn="r" fontAlgn="b"/>
                      <a:r>
                        <a:rPr lang="en-AU" sz="1400" b="0" i="0" u="none" strike="noStrike" kern="1200">
                          <a:solidFill>
                            <a:srgbClr val="000000"/>
                          </a:solidFill>
                          <a:effectLst/>
                          <a:latin typeface="Calibri" panose="020F0502020204030204" pitchFamily="34" charset="0"/>
                          <a:ea typeface="+mn-ea"/>
                          <a:cs typeface="+mn-cs"/>
                        </a:rPr>
                        <a:t>0</a:t>
                      </a:r>
                    </a:p>
                  </a:txBody>
                  <a:tcPr marL="9525" marR="9525" marT="9525" marB="0" anchor="b">
                    <a:lnL>
                      <a:noFill/>
                    </a:lnL>
                    <a:lnR>
                      <a:noFill/>
                    </a:lnR>
                    <a:lnT>
                      <a:noFill/>
                    </a:lnT>
                    <a:lnB>
                      <a:noFill/>
                    </a:lnB>
                    <a:solidFill>
                      <a:srgbClr val="E7E6E6"/>
                    </a:solidFill>
                  </a:tcPr>
                </a:tc>
                <a:tc>
                  <a:txBody>
                    <a:bodyPr/>
                    <a:lstStyle/>
                    <a:p>
                      <a:pPr algn="r" fontAlgn="b"/>
                      <a:r>
                        <a:rPr lang="en-AU" sz="1400" b="0" i="0" u="none" strike="noStrike" kern="1200">
                          <a:solidFill>
                            <a:srgbClr val="000000"/>
                          </a:solidFill>
                          <a:effectLst/>
                          <a:latin typeface="Calibri" panose="020F0502020204030204" pitchFamily="34" charset="0"/>
                          <a:ea typeface="+mn-ea"/>
                          <a:cs typeface="+mn-cs"/>
                        </a:rPr>
                        <a:t>0</a:t>
                      </a:r>
                    </a:p>
                  </a:txBody>
                  <a:tcPr marL="9525" marR="9525" marT="9525" marB="0" anchor="b">
                    <a:lnL>
                      <a:noFill/>
                    </a:lnL>
                    <a:lnR>
                      <a:noFill/>
                    </a:lnR>
                    <a:lnT>
                      <a:noFill/>
                    </a:lnT>
                    <a:lnB>
                      <a:noFill/>
                    </a:lnB>
                    <a:solidFill>
                      <a:srgbClr val="E7E6E6"/>
                    </a:solidFill>
                  </a:tcPr>
                </a:tc>
                <a:extLst>
                  <a:ext uri="{0D108BD9-81ED-4DB2-BD59-A6C34878D82A}">
                    <a16:rowId xmlns:a16="http://schemas.microsoft.com/office/drawing/2014/main" val="10002"/>
                  </a:ext>
                </a:extLst>
              </a:tr>
              <a:tr h="192525">
                <a:tc>
                  <a:txBody>
                    <a:bodyPr/>
                    <a:lstStyle/>
                    <a:p>
                      <a:pPr algn="l" fontAlgn="b"/>
                      <a:r>
                        <a:rPr lang="en-AU" sz="1400" b="1" i="0" u="none" strike="noStrike" kern="1200">
                          <a:solidFill>
                            <a:srgbClr val="000000"/>
                          </a:solidFill>
                          <a:effectLst/>
                          <a:latin typeface="Calibri" panose="020F0502020204030204" pitchFamily="34" charset="0"/>
                          <a:ea typeface="+mn-ea"/>
                          <a:cs typeface="+mn-cs"/>
                        </a:rPr>
                        <a:t>Coking coal (kt)</a:t>
                      </a:r>
                    </a:p>
                  </a:txBody>
                  <a:tcPr marL="9525" marR="9525" marT="9525" marB="0" anchor="b">
                    <a:lnL>
                      <a:noFill/>
                    </a:lnL>
                    <a:lnR>
                      <a:noFill/>
                    </a:lnR>
                    <a:lnT>
                      <a:noFill/>
                    </a:lnT>
                    <a:lnB>
                      <a:noFill/>
                    </a:lnB>
                    <a:solidFill>
                      <a:srgbClr val="E7E6E6"/>
                    </a:solidFill>
                  </a:tcPr>
                </a:tc>
                <a:tc>
                  <a:txBody>
                    <a:bodyPr/>
                    <a:lstStyle/>
                    <a:p>
                      <a:pPr algn="r" fontAlgn="b"/>
                      <a:r>
                        <a:rPr lang="en-AU" sz="1400" b="0" i="0" u="none" strike="noStrike" kern="1200">
                          <a:solidFill>
                            <a:srgbClr val="000000"/>
                          </a:solidFill>
                          <a:effectLst/>
                          <a:latin typeface="Calibri" panose="020F0502020204030204" pitchFamily="34" charset="0"/>
                          <a:ea typeface="+mn-ea"/>
                          <a:cs typeface="+mn-cs"/>
                        </a:rPr>
                        <a:t>0</a:t>
                      </a:r>
                    </a:p>
                  </a:txBody>
                  <a:tcPr marL="9525" marR="9525" marT="9525" marB="0" anchor="b">
                    <a:lnL>
                      <a:noFill/>
                    </a:lnL>
                    <a:lnR>
                      <a:noFill/>
                    </a:lnR>
                    <a:lnT>
                      <a:noFill/>
                    </a:lnT>
                    <a:lnB>
                      <a:noFill/>
                    </a:lnB>
                    <a:solidFill>
                      <a:srgbClr val="E7E6E6"/>
                    </a:solidFill>
                  </a:tcPr>
                </a:tc>
                <a:tc>
                  <a:txBody>
                    <a:bodyPr/>
                    <a:lstStyle/>
                    <a:p>
                      <a:pPr algn="r" fontAlgn="b"/>
                      <a:r>
                        <a:rPr lang="en-AU" sz="1400" b="0" i="0" u="none" strike="noStrike" kern="1200">
                          <a:solidFill>
                            <a:srgbClr val="000000"/>
                          </a:solidFill>
                          <a:effectLst/>
                          <a:latin typeface="Calibri" panose="020F0502020204030204" pitchFamily="34" charset="0"/>
                          <a:ea typeface="+mn-ea"/>
                          <a:cs typeface="+mn-cs"/>
                        </a:rPr>
                        <a:t>0</a:t>
                      </a:r>
                    </a:p>
                  </a:txBody>
                  <a:tcPr marL="9525" marR="9525" marT="9525" marB="0" anchor="b">
                    <a:lnL>
                      <a:noFill/>
                    </a:lnL>
                    <a:lnR>
                      <a:noFill/>
                    </a:lnR>
                    <a:lnT>
                      <a:noFill/>
                    </a:lnT>
                    <a:lnB>
                      <a:noFill/>
                    </a:lnB>
                    <a:solidFill>
                      <a:srgbClr val="E7E6E6"/>
                    </a:solidFill>
                  </a:tcPr>
                </a:tc>
                <a:tc>
                  <a:txBody>
                    <a:bodyPr/>
                    <a:lstStyle/>
                    <a:p>
                      <a:pPr algn="r" fontAlgn="b"/>
                      <a:r>
                        <a:rPr lang="en-AU" sz="1400" b="0" i="0" u="none" strike="noStrike" kern="1200">
                          <a:solidFill>
                            <a:srgbClr val="000000"/>
                          </a:solidFill>
                          <a:effectLst/>
                          <a:latin typeface="Calibri" panose="020F0502020204030204" pitchFamily="34" charset="0"/>
                          <a:ea typeface="+mn-ea"/>
                          <a:cs typeface="+mn-cs"/>
                        </a:rPr>
                        <a:t>0</a:t>
                      </a:r>
                    </a:p>
                  </a:txBody>
                  <a:tcPr marL="9525" marR="9525" marT="9525" marB="0" anchor="b">
                    <a:lnL>
                      <a:noFill/>
                    </a:lnL>
                    <a:lnR>
                      <a:noFill/>
                    </a:lnR>
                    <a:lnT>
                      <a:noFill/>
                    </a:lnT>
                    <a:lnB>
                      <a:noFill/>
                    </a:lnB>
                    <a:solidFill>
                      <a:srgbClr val="E7E6E6"/>
                    </a:solidFill>
                  </a:tcPr>
                </a:tc>
                <a:extLst>
                  <a:ext uri="{0D108BD9-81ED-4DB2-BD59-A6C34878D82A}">
                    <a16:rowId xmlns:a16="http://schemas.microsoft.com/office/drawing/2014/main" val="10003"/>
                  </a:ext>
                </a:extLst>
              </a:tr>
              <a:tr h="192525">
                <a:tc>
                  <a:txBody>
                    <a:bodyPr/>
                    <a:lstStyle/>
                    <a:p>
                      <a:pPr algn="l" fontAlgn="b"/>
                      <a:r>
                        <a:rPr lang="en-AU" sz="1400" b="1" i="0" u="none" strike="noStrike" kern="1200" dirty="0">
                          <a:solidFill>
                            <a:srgbClr val="000000"/>
                          </a:solidFill>
                          <a:effectLst/>
                          <a:latin typeface="Calibri" panose="020F0502020204030204" pitchFamily="34" charset="0"/>
                          <a:ea typeface="+mn-ea"/>
                          <a:cs typeface="+mn-cs"/>
                        </a:rPr>
                        <a:t>Other bituminous coal (</a:t>
                      </a:r>
                      <a:r>
                        <a:rPr lang="en-AU" sz="1400" b="1" i="0" u="none" strike="noStrike" kern="1200" dirty="0" err="1">
                          <a:solidFill>
                            <a:srgbClr val="000000"/>
                          </a:solidFill>
                          <a:effectLst/>
                          <a:latin typeface="Calibri" panose="020F0502020204030204" pitchFamily="34" charset="0"/>
                          <a:ea typeface="+mn-ea"/>
                          <a:cs typeface="+mn-cs"/>
                        </a:rPr>
                        <a:t>kt</a:t>
                      </a:r>
                      <a:r>
                        <a:rPr lang="en-AU" sz="1400" b="1" i="0" u="none" strike="noStrike" kern="1200" dirty="0">
                          <a:solidFill>
                            <a:srgbClr val="000000"/>
                          </a:solidFill>
                          <a:effectLst/>
                          <a:latin typeface="Calibri" panose="020F0502020204030204" pitchFamily="34" charset="0"/>
                          <a:ea typeface="+mn-ea"/>
                          <a:cs typeface="+mn-cs"/>
                        </a:rPr>
                        <a:t>)</a:t>
                      </a:r>
                    </a:p>
                  </a:txBody>
                  <a:tcPr marL="9525" marR="9525" marT="9525" marB="0" anchor="b">
                    <a:lnL>
                      <a:noFill/>
                    </a:lnL>
                    <a:lnR>
                      <a:noFill/>
                    </a:lnR>
                    <a:lnT>
                      <a:noFill/>
                    </a:lnT>
                    <a:lnB>
                      <a:noFill/>
                    </a:lnB>
                    <a:solidFill>
                      <a:srgbClr val="E7E6E6"/>
                    </a:solidFill>
                  </a:tcPr>
                </a:tc>
                <a:tc>
                  <a:txBody>
                    <a:bodyPr/>
                    <a:lstStyle/>
                    <a:p>
                      <a:pPr algn="r" fontAlgn="b"/>
                      <a:r>
                        <a:rPr lang="en-AU" sz="1400" b="0" i="0" u="none" strike="noStrike" kern="1200">
                          <a:solidFill>
                            <a:srgbClr val="000000"/>
                          </a:solidFill>
                          <a:effectLst/>
                          <a:latin typeface="Calibri" panose="020F0502020204030204" pitchFamily="34" charset="0"/>
                          <a:ea typeface="+mn-ea"/>
                          <a:cs typeface="+mn-cs"/>
                        </a:rPr>
                        <a:t>0</a:t>
                      </a:r>
                    </a:p>
                  </a:txBody>
                  <a:tcPr marL="9525" marR="9525" marT="9525" marB="0" anchor="b">
                    <a:lnL>
                      <a:noFill/>
                    </a:lnL>
                    <a:lnR>
                      <a:noFill/>
                    </a:lnR>
                    <a:lnT>
                      <a:noFill/>
                    </a:lnT>
                    <a:lnB>
                      <a:noFill/>
                    </a:lnB>
                    <a:solidFill>
                      <a:srgbClr val="E7E6E6"/>
                    </a:solidFill>
                  </a:tcPr>
                </a:tc>
                <a:tc>
                  <a:txBody>
                    <a:bodyPr/>
                    <a:lstStyle/>
                    <a:p>
                      <a:pPr algn="r" fontAlgn="b"/>
                      <a:r>
                        <a:rPr lang="en-AU" sz="1400" b="0" i="0" u="none" strike="noStrike" kern="1200">
                          <a:solidFill>
                            <a:srgbClr val="000000"/>
                          </a:solidFill>
                          <a:effectLst/>
                          <a:latin typeface="Calibri" panose="020F0502020204030204" pitchFamily="34" charset="0"/>
                          <a:ea typeface="+mn-ea"/>
                          <a:cs typeface="+mn-cs"/>
                        </a:rPr>
                        <a:t>0</a:t>
                      </a:r>
                    </a:p>
                  </a:txBody>
                  <a:tcPr marL="9525" marR="9525" marT="9525" marB="0" anchor="b">
                    <a:lnL>
                      <a:noFill/>
                    </a:lnL>
                    <a:lnR>
                      <a:noFill/>
                    </a:lnR>
                    <a:lnT>
                      <a:noFill/>
                    </a:lnT>
                    <a:lnB>
                      <a:noFill/>
                    </a:lnB>
                    <a:solidFill>
                      <a:srgbClr val="E7E6E6"/>
                    </a:solidFill>
                  </a:tcPr>
                </a:tc>
                <a:tc>
                  <a:txBody>
                    <a:bodyPr/>
                    <a:lstStyle/>
                    <a:p>
                      <a:pPr algn="r" fontAlgn="b"/>
                      <a:r>
                        <a:rPr lang="en-AU" sz="1400" b="0" i="0" u="none" strike="noStrike" kern="1200">
                          <a:solidFill>
                            <a:srgbClr val="000000"/>
                          </a:solidFill>
                          <a:effectLst/>
                          <a:latin typeface="Calibri" panose="020F0502020204030204" pitchFamily="34" charset="0"/>
                          <a:ea typeface="+mn-ea"/>
                          <a:cs typeface="+mn-cs"/>
                        </a:rPr>
                        <a:t>1200</a:t>
                      </a:r>
                    </a:p>
                  </a:txBody>
                  <a:tcPr marL="9525" marR="9525" marT="9525" marB="0" anchor="b">
                    <a:lnL>
                      <a:noFill/>
                    </a:lnL>
                    <a:lnR>
                      <a:noFill/>
                    </a:lnR>
                    <a:lnT>
                      <a:noFill/>
                    </a:lnT>
                    <a:lnB>
                      <a:noFill/>
                    </a:lnB>
                    <a:solidFill>
                      <a:srgbClr val="E7E6E6"/>
                    </a:solidFill>
                  </a:tcPr>
                </a:tc>
                <a:extLst>
                  <a:ext uri="{0D108BD9-81ED-4DB2-BD59-A6C34878D82A}">
                    <a16:rowId xmlns:a16="http://schemas.microsoft.com/office/drawing/2014/main" val="10004"/>
                  </a:ext>
                </a:extLst>
              </a:tr>
              <a:tr h="192525">
                <a:tc>
                  <a:txBody>
                    <a:bodyPr/>
                    <a:lstStyle/>
                    <a:p>
                      <a:pPr algn="l" fontAlgn="b"/>
                      <a:r>
                        <a:rPr lang="en-AU" sz="1400" b="1" i="0" u="none" strike="noStrike" kern="1200">
                          <a:solidFill>
                            <a:srgbClr val="000000"/>
                          </a:solidFill>
                          <a:effectLst/>
                          <a:latin typeface="Calibri" panose="020F0502020204030204" pitchFamily="34" charset="0"/>
                          <a:ea typeface="+mn-ea"/>
                          <a:cs typeface="+mn-cs"/>
                        </a:rPr>
                        <a:t>Sub-bituminous coal (kt)</a:t>
                      </a:r>
                    </a:p>
                  </a:txBody>
                  <a:tcPr marL="9525" marR="9525" marT="9525" marB="0" anchor="b">
                    <a:lnL>
                      <a:noFill/>
                    </a:lnL>
                    <a:lnR>
                      <a:noFill/>
                    </a:lnR>
                    <a:lnT>
                      <a:noFill/>
                    </a:lnT>
                    <a:lnB>
                      <a:noFill/>
                    </a:lnB>
                    <a:solidFill>
                      <a:srgbClr val="E7E6E6"/>
                    </a:solidFill>
                  </a:tcPr>
                </a:tc>
                <a:tc>
                  <a:txBody>
                    <a:bodyPr/>
                    <a:lstStyle/>
                    <a:p>
                      <a:pPr algn="r" fontAlgn="b"/>
                      <a:r>
                        <a:rPr lang="en-AU" sz="1400" b="0" i="0" u="none" strike="noStrike" kern="1200">
                          <a:solidFill>
                            <a:srgbClr val="000000"/>
                          </a:solidFill>
                          <a:effectLst/>
                          <a:latin typeface="Calibri" panose="020F0502020204030204" pitchFamily="34" charset="0"/>
                          <a:ea typeface="+mn-ea"/>
                          <a:cs typeface="+mn-cs"/>
                        </a:rPr>
                        <a:t>7349</a:t>
                      </a:r>
                    </a:p>
                  </a:txBody>
                  <a:tcPr marL="9525" marR="9525" marT="9525" marB="0" anchor="b">
                    <a:lnL>
                      <a:noFill/>
                    </a:lnL>
                    <a:lnR>
                      <a:noFill/>
                    </a:lnR>
                    <a:lnT>
                      <a:noFill/>
                    </a:lnT>
                    <a:lnB>
                      <a:noFill/>
                    </a:lnB>
                    <a:solidFill>
                      <a:srgbClr val="E7E6E6"/>
                    </a:solidFill>
                  </a:tcPr>
                </a:tc>
                <a:tc>
                  <a:txBody>
                    <a:bodyPr/>
                    <a:lstStyle/>
                    <a:p>
                      <a:pPr algn="r" fontAlgn="b"/>
                      <a:r>
                        <a:rPr lang="en-AU" sz="1400" b="0" i="0" u="none" strike="noStrike" kern="1200">
                          <a:solidFill>
                            <a:srgbClr val="000000"/>
                          </a:solidFill>
                          <a:effectLst/>
                          <a:latin typeface="Calibri" panose="020F0502020204030204" pitchFamily="34" charset="0"/>
                          <a:ea typeface="+mn-ea"/>
                          <a:cs typeface="+mn-cs"/>
                        </a:rPr>
                        <a:t>7091</a:t>
                      </a:r>
                    </a:p>
                  </a:txBody>
                  <a:tcPr marL="9525" marR="9525" marT="9525" marB="0" anchor="b">
                    <a:lnL>
                      <a:noFill/>
                    </a:lnL>
                    <a:lnR>
                      <a:noFill/>
                    </a:lnR>
                    <a:lnT>
                      <a:noFill/>
                    </a:lnT>
                    <a:lnB>
                      <a:noFill/>
                    </a:lnB>
                    <a:solidFill>
                      <a:srgbClr val="E7E6E6"/>
                    </a:solidFill>
                  </a:tcPr>
                </a:tc>
                <a:tc>
                  <a:txBody>
                    <a:bodyPr/>
                    <a:lstStyle/>
                    <a:p>
                      <a:pPr algn="r" fontAlgn="b"/>
                      <a:r>
                        <a:rPr lang="en-AU" sz="1400" b="0" i="0" u="none" strike="noStrike" kern="1200">
                          <a:solidFill>
                            <a:srgbClr val="000000"/>
                          </a:solidFill>
                          <a:effectLst/>
                          <a:latin typeface="Calibri" panose="020F0502020204030204" pitchFamily="34" charset="0"/>
                          <a:ea typeface="+mn-ea"/>
                          <a:cs typeface="+mn-cs"/>
                        </a:rPr>
                        <a:t>8314</a:t>
                      </a:r>
                    </a:p>
                  </a:txBody>
                  <a:tcPr marL="9525" marR="9525" marT="9525" marB="0" anchor="b">
                    <a:lnL>
                      <a:noFill/>
                    </a:lnL>
                    <a:lnR>
                      <a:noFill/>
                    </a:lnR>
                    <a:lnT>
                      <a:noFill/>
                    </a:lnT>
                    <a:lnB>
                      <a:noFill/>
                    </a:lnB>
                    <a:solidFill>
                      <a:srgbClr val="E7E6E6"/>
                    </a:solidFill>
                  </a:tcPr>
                </a:tc>
                <a:extLst>
                  <a:ext uri="{0D108BD9-81ED-4DB2-BD59-A6C34878D82A}">
                    <a16:rowId xmlns:a16="http://schemas.microsoft.com/office/drawing/2014/main" val="10005"/>
                  </a:ext>
                </a:extLst>
              </a:tr>
              <a:tr h="192525">
                <a:tc>
                  <a:txBody>
                    <a:bodyPr/>
                    <a:lstStyle/>
                    <a:p>
                      <a:pPr algn="l" fontAlgn="b"/>
                      <a:r>
                        <a:rPr lang="en-AU" sz="1400" b="1" i="0" u="none" strike="noStrike" kern="1200">
                          <a:solidFill>
                            <a:srgbClr val="000000"/>
                          </a:solidFill>
                          <a:effectLst/>
                          <a:latin typeface="Calibri" panose="020F0502020204030204" pitchFamily="34" charset="0"/>
                          <a:ea typeface="+mn-ea"/>
                          <a:cs typeface="+mn-cs"/>
                        </a:rPr>
                        <a:t>Lignite (kt)</a:t>
                      </a:r>
                    </a:p>
                  </a:txBody>
                  <a:tcPr marL="9525" marR="9525" marT="9525" marB="0" anchor="b">
                    <a:lnL>
                      <a:noFill/>
                    </a:lnL>
                    <a:lnR>
                      <a:noFill/>
                    </a:lnR>
                    <a:lnT>
                      <a:noFill/>
                    </a:lnT>
                    <a:lnB>
                      <a:noFill/>
                    </a:lnB>
                    <a:solidFill>
                      <a:srgbClr val="E7E6E6"/>
                    </a:solidFill>
                  </a:tcPr>
                </a:tc>
                <a:tc>
                  <a:txBody>
                    <a:bodyPr/>
                    <a:lstStyle/>
                    <a:p>
                      <a:pPr algn="r" fontAlgn="b"/>
                      <a:r>
                        <a:rPr lang="en-AU" sz="1400" b="0" i="0" u="none" strike="noStrike" kern="1200">
                          <a:solidFill>
                            <a:srgbClr val="000000"/>
                          </a:solidFill>
                          <a:effectLst/>
                          <a:latin typeface="Calibri" panose="020F0502020204030204" pitchFamily="34" charset="0"/>
                          <a:ea typeface="+mn-ea"/>
                          <a:cs typeface="+mn-cs"/>
                        </a:rPr>
                        <a:t>0</a:t>
                      </a:r>
                    </a:p>
                  </a:txBody>
                  <a:tcPr marL="9525" marR="9525" marT="9525" marB="0" anchor="b">
                    <a:lnL>
                      <a:noFill/>
                    </a:lnL>
                    <a:lnR>
                      <a:noFill/>
                    </a:lnR>
                    <a:lnT>
                      <a:noFill/>
                    </a:lnT>
                    <a:lnB>
                      <a:noFill/>
                    </a:lnB>
                    <a:solidFill>
                      <a:srgbClr val="E7E6E6"/>
                    </a:solidFill>
                  </a:tcPr>
                </a:tc>
                <a:tc>
                  <a:txBody>
                    <a:bodyPr/>
                    <a:lstStyle/>
                    <a:p>
                      <a:pPr algn="r" fontAlgn="b"/>
                      <a:r>
                        <a:rPr lang="en-AU" sz="1400" b="0" i="0" u="none" strike="noStrike" kern="1200">
                          <a:solidFill>
                            <a:srgbClr val="000000"/>
                          </a:solidFill>
                          <a:effectLst/>
                          <a:latin typeface="Calibri" panose="020F0502020204030204" pitchFamily="34" charset="0"/>
                          <a:ea typeface="+mn-ea"/>
                          <a:cs typeface="+mn-cs"/>
                        </a:rPr>
                        <a:t>0</a:t>
                      </a:r>
                    </a:p>
                  </a:txBody>
                  <a:tcPr marL="9525" marR="9525" marT="9525" marB="0" anchor="b">
                    <a:lnL>
                      <a:noFill/>
                    </a:lnL>
                    <a:lnR>
                      <a:noFill/>
                    </a:lnR>
                    <a:lnT>
                      <a:noFill/>
                    </a:lnT>
                    <a:lnB>
                      <a:noFill/>
                    </a:lnB>
                    <a:solidFill>
                      <a:srgbClr val="E7E6E6"/>
                    </a:solidFill>
                  </a:tcPr>
                </a:tc>
                <a:tc>
                  <a:txBody>
                    <a:bodyPr/>
                    <a:lstStyle/>
                    <a:p>
                      <a:pPr algn="r" fontAlgn="b"/>
                      <a:r>
                        <a:rPr lang="en-AU" sz="1400" b="0" i="0" u="none" strike="noStrike" kern="1200">
                          <a:solidFill>
                            <a:srgbClr val="000000"/>
                          </a:solidFill>
                          <a:effectLst/>
                          <a:latin typeface="Calibri" panose="020F0502020204030204" pitchFamily="34" charset="0"/>
                          <a:ea typeface="+mn-ea"/>
                          <a:cs typeface="+mn-cs"/>
                        </a:rPr>
                        <a:t>0</a:t>
                      </a:r>
                    </a:p>
                  </a:txBody>
                  <a:tcPr marL="9525" marR="9525" marT="9525" marB="0" anchor="b">
                    <a:lnL>
                      <a:noFill/>
                    </a:lnL>
                    <a:lnR>
                      <a:noFill/>
                    </a:lnR>
                    <a:lnT>
                      <a:noFill/>
                    </a:lnT>
                    <a:lnB>
                      <a:noFill/>
                    </a:lnB>
                    <a:solidFill>
                      <a:srgbClr val="E7E6E6"/>
                    </a:solidFill>
                  </a:tcPr>
                </a:tc>
                <a:extLst>
                  <a:ext uri="{0D108BD9-81ED-4DB2-BD59-A6C34878D82A}">
                    <a16:rowId xmlns:a16="http://schemas.microsoft.com/office/drawing/2014/main" val="10006"/>
                  </a:ext>
                </a:extLst>
              </a:tr>
              <a:tr h="192525">
                <a:tc>
                  <a:txBody>
                    <a:bodyPr/>
                    <a:lstStyle/>
                    <a:p>
                      <a:pPr algn="l" fontAlgn="b"/>
                      <a:r>
                        <a:rPr lang="en-AU" sz="1400" b="1" i="0" u="none" strike="noStrike" kern="1200">
                          <a:solidFill>
                            <a:srgbClr val="000000"/>
                          </a:solidFill>
                          <a:effectLst/>
                          <a:latin typeface="Calibri" panose="020F0502020204030204" pitchFamily="34" charset="0"/>
                          <a:ea typeface="+mn-ea"/>
                          <a:cs typeface="+mn-cs"/>
                        </a:rPr>
                        <a:t>Patent fuel (kt)</a:t>
                      </a:r>
                    </a:p>
                  </a:txBody>
                  <a:tcPr marL="9525" marR="9525" marT="9525" marB="0" anchor="b">
                    <a:lnL>
                      <a:noFill/>
                    </a:lnL>
                    <a:lnR>
                      <a:noFill/>
                    </a:lnR>
                    <a:lnT>
                      <a:noFill/>
                    </a:lnT>
                    <a:lnB>
                      <a:noFill/>
                    </a:lnB>
                    <a:solidFill>
                      <a:srgbClr val="E7E6E6"/>
                    </a:solidFill>
                  </a:tcPr>
                </a:tc>
                <a:tc>
                  <a:txBody>
                    <a:bodyPr/>
                    <a:lstStyle/>
                    <a:p>
                      <a:pPr algn="r" fontAlgn="b"/>
                      <a:r>
                        <a:rPr lang="en-AU" sz="1400" b="0" i="0" u="none" strike="noStrike" kern="1200">
                          <a:solidFill>
                            <a:srgbClr val="000000"/>
                          </a:solidFill>
                          <a:effectLst/>
                          <a:latin typeface="Calibri" panose="020F0502020204030204" pitchFamily="34" charset="0"/>
                          <a:ea typeface="+mn-ea"/>
                          <a:cs typeface="+mn-cs"/>
                        </a:rPr>
                        <a:t>0</a:t>
                      </a:r>
                    </a:p>
                  </a:txBody>
                  <a:tcPr marL="9525" marR="9525" marT="9525" marB="0" anchor="b">
                    <a:lnL>
                      <a:noFill/>
                    </a:lnL>
                    <a:lnR>
                      <a:noFill/>
                    </a:lnR>
                    <a:lnT>
                      <a:noFill/>
                    </a:lnT>
                    <a:lnB>
                      <a:noFill/>
                    </a:lnB>
                    <a:solidFill>
                      <a:srgbClr val="E7E6E6"/>
                    </a:solidFill>
                  </a:tcPr>
                </a:tc>
                <a:tc>
                  <a:txBody>
                    <a:bodyPr/>
                    <a:lstStyle/>
                    <a:p>
                      <a:pPr algn="r" fontAlgn="b"/>
                      <a:r>
                        <a:rPr lang="en-AU" sz="1400" b="0" i="0" u="none" strike="noStrike" kern="1200">
                          <a:solidFill>
                            <a:srgbClr val="000000"/>
                          </a:solidFill>
                          <a:effectLst/>
                          <a:latin typeface="Calibri" panose="020F0502020204030204" pitchFamily="34" charset="0"/>
                          <a:ea typeface="+mn-ea"/>
                          <a:cs typeface="+mn-cs"/>
                        </a:rPr>
                        <a:t>0</a:t>
                      </a:r>
                    </a:p>
                  </a:txBody>
                  <a:tcPr marL="9525" marR="9525" marT="9525" marB="0" anchor="b">
                    <a:lnL>
                      <a:noFill/>
                    </a:lnL>
                    <a:lnR>
                      <a:noFill/>
                    </a:lnR>
                    <a:lnT>
                      <a:noFill/>
                    </a:lnT>
                    <a:lnB>
                      <a:noFill/>
                    </a:lnB>
                    <a:solidFill>
                      <a:srgbClr val="E7E6E6"/>
                    </a:solidFill>
                  </a:tcPr>
                </a:tc>
                <a:tc>
                  <a:txBody>
                    <a:bodyPr/>
                    <a:lstStyle/>
                    <a:p>
                      <a:pPr algn="l" fontAlgn="b"/>
                      <a:r>
                        <a:rPr lang="en-AU" sz="1400" b="0" i="0" u="none" strike="noStrike" kern="1200">
                          <a:solidFill>
                            <a:srgbClr val="000000"/>
                          </a:solidFill>
                          <a:effectLst/>
                          <a:latin typeface="Calibri" panose="020F0502020204030204" pitchFamily="34" charset="0"/>
                          <a:ea typeface="+mn-ea"/>
                          <a:cs typeface="+mn-cs"/>
                        </a:rPr>
                        <a:t>..</a:t>
                      </a:r>
                    </a:p>
                  </a:txBody>
                  <a:tcPr marL="9525" marR="9525" marT="9525" marB="0" anchor="b">
                    <a:lnL>
                      <a:noFill/>
                    </a:lnL>
                    <a:lnR>
                      <a:noFill/>
                    </a:lnR>
                    <a:lnT>
                      <a:noFill/>
                    </a:lnT>
                    <a:lnB>
                      <a:noFill/>
                    </a:lnB>
                    <a:solidFill>
                      <a:srgbClr val="E7E6E6"/>
                    </a:solidFill>
                  </a:tcPr>
                </a:tc>
                <a:extLst>
                  <a:ext uri="{0D108BD9-81ED-4DB2-BD59-A6C34878D82A}">
                    <a16:rowId xmlns:a16="http://schemas.microsoft.com/office/drawing/2014/main" val="10007"/>
                  </a:ext>
                </a:extLst>
              </a:tr>
              <a:tr h="192525">
                <a:tc>
                  <a:txBody>
                    <a:bodyPr/>
                    <a:lstStyle/>
                    <a:p>
                      <a:pPr algn="l" fontAlgn="b"/>
                      <a:r>
                        <a:rPr lang="en-AU" sz="1400" b="1" i="0" u="none" strike="noStrike" kern="1200" dirty="0">
                          <a:solidFill>
                            <a:srgbClr val="000000"/>
                          </a:solidFill>
                          <a:effectLst/>
                          <a:latin typeface="Calibri" panose="020F0502020204030204" pitchFamily="34" charset="0"/>
                          <a:ea typeface="+mn-ea"/>
                          <a:cs typeface="+mn-cs"/>
                        </a:rPr>
                        <a:t>Coke oven coke (</a:t>
                      </a:r>
                      <a:r>
                        <a:rPr lang="en-AU" sz="1400" b="1" i="0" u="none" strike="noStrike" kern="1200" dirty="0" err="1">
                          <a:solidFill>
                            <a:srgbClr val="000000"/>
                          </a:solidFill>
                          <a:effectLst/>
                          <a:latin typeface="Calibri" panose="020F0502020204030204" pitchFamily="34" charset="0"/>
                          <a:ea typeface="+mn-ea"/>
                          <a:cs typeface="+mn-cs"/>
                        </a:rPr>
                        <a:t>kt</a:t>
                      </a:r>
                      <a:r>
                        <a:rPr lang="en-AU" sz="1400" b="1" i="0" u="none" strike="noStrike" kern="1200" dirty="0">
                          <a:solidFill>
                            <a:srgbClr val="000000"/>
                          </a:solidFill>
                          <a:effectLst/>
                          <a:latin typeface="Calibri" panose="020F0502020204030204" pitchFamily="34" charset="0"/>
                          <a:ea typeface="+mn-ea"/>
                          <a:cs typeface="+mn-cs"/>
                        </a:rPr>
                        <a:t>)</a:t>
                      </a:r>
                    </a:p>
                  </a:txBody>
                  <a:tcPr marL="9525" marR="9525" marT="9525" marB="0" anchor="b">
                    <a:lnL>
                      <a:noFill/>
                    </a:lnL>
                    <a:lnR>
                      <a:noFill/>
                    </a:lnR>
                    <a:lnT>
                      <a:noFill/>
                    </a:lnT>
                    <a:lnB>
                      <a:noFill/>
                    </a:lnB>
                    <a:solidFill>
                      <a:srgbClr val="E7E6E6"/>
                    </a:solidFill>
                  </a:tcPr>
                </a:tc>
                <a:tc>
                  <a:txBody>
                    <a:bodyPr/>
                    <a:lstStyle/>
                    <a:p>
                      <a:pPr algn="r" fontAlgn="b"/>
                      <a:r>
                        <a:rPr lang="en-AU" sz="1400" b="0" i="0" u="none" strike="noStrike" kern="1200">
                          <a:solidFill>
                            <a:srgbClr val="000000"/>
                          </a:solidFill>
                          <a:effectLst/>
                          <a:latin typeface="Calibri" panose="020F0502020204030204" pitchFamily="34" charset="0"/>
                          <a:ea typeface="+mn-ea"/>
                          <a:cs typeface="+mn-cs"/>
                        </a:rPr>
                        <a:t>0</a:t>
                      </a:r>
                    </a:p>
                  </a:txBody>
                  <a:tcPr marL="9525" marR="9525" marT="9525" marB="0" anchor="b">
                    <a:lnL>
                      <a:noFill/>
                    </a:lnL>
                    <a:lnR>
                      <a:noFill/>
                    </a:lnR>
                    <a:lnT>
                      <a:noFill/>
                    </a:lnT>
                    <a:lnB>
                      <a:noFill/>
                    </a:lnB>
                    <a:solidFill>
                      <a:srgbClr val="E7E6E6"/>
                    </a:solidFill>
                  </a:tcPr>
                </a:tc>
                <a:tc>
                  <a:txBody>
                    <a:bodyPr/>
                    <a:lstStyle/>
                    <a:p>
                      <a:pPr algn="r" fontAlgn="b"/>
                      <a:r>
                        <a:rPr lang="en-AU" sz="1400" b="0" i="0" u="none" strike="noStrike" kern="1200">
                          <a:solidFill>
                            <a:srgbClr val="000000"/>
                          </a:solidFill>
                          <a:effectLst/>
                          <a:latin typeface="Calibri" panose="020F0502020204030204" pitchFamily="34" charset="0"/>
                          <a:ea typeface="+mn-ea"/>
                          <a:cs typeface="+mn-cs"/>
                        </a:rPr>
                        <a:t>0</a:t>
                      </a:r>
                    </a:p>
                  </a:txBody>
                  <a:tcPr marL="9525" marR="9525" marT="9525" marB="0" anchor="b">
                    <a:lnL>
                      <a:noFill/>
                    </a:lnL>
                    <a:lnR>
                      <a:noFill/>
                    </a:lnR>
                    <a:lnT>
                      <a:noFill/>
                    </a:lnT>
                    <a:lnB>
                      <a:noFill/>
                    </a:lnB>
                    <a:solidFill>
                      <a:srgbClr val="E7E6E6"/>
                    </a:solidFill>
                  </a:tcPr>
                </a:tc>
                <a:tc>
                  <a:txBody>
                    <a:bodyPr/>
                    <a:lstStyle/>
                    <a:p>
                      <a:pPr algn="l" fontAlgn="b"/>
                      <a:r>
                        <a:rPr lang="en-AU" sz="1400" b="0" i="0" u="none" strike="noStrike" kern="1200">
                          <a:solidFill>
                            <a:srgbClr val="000000"/>
                          </a:solidFill>
                          <a:effectLst/>
                          <a:latin typeface="Calibri" panose="020F0502020204030204" pitchFamily="34" charset="0"/>
                          <a:ea typeface="+mn-ea"/>
                          <a:cs typeface="+mn-cs"/>
                        </a:rPr>
                        <a:t>..</a:t>
                      </a:r>
                    </a:p>
                  </a:txBody>
                  <a:tcPr marL="9525" marR="9525" marT="9525" marB="0" anchor="b">
                    <a:lnL>
                      <a:noFill/>
                    </a:lnL>
                    <a:lnR>
                      <a:noFill/>
                    </a:lnR>
                    <a:lnT>
                      <a:noFill/>
                    </a:lnT>
                    <a:lnB>
                      <a:noFill/>
                    </a:lnB>
                    <a:solidFill>
                      <a:srgbClr val="E7E6E6"/>
                    </a:solidFill>
                  </a:tcPr>
                </a:tc>
                <a:extLst>
                  <a:ext uri="{0D108BD9-81ED-4DB2-BD59-A6C34878D82A}">
                    <a16:rowId xmlns:a16="http://schemas.microsoft.com/office/drawing/2014/main" val="10008"/>
                  </a:ext>
                </a:extLst>
              </a:tr>
              <a:tr h="192525">
                <a:tc>
                  <a:txBody>
                    <a:bodyPr/>
                    <a:lstStyle/>
                    <a:p>
                      <a:pPr algn="l" fontAlgn="b"/>
                      <a:r>
                        <a:rPr lang="en-AU" sz="1400" b="1" i="0" u="none" strike="noStrike" kern="1200">
                          <a:solidFill>
                            <a:srgbClr val="000000"/>
                          </a:solidFill>
                          <a:effectLst/>
                          <a:latin typeface="Calibri" panose="020F0502020204030204" pitchFamily="34" charset="0"/>
                          <a:ea typeface="+mn-ea"/>
                          <a:cs typeface="+mn-cs"/>
                        </a:rPr>
                        <a:t>….</a:t>
                      </a:r>
                    </a:p>
                  </a:txBody>
                  <a:tcPr marL="9525" marR="9525" marT="9525" marB="0" anchor="b">
                    <a:lnL>
                      <a:noFill/>
                    </a:lnL>
                    <a:lnR>
                      <a:noFill/>
                    </a:lnR>
                    <a:lnT>
                      <a:noFill/>
                    </a:lnT>
                    <a:lnB>
                      <a:noFill/>
                    </a:lnB>
                    <a:solidFill>
                      <a:srgbClr val="E7E6E6"/>
                    </a:solidFill>
                  </a:tcPr>
                </a:tc>
                <a:tc>
                  <a:txBody>
                    <a:bodyPr/>
                    <a:lstStyle/>
                    <a:p>
                      <a:pPr algn="l" fontAlgn="b"/>
                      <a:endParaRPr lang="en-AU" sz="1400" b="0" i="0" u="none" strike="noStrike" kern="1200">
                        <a:solidFill>
                          <a:srgbClr val="000000"/>
                        </a:solidFill>
                        <a:effectLst/>
                        <a:latin typeface="Calibri" panose="020F0502020204030204" pitchFamily="34" charset="0"/>
                        <a:ea typeface="+mn-ea"/>
                        <a:cs typeface="+mn-cs"/>
                      </a:endParaRPr>
                    </a:p>
                  </a:txBody>
                  <a:tcPr marL="9525" marR="9525" marT="9525" marB="0" anchor="b">
                    <a:lnL>
                      <a:noFill/>
                    </a:lnL>
                    <a:lnR>
                      <a:noFill/>
                    </a:lnR>
                    <a:lnT>
                      <a:noFill/>
                    </a:lnT>
                    <a:lnB>
                      <a:noFill/>
                    </a:lnB>
                    <a:solidFill>
                      <a:srgbClr val="E7E6E6"/>
                    </a:solidFill>
                  </a:tcPr>
                </a:tc>
                <a:tc>
                  <a:txBody>
                    <a:bodyPr/>
                    <a:lstStyle/>
                    <a:p>
                      <a:pPr algn="l" fontAlgn="b"/>
                      <a:endParaRPr lang="en-AU" sz="1400" b="0" i="0" u="none" strike="noStrike" kern="1200">
                        <a:solidFill>
                          <a:srgbClr val="000000"/>
                        </a:solidFill>
                        <a:effectLst/>
                        <a:latin typeface="Calibri" panose="020F0502020204030204" pitchFamily="34" charset="0"/>
                        <a:ea typeface="+mn-ea"/>
                        <a:cs typeface="+mn-cs"/>
                      </a:endParaRPr>
                    </a:p>
                  </a:txBody>
                  <a:tcPr marL="9525" marR="9525" marT="9525" marB="0" anchor="b">
                    <a:lnL>
                      <a:noFill/>
                    </a:lnL>
                    <a:lnR>
                      <a:noFill/>
                    </a:lnR>
                    <a:lnT>
                      <a:noFill/>
                    </a:lnT>
                    <a:lnB>
                      <a:noFill/>
                    </a:lnB>
                    <a:solidFill>
                      <a:srgbClr val="E7E6E6"/>
                    </a:solidFill>
                  </a:tcPr>
                </a:tc>
                <a:tc>
                  <a:txBody>
                    <a:bodyPr/>
                    <a:lstStyle/>
                    <a:p>
                      <a:pPr algn="l" fontAlgn="b"/>
                      <a:endParaRPr lang="en-AU" sz="1400" b="0" i="0" u="none" strike="noStrike" kern="1200">
                        <a:solidFill>
                          <a:srgbClr val="000000"/>
                        </a:solidFill>
                        <a:effectLst/>
                        <a:latin typeface="Calibri" panose="020F0502020204030204" pitchFamily="34" charset="0"/>
                        <a:ea typeface="+mn-ea"/>
                        <a:cs typeface="+mn-cs"/>
                      </a:endParaRPr>
                    </a:p>
                  </a:txBody>
                  <a:tcPr marL="9525" marR="9525" marT="9525" marB="0" anchor="b">
                    <a:lnL>
                      <a:noFill/>
                    </a:lnL>
                    <a:lnR>
                      <a:noFill/>
                    </a:lnR>
                    <a:lnT>
                      <a:noFill/>
                    </a:lnT>
                    <a:lnB>
                      <a:noFill/>
                    </a:lnB>
                    <a:solidFill>
                      <a:srgbClr val="E7E6E6"/>
                    </a:solidFill>
                  </a:tcPr>
                </a:tc>
                <a:extLst>
                  <a:ext uri="{0D108BD9-81ED-4DB2-BD59-A6C34878D82A}">
                    <a16:rowId xmlns:a16="http://schemas.microsoft.com/office/drawing/2014/main" val="10009"/>
                  </a:ext>
                </a:extLst>
              </a:tr>
              <a:tr h="192525">
                <a:tc>
                  <a:txBody>
                    <a:bodyPr/>
                    <a:lstStyle/>
                    <a:p>
                      <a:pPr algn="l" fontAlgn="b"/>
                      <a:r>
                        <a:rPr lang="en-AU" sz="1400" b="1" i="0" u="none" strike="noStrike" kern="1200">
                          <a:solidFill>
                            <a:srgbClr val="000000"/>
                          </a:solidFill>
                          <a:effectLst/>
                          <a:latin typeface="Calibri" panose="020F0502020204030204" pitchFamily="34" charset="0"/>
                          <a:ea typeface="+mn-ea"/>
                          <a:cs typeface="+mn-cs"/>
                        </a:rPr>
                        <a:t>Peat (kt)</a:t>
                      </a:r>
                    </a:p>
                  </a:txBody>
                  <a:tcPr marL="9525" marR="9525" marT="9525" marB="0" anchor="b">
                    <a:lnL>
                      <a:noFill/>
                    </a:lnL>
                    <a:lnR>
                      <a:noFill/>
                    </a:lnR>
                    <a:lnT>
                      <a:noFill/>
                    </a:lnT>
                    <a:lnB>
                      <a:noFill/>
                    </a:lnB>
                    <a:solidFill>
                      <a:srgbClr val="E7E6E6"/>
                    </a:solidFill>
                  </a:tcPr>
                </a:tc>
                <a:tc>
                  <a:txBody>
                    <a:bodyPr/>
                    <a:lstStyle/>
                    <a:p>
                      <a:pPr algn="r" fontAlgn="b"/>
                      <a:r>
                        <a:rPr lang="en-AU" sz="1400" b="0" i="0" u="none" strike="noStrike" kern="1200">
                          <a:solidFill>
                            <a:srgbClr val="000000"/>
                          </a:solidFill>
                          <a:effectLst/>
                          <a:latin typeface="Calibri" panose="020F0502020204030204" pitchFamily="34" charset="0"/>
                          <a:ea typeface="+mn-ea"/>
                          <a:cs typeface="+mn-cs"/>
                        </a:rPr>
                        <a:t>0</a:t>
                      </a:r>
                    </a:p>
                  </a:txBody>
                  <a:tcPr marL="9525" marR="9525" marT="9525" marB="0" anchor="b">
                    <a:lnL>
                      <a:noFill/>
                    </a:lnL>
                    <a:lnR>
                      <a:noFill/>
                    </a:lnR>
                    <a:lnT>
                      <a:noFill/>
                    </a:lnT>
                    <a:lnB>
                      <a:noFill/>
                    </a:lnB>
                    <a:solidFill>
                      <a:srgbClr val="E7E6E6"/>
                    </a:solidFill>
                  </a:tcPr>
                </a:tc>
                <a:tc>
                  <a:txBody>
                    <a:bodyPr/>
                    <a:lstStyle/>
                    <a:p>
                      <a:pPr algn="r" fontAlgn="b"/>
                      <a:r>
                        <a:rPr lang="en-AU" sz="1400" b="0" i="0" u="none" strike="noStrike" kern="1200" dirty="0">
                          <a:solidFill>
                            <a:srgbClr val="000000"/>
                          </a:solidFill>
                          <a:effectLst/>
                          <a:latin typeface="Calibri" panose="020F0502020204030204" pitchFamily="34" charset="0"/>
                          <a:ea typeface="+mn-ea"/>
                          <a:cs typeface="+mn-cs"/>
                        </a:rPr>
                        <a:t>0</a:t>
                      </a:r>
                    </a:p>
                  </a:txBody>
                  <a:tcPr marL="9525" marR="9525" marT="9525" marB="0" anchor="b">
                    <a:lnL>
                      <a:noFill/>
                    </a:lnL>
                    <a:lnR>
                      <a:noFill/>
                    </a:lnR>
                    <a:lnT>
                      <a:noFill/>
                    </a:lnT>
                    <a:lnB>
                      <a:noFill/>
                    </a:lnB>
                    <a:solidFill>
                      <a:srgbClr val="E7E6E6"/>
                    </a:solidFill>
                  </a:tcPr>
                </a:tc>
                <a:tc>
                  <a:txBody>
                    <a:bodyPr/>
                    <a:lstStyle/>
                    <a:p>
                      <a:pPr algn="l" fontAlgn="b"/>
                      <a:r>
                        <a:rPr lang="en-AU" sz="1400" b="0" i="0" u="none" strike="noStrike" kern="1200">
                          <a:solidFill>
                            <a:srgbClr val="000000"/>
                          </a:solidFill>
                          <a:effectLst/>
                          <a:latin typeface="Calibri" panose="020F0502020204030204" pitchFamily="34" charset="0"/>
                          <a:ea typeface="+mn-ea"/>
                          <a:cs typeface="+mn-cs"/>
                        </a:rPr>
                        <a:t>..</a:t>
                      </a:r>
                    </a:p>
                  </a:txBody>
                  <a:tcPr marL="9525" marR="9525" marT="9525" marB="0" anchor="b">
                    <a:lnL>
                      <a:noFill/>
                    </a:lnL>
                    <a:lnR>
                      <a:noFill/>
                    </a:lnR>
                    <a:lnT>
                      <a:noFill/>
                    </a:lnT>
                    <a:lnB>
                      <a:noFill/>
                    </a:lnB>
                    <a:solidFill>
                      <a:srgbClr val="E7E6E6"/>
                    </a:solidFill>
                  </a:tcPr>
                </a:tc>
                <a:extLst>
                  <a:ext uri="{0D108BD9-81ED-4DB2-BD59-A6C34878D82A}">
                    <a16:rowId xmlns:a16="http://schemas.microsoft.com/office/drawing/2014/main" val="10010"/>
                  </a:ext>
                </a:extLst>
              </a:tr>
              <a:tr h="192525">
                <a:tc>
                  <a:txBody>
                    <a:bodyPr/>
                    <a:lstStyle/>
                    <a:p>
                      <a:pPr algn="l" fontAlgn="b"/>
                      <a:r>
                        <a:rPr lang="en-AU" sz="1400" b="1" i="0" u="none" strike="noStrike" kern="1200">
                          <a:solidFill>
                            <a:srgbClr val="000000"/>
                          </a:solidFill>
                          <a:effectLst/>
                          <a:latin typeface="Calibri" panose="020F0502020204030204" pitchFamily="34" charset="0"/>
                          <a:ea typeface="+mn-ea"/>
                          <a:cs typeface="+mn-cs"/>
                        </a:rPr>
                        <a:t>Peat products (kt)</a:t>
                      </a:r>
                    </a:p>
                  </a:txBody>
                  <a:tcPr marL="9525" marR="9525" marT="9525" marB="0" anchor="b">
                    <a:lnL>
                      <a:noFill/>
                    </a:lnL>
                    <a:lnR>
                      <a:noFill/>
                    </a:lnR>
                    <a:lnT>
                      <a:noFill/>
                    </a:lnT>
                    <a:lnB>
                      <a:noFill/>
                    </a:lnB>
                    <a:solidFill>
                      <a:srgbClr val="E7E6E6"/>
                    </a:solidFill>
                  </a:tcPr>
                </a:tc>
                <a:tc>
                  <a:txBody>
                    <a:bodyPr/>
                    <a:lstStyle/>
                    <a:p>
                      <a:pPr algn="r" fontAlgn="b"/>
                      <a:r>
                        <a:rPr lang="en-AU" sz="1400" b="0" i="0" u="none" strike="noStrike" kern="1200">
                          <a:solidFill>
                            <a:srgbClr val="000000"/>
                          </a:solidFill>
                          <a:effectLst/>
                          <a:latin typeface="Calibri" panose="020F0502020204030204" pitchFamily="34" charset="0"/>
                          <a:ea typeface="+mn-ea"/>
                          <a:cs typeface="+mn-cs"/>
                        </a:rPr>
                        <a:t>0</a:t>
                      </a:r>
                    </a:p>
                  </a:txBody>
                  <a:tcPr marL="9525" marR="9525" marT="9525" marB="0" anchor="b">
                    <a:lnL>
                      <a:noFill/>
                    </a:lnL>
                    <a:lnR>
                      <a:noFill/>
                    </a:lnR>
                    <a:lnT>
                      <a:noFill/>
                    </a:lnT>
                    <a:lnB>
                      <a:noFill/>
                    </a:lnB>
                    <a:solidFill>
                      <a:srgbClr val="E7E6E6"/>
                    </a:solidFill>
                  </a:tcPr>
                </a:tc>
                <a:tc>
                  <a:txBody>
                    <a:bodyPr/>
                    <a:lstStyle/>
                    <a:p>
                      <a:pPr algn="r" fontAlgn="b"/>
                      <a:r>
                        <a:rPr lang="en-AU" sz="1400" b="0" i="0" u="none" strike="noStrike" kern="1200">
                          <a:solidFill>
                            <a:srgbClr val="000000"/>
                          </a:solidFill>
                          <a:effectLst/>
                          <a:latin typeface="Calibri" panose="020F0502020204030204" pitchFamily="34" charset="0"/>
                          <a:ea typeface="+mn-ea"/>
                          <a:cs typeface="+mn-cs"/>
                        </a:rPr>
                        <a:t>0</a:t>
                      </a:r>
                    </a:p>
                  </a:txBody>
                  <a:tcPr marL="9525" marR="9525" marT="9525" marB="0" anchor="b">
                    <a:lnL>
                      <a:noFill/>
                    </a:lnL>
                    <a:lnR>
                      <a:noFill/>
                    </a:lnR>
                    <a:lnT>
                      <a:noFill/>
                    </a:lnT>
                    <a:lnB>
                      <a:noFill/>
                    </a:lnB>
                    <a:solidFill>
                      <a:srgbClr val="E7E6E6"/>
                    </a:solidFill>
                  </a:tcPr>
                </a:tc>
                <a:tc>
                  <a:txBody>
                    <a:bodyPr/>
                    <a:lstStyle/>
                    <a:p>
                      <a:pPr algn="l" fontAlgn="b"/>
                      <a:r>
                        <a:rPr lang="en-AU" sz="1400" b="0" i="0" u="none" strike="noStrike" kern="1200">
                          <a:solidFill>
                            <a:srgbClr val="000000"/>
                          </a:solidFill>
                          <a:effectLst/>
                          <a:latin typeface="Calibri" panose="020F0502020204030204" pitchFamily="34" charset="0"/>
                          <a:ea typeface="+mn-ea"/>
                          <a:cs typeface="+mn-cs"/>
                        </a:rPr>
                        <a:t>..</a:t>
                      </a:r>
                    </a:p>
                  </a:txBody>
                  <a:tcPr marL="9525" marR="9525" marT="9525" marB="0" anchor="b">
                    <a:lnL>
                      <a:noFill/>
                    </a:lnL>
                    <a:lnR>
                      <a:noFill/>
                    </a:lnR>
                    <a:lnT>
                      <a:noFill/>
                    </a:lnT>
                    <a:lnB>
                      <a:noFill/>
                    </a:lnB>
                    <a:solidFill>
                      <a:srgbClr val="E7E6E6"/>
                    </a:solidFill>
                  </a:tcPr>
                </a:tc>
                <a:extLst>
                  <a:ext uri="{0D108BD9-81ED-4DB2-BD59-A6C34878D82A}">
                    <a16:rowId xmlns:a16="http://schemas.microsoft.com/office/drawing/2014/main" val="10011"/>
                  </a:ext>
                </a:extLst>
              </a:tr>
              <a:tr h="192525">
                <a:tc>
                  <a:txBody>
                    <a:bodyPr/>
                    <a:lstStyle/>
                    <a:p>
                      <a:pPr algn="l" fontAlgn="b"/>
                      <a:r>
                        <a:rPr lang="en-AU" sz="1400" b="1" i="0" u="none" strike="noStrike" kern="1200">
                          <a:solidFill>
                            <a:srgbClr val="000000"/>
                          </a:solidFill>
                          <a:effectLst/>
                          <a:latin typeface="Calibri" panose="020F0502020204030204" pitchFamily="34" charset="0"/>
                          <a:ea typeface="+mn-ea"/>
                          <a:cs typeface="+mn-cs"/>
                        </a:rPr>
                        <a:t>Oil shale and oil sands (kt)</a:t>
                      </a:r>
                    </a:p>
                  </a:txBody>
                  <a:tcPr marL="9525" marR="9525" marT="9525" marB="0" anchor="b">
                    <a:lnL>
                      <a:noFill/>
                    </a:lnL>
                    <a:lnR>
                      <a:noFill/>
                    </a:lnR>
                    <a:lnT>
                      <a:noFill/>
                    </a:lnT>
                    <a:lnB>
                      <a:noFill/>
                    </a:lnB>
                    <a:solidFill>
                      <a:srgbClr val="E7E6E6"/>
                    </a:solidFill>
                  </a:tcPr>
                </a:tc>
                <a:tc>
                  <a:txBody>
                    <a:bodyPr/>
                    <a:lstStyle/>
                    <a:p>
                      <a:pPr algn="r" fontAlgn="b"/>
                      <a:r>
                        <a:rPr lang="en-AU" sz="1400" b="0" i="0" u="none" strike="noStrike" kern="1200">
                          <a:solidFill>
                            <a:srgbClr val="000000"/>
                          </a:solidFill>
                          <a:effectLst/>
                          <a:latin typeface="Calibri" panose="020F0502020204030204" pitchFamily="34" charset="0"/>
                          <a:ea typeface="+mn-ea"/>
                          <a:cs typeface="+mn-cs"/>
                        </a:rPr>
                        <a:t>0</a:t>
                      </a:r>
                    </a:p>
                  </a:txBody>
                  <a:tcPr marL="9525" marR="9525" marT="9525" marB="0" anchor="b">
                    <a:lnL>
                      <a:noFill/>
                    </a:lnL>
                    <a:lnR>
                      <a:noFill/>
                    </a:lnR>
                    <a:lnT>
                      <a:noFill/>
                    </a:lnT>
                    <a:lnB>
                      <a:noFill/>
                    </a:lnB>
                    <a:solidFill>
                      <a:srgbClr val="E7E6E6"/>
                    </a:solidFill>
                  </a:tcPr>
                </a:tc>
                <a:tc>
                  <a:txBody>
                    <a:bodyPr/>
                    <a:lstStyle/>
                    <a:p>
                      <a:pPr algn="r" fontAlgn="b"/>
                      <a:r>
                        <a:rPr lang="en-AU" sz="1400" b="0" i="0" u="none" strike="noStrike" kern="1200">
                          <a:solidFill>
                            <a:srgbClr val="000000"/>
                          </a:solidFill>
                          <a:effectLst/>
                          <a:latin typeface="Calibri" panose="020F0502020204030204" pitchFamily="34" charset="0"/>
                          <a:ea typeface="+mn-ea"/>
                          <a:cs typeface="+mn-cs"/>
                        </a:rPr>
                        <a:t>0</a:t>
                      </a:r>
                    </a:p>
                  </a:txBody>
                  <a:tcPr marL="9525" marR="9525" marT="9525" marB="0" anchor="b">
                    <a:lnL>
                      <a:noFill/>
                    </a:lnL>
                    <a:lnR>
                      <a:noFill/>
                    </a:lnR>
                    <a:lnT>
                      <a:noFill/>
                    </a:lnT>
                    <a:lnB>
                      <a:noFill/>
                    </a:lnB>
                    <a:solidFill>
                      <a:srgbClr val="E7E6E6"/>
                    </a:solidFill>
                  </a:tcPr>
                </a:tc>
                <a:tc>
                  <a:txBody>
                    <a:bodyPr/>
                    <a:lstStyle/>
                    <a:p>
                      <a:pPr algn="l" fontAlgn="b"/>
                      <a:r>
                        <a:rPr lang="en-AU" sz="1400" b="0" i="0" u="none" strike="noStrike" kern="1200">
                          <a:solidFill>
                            <a:srgbClr val="000000"/>
                          </a:solidFill>
                          <a:effectLst/>
                          <a:latin typeface="Calibri" panose="020F0502020204030204" pitchFamily="34" charset="0"/>
                          <a:ea typeface="+mn-ea"/>
                          <a:cs typeface="+mn-cs"/>
                        </a:rPr>
                        <a:t>..</a:t>
                      </a:r>
                    </a:p>
                  </a:txBody>
                  <a:tcPr marL="9525" marR="9525" marT="9525" marB="0" anchor="b">
                    <a:lnL>
                      <a:noFill/>
                    </a:lnL>
                    <a:lnR>
                      <a:noFill/>
                    </a:lnR>
                    <a:lnT>
                      <a:noFill/>
                    </a:lnT>
                    <a:lnB>
                      <a:noFill/>
                    </a:lnB>
                    <a:solidFill>
                      <a:srgbClr val="E7E6E6"/>
                    </a:solidFill>
                  </a:tcPr>
                </a:tc>
                <a:extLst>
                  <a:ext uri="{0D108BD9-81ED-4DB2-BD59-A6C34878D82A}">
                    <a16:rowId xmlns:a16="http://schemas.microsoft.com/office/drawing/2014/main" val="10012"/>
                  </a:ext>
                </a:extLst>
              </a:tr>
              <a:tr h="192525">
                <a:tc>
                  <a:txBody>
                    <a:bodyPr/>
                    <a:lstStyle/>
                    <a:p>
                      <a:pPr algn="l" fontAlgn="b"/>
                      <a:r>
                        <a:rPr lang="en-AU" sz="1400" b="1" i="0" u="none" strike="noStrike" kern="1200">
                          <a:solidFill>
                            <a:srgbClr val="000000"/>
                          </a:solidFill>
                          <a:effectLst/>
                          <a:latin typeface="Calibri" panose="020F0502020204030204" pitchFamily="34" charset="0"/>
                          <a:ea typeface="+mn-ea"/>
                          <a:cs typeface="+mn-cs"/>
                        </a:rPr>
                        <a:t>Natural gas (TJ-gross)</a:t>
                      </a:r>
                    </a:p>
                  </a:txBody>
                  <a:tcPr marL="9525" marR="9525" marT="9525" marB="0" anchor="b">
                    <a:lnL>
                      <a:noFill/>
                    </a:lnL>
                    <a:lnR>
                      <a:noFill/>
                    </a:lnR>
                    <a:lnT>
                      <a:noFill/>
                    </a:lnT>
                    <a:lnB>
                      <a:noFill/>
                    </a:lnB>
                    <a:solidFill>
                      <a:srgbClr val="E7E6E6"/>
                    </a:solidFill>
                  </a:tcPr>
                </a:tc>
                <a:tc>
                  <a:txBody>
                    <a:bodyPr/>
                    <a:lstStyle/>
                    <a:p>
                      <a:pPr algn="r" fontAlgn="b"/>
                      <a:r>
                        <a:rPr lang="en-AU" sz="1400" b="0" i="0" u="none" strike="noStrike" kern="1200">
                          <a:solidFill>
                            <a:srgbClr val="000000"/>
                          </a:solidFill>
                          <a:effectLst/>
                          <a:latin typeface="Calibri" panose="020F0502020204030204" pitchFamily="34" charset="0"/>
                          <a:ea typeface="+mn-ea"/>
                          <a:cs typeface="+mn-cs"/>
                        </a:rPr>
                        <a:t>146887</a:t>
                      </a:r>
                    </a:p>
                  </a:txBody>
                  <a:tcPr marL="9525" marR="9525" marT="9525" marB="0" anchor="b">
                    <a:lnL>
                      <a:noFill/>
                    </a:lnL>
                    <a:lnR>
                      <a:noFill/>
                    </a:lnR>
                    <a:lnT>
                      <a:noFill/>
                    </a:lnT>
                    <a:lnB>
                      <a:noFill/>
                    </a:lnB>
                    <a:solidFill>
                      <a:srgbClr val="E7E6E6"/>
                    </a:solidFill>
                  </a:tcPr>
                </a:tc>
                <a:tc>
                  <a:txBody>
                    <a:bodyPr/>
                    <a:lstStyle/>
                    <a:p>
                      <a:pPr algn="r" fontAlgn="b"/>
                      <a:r>
                        <a:rPr lang="en-AU" sz="1400" b="0" i="0" u="none" strike="noStrike" kern="1200">
                          <a:solidFill>
                            <a:srgbClr val="000000"/>
                          </a:solidFill>
                          <a:effectLst/>
                          <a:latin typeface="Calibri" panose="020F0502020204030204" pitchFamily="34" charset="0"/>
                          <a:ea typeface="+mn-ea"/>
                          <a:cs typeface="+mn-cs"/>
                        </a:rPr>
                        <a:t>135296</a:t>
                      </a:r>
                    </a:p>
                  </a:txBody>
                  <a:tcPr marL="9525" marR="9525" marT="9525" marB="0" anchor="b">
                    <a:lnL>
                      <a:noFill/>
                    </a:lnL>
                    <a:lnR>
                      <a:noFill/>
                    </a:lnR>
                    <a:lnT>
                      <a:noFill/>
                    </a:lnT>
                    <a:lnB>
                      <a:noFill/>
                    </a:lnB>
                    <a:solidFill>
                      <a:srgbClr val="E7E6E6"/>
                    </a:solidFill>
                  </a:tcPr>
                </a:tc>
                <a:tc>
                  <a:txBody>
                    <a:bodyPr/>
                    <a:lstStyle/>
                    <a:p>
                      <a:pPr algn="r" fontAlgn="b"/>
                      <a:r>
                        <a:rPr lang="en-AU" sz="1400" b="0" i="0" u="none" strike="noStrike" kern="1200">
                          <a:solidFill>
                            <a:srgbClr val="000000"/>
                          </a:solidFill>
                          <a:effectLst/>
                          <a:latin typeface="Calibri" panose="020F0502020204030204" pitchFamily="34" charset="0"/>
                          <a:ea typeface="+mn-ea"/>
                          <a:cs typeface="+mn-cs"/>
                        </a:rPr>
                        <a:t>142053</a:t>
                      </a:r>
                    </a:p>
                  </a:txBody>
                  <a:tcPr marL="9525" marR="9525" marT="9525" marB="0" anchor="b">
                    <a:lnL>
                      <a:noFill/>
                    </a:lnL>
                    <a:lnR>
                      <a:noFill/>
                    </a:lnR>
                    <a:lnT>
                      <a:noFill/>
                    </a:lnT>
                    <a:lnB>
                      <a:noFill/>
                    </a:lnB>
                    <a:solidFill>
                      <a:srgbClr val="E7E6E6"/>
                    </a:solidFill>
                  </a:tcPr>
                </a:tc>
                <a:extLst>
                  <a:ext uri="{0D108BD9-81ED-4DB2-BD59-A6C34878D82A}">
                    <a16:rowId xmlns:a16="http://schemas.microsoft.com/office/drawing/2014/main" val="10013"/>
                  </a:ext>
                </a:extLst>
              </a:tr>
              <a:tr h="192525">
                <a:tc>
                  <a:txBody>
                    <a:bodyPr/>
                    <a:lstStyle/>
                    <a:p>
                      <a:pPr algn="l" fontAlgn="b"/>
                      <a:r>
                        <a:rPr lang="en-AU" sz="1400" b="1" i="0" u="none" strike="noStrike" kern="1200">
                          <a:solidFill>
                            <a:srgbClr val="000000"/>
                          </a:solidFill>
                          <a:effectLst/>
                          <a:latin typeface="Calibri" panose="020F0502020204030204" pitchFamily="34" charset="0"/>
                          <a:ea typeface="+mn-ea"/>
                          <a:cs typeface="+mn-cs"/>
                        </a:rPr>
                        <a:t>Crude/NGL/feedstocks (if no detail) (kt)</a:t>
                      </a:r>
                    </a:p>
                  </a:txBody>
                  <a:tcPr marL="9525" marR="9525" marT="9525" marB="0" anchor="b">
                    <a:lnL>
                      <a:noFill/>
                    </a:lnL>
                    <a:lnR>
                      <a:noFill/>
                    </a:lnR>
                    <a:lnT>
                      <a:noFill/>
                    </a:lnT>
                    <a:lnB>
                      <a:noFill/>
                    </a:lnB>
                    <a:solidFill>
                      <a:srgbClr val="E7E6E6"/>
                    </a:solidFill>
                  </a:tcPr>
                </a:tc>
                <a:tc>
                  <a:txBody>
                    <a:bodyPr/>
                    <a:lstStyle/>
                    <a:p>
                      <a:pPr algn="l" fontAlgn="b"/>
                      <a:r>
                        <a:rPr lang="en-AU" sz="1400" b="0" i="0" u="none" strike="noStrike" kern="1200">
                          <a:solidFill>
                            <a:srgbClr val="000000"/>
                          </a:solidFill>
                          <a:effectLst/>
                          <a:latin typeface="Calibri" panose="020F0502020204030204" pitchFamily="34" charset="0"/>
                          <a:ea typeface="+mn-ea"/>
                          <a:cs typeface="+mn-cs"/>
                        </a:rPr>
                        <a:t>x</a:t>
                      </a:r>
                    </a:p>
                  </a:txBody>
                  <a:tcPr marL="9525" marR="9525" marT="9525" marB="0" anchor="b">
                    <a:lnL>
                      <a:noFill/>
                    </a:lnL>
                    <a:lnR>
                      <a:noFill/>
                    </a:lnR>
                    <a:lnT>
                      <a:noFill/>
                    </a:lnT>
                    <a:lnB>
                      <a:noFill/>
                    </a:lnB>
                    <a:solidFill>
                      <a:srgbClr val="E7E6E6"/>
                    </a:solidFill>
                  </a:tcPr>
                </a:tc>
                <a:tc>
                  <a:txBody>
                    <a:bodyPr/>
                    <a:lstStyle/>
                    <a:p>
                      <a:pPr algn="l" fontAlgn="b"/>
                      <a:r>
                        <a:rPr lang="en-AU" sz="1400" b="0" i="0" u="none" strike="noStrike" kern="1200">
                          <a:solidFill>
                            <a:srgbClr val="000000"/>
                          </a:solidFill>
                          <a:effectLst/>
                          <a:latin typeface="Calibri" panose="020F0502020204030204" pitchFamily="34" charset="0"/>
                          <a:ea typeface="+mn-ea"/>
                          <a:cs typeface="+mn-cs"/>
                        </a:rPr>
                        <a:t>x</a:t>
                      </a:r>
                    </a:p>
                  </a:txBody>
                  <a:tcPr marL="9525" marR="9525" marT="9525" marB="0" anchor="b">
                    <a:lnL>
                      <a:noFill/>
                    </a:lnL>
                    <a:lnR>
                      <a:noFill/>
                    </a:lnR>
                    <a:lnT>
                      <a:noFill/>
                    </a:lnT>
                    <a:lnB>
                      <a:noFill/>
                    </a:lnB>
                    <a:solidFill>
                      <a:srgbClr val="E7E6E6"/>
                    </a:solidFill>
                  </a:tcPr>
                </a:tc>
                <a:tc>
                  <a:txBody>
                    <a:bodyPr/>
                    <a:lstStyle/>
                    <a:p>
                      <a:pPr algn="l" fontAlgn="b"/>
                      <a:r>
                        <a:rPr lang="en-AU" sz="1400" b="0" i="0" u="none" strike="noStrike" kern="1200">
                          <a:solidFill>
                            <a:srgbClr val="000000"/>
                          </a:solidFill>
                          <a:effectLst/>
                          <a:latin typeface="Calibri" panose="020F0502020204030204" pitchFamily="34" charset="0"/>
                          <a:ea typeface="+mn-ea"/>
                          <a:cs typeface="+mn-cs"/>
                        </a:rPr>
                        <a:t>x</a:t>
                      </a:r>
                    </a:p>
                  </a:txBody>
                  <a:tcPr marL="9525" marR="9525" marT="9525" marB="0" anchor="b">
                    <a:lnL>
                      <a:noFill/>
                    </a:lnL>
                    <a:lnR>
                      <a:noFill/>
                    </a:lnR>
                    <a:lnT>
                      <a:noFill/>
                    </a:lnT>
                    <a:lnB>
                      <a:noFill/>
                    </a:lnB>
                    <a:solidFill>
                      <a:srgbClr val="E7E6E6"/>
                    </a:solidFill>
                  </a:tcPr>
                </a:tc>
                <a:extLst>
                  <a:ext uri="{0D108BD9-81ED-4DB2-BD59-A6C34878D82A}">
                    <a16:rowId xmlns:a16="http://schemas.microsoft.com/office/drawing/2014/main" val="10014"/>
                  </a:ext>
                </a:extLst>
              </a:tr>
              <a:tr h="192525">
                <a:tc>
                  <a:txBody>
                    <a:bodyPr/>
                    <a:lstStyle/>
                    <a:p>
                      <a:pPr algn="l" fontAlgn="b"/>
                      <a:r>
                        <a:rPr lang="en-AU" sz="1400" b="1" i="0" u="none" strike="noStrike" kern="1200" dirty="0">
                          <a:solidFill>
                            <a:srgbClr val="000000"/>
                          </a:solidFill>
                          <a:effectLst/>
                          <a:latin typeface="Calibri" panose="020F0502020204030204" pitchFamily="34" charset="0"/>
                          <a:ea typeface="+mn-ea"/>
                          <a:cs typeface="+mn-cs"/>
                        </a:rPr>
                        <a:t>Crude oil (</a:t>
                      </a:r>
                      <a:r>
                        <a:rPr lang="en-AU" sz="1400" b="1" i="0" u="none" strike="noStrike" kern="1200" dirty="0" err="1">
                          <a:solidFill>
                            <a:srgbClr val="000000"/>
                          </a:solidFill>
                          <a:effectLst/>
                          <a:latin typeface="Calibri" panose="020F0502020204030204" pitchFamily="34" charset="0"/>
                          <a:ea typeface="+mn-ea"/>
                          <a:cs typeface="+mn-cs"/>
                        </a:rPr>
                        <a:t>kt</a:t>
                      </a:r>
                      <a:r>
                        <a:rPr lang="en-AU" sz="1400" b="1" i="0" u="none" strike="noStrike" kern="1200" dirty="0">
                          <a:solidFill>
                            <a:srgbClr val="000000"/>
                          </a:solidFill>
                          <a:effectLst/>
                          <a:latin typeface="Calibri" panose="020F0502020204030204" pitchFamily="34" charset="0"/>
                          <a:ea typeface="+mn-ea"/>
                          <a:cs typeface="+mn-cs"/>
                        </a:rPr>
                        <a:t>)</a:t>
                      </a:r>
                    </a:p>
                  </a:txBody>
                  <a:tcPr marL="9525" marR="9525" marT="9525" marB="0" anchor="b">
                    <a:lnL>
                      <a:noFill/>
                    </a:lnL>
                    <a:lnR>
                      <a:noFill/>
                    </a:lnR>
                    <a:lnT>
                      <a:noFill/>
                    </a:lnT>
                    <a:lnB>
                      <a:noFill/>
                    </a:lnB>
                    <a:solidFill>
                      <a:srgbClr val="E7E6E6"/>
                    </a:solidFill>
                  </a:tcPr>
                </a:tc>
                <a:tc>
                  <a:txBody>
                    <a:bodyPr/>
                    <a:lstStyle/>
                    <a:p>
                      <a:pPr algn="r" fontAlgn="b"/>
                      <a:r>
                        <a:rPr lang="en-AU" sz="1400" b="0" i="0" u="none" strike="noStrike" kern="1200">
                          <a:solidFill>
                            <a:srgbClr val="000000"/>
                          </a:solidFill>
                          <a:effectLst/>
                          <a:latin typeface="Calibri" panose="020F0502020204030204" pitchFamily="34" charset="0"/>
                          <a:ea typeface="+mn-ea"/>
                          <a:cs typeface="+mn-cs"/>
                        </a:rPr>
                        <a:t>781</a:t>
                      </a:r>
                    </a:p>
                  </a:txBody>
                  <a:tcPr marL="9525" marR="9525" marT="9525" marB="0" anchor="b">
                    <a:lnL>
                      <a:noFill/>
                    </a:lnL>
                    <a:lnR>
                      <a:noFill/>
                    </a:lnR>
                    <a:lnT>
                      <a:noFill/>
                    </a:lnT>
                    <a:lnB>
                      <a:noFill/>
                    </a:lnB>
                    <a:solidFill>
                      <a:srgbClr val="E7E6E6"/>
                    </a:solidFill>
                  </a:tcPr>
                </a:tc>
                <a:tc>
                  <a:txBody>
                    <a:bodyPr/>
                    <a:lstStyle/>
                    <a:p>
                      <a:pPr algn="r" fontAlgn="b"/>
                      <a:r>
                        <a:rPr lang="en-AU" sz="1400" b="0" i="0" u="none" strike="noStrike" kern="1200">
                          <a:solidFill>
                            <a:srgbClr val="000000"/>
                          </a:solidFill>
                          <a:effectLst/>
                          <a:latin typeface="Calibri" panose="020F0502020204030204" pitchFamily="34" charset="0"/>
                          <a:ea typeface="+mn-ea"/>
                          <a:cs typeface="+mn-cs"/>
                        </a:rPr>
                        <a:t>754</a:t>
                      </a:r>
                    </a:p>
                  </a:txBody>
                  <a:tcPr marL="9525" marR="9525" marT="9525" marB="0" anchor="b">
                    <a:lnL>
                      <a:noFill/>
                    </a:lnL>
                    <a:lnR>
                      <a:noFill/>
                    </a:lnR>
                    <a:lnT>
                      <a:noFill/>
                    </a:lnT>
                    <a:lnB>
                      <a:noFill/>
                    </a:lnB>
                    <a:solidFill>
                      <a:srgbClr val="E7E6E6"/>
                    </a:solidFill>
                  </a:tcPr>
                </a:tc>
                <a:tc>
                  <a:txBody>
                    <a:bodyPr/>
                    <a:lstStyle/>
                    <a:p>
                      <a:pPr algn="r" fontAlgn="b"/>
                      <a:r>
                        <a:rPr lang="en-AU" sz="1400" b="0" i="0" u="none" strike="noStrike" kern="1200" dirty="0">
                          <a:solidFill>
                            <a:srgbClr val="000000"/>
                          </a:solidFill>
                          <a:effectLst/>
                          <a:latin typeface="Calibri" panose="020F0502020204030204" pitchFamily="34" charset="0"/>
                          <a:ea typeface="+mn-ea"/>
                          <a:cs typeface="+mn-cs"/>
                        </a:rPr>
                        <a:t>804</a:t>
                      </a:r>
                    </a:p>
                  </a:txBody>
                  <a:tcPr marL="9525" marR="9525" marT="9525" marB="0" anchor="b">
                    <a:lnL>
                      <a:noFill/>
                    </a:lnL>
                    <a:lnR>
                      <a:noFill/>
                    </a:lnR>
                    <a:lnT>
                      <a:noFill/>
                    </a:lnT>
                    <a:lnB>
                      <a:noFill/>
                    </a:lnB>
                    <a:solidFill>
                      <a:srgbClr val="E7E6E6"/>
                    </a:solidFill>
                  </a:tcPr>
                </a:tc>
                <a:extLst>
                  <a:ext uri="{0D108BD9-81ED-4DB2-BD59-A6C34878D82A}">
                    <a16:rowId xmlns:a16="http://schemas.microsoft.com/office/drawing/2014/main" val="10015"/>
                  </a:ext>
                </a:extLst>
              </a:tr>
            </a:tbl>
          </a:graphicData>
        </a:graphic>
      </p:graphicFrame>
      <p:sp>
        <p:nvSpPr>
          <p:cNvPr id="7" name="TextBox 6"/>
          <p:cNvSpPr txBox="1"/>
          <p:nvPr/>
        </p:nvSpPr>
        <p:spPr>
          <a:xfrm>
            <a:off x="942397" y="804783"/>
            <a:ext cx="7230003" cy="1477328"/>
          </a:xfrm>
          <a:prstGeom prst="rect">
            <a:avLst/>
          </a:prstGeom>
          <a:noFill/>
        </p:spPr>
        <p:txBody>
          <a:bodyPr wrap="square" rtlCol="0">
            <a:spAutoFit/>
          </a:bodyPr>
          <a:lstStyle/>
          <a:p>
            <a:r>
              <a:rPr lang="en-AU" dirty="0"/>
              <a:t>Are you already responding to:</a:t>
            </a:r>
          </a:p>
          <a:p>
            <a:pPr marL="742950" lvl="1" indent="-285750">
              <a:buFont typeface="Arial" panose="020B0604020202020204" pitchFamily="34" charset="0"/>
              <a:buChar char="•"/>
            </a:pPr>
            <a:r>
              <a:rPr lang="en-AU" dirty="0"/>
              <a:t>IEA questionnaires?</a:t>
            </a:r>
          </a:p>
          <a:p>
            <a:pPr marL="742950" lvl="1" indent="-285750">
              <a:buFont typeface="Arial" panose="020B0604020202020204" pitchFamily="34" charset="0"/>
              <a:buChar char="•"/>
            </a:pPr>
            <a:r>
              <a:rPr lang="en-AU" dirty="0"/>
              <a:t>UN statistics Division?</a:t>
            </a:r>
          </a:p>
          <a:p>
            <a:pPr lvl="1"/>
            <a:endParaRPr lang="en-AU" dirty="0"/>
          </a:p>
          <a:p>
            <a:r>
              <a:rPr lang="en-AU" dirty="0"/>
              <a:t>If not, seriously consider  doing it.</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12354" y="274639"/>
            <a:ext cx="768164" cy="678166"/>
          </a:xfrm>
          <a:prstGeom prst="rect">
            <a:avLst/>
          </a:prstGeom>
        </p:spPr>
      </p:pic>
    </p:spTree>
    <p:extLst>
      <p:ext uri="{BB962C8B-B14F-4D97-AF65-F5344CB8AC3E}">
        <p14:creationId xmlns:p14="http://schemas.microsoft.com/office/powerpoint/2010/main" val="9291894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Footer Placeholder 3"/>
          <p:cNvSpPr>
            <a:spLocks noGrp="1"/>
          </p:cNvSpPr>
          <p:nvPr>
            <p:ph type="ftr" sz="quarter" idx="11"/>
          </p:nvPr>
        </p:nvSpPr>
        <p:spPr/>
        <p:txBody>
          <a:bodyPr/>
          <a:lstStyle/>
          <a:p>
            <a:r>
              <a:rPr lang="en-AU" dirty="0"/>
              <a:t>EW-MFA Webinar 1 for Laos and Philippines| 6 November 2017</a:t>
            </a:r>
            <a:endParaRPr lang="en-US" dirty="0"/>
          </a:p>
        </p:txBody>
      </p:sp>
      <p:sp>
        <p:nvSpPr>
          <p:cNvPr id="3" name="Slide Number Placeholder 2"/>
          <p:cNvSpPr>
            <a:spLocks noGrp="1"/>
          </p:cNvSpPr>
          <p:nvPr>
            <p:ph type="sldNum" sz="quarter" idx="4"/>
          </p:nvPr>
        </p:nvSpPr>
        <p:spPr/>
        <p:txBody>
          <a:bodyPr/>
          <a:lstStyle/>
          <a:p>
            <a:fld id="{2ABE124A-B5C5-46E0-B944-45307B126769}" type="slidenum">
              <a:rPr lang="en-AU" smtClean="0"/>
              <a:pPr/>
              <a:t>33</a:t>
            </a:fld>
            <a:r>
              <a:rPr lang="en-AU"/>
              <a:t>  |</a:t>
            </a:r>
            <a:endParaRPr lang="en-AU" dirty="0"/>
          </a:p>
        </p:txBody>
      </p:sp>
      <p:sp>
        <p:nvSpPr>
          <p:cNvPr id="9" name="Title 8"/>
          <p:cNvSpPr>
            <a:spLocks noGrp="1"/>
          </p:cNvSpPr>
          <p:nvPr>
            <p:ph type="title" idx="4294967295"/>
          </p:nvPr>
        </p:nvSpPr>
        <p:spPr>
          <a:xfrm>
            <a:off x="646127" y="332657"/>
            <a:ext cx="8174345" cy="648072"/>
          </a:xfrm>
        </p:spPr>
        <p:txBody>
          <a:bodyPr>
            <a:noAutofit/>
          </a:bodyPr>
          <a:lstStyle/>
          <a:p>
            <a:r>
              <a:rPr lang="en-AU" sz="2400" dirty="0"/>
              <a:t>Reporting energy according to IEA or UNSD specifications</a:t>
            </a:r>
            <a:endParaRPr lang="en-AU" sz="2400" dirty="0">
              <a:effectLst/>
            </a:endParaRPr>
          </a:p>
        </p:txBody>
      </p:sp>
      <p:sp>
        <p:nvSpPr>
          <p:cNvPr id="4" name="TextBox 3"/>
          <p:cNvSpPr txBox="1"/>
          <p:nvPr/>
        </p:nvSpPr>
        <p:spPr>
          <a:xfrm>
            <a:off x="618989" y="1268760"/>
            <a:ext cx="7913451" cy="3416320"/>
          </a:xfrm>
          <a:prstGeom prst="rect">
            <a:avLst/>
          </a:prstGeom>
          <a:noFill/>
        </p:spPr>
        <p:txBody>
          <a:bodyPr wrap="square" rtlCol="0">
            <a:spAutoFit/>
          </a:bodyPr>
          <a:lstStyle/>
          <a:p>
            <a:r>
              <a:rPr lang="en-AU" dirty="0"/>
              <a:t>Detailed data required for this purpose far exceeds what is necessary for high quality MFA accounts</a:t>
            </a:r>
          </a:p>
          <a:p>
            <a:endParaRPr lang="en-AU" dirty="0"/>
          </a:p>
          <a:p>
            <a:r>
              <a:rPr lang="en-AU" dirty="0"/>
              <a:t>Yields a lot of valuable information about the structure of one of the most crucial aspects of your economy.</a:t>
            </a:r>
          </a:p>
          <a:p>
            <a:endParaRPr lang="en-AU" dirty="0"/>
          </a:p>
          <a:p>
            <a:r>
              <a:rPr lang="en-AU" dirty="0"/>
              <a:t>Is well supported by the agencies involved in terms of providing questionnaires and manuals</a:t>
            </a:r>
          </a:p>
          <a:p>
            <a:endParaRPr lang="en-AU" dirty="0"/>
          </a:p>
          <a:p>
            <a:r>
              <a:rPr lang="en-AU" dirty="0"/>
              <a:t>In short: The best way to deal with this category of MFA accounts is to begin reporting to one of these agencies – simple concordance exercise after that is achieved.</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7974" y="178944"/>
            <a:ext cx="768164" cy="678166"/>
          </a:xfrm>
          <a:prstGeom prst="rect">
            <a:avLst/>
          </a:prstGeom>
        </p:spPr>
      </p:pic>
    </p:spTree>
    <p:extLst>
      <p:ext uri="{BB962C8B-B14F-4D97-AF65-F5344CB8AC3E}">
        <p14:creationId xmlns:p14="http://schemas.microsoft.com/office/powerpoint/2010/main" val="4156590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Footer Placeholder 3"/>
          <p:cNvSpPr>
            <a:spLocks noGrp="1"/>
          </p:cNvSpPr>
          <p:nvPr>
            <p:ph type="ftr" sz="quarter" idx="11"/>
          </p:nvPr>
        </p:nvSpPr>
        <p:spPr/>
        <p:txBody>
          <a:bodyPr/>
          <a:lstStyle/>
          <a:p>
            <a:r>
              <a:rPr lang="en-AU" dirty="0"/>
              <a:t>EW-MFA Webinar 1 for Laos and Philippines| 6 November 2017</a:t>
            </a:r>
            <a:endParaRPr lang="en-US" dirty="0"/>
          </a:p>
        </p:txBody>
      </p:sp>
      <p:sp>
        <p:nvSpPr>
          <p:cNvPr id="3" name="Slide Number Placeholder 2"/>
          <p:cNvSpPr>
            <a:spLocks noGrp="1"/>
          </p:cNvSpPr>
          <p:nvPr>
            <p:ph type="sldNum" sz="quarter" idx="4"/>
          </p:nvPr>
        </p:nvSpPr>
        <p:spPr/>
        <p:txBody>
          <a:bodyPr/>
          <a:lstStyle/>
          <a:p>
            <a:fld id="{2ABE124A-B5C5-46E0-B944-45307B126769}" type="slidenum">
              <a:rPr lang="en-AU" smtClean="0"/>
              <a:pPr/>
              <a:t>34</a:t>
            </a:fld>
            <a:r>
              <a:rPr lang="en-AU"/>
              <a:t>  |</a:t>
            </a:r>
            <a:endParaRPr lang="en-AU" dirty="0"/>
          </a:p>
        </p:txBody>
      </p:sp>
      <p:sp>
        <p:nvSpPr>
          <p:cNvPr id="9" name="Title 8"/>
          <p:cNvSpPr>
            <a:spLocks noGrp="1"/>
          </p:cNvSpPr>
          <p:nvPr>
            <p:ph type="title" idx="4294967295"/>
          </p:nvPr>
        </p:nvSpPr>
        <p:spPr>
          <a:xfrm>
            <a:off x="646127" y="332656"/>
            <a:ext cx="7886313" cy="720079"/>
          </a:xfrm>
          <a:solidFill>
            <a:schemeClr val="accent4">
              <a:lumMod val="20000"/>
              <a:lumOff val="80000"/>
            </a:schemeClr>
          </a:solidFill>
        </p:spPr>
        <p:txBody>
          <a:bodyPr>
            <a:noAutofit/>
          </a:bodyPr>
          <a:lstStyle/>
          <a:p>
            <a:pPr algn="ctr"/>
            <a:r>
              <a:rPr lang="en-AU" sz="2400" dirty="0"/>
              <a:t>Feedback / workshop prep. questions: Fossil fuels (and</a:t>
            </a:r>
            <a:br>
              <a:rPr lang="en-AU" sz="2400" dirty="0"/>
            </a:br>
            <a:r>
              <a:rPr lang="en-AU" sz="2400" dirty="0"/>
              <a:t>energy statistics more generally)</a:t>
            </a:r>
            <a:endParaRPr lang="en-AU" sz="2400" dirty="0">
              <a:effectLst/>
            </a:endParaRPr>
          </a:p>
        </p:txBody>
      </p:sp>
      <p:sp>
        <p:nvSpPr>
          <p:cNvPr id="4" name="TextBox 3"/>
          <p:cNvSpPr txBox="1"/>
          <p:nvPr/>
        </p:nvSpPr>
        <p:spPr>
          <a:xfrm>
            <a:off x="618989" y="1268760"/>
            <a:ext cx="7913451" cy="3139321"/>
          </a:xfrm>
          <a:prstGeom prst="rect">
            <a:avLst/>
          </a:prstGeom>
          <a:solidFill>
            <a:schemeClr val="accent4">
              <a:lumMod val="20000"/>
              <a:lumOff val="80000"/>
            </a:schemeClr>
          </a:solidFill>
        </p:spPr>
        <p:txBody>
          <a:bodyPr wrap="square" rtlCol="0">
            <a:spAutoFit/>
          </a:bodyPr>
          <a:lstStyle/>
          <a:p>
            <a:r>
              <a:rPr lang="en-AU" dirty="0"/>
              <a:t>If reporting to IEA or UN:</a:t>
            </a:r>
          </a:p>
          <a:p>
            <a:pPr marL="742950" lvl="1" indent="-285750">
              <a:buFont typeface="Arial" panose="020B0604020202020204" pitchFamily="34" charset="0"/>
              <a:buChar char="•"/>
            </a:pPr>
            <a:r>
              <a:rPr lang="en-AU" dirty="0"/>
              <a:t>Is it your department doing the reporting? (EW-MFA problem solved)</a:t>
            </a:r>
          </a:p>
          <a:p>
            <a:pPr marL="742950" lvl="1" indent="-285750">
              <a:buFont typeface="Arial" panose="020B0604020202020204" pitchFamily="34" charset="0"/>
              <a:buChar char="•"/>
            </a:pPr>
            <a:r>
              <a:rPr lang="en-AU" dirty="0"/>
              <a:t>If not, then who, and can you get access to the primary data?</a:t>
            </a:r>
          </a:p>
          <a:p>
            <a:pPr lvl="1"/>
            <a:endParaRPr lang="en-AU" dirty="0"/>
          </a:p>
          <a:p>
            <a:r>
              <a:rPr lang="en-AU" dirty="0"/>
              <a:t>If not currently reporting to IEA or UN?: </a:t>
            </a:r>
          </a:p>
          <a:p>
            <a:pPr marL="742950" lvl="1" indent="-285750">
              <a:buFont typeface="Arial" panose="020B0604020202020204" pitchFamily="34" charset="0"/>
              <a:buChar char="•"/>
            </a:pPr>
            <a:r>
              <a:rPr lang="en-AU" dirty="0"/>
              <a:t>Who would be charged with doing so?</a:t>
            </a:r>
          </a:p>
          <a:p>
            <a:pPr marL="742950" lvl="1" indent="-285750">
              <a:buFont typeface="Arial" panose="020B0604020202020204" pitchFamily="34" charset="0"/>
              <a:buChar char="•"/>
            </a:pPr>
            <a:r>
              <a:rPr lang="en-AU" dirty="0"/>
              <a:t>Where would they get their data?</a:t>
            </a:r>
          </a:p>
          <a:p>
            <a:pPr marL="742950" lvl="1" indent="-285750">
              <a:buFont typeface="Arial" panose="020B0604020202020204" pitchFamily="34" charset="0"/>
              <a:buChar char="•"/>
            </a:pPr>
            <a:r>
              <a:rPr lang="en-AU" dirty="0"/>
              <a:t>Can it be made to happen? (have a look at UN questionnaire and support at </a:t>
            </a:r>
            <a:r>
              <a:rPr lang="en-AU" dirty="0">
                <a:hlinkClick r:id="rId3"/>
              </a:rPr>
              <a:t>https://unstats.un.org/unsd/energy/quest.htm</a:t>
            </a:r>
            <a:r>
              <a:rPr lang="en-AU" dirty="0"/>
              <a:t>)</a:t>
            </a:r>
          </a:p>
          <a:p>
            <a:pPr lvl="1"/>
            <a:endParaRPr lang="en-AU" dirty="0"/>
          </a:p>
          <a:p>
            <a:pPr lvl="1"/>
            <a:r>
              <a:rPr lang="en-AU" dirty="0"/>
              <a:t> </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48358" y="116631"/>
            <a:ext cx="768164" cy="678166"/>
          </a:xfrm>
          <a:prstGeom prst="rect">
            <a:avLst/>
          </a:prstGeom>
        </p:spPr>
      </p:pic>
    </p:spTree>
    <p:extLst>
      <p:ext uri="{BB962C8B-B14F-4D97-AF65-F5344CB8AC3E}">
        <p14:creationId xmlns:p14="http://schemas.microsoft.com/office/powerpoint/2010/main" val="25079356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a:latin typeface="Tw Cen MT" panose="020B0602020104020603" pitchFamily="34" charset="0"/>
              </a:rPr>
              <a:t>Domestic Extraction of Metal Ores</a:t>
            </a:r>
          </a:p>
        </p:txBody>
      </p:sp>
      <p:sp>
        <p:nvSpPr>
          <p:cNvPr id="3" name="Subtitle 2"/>
          <p:cNvSpPr>
            <a:spLocks noGrp="1"/>
          </p:cNvSpPr>
          <p:nvPr>
            <p:ph type="subTitle" idx="1"/>
          </p:nvPr>
        </p:nvSpPr>
        <p:spPr/>
        <p:txBody>
          <a:bodyPr/>
          <a:lstStyle/>
          <a:p>
            <a:endParaRPr lang="en-AU"/>
          </a:p>
        </p:txBody>
      </p:sp>
      <p:sp>
        <p:nvSpPr>
          <p:cNvPr id="4" name="Text Placeholder 3"/>
          <p:cNvSpPr>
            <a:spLocks noGrp="1"/>
          </p:cNvSpPr>
          <p:nvPr>
            <p:ph type="body" sz="quarter" idx="17"/>
          </p:nvPr>
        </p:nvSpPr>
        <p:spPr/>
        <p:txBody>
          <a:bodyPr/>
          <a:lstStyle/>
          <a:p>
            <a:endParaRPr lang="en-AU"/>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671" y="6093296"/>
            <a:ext cx="768164" cy="678166"/>
          </a:xfrm>
          <a:prstGeom prst="rect">
            <a:avLst/>
          </a:prstGeom>
        </p:spPr>
      </p:pic>
    </p:spTree>
    <p:extLst>
      <p:ext uri="{BB962C8B-B14F-4D97-AF65-F5344CB8AC3E}">
        <p14:creationId xmlns:p14="http://schemas.microsoft.com/office/powerpoint/2010/main" val="36010743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Footer Placeholder 3"/>
          <p:cNvSpPr>
            <a:spLocks noGrp="1"/>
          </p:cNvSpPr>
          <p:nvPr>
            <p:ph type="ftr" sz="quarter" idx="11"/>
          </p:nvPr>
        </p:nvSpPr>
        <p:spPr/>
        <p:txBody>
          <a:bodyPr/>
          <a:lstStyle/>
          <a:p>
            <a:r>
              <a:rPr lang="en-AU" dirty="0"/>
              <a:t>EW-MFA Webinar 1 for Laos and Philippines| 6 November 2017</a:t>
            </a:r>
            <a:endParaRPr lang="en-US" dirty="0"/>
          </a:p>
        </p:txBody>
      </p:sp>
      <p:sp>
        <p:nvSpPr>
          <p:cNvPr id="3" name="Slide Number Placeholder 2"/>
          <p:cNvSpPr>
            <a:spLocks noGrp="1"/>
          </p:cNvSpPr>
          <p:nvPr>
            <p:ph type="sldNum" sz="quarter" idx="4"/>
          </p:nvPr>
        </p:nvSpPr>
        <p:spPr/>
        <p:txBody>
          <a:bodyPr/>
          <a:lstStyle/>
          <a:p>
            <a:fld id="{2ABE124A-B5C5-46E0-B944-45307B126769}" type="slidenum">
              <a:rPr lang="en-AU" smtClean="0"/>
              <a:pPr/>
              <a:t>36</a:t>
            </a:fld>
            <a:r>
              <a:rPr lang="en-AU"/>
              <a:t>  |</a:t>
            </a:r>
            <a:endParaRPr lang="en-AU" dirty="0"/>
          </a:p>
        </p:txBody>
      </p:sp>
      <p:sp>
        <p:nvSpPr>
          <p:cNvPr id="9" name="Title 8"/>
          <p:cNvSpPr>
            <a:spLocks noGrp="1"/>
          </p:cNvSpPr>
          <p:nvPr>
            <p:ph type="title" idx="4294967295"/>
          </p:nvPr>
        </p:nvSpPr>
        <p:spPr>
          <a:xfrm>
            <a:off x="646127" y="332656"/>
            <a:ext cx="8461375" cy="792087"/>
          </a:xfrm>
        </p:spPr>
        <p:txBody>
          <a:bodyPr>
            <a:noAutofit/>
          </a:bodyPr>
          <a:lstStyle/>
          <a:p>
            <a:pPr algn="ctr"/>
            <a:r>
              <a:rPr lang="en-AU" sz="2800" dirty="0"/>
              <a:t>A.2  Metal ores and M.2 Metal content – </a:t>
            </a:r>
            <a:br>
              <a:rPr lang="en-AU" sz="2800" dirty="0"/>
            </a:br>
            <a:r>
              <a:rPr lang="en-AU" sz="2800" dirty="0"/>
              <a:t>structure of MFA account</a:t>
            </a:r>
            <a:endParaRPr lang="en-AU" sz="2800" dirty="0">
              <a:effectLst/>
            </a:endParaRPr>
          </a:p>
        </p:txBody>
      </p:sp>
      <p:graphicFrame>
        <p:nvGraphicFramePr>
          <p:cNvPr id="6" name="Table 5"/>
          <p:cNvGraphicFramePr>
            <a:graphicFrameLocks noGrp="1"/>
          </p:cNvGraphicFramePr>
          <p:nvPr>
            <p:extLst/>
          </p:nvPr>
        </p:nvGraphicFramePr>
        <p:xfrm>
          <a:off x="619573" y="1556792"/>
          <a:ext cx="7920880" cy="4061339"/>
        </p:xfrm>
        <a:graphic>
          <a:graphicData uri="http://schemas.openxmlformats.org/drawingml/2006/table">
            <a:tbl>
              <a:tblPr/>
              <a:tblGrid>
                <a:gridCol w="2304256">
                  <a:extLst>
                    <a:ext uri="{9D8B030D-6E8A-4147-A177-3AD203B41FA5}">
                      <a16:colId xmlns:a16="http://schemas.microsoft.com/office/drawing/2014/main" val="20000"/>
                    </a:ext>
                  </a:extLst>
                </a:gridCol>
                <a:gridCol w="1240811">
                  <a:extLst>
                    <a:ext uri="{9D8B030D-6E8A-4147-A177-3AD203B41FA5}">
                      <a16:colId xmlns:a16="http://schemas.microsoft.com/office/drawing/2014/main" val="20001"/>
                    </a:ext>
                  </a:extLst>
                </a:gridCol>
                <a:gridCol w="4375813">
                  <a:extLst>
                    <a:ext uri="{9D8B030D-6E8A-4147-A177-3AD203B41FA5}">
                      <a16:colId xmlns:a16="http://schemas.microsoft.com/office/drawing/2014/main" val="20002"/>
                    </a:ext>
                  </a:extLst>
                </a:gridCol>
              </a:tblGrid>
              <a:tr h="181068">
                <a:tc>
                  <a:txBody>
                    <a:bodyPr/>
                    <a:lstStyle/>
                    <a:p>
                      <a:pPr algn="l" fontAlgn="b"/>
                      <a:r>
                        <a:rPr lang="en-AU" sz="1600" b="0" i="0" u="none" strike="noStrike" dirty="0">
                          <a:solidFill>
                            <a:srgbClr val="000000"/>
                          </a:solidFill>
                          <a:effectLst/>
                          <a:latin typeface="Calibri" panose="020F0502020204030204" pitchFamily="34" charset="0"/>
                        </a:rPr>
                        <a:t>Iron</a:t>
                      </a:r>
                      <a:r>
                        <a:rPr lang="en-AU" sz="1600" b="0" i="0" u="none" strike="noStrike" baseline="0" dirty="0">
                          <a:solidFill>
                            <a:srgbClr val="000000"/>
                          </a:solidFill>
                          <a:effectLst/>
                          <a:latin typeface="Calibri" panose="020F0502020204030204" pitchFamily="34" charset="0"/>
                        </a:rPr>
                        <a:t> ores</a:t>
                      </a:r>
                      <a:endParaRPr lang="en-AU" sz="1600" b="0" i="0" u="none" strike="noStrike" dirty="0">
                        <a:solidFill>
                          <a:srgbClr val="000000"/>
                        </a:solidFill>
                        <a:effectLst/>
                        <a:latin typeface="Calibri" panose="020F0502020204030204" pitchFamily="34" charset="0"/>
                      </a:endParaRPr>
                    </a:p>
                  </a:txBody>
                  <a:tcPr marL="3051" marR="3051" marT="3051" marB="0" anchor="ctr">
                    <a:lnL>
                      <a:noFill/>
                    </a:lnL>
                    <a:lnR>
                      <a:noFill/>
                    </a:lnR>
                    <a:lnT>
                      <a:noFill/>
                    </a:lnT>
                    <a:lnB>
                      <a:noFill/>
                    </a:lnB>
                    <a:solidFill>
                      <a:srgbClr val="F2F2F2"/>
                    </a:solidFill>
                  </a:tcPr>
                </a:tc>
                <a:tc>
                  <a:txBody>
                    <a:bodyPr/>
                    <a:lstStyle/>
                    <a:p>
                      <a:pPr algn="l" fontAlgn="b"/>
                      <a:r>
                        <a:rPr lang="en-AU" sz="1600" b="0" i="0" u="none" strike="noStrike" dirty="0">
                          <a:solidFill>
                            <a:srgbClr val="000000"/>
                          </a:solidFill>
                          <a:effectLst/>
                          <a:latin typeface="Calibri" panose="020F0502020204030204" pitchFamily="34" charset="0"/>
                        </a:rPr>
                        <a:t>A.2.1</a:t>
                      </a:r>
                    </a:p>
                  </a:txBody>
                  <a:tcPr marL="3051" marR="3051" marT="3051" marB="0" anchor="ctr">
                    <a:lnL>
                      <a:noFill/>
                    </a:lnL>
                    <a:lnR>
                      <a:noFill/>
                    </a:lnR>
                    <a:lnT>
                      <a:noFill/>
                    </a:lnT>
                    <a:lnB>
                      <a:noFill/>
                    </a:lnB>
                    <a:solidFill>
                      <a:srgbClr val="F2F2F2"/>
                    </a:solidFill>
                  </a:tcPr>
                </a:tc>
                <a:tc>
                  <a:txBody>
                    <a:bodyPr/>
                    <a:lstStyle/>
                    <a:p>
                      <a:pPr algn="l" fontAlgn="b"/>
                      <a:endParaRPr lang="en-AU" sz="1600" b="0" i="0" u="none" strike="noStrike" dirty="0">
                        <a:solidFill>
                          <a:srgbClr val="000000"/>
                        </a:solidFill>
                        <a:effectLst/>
                        <a:latin typeface="Calibri" panose="020F0502020204030204" pitchFamily="34" charset="0"/>
                      </a:endParaRPr>
                    </a:p>
                  </a:txBody>
                  <a:tcPr marL="3051" marR="3051" marT="3051" marB="0" anchor="ctr">
                    <a:lnL>
                      <a:noFill/>
                    </a:lnL>
                    <a:lnR>
                      <a:noFill/>
                    </a:lnR>
                    <a:lnT>
                      <a:noFill/>
                    </a:lnT>
                    <a:lnB>
                      <a:noFill/>
                    </a:lnB>
                    <a:solidFill>
                      <a:srgbClr val="F2F2F2"/>
                    </a:solidFill>
                  </a:tcPr>
                </a:tc>
                <a:extLst>
                  <a:ext uri="{0D108BD9-81ED-4DB2-BD59-A6C34878D82A}">
                    <a16:rowId xmlns:a16="http://schemas.microsoft.com/office/drawing/2014/main" val="10000"/>
                  </a:ext>
                </a:extLst>
              </a:tr>
              <a:tr h="181068">
                <a:tc>
                  <a:txBody>
                    <a:bodyPr/>
                    <a:lstStyle/>
                    <a:p>
                      <a:pPr marL="0" algn="l" defTabSz="914400" rtl="0" eaLnBrk="1" fontAlgn="b" latinLnBrk="0" hangingPunct="1"/>
                      <a:r>
                        <a:rPr lang="en-AU" sz="1600" b="0" i="0" u="none" strike="noStrike" kern="1200" dirty="0">
                          <a:solidFill>
                            <a:srgbClr val="000000"/>
                          </a:solidFill>
                          <a:effectLst/>
                          <a:latin typeface="Calibri" panose="020F0502020204030204" pitchFamily="34" charset="0"/>
                          <a:ea typeface="+mn-ea"/>
                          <a:cs typeface="+mn-cs"/>
                        </a:rPr>
                        <a:t> </a:t>
                      </a:r>
                    </a:p>
                  </a:txBody>
                  <a:tcPr marL="3051" marR="3051" marT="3051" marB="0" anchor="ctr">
                    <a:lnL>
                      <a:noFill/>
                    </a:lnL>
                    <a:lnR>
                      <a:noFill/>
                    </a:lnR>
                    <a:lnT>
                      <a:noFill/>
                    </a:lnT>
                    <a:lnB>
                      <a:noFill/>
                    </a:lnB>
                    <a:noFill/>
                  </a:tcPr>
                </a:tc>
                <a:tc>
                  <a:txBody>
                    <a:bodyPr/>
                    <a:lstStyle/>
                    <a:p>
                      <a:pPr marL="0" algn="l" defTabSz="914400" rtl="0" eaLnBrk="1" fontAlgn="b" latinLnBrk="0" hangingPunct="1"/>
                      <a:endParaRPr lang="en-AU" sz="1600" b="0" i="0" u="none" strike="noStrike" kern="1200" dirty="0">
                        <a:solidFill>
                          <a:srgbClr val="000000"/>
                        </a:solidFill>
                        <a:effectLst/>
                        <a:latin typeface="Calibri" panose="020F0502020204030204" pitchFamily="34" charset="0"/>
                        <a:ea typeface="+mn-ea"/>
                        <a:cs typeface="+mn-cs"/>
                      </a:endParaRPr>
                    </a:p>
                  </a:txBody>
                  <a:tcPr marL="3051" marR="3051" marT="3051" marB="0" anchor="ctr">
                    <a:lnL>
                      <a:noFill/>
                    </a:lnL>
                    <a:lnR>
                      <a:noFill/>
                    </a:lnR>
                    <a:lnT>
                      <a:noFill/>
                    </a:lnT>
                    <a:lnB>
                      <a:noFill/>
                    </a:lnB>
                    <a:noFill/>
                  </a:tcPr>
                </a:tc>
                <a:tc>
                  <a:txBody>
                    <a:bodyPr/>
                    <a:lstStyle/>
                    <a:p>
                      <a:pPr marL="0" algn="l" defTabSz="914400" rtl="0" eaLnBrk="1" fontAlgn="b" latinLnBrk="0" hangingPunct="1"/>
                      <a:endParaRPr lang="en-AU" sz="1600" b="0" i="0" u="none" strike="noStrike" kern="1200" dirty="0">
                        <a:solidFill>
                          <a:srgbClr val="000000"/>
                        </a:solidFill>
                        <a:effectLst/>
                        <a:latin typeface="Calibri" panose="020F0502020204030204" pitchFamily="34" charset="0"/>
                        <a:ea typeface="+mn-ea"/>
                        <a:cs typeface="+mn-cs"/>
                      </a:endParaRPr>
                    </a:p>
                  </a:txBody>
                  <a:tcPr marL="3051" marR="3051" marT="3051" marB="0" anchor="ctr">
                    <a:lnL>
                      <a:noFill/>
                    </a:lnL>
                    <a:lnR>
                      <a:noFill/>
                    </a:lnR>
                    <a:lnT>
                      <a:noFill/>
                    </a:lnT>
                    <a:lnB>
                      <a:noFill/>
                    </a:lnB>
                    <a:noFill/>
                  </a:tcPr>
                </a:tc>
                <a:extLst>
                  <a:ext uri="{0D108BD9-81ED-4DB2-BD59-A6C34878D82A}">
                    <a16:rowId xmlns:a16="http://schemas.microsoft.com/office/drawing/2014/main" val="10001"/>
                  </a:ext>
                </a:extLst>
              </a:tr>
              <a:tr h="181068">
                <a:tc>
                  <a:txBody>
                    <a:bodyPr/>
                    <a:lstStyle/>
                    <a:p>
                      <a:pPr algn="l" fontAlgn="b"/>
                      <a:r>
                        <a:rPr lang="en-AU" sz="1600" b="0" i="0" u="none" strike="noStrike" dirty="0">
                          <a:solidFill>
                            <a:srgbClr val="000000"/>
                          </a:solidFill>
                          <a:effectLst/>
                          <a:latin typeface="Calibri" panose="020F0502020204030204" pitchFamily="34" charset="0"/>
                        </a:rPr>
                        <a:t>Aluminium ores</a:t>
                      </a:r>
                    </a:p>
                  </a:txBody>
                  <a:tcPr marL="3051" marR="3051" marT="3051" marB="0" anchor="ctr">
                    <a:lnL>
                      <a:noFill/>
                    </a:lnL>
                    <a:lnR>
                      <a:noFill/>
                    </a:lnR>
                    <a:lnT>
                      <a:noFill/>
                    </a:lnT>
                    <a:lnB>
                      <a:noFill/>
                    </a:lnB>
                    <a:solidFill>
                      <a:srgbClr val="DCE6F1"/>
                    </a:solidFill>
                  </a:tcPr>
                </a:tc>
                <a:tc>
                  <a:txBody>
                    <a:bodyPr/>
                    <a:lstStyle/>
                    <a:p>
                      <a:pPr algn="l" fontAlgn="b"/>
                      <a:r>
                        <a:rPr lang="en-AU" sz="1600" b="0" i="0" u="none" strike="noStrike" dirty="0">
                          <a:solidFill>
                            <a:srgbClr val="000000"/>
                          </a:solidFill>
                          <a:effectLst/>
                          <a:latin typeface="Calibri" panose="020F0502020204030204" pitchFamily="34" charset="0"/>
                        </a:rPr>
                        <a:t>A.2.2</a:t>
                      </a:r>
                    </a:p>
                  </a:txBody>
                  <a:tcPr marL="3051" marR="3051" marT="3051" marB="0" anchor="ctr">
                    <a:lnL>
                      <a:noFill/>
                    </a:lnL>
                    <a:lnR>
                      <a:noFill/>
                    </a:lnR>
                    <a:lnT>
                      <a:noFill/>
                    </a:lnT>
                    <a:lnB>
                      <a:noFill/>
                    </a:lnB>
                    <a:solidFill>
                      <a:srgbClr val="DCE6F1"/>
                    </a:solidFill>
                  </a:tcPr>
                </a:tc>
                <a:tc>
                  <a:txBody>
                    <a:bodyPr/>
                    <a:lstStyle/>
                    <a:p>
                      <a:pPr algn="l" fontAlgn="b"/>
                      <a:endParaRPr lang="en-AU" sz="1600" b="0" i="0" u="none" strike="noStrike" dirty="0">
                        <a:solidFill>
                          <a:srgbClr val="000000"/>
                        </a:solidFill>
                        <a:effectLst/>
                        <a:latin typeface="Calibri" panose="020F0502020204030204" pitchFamily="34" charset="0"/>
                      </a:endParaRPr>
                    </a:p>
                  </a:txBody>
                  <a:tcPr marL="3051" marR="3051" marT="3051" marB="0" anchor="ctr">
                    <a:lnL>
                      <a:noFill/>
                    </a:lnL>
                    <a:lnR>
                      <a:noFill/>
                    </a:lnR>
                    <a:lnT>
                      <a:noFill/>
                    </a:lnT>
                    <a:lnB>
                      <a:noFill/>
                    </a:lnB>
                    <a:solidFill>
                      <a:srgbClr val="DCE6F1"/>
                    </a:solidFill>
                  </a:tcPr>
                </a:tc>
                <a:extLst>
                  <a:ext uri="{0D108BD9-81ED-4DB2-BD59-A6C34878D82A}">
                    <a16:rowId xmlns:a16="http://schemas.microsoft.com/office/drawing/2014/main" val="10002"/>
                  </a:ext>
                </a:extLst>
              </a:tr>
              <a:tr h="181068">
                <a:tc>
                  <a:txBody>
                    <a:bodyPr/>
                    <a:lstStyle/>
                    <a:p>
                      <a:pPr algn="l" fontAlgn="b"/>
                      <a:endParaRPr lang="en-AU" sz="1600" b="0" i="0" u="none" strike="noStrike" dirty="0">
                        <a:solidFill>
                          <a:srgbClr val="000000"/>
                        </a:solidFill>
                        <a:effectLst/>
                        <a:latin typeface="Calibri" panose="020F0502020204030204" pitchFamily="34" charset="0"/>
                      </a:endParaRPr>
                    </a:p>
                  </a:txBody>
                  <a:tcPr marL="3051" marR="3051" marT="3051" marB="0" anchor="ctr">
                    <a:lnL>
                      <a:noFill/>
                    </a:lnL>
                    <a:lnR>
                      <a:noFill/>
                    </a:lnR>
                    <a:lnT>
                      <a:noFill/>
                    </a:lnT>
                    <a:lnB>
                      <a:noFill/>
                    </a:lnB>
                    <a:noFill/>
                  </a:tcPr>
                </a:tc>
                <a:tc>
                  <a:txBody>
                    <a:bodyPr/>
                    <a:lstStyle/>
                    <a:p>
                      <a:pPr algn="l" fontAlgn="b"/>
                      <a:endParaRPr lang="en-AU" sz="1600" b="0" i="0" u="none" strike="noStrike" dirty="0">
                        <a:solidFill>
                          <a:srgbClr val="000000"/>
                        </a:solidFill>
                        <a:effectLst/>
                        <a:latin typeface="Calibri" panose="020F0502020204030204" pitchFamily="34" charset="0"/>
                      </a:endParaRPr>
                    </a:p>
                  </a:txBody>
                  <a:tcPr marL="3051" marR="3051" marT="3051" marB="0" anchor="ctr">
                    <a:lnL>
                      <a:noFill/>
                    </a:lnL>
                    <a:lnR>
                      <a:noFill/>
                    </a:lnR>
                    <a:lnT>
                      <a:noFill/>
                    </a:lnT>
                    <a:lnB>
                      <a:noFill/>
                    </a:lnB>
                    <a:noFill/>
                  </a:tcPr>
                </a:tc>
                <a:tc>
                  <a:txBody>
                    <a:bodyPr/>
                    <a:lstStyle/>
                    <a:p>
                      <a:pPr algn="l" fontAlgn="b"/>
                      <a:endParaRPr lang="en-AU" sz="1600" b="0" i="0" u="none" strike="noStrike" dirty="0">
                        <a:solidFill>
                          <a:srgbClr val="000000"/>
                        </a:solidFill>
                        <a:effectLst/>
                        <a:latin typeface="Calibri" panose="020F0502020204030204" pitchFamily="34" charset="0"/>
                      </a:endParaRPr>
                    </a:p>
                  </a:txBody>
                  <a:tcPr marL="3051" marR="3051" marT="3051" marB="0" anchor="ctr">
                    <a:lnL>
                      <a:noFill/>
                    </a:lnL>
                    <a:lnR>
                      <a:noFill/>
                    </a:lnR>
                    <a:lnT>
                      <a:noFill/>
                    </a:lnT>
                    <a:lnB>
                      <a:noFill/>
                    </a:lnB>
                    <a:noFill/>
                  </a:tcPr>
                </a:tc>
                <a:extLst>
                  <a:ext uri="{0D108BD9-81ED-4DB2-BD59-A6C34878D82A}">
                    <a16:rowId xmlns:a16="http://schemas.microsoft.com/office/drawing/2014/main" val="10003"/>
                  </a:ext>
                </a:extLst>
              </a:tr>
              <a:tr h="18106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AU" sz="1600" b="0" i="0" u="none" strike="noStrike" dirty="0">
                          <a:solidFill>
                            <a:srgbClr val="000000"/>
                          </a:solidFill>
                          <a:effectLst/>
                          <a:latin typeface="Calibri" panose="020F0502020204030204" pitchFamily="34" charset="0"/>
                        </a:rPr>
                        <a:t> Other</a:t>
                      </a:r>
                      <a:r>
                        <a:rPr lang="en-AU" sz="1600" b="0" i="0" u="none" strike="noStrike" baseline="0" dirty="0">
                          <a:solidFill>
                            <a:srgbClr val="000000"/>
                          </a:solidFill>
                          <a:effectLst/>
                          <a:latin typeface="Calibri" panose="020F0502020204030204" pitchFamily="34" charset="0"/>
                        </a:rPr>
                        <a:t> metal ores</a:t>
                      </a:r>
                      <a:endParaRPr lang="en-AU" sz="1600" b="0" i="0" u="none" strike="noStrike" dirty="0">
                        <a:solidFill>
                          <a:srgbClr val="000000"/>
                        </a:solidFill>
                        <a:effectLst/>
                        <a:latin typeface="Calibri" panose="020F0502020204030204" pitchFamily="34" charset="0"/>
                      </a:endParaRPr>
                    </a:p>
                  </a:txBody>
                  <a:tcPr marL="3051" marR="3051" marT="3051" marB="0" anchor="ctr">
                    <a:lnL>
                      <a:noFill/>
                    </a:lnL>
                    <a:lnR>
                      <a:noFill/>
                    </a:lnR>
                    <a:lnT>
                      <a:noFill/>
                    </a:lnT>
                    <a:lnB>
                      <a:noFill/>
                    </a:lnB>
                    <a:solidFill>
                      <a:srgbClr val="EBF1DE"/>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AU" sz="1600" b="0" i="0" u="none" strike="noStrike" dirty="0">
                          <a:solidFill>
                            <a:srgbClr val="000000"/>
                          </a:solidFill>
                          <a:effectLst/>
                          <a:latin typeface="Calibri" panose="020F0502020204030204" pitchFamily="34" charset="0"/>
                        </a:rPr>
                        <a:t>A.2.3</a:t>
                      </a:r>
                    </a:p>
                  </a:txBody>
                  <a:tcPr marL="3051" marR="3051" marT="3051" marB="0" anchor="ctr">
                    <a:lnL>
                      <a:noFill/>
                    </a:lnL>
                    <a:lnR>
                      <a:noFill/>
                    </a:lnR>
                    <a:lnT>
                      <a:noFill/>
                    </a:lnT>
                    <a:lnB>
                      <a:noFill/>
                    </a:lnB>
                    <a:solidFill>
                      <a:srgbClr val="EBF1DE"/>
                    </a:solidFill>
                  </a:tcPr>
                </a:tc>
                <a:tc>
                  <a:txBody>
                    <a:bodyPr/>
                    <a:lstStyle/>
                    <a:p>
                      <a:pPr algn="l" fontAlgn="b"/>
                      <a:endParaRPr lang="en-AU" sz="1600" b="0" i="0" u="none" strike="noStrike" dirty="0">
                        <a:solidFill>
                          <a:srgbClr val="000000"/>
                        </a:solidFill>
                        <a:effectLst/>
                        <a:latin typeface="Calibri" panose="020F0502020204030204" pitchFamily="34" charset="0"/>
                      </a:endParaRPr>
                    </a:p>
                  </a:txBody>
                  <a:tcPr marL="3051" marR="3051" marT="3051" marB="0" anchor="ctr">
                    <a:lnL>
                      <a:noFill/>
                    </a:lnL>
                    <a:lnR>
                      <a:noFill/>
                    </a:lnR>
                    <a:lnT>
                      <a:noFill/>
                    </a:lnT>
                    <a:lnB>
                      <a:noFill/>
                    </a:lnB>
                    <a:solidFill>
                      <a:srgbClr val="EBF1DE"/>
                    </a:solidFill>
                  </a:tcPr>
                </a:tc>
                <a:extLst>
                  <a:ext uri="{0D108BD9-81ED-4DB2-BD59-A6C34878D82A}">
                    <a16:rowId xmlns:a16="http://schemas.microsoft.com/office/drawing/2014/main" val="10004"/>
                  </a:ext>
                </a:extLst>
              </a:tr>
              <a:tr h="181068">
                <a:tc>
                  <a:txBody>
                    <a:bodyPr/>
                    <a:lstStyle/>
                    <a:p>
                      <a:pPr algn="l" fontAlgn="b"/>
                      <a:endParaRPr lang="en-AU" sz="1600" b="0" i="0" u="none" strike="noStrike" dirty="0">
                        <a:solidFill>
                          <a:srgbClr val="000000"/>
                        </a:solidFill>
                        <a:effectLst/>
                        <a:latin typeface="Calibri" panose="020F0502020204030204" pitchFamily="34" charset="0"/>
                      </a:endParaRPr>
                    </a:p>
                  </a:txBody>
                  <a:tcPr marL="3051" marR="3051" marT="3051" marB="0" anchor="ctr">
                    <a:lnL>
                      <a:noFill/>
                    </a:lnL>
                    <a:lnR>
                      <a:noFill/>
                    </a:lnR>
                    <a:lnT>
                      <a:noFill/>
                    </a:lnT>
                    <a:lnB>
                      <a:noFill/>
                    </a:lnB>
                    <a:noFill/>
                  </a:tcPr>
                </a:tc>
                <a:tc>
                  <a:txBody>
                    <a:bodyPr/>
                    <a:lstStyle/>
                    <a:p>
                      <a:pPr algn="l" fontAlgn="b"/>
                      <a:endParaRPr lang="en-AU" sz="1600" b="0" i="0" u="none" strike="noStrike" dirty="0">
                        <a:solidFill>
                          <a:srgbClr val="000000"/>
                        </a:solidFill>
                        <a:effectLst/>
                        <a:latin typeface="Calibri" panose="020F0502020204030204" pitchFamily="34" charset="0"/>
                      </a:endParaRPr>
                    </a:p>
                  </a:txBody>
                  <a:tcPr marL="3051" marR="3051" marT="3051" marB="0" anchor="ctr">
                    <a:lnL>
                      <a:noFill/>
                    </a:lnL>
                    <a:lnR>
                      <a:noFill/>
                    </a:lnR>
                    <a:lnT>
                      <a:noFill/>
                    </a:lnT>
                    <a:lnB>
                      <a:noFill/>
                    </a:lnB>
                    <a:noFill/>
                  </a:tcPr>
                </a:tc>
                <a:tc>
                  <a:txBody>
                    <a:bodyPr/>
                    <a:lstStyle/>
                    <a:p>
                      <a:pPr algn="l" fontAlgn="b"/>
                      <a:endParaRPr lang="en-AU" sz="1600" b="0" i="0" u="none" strike="noStrike" dirty="0">
                        <a:solidFill>
                          <a:srgbClr val="000000"/>
                        </a:solidFill>
                        <a:effectLst/>
                        <a:latin typeface="Calibri" panose="020F0502020204030204" pitchFamily="34" charset="0"/>
                      </a:endParaRPr>
                    </a:p>
                  </a:txBody>
                  <a:tcPr marL="3051" marR="3051" marT="3051" marB="0" anchor="ctr">
                    <a:lnL>
                      <a:noFill/>
                    </a:lnL>
                    <a:lnR>
                      <a:noFill/>
                    </a:lnR>
                    <a:lnT>
                      <a:noFill/>
                    </a:lnT>
                    <a:lnB>
                      <a:noFill/>
                    </a:lnB>
                    <a:noFill/>
                  </a:tcPr>
                </a:tc>
                <a:extLst>
                  <a:ext uri="{0D108BD9-81ED-4DB2-BD59-A6C34878D82A}">
                    <a16:rowId xmlns:a16="http://schemas.microsoft.com/office/drawing/2014/main" val="10005"/>
                  </a:ext>
                </a:extLst>
              </a:tr>
              <a:tr h="357974">
                <a:tc>
                  <a:txBody>
                    <a:bodyPr/>
                    <a:lstStyle/>
                    <a:p>
                      <a:pPr algn="l" fontAlgn="b"/>
                      <a:r>
                        <a:rPr lang="en-AU" sz="1600" b="0" i="0" u="none" strike="noStrike" kern="1200" dirty="0">
                          <a:solidFill>
                            <a:srgbClr val="000000"/>
                          </a:solidFill>
                          <a:effectLst/>
                          <a:latin typeface="Calibri" panose="020F0502020204030204" pitchFamily="34" charset="0"/>
                          <a:ea typeface="+mn-ea"/>
                          <a:cs typeface="+mn-cs"/>
                        </a:rPr>
                        <a:t>Metal content</a:t>
                      </a:r>
                    </a:p>
                  </a:txBody>
                  <a:tcPr marL="3051" marR="3051" marT="3051" marB="0" anchor="ctr">
                    <a:lnL>
                      <a:noFill/>
                    </a:lnL>
                    <a:lnR>
                      <a:noFill/>
                    </a:lnR>
                    <a:lnT>
                      <a:noFill/>
                    </a:lnT>
                    <a:lnB>
                      <a:noFill/>
                    </a:lnB>
                    <a:solidFill>
                      <a:srgbClr val="DAEEF3"/>
                    </a:solidFill>
                  </a:tcPr>
                </a:tc>
                <a:tc>
                  <a:txBody>
                    <a:bodyPr/>
                    <a:lstStyle/>
                    <a:p>
                      <a:pPr algn="l" fontAlgn="b"/>
                      <a:r>
                        <a:rPr lang="en-AU" sz="1600" b="0" i="0" u="none" strike="noStrike" kern="1200" dirty="0">
                          <a:solidFill>
                            <a:srgbClr val="000000"/>
                          </a:solidFill>
                          <a:effectLst/>
                          <a:latin typeface="Calibri" panose="020F0502020204030204" pitchFamily="34" charset="0"/>
                          <a:ea typeface="+mn-ea"/>
                          <a:cs typeface="+mn-cs"/>
                        </a:rPr>
                        <a:t>M.2.Ag</a:t>
                      </a:r>
                    </a:p>
                  </a:txBody>
                  <a:tcPr marL="3051" marR="3051" marT="3051" marB="0" anchor="ctr">
                    <a:lnL>
                      <a:noFill/>
                    </a:lnL>
                    <a:lnR>
                      <a:noFill/>
                    </a:lnR>
                    <a:lnT>
                      <a:noFill/>
                    </a:lnT>
                    <a:lnB>
                      <a:noFill/>
                    </a:lnB>
                    <a:solidFill>
                      <a:srgbClr val="DAEEF3"/>
                    </a:solidFill>
                  </a:tcPr>
                </a:tc>
                <a:tc>
                  <a:txBody>
                    <a:bodyPr/>
                    <a:lstStyle/>
                    <a:p>
                      <a:pPr algn="l" fontAlgn="b"/>
                      <a:r>
                        <a:rPr lang="en-AU" sz="1600" b="0" i="0" u="none" strike="noStrike" kern="1200" dirty="0">
                          <a:solidFill>
                            <a:srgbClr val="000000"/>
                          </a:solidFill>
                          <a:effectLst/>
                          <a:latin typeface="Calibri" panose="020F0502020204030204" pitchFamily="34" charset="0"/>
                          <a:ea typeface="+mn-ea"/>
                          <a:cs typeface="+mn-cs"/>
                        </a:rPr>
                        <a:t>Contained</a:t>
                      </a:r>
                      <a:r>
                        <a:rPr lang="en-AU" sz="1600" b="0" i="0" u="none" strike="noStrike" kern="1200" baseline="0" dirty="0">
                          <a:solidFill>
                            <a:srgbClr val="000000"/>
                          </a:solidFill>
                          <a:effectLst/>
                          <a:latin typeface="Calibri" panose="020F0502020204030204" pitchFamily="34" charset="0"/>
                          <a:ea typeface="+mn-ea"/>
                          <a:cs typeface="+mn-cs"/>
                        </a:rPr>
                        <a:t> silver</a:t>
                      </a:r>
                      <a:endParaRPr lang="en-AU" sz="1600" b="0" i="0" u="none" strike="noStrike" kern="1200" dirty="0">
                        <a:solidFill>
                          <a:srgbClr val="000000"/>
                        </a:solidFill>
                        <a:effectLst/>
                        <a:latin typeface="Calibri" panose="020F0502020204030204" pitchFamily="34" charset="0"/>
                        <a:ea typeface="+mn-ea"/>
                        <a:cs typeface="+mn-cs"/>
                      </a:endParaRPr>
                    </a:p>
                  </a:txBody>
                  <a:tcPr marL="3051" marR="3051" marT="3051" marB="0" anchor="ctr">
                    <a:lnL>
                      <a:noFill/>
                    </a:lnL>
                    <a:lnR>
                      <a:noFill/>
                    </a:lnR>
                    <a:lnT>
                      <a:noFill/>
                    </a:lnT>
                    <a:lnB>
                      <a:noFill/>
                    </a:lnB>
                    <a:solidFill>
                      <a:srgbClr val="DAEEF3"/>
                    </a:solidFill>
                  </a:tcPr>
                </a:tc>
                <a:extLst>
                  <a:ext uri="{0D108BD9-81ED-4DB2-BD59-A6C34878D82A}">
                    <a16:rowId xmlns:a16="http://schemas.microsoft.com/office/drawing/2014/main" val="10006"/>
                  </a:ext>
                </a:extLst>
              </a:tr>
              <a:tr h="181068">
                <a:tc>
                  <a:txBody>
                    <a:bodyPr/>
                    <a:lstStyle/>
                    <a:p>
                      <a:pPr algn="l" fontAlgn="b"/>
                      <a:endParaRPr lang="en-AU" sz="1600" b="0" i="0" u="none" strike="noStrike" kern="1200">
                        <a:solidFill>
                          <a:srgbClr val="000000"/>
                        </a:solidFill>
                        <a:effectLst/>
                        <a:latin typeface="Calibri" panose="020F0502020204030204" pitchFamily="34" charset="0"/>
                        <a:ea typeface="+mn-ea"/>
                        <a:cs typeface="+mn-cs"/>
                      </a:endParaRPr>
                    </a:p>
                  </a:txBody>
                  <a:tcPr marL="3051" marR="3051" marT="3051" marB="0" anchor="ctr">
                    <a:lnL>
                      <a:noFill/>
                    </a:lnL>
                    <a:lnR>
                      <a:noFill/>
                    </a:lnR>
                    <a:lnT>
                      <a:noFill/>
                    </a:lnT>
                    <a:lnB>
                      <a:noFill/>
                    </a:lnB>
                    <a:solidFill>
                      <a:srgbClr val="DAEEF3"/>
                    </a:solidFill>
                  </a:tcPr>
                </a:tc>
                <a:tc>
                  <a:txBody>
                    <a:bodyPr/>
                    <a:lstStyle/>
                    <a:p>
                      <a:pPr algn="l" fontAlgn="b"/>
                      <a:r>
                        <a:rPr lang="en-AU" sz="1600" b="0" i="0" u="none" strike="noStrike" kern="1200" dirty="0">
                          <a:solidFill>
                            <a:srgbClr val="000000"/>
                          </a:solidFill>
                          <a:effectLst/>
                          <a:latin typeface="Calibri" panose="020F0502020204030204" pitchFamily="34" charset="0"/>
                          <a:ea typeface="+mn-ea"/>
                          <a:cs typeface="+mn-cs"/>
                        </a:rPr>
                        <a:t>M.2.Al</a:t>
                      </a:r>
                    </a:p>
                  </a:txBody>
                  <a:tcPr marL="3051" marR="3051" marT="3051" marB="0" anchor="ctr">
                    <a:lnL>
                      <a:noFill/>
                    </a:lnL>
                    <a:lnR>
                      <a:noFill/>
                    </a:lnR>
                    <a:lnT>
                      <a:noFill/>
                    </a:lnT>
                    <a:lnB>
                      <a:noFill/>
                    </a:lnB>
                    <a:solidFill>
                      <a:srgbClr val="DAEEF3"/>
                    </a:solidFill>
                  </a:tcPr>
                </a:tc>
                <a:tc>
                  <a:txBody>
                    <a:bodyPr/>
                    <a:lstStyle/>
                    <a:p>
                      <a:pPr algn="l" fontAlgn="b"/>
                      <a:r>
                        <a:rPr lang="en-AU" sz="1600" b="0" i="0" u="none" strike="noStrike" kern="1200" dirty="0">
                          <a:solidFill>
                            <a:srgbClr val="000000"/>
                          </a:solidFill>
                          <a:effectLst/>
                          <a:latin typeface="Calibri" panose="020F0502020204030204" pitchFamily="34" charset="0"/>
                          <a:ea typeface="+mn-ea"/>
                          <a:cs typeface="+mn-cs"/>
                        </a:rPr>
                        <a:t>Contained</a:t>
                      </a:r>
                      <a:r>
                        <a:rPr lang="en-AU" sz="1600" b="0" i="0" u="none" strike="noStrike" kern="1200" baseline="0" dirty="0">
                          <a:solidFill>
                            <a:srgbClr val="000000"/>
                          </a:solidFill>
                          <a:effectLst/>
                          <a:latin typeface="Calibri" panose="020F0502020204030204" pitchFamily="34" charset="0"/>
                          <a:ea typeface="+mn-ea"/>
                          <a:cs typeface="+mn-cs"/>
                        </a:rPr>
                        <a:t> Aluminium</a:t>
                      </a:r>
                      <a:endParaRPr lang="en-AU" sz="1600" b="0" i="0" u="none" strike="noStrike" kern="1200" dirty="0">
                        <a:solidFill>
                          <a:srgbClr val="000000"/>
                        </a:solidFill>
                        <a:effectLst/>
                        <a:latin typeface="Calibri" panose="020F0502020204030204" pitchFamily="34" charset="0"/>
                        <a:ea typeface="+mn-ea"/>
                        <a:cs typeface="+mn-cs"/>
                      </a:endParaRPr>
                    </a:p>
                  </a:txBody>
                  <a:tcPr marL="3051" marR="3051" marT="3051" marB="0" anchor="ctr">
                    <a:lnL>
                      <a:noFill/>
                    </a:lnL>
                    <a:lnR>
                      <a:noFill/>
                    </a:lnR>
                    <a:lnT>
                      <a:noFill/>
                    </a:lnT>
                    <a:lnB>
                      <a:noFill/>
                    </a:lnB>
                    <a:solidFill>
                      <a:srgbClr val="DAEEF3"/>
                    </a:solidFill>
                  </a:tcPr>
                </a:tc>
                <a:extLst>
                  <a:ext uri="{0D108BD9-81ED-4DB2-BD59-A6C34878D82A}">
                    <a16:rowId xmlns:a16="http://schemas.microsoft.com/office/drawing/2014/main" val="10007"/>
                  </a:ext>
                </a:extLst>
              </a:tr>
              <a:tr h="181068">
                <a:tc>
                  <a:txBody>
                    <a:bodyPr/>
                    <a:lstStyle/>
                    <a:p>
                      <a:pPr algn="l" fontAlgn="b"/>
                      <a:endParaRPr lang="en-AU" sz="1600" b="0" i="0" u="none" strike="noStrike" kern="1200">
                        <a:solidFill>
                          <a:srgbClr val="000000"/>
                        </a:solidFill>
                        <a:effectLst/>
                        <a:latin typeface="Calibri" panose="020F0502020204030204" pitchFamily="34" charset="0"/>
                        <a:ea typeface="+mn-ea"/>
                        <a:cs typeface="+mn-cs"/>
                      </a:endParaRPr>
                    </a:p>
                  </a:txBody>
                  <a:tcPr marL="3051" marR="3051" marT="3051" marB="0" anchor="ctr">
                    <a:lnL>
                      <a:noFill/>
                    </a:lnL>
                    <a:lnR>
                      <a:noFill/>
                    </a:lnR>
                    <a:lnT>
                      <a:noFill/>
                    </a:lnT>
                    <a:lnB>
                      <a:noFill/>
                    </a:lnB>
                    <a:solidFill>
                      <a:srgbClr val="DAEEF3"/>
                    </a:solidFill>
                  </a:tcPr>
                </a:tc>
                <a:tc>
                  <a:txBody>
                    <a:bodyPr/>
                    <a:lstStyle/>
                    <a:p>
                      <a:pPr algn="l" fontAlgn="b"/>
                      <a:r>
                        <a:rPr lang="en-AU" sz="1600" b="0" i="0" u="none" strike="noStrike" kern="1200" dirty="0">
                          <a:solidFill>
                            <a:srgbClr val="000000"/>
                          </a:solidFill>
                          <a:effectLst/>
                          <a:latin typeface="Calibri" panose="020F0502020204030204" pitchFamily="34" charset="0"/>
                          <a:ea typeface="+mn-ea"/>
                          <a:cs typeface="+mn-cs"/>
                        </a:rPr>
                        <a:t>M.2.Au</a:t>
                      </a:r>
                    </a:p>
                  </a:txBody>
                  <a:tcPr marL="3051" marR="3051" marT="3051" marB="0" anchor="ctr">
                    <a:lnL>
                      <a:noFill/>
                    </a:lnL>
                    <a:lnR>
                      <a:noFill/>
                    </a:lnR>
                    <a:lnT>
                      <a:noFill/>
                    </a:lnT>
                    <a:lnB>
                      <a:noFill/>
                    </a:lnB>
                    <a:solidFill>
                      <a:srgbClr val="DAEEF3"/>
                    </a:solidFill>
                  </a:tcPr>
                </a:tc>
                <a:tc>
                  <a:txBody>
                    <a:bodyPr/>
                    <a:lstStyle/>
                    <a:p>
                      <a:pPr algn="l" fontAlgn="b"/>
                      <a:r>
                        <a:rPr lang="en-AU" sz="1600" b="0" i="0" u="none" strike="noStrike" kern="1200" dirty="0">
                          <a:solidFill>
                            <a:srgbClr val="000000"/>
                          </a:solidFill>
                          <a:effectLst/>
                          <a:latin typeface="Calibri" panose="020F0502020204030204" pitchFamily="34" charset="0"/>
                          <a:ea typeface="+mn-ea"/>
                          <a:cs typeface="+mn-cs"/>
                        </a:rPr>
                        <a:t>Contained</a:t>
                      </a:r>
                      <a:r>
                        <a:rPr lang="en-AU" sz="1600" b="0" i="0" u="none" strike="noStrike" kern="1200" baseline="0" dirty="0">
                          <a:solidFill>
                            <a:srgbClr val="000000"/>
                          </a:solidFill>
                          <a:effectLst/>
                          <a:latin typeface="Calibri" panose="020F0502020204030204" pitchFamily="34" charset="0"/>
                          <a:ea typeface="+mn-ea"/>
                          <a:cs typeface="+mn-cs"/>
                        </a:rPr>
                        <a:t> Gold</a:t>
                      </a:r>
                      <a:endParaRPr lang="en-AU" sz="1600" b="0" i="0" u="none" strike="noStrike" kern="1200" dirty="0">
                        <a:solidFill>
                          <a:srgbClr val="000000"/>
                        </a:solidFill>
                        <a:effectLst/>
                        <a:latin typeface="Calibri" panose="020F0502020204030204" pitchFamily="34" charset="0"/>
                        <a:ea typeface="+mn-ea"/>
                        <a:cs typeface="+mn-cs"/>
                      </a:endParaRPr>
                    </a:p>
                  </a:txBody>
                  <a:tcPr marL="3051" marR="3051" marT="3051" marB="0" anchor="ctr">
                    <a:lnL>
                      <a:noFill/>
                    </a:lnL>
                    <a:lnR>
                      <a:noFill/>
                    </a:lnR>
                    <a:lnT>
                      <a:noFill/>
                    </a:lnT>
                    <a:lnB>
                      <a:noFill/>
                    </a:lnB>
                    <a:solidFill>
                      <a:srgbClr val="DAEEF3"/>
                    </a:solidFill>
                  </a:tcPr>
                </a:tc>
                <a:extLst>
                  <a:ext uri="{0D108BD9-81ED-4DB2-BD59-A6C34878D82A}">
                    <a16:rowId xmlns:a16="http://schemas.microsoft.com/office/drawing/2014/main" val="10008"/>
                  </a:ext>
                </a:extLst>
              </a:tr>
              <a:tr h="181068">
                <a:tc>
                  <a:txBody>
                    <a:bodyPr/>
                    <a:lstStyle/>
                    <a:p>
                      <a:pPr algn="l" fontAlgn="b"/>
                      <a:endParaRPr lang="en-AU" sz="1600" b="0" i="0" u="none" strike="noStrike" kern="1200">
                        <a:solidFill>
                          <a:srgbClr val="000000"/>
                        </a:solidFill>
                        <a:effectLst/>
                        <a:latin typeface="Calibri" panose="020F0502020204030204" pitchFamily="34" charset="0"/>
                        <a:ea typeface="+mn-ea"/>
                        <a:cs typeface="+mn-cs"/>
                      </a:endParaRPr>
                    </a:p>
                  </a:txBody>
                  <a:tcPr marL="3051" marR="3051" marT="3051" marB="0" anchor="ctr">
                    <a:lnL>
                      <a:noFill/>
                    </a:lnL>
                    <a:lnR>
                      <a:noFill/>
                    </a:lnR>
                    <a:lnT>
                      <a:noFill/>
                    </a:lnT>
                    <a:lnB>
                      <a:noFill/>
                    </a:lnB>
                    <a:solidFill>
                      <a:srgbClr val="DAEEF3"/>
                    </a:solidFill>
                  </a:tcPr>
                </a:tc>
                <a:tc>
                  <a:txBody>
                    <a:bodyPr/>
                    <a:lstStyle/>
                    <a:p>
                      <a:pPr algn="l" fontAlgn="b"/>
                      <a:r>
                        <a:rPr lang="en-AU" sz="1600" b="0" i="0" u="none" strike="noStrike" kern="1200" dirty="0">
                          <a:solidFill>
                            <a:srgbClr val="000000"/>
                          </a:solidFill>
                          <a:effectLst/>
                          <a:latin typeface="Calibri" panose="020F0502020204030204" pitchFamily="34" charset="0"/>
                          <a:ea typeface="+mn-ea"/>
                          <a:cs typeface="+mn-cs"/>
                        </a:rPr>
                        <a:t>……</a:t>
                      </a:r>
                    </a:p>
                  </a:txBody>
                  <a:tcPr marL="3051" marR="3051" marT="3051" marB="0" anchor="ctr">
                    <a:lnL>
                      <a:noFill/>
                    </a:lnL>
                    <a:lnR>
                      <a:noFill/>
                    </a:lnR>
                    <a:lnT>
                      <a:noFill/>
                    </a:lnT>
                    <a:lnB>
                      <a:noFill/>
                    </a:lnB>
                    <a:solidFill>
                      <a:srgbClr val="DAEEF3"/>
                    </a:solidFill>
                  </a:tcPr>
                </a:tc>
                <a:tc>
                  <a:txBody>
                    <a:bodyPr/>
                    <a:lstStyle/>
                    <a:p>
                      <a:pPr algn="l" fontAlgn="b"/>
                      <a:r>
                        <a:rPr lang="en-AU" sz="1600" b="0" i="0" u="none" strike="noStrike" kern="1200" dirty="0">
                          <a:solidFill>
                            <a:srgbClr val="000000"/>
                          </a:solidFill>
                          <a:effectLst/>
                          <a:latin typeface="Calibri" panose="020F0502020204030204" pitchFamily="34" charset="0"/>
                          <a:ea typeface="+mn-ea"/>
                          <a:cs typeface="+mn-cs"/>
                        </a:rPr>
                        <a:t>…..</a:t>
                      </a:r>
                    </a:p>
                  </a:txBody>
                  <a:tcPr marL="3051" marR="3051" marT="3051" marB="0" anchor="ctr">
                    <a:lnL>
                      <a:noFill/>
                    </a:lnL>
                    <a:lnR>
                      <a:noFill/>
                    </a:lnR>
                    <a:lnT>
                      <a:noFill/>
                    </a:lnT>
                    <a:lnB>
                      <a:noFill/>
                    </a:lnB>
                    <a:solidFill>
                      <a:srgbClr val="DAEEF3"/>
                    </a:solidFill>
                  </a:tcPr>
                </a:tc>
                <a:extLst>
                  <a:ext uri="{0D108BD9-81ED-4DB2-BD59-A6C34878D82A}">
                    <a16:rowId xmlns:a16="http://schemas.microsoft.com/office/drawing/2014/main" val="10009"/>
                  </a:ext>
                </a:extLst>
              </a:tr>
              <a:tr h="181068">
                <a:tc>
                  <a:txBody>
                    <a:bodyPr/>
                    <a:lstStyle/>
                    <a:p>
                      <a:pPr algn="l" fontAlgn="b"/>
                      <a:endParaRPr lang="en-AU" sz="1600" b="0" i="0" u="none" strike="noStrike" kern="1200">
                        <a:solidFill>
                          <a:srgbClr val="000000"/>
                        </a:solidFill>
                        <a:effectLst/>
                        <a:latin typeface="Calibri" panose="020F0502020204030204" pitchFamily="34" charset="0"/>
                        <a:ea typeface="+mn-ea"/>
                        <a:cs typeface="+mn-cs"/>
                      </a:endParaRPr>
                    </a:p>
                  </a:txBody>
                  <a:tcPr marL="3051" marR="3051" marT="3051" marB="0" anchor="ctr">
                    <a:lnL>
                      <a:noFill/>
                    </a:lnL>
                    <a:lnR>
                      <a:noFill/>
                    </a:lnR>
                    <a:lnT>
                      <a:noFill/>
                    </a:lnT>
                    <a:lnB>
                      <a:noFill/>
                    </a:lnB>
                    <a:solidFill>
                      <a:srgbClr val="DAEEF3"/>
                    </a:solidFill>
                  </a:tcPr>
                </a:tc>
                <a:tc>
                  <a:txBody>
                    <a:bodyPr/>
                    <a:lstStyle/>
                    <a:p>
                      <a:pPr algn="l" fontAlgn="b"/>
                      <a:r>
                        <a:rPr lang="en-AU" sz="1600" b="0" i="0" u="none" strike="noStrike" kern="1200" dirty="0">
                          <a:solidFill>
                            <a:srgbClr val="000000"/>
                          </a:solidFill>
                          <a:effectLst/>
                          <a:latin typeface="Calibri" panose="020F0502020204030204" pitchFamily="34" charset="0"/>
                          <a:ea typeface="+mn-ea"/>
                          <a:cs typeface="+mn-cs"/>
                        </a:rPr>
                        <a:t>M.2.Cu</a:t>
                      </a:r>
                    </a:p>
                  </a:txBody>
                  <a:tcPr marL="3051" marR="3051" marT="3051" marB="0" anchor="ctr">
                    <a:lnL>
                      <a:noFill/>
                    </a:lnL>
                    <a:lnR>
                      <a:noFill/>
                    </a:lnR>
                    <a:lnT>
                      <a:noFill/>
                    </a:lnT>
                    <a:lnB>
                      <a:noFill/>
                    </a:lnB>
                    <a:solidFill>
                      <a:srgbClr val="DAEEF3"/>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AU" sz="1600" b="0" i="0" u="none" strike="noStrike" kern="1200" dirty="0">
                          <a:solidFill>
                            <a:srgbClr val="000000"/>
                          </a:solidFill>
                          <a:effectLst/>
                          <a:latin typeface="Calibri" panose="020F0502020204030204" pitchFamily="34" charset="0"/>
                          <a:ea typeface="+mn-ea"/>
                          <a:cs typeface="+mn-cs"/>
                        </a:rPr>
                        <a:t>Contained</a:t>
                      </a:r>
                      <a:r>
                        <a:rPr lang="en-AU" sz="1600" b="0" i="0" u="none" strike="noStrike" kern="1200" baseline="0" dirty="0">
                          <a:solidFill>
                            <a:srgbClr val="000000"/>
                          </a:solidFill>
                          <a:effectLst/>
                          <a:latin typeface="Calibri" panose="020F0502020204030204" pitchFamily="34" charset="0"/>
                          <a:ea typeface="+mn-ea"/>
                          <a:cs typeface="+mn-cs"/>
                        </a:rPr>
                        <a:t> Copper</a:t>
                      </a:r>
                      <a:endParaRPr lang="en-AU" sz="1600" b="0" i="0" u="none" strike="noStrike" kern="1200" dirty="0">
                        <a:solidFill>
                          <a:srgbClr val="000000"/>
                        </a:solidFill>
                        <a:effectLst/>
                        <a:latin typeface="Calibri" panose="020F0502020204030204" pitchFamily="34" charset="0"/>
                        <a:ea typeface="+mn-ea"/>
                        <a:cs typeface="+mn-cs"/>
                      </a:endParaRPr>
                    </a:p>
                  </a:txBody>
                  <a:tcPr marL="3051" marR="3051" marT="3051" marB="0" anchor="ctr">
                    <a:lnL>
                      <a:noFill/>
                    </a:lnL>
                    <a:lnR>
                      <a:noFill/>
                    </a:lnR>
                    <a:lnT>
                      <a:noFill/>
                    </a:lnT>
                    <a:lnB>
                      <a:noFill/>
                    </a:lnB>
                    <a:solidFill>
                      <a:srgbClr val="DAEEF3"/>
                    </a:solidFill>
                  </a:tcPr>
                </a:tc>
                <a:extLst>
                  <a:ext uri="{0D108BD9-81ED-4DB2-BD59-A6C34878D82A}">
                    <a16:rowId xmlns:a16="http://schemas.microsoft.com/office/drawing/2014/main" val="10010"/>
                  </a:ext>
                </a:extLst>
              </a:tr>
              <a:tr h="181068">
                <a:tc>
                  <a:txBody>
                    <a:bodyPr/>
                    <a:lstStyle/>
                    <a:p>
                      <a:pPr algn="l" fontAlgn="b"/>
                      <a:endParaRPr lang="en-AU" sz="1600" b="0" i="0" u="none" strike="noStrike" kern="1200" dirty="0">
                        <a:solidFill>
                          <a:srgbClr val="000000"/>
                        </a:solidFill>
                        <a:effectLst/>
                        <a:latin typeface="Calibri" panose="020F0502020204030204" pitchFamily="34" charset="0"/>
                        <a:ea typeface="+mn-ea"/>
                        <a:cs typeface="+mn-cs"/>
                      </a:endParaRPr>
                    </a:p>
                  </a:txBody>
                  <a:tcPr marL="3051" marR="3051" marT="3051" marB="0" anchor="ctr">
                    <a:lnL>
                      <a:noFill/>
                    </a:lnL>
                    <a:lnR>
                      <a:noFill/>
                    </a:lnR>
                    <a:lnT>
                      <a:noFill/>
                    </a:lnT>
                    <a:lnB>
                      <a:noFill/>
                    </a:lnB>
                    <a:solidFill>
                      <a:srgbClr val="DAEEF3"/>
                    </a:solidFill>
                  </a:tcPr>
                </a:tc>
                <a:tc>
                  <a:txBody>
                    <a:bodyPr/>
                    <a:lstStyle/>
                    <a:p>
                      <a:pPr algn="l" fontAlgn="b"/>
                      <a:r>
                        <a:rPr lang="en-AU" sz="1600" b="0" i="0" u="none" strike="noStrike" kern="1200" dirty="0">
                          <a:solidFill>
                            <a:srgbClr val="000000"/>
                          </a:solidFill>
                          <a:effectLst/>
                          <a:latin typeface="Calibri" panose="020F0502020204030204" pitchFamily="34" charset="0"/>
                          <a:ea typeface="+mn-ea"/>
                          <a:cs typeface="+mn-cs"/>
                        </a:rPr>
                        <a:t>….</a:t>
                      </a:r>
                    </a:p>
                  </a:txBody>
                  <a:tcPr marL="3051" marR="3051" marT="3051" marB="0" anchor="ctr">
                    <a:lnL>
                      <a:noFill/>
                    </a:lnL>
                    <a:lnR>
                      <a:noFill/>
                    </a:lnR>
                    <a:lnT>
                      <a:noFill/>
                    </a:lnT>
                    <a:lnB>
                      <a:noFill/>
                    </a:lnB>
                    <a:solidFill>
                      <a:srgbClr val="DAEEF3"/>
                    </a:solidFill>
                  </a:tcPr>
                </a:tc>
                <a:tc>
                  <a:txBody>
                    <a:bodyPr/>
                    <a:lstStyle/>
                    <a:p>
                      <a:pPr algn="l" fontAlgn="b"/>
                      <a:r>
                        <a:rPr lang="en-AU" sz="1600" b="0" i="0" u="none" strike="noStrike" kern="1200" dirty="0">
                          <a:solidFill>
                            <a:srgbClr val="000000"/>
                          </a:solidFill>
                          <a:effectLst/>
                          <a:latin typeface="Calibri" panose="020F0502020204030204" pitchFamily="34" charset="0"/>
                          <a:ea typeface="+mn-ea"/>
                          <a:cs typeface="+mn-cs"/>
                        </a:rPr>
                        <a:t>…..</a:t>
                      </a:r>
                    </a:p>
                  </a:txBody>
                  <a:tcPr marL="3051" marR="3051" marT="3051" marB="0" anchor="ctr">
                    <a:lnL>
                      <a:noFill/>
                    </a:lnL>
                    <a:lnR>
                      <a:noFill/>
                    </a:lnR>
                    <a:lnT>
                      <a:noFill/>
                    </a:lnT>
                    <a:lnB>
                      <a:noFill/>
                    </a:lnB>
                    <a:solidFill>
                      <a:srgbClr val="DAEEF3"/>
                    </a:solidFill>
                  </a:tcPr>
                </a:tc>
                <a:extLst>
                  <a:ext uri="{0D108BD9-81ED-4DB2-BD59-A6C34878D82A}">
                    <a16:rowId xmlns:a16="http://schemas.microsoft.com/office/drawing/2014/main" val="10011"/>
                  </a:ext>
                </a:extLst>
              </a:tr>
              <a:tr h="181068">
                <a:tc>
                  <a:txBody>
                    <a:bodyPr/>
                    <a:lstStyle/>
                    <a:p>
                      <a:pPr algn="l" fontAlgn="b"/>
                      <a:endParaRPr lang="en-AU" sz="1600" b="0" i="0" u="none" strike="noStrike" kern="1200">
                        <a:solidFill>
                          <a:srgbClr val="000000"/>
                        </a:solidFill>
                        <a:effectLst/>
                        <a:latin typeface="Calibri" panose="020F0502020204030204" pitchFamily="34" charset="0"/>
                        <a:ea typeface="+mn-ea"/>
                        <a:cs typeface="+mn-cs"/>
                      </a:endParaRPr>
                    </a:p>
                  </a:txBody>
                  <a:tcPr marL="3051" marR="3051" marT="3051" marB="0" anchor="ctr">
                    <a:lnL>
                      <a:noFill/>
                    </a:lnL>
                    <a:lnR>
                      <a:noFill/>
                    </a:lnR>
                    <a:lnT>
                      <a:noFill/>
                    </a:lnT>
                    <a:lnB>
                      <a:noFill/>
                    </a:lnB>
                    <a:solidFill>
                      <a:srgbClr val="DAEEF3"/>
                    </a:solidFill>
                  </a:tcPr>
                </a:tc>
                <a:tc>
                  <a:txBody>
                    <a:bodyPr/>
                    <a:lstStyle/>
                    <a:p>
                      <a:pPr algn="l" fontAlgn="b"/>
                      <a:r>
                        <a:rPr lang="en-AU" sz="1600" b="0" i="0" u="none" strike="noStrike" kern="1200" dirty="0">
                          <a:solidFill>
                            <a:srgbClr val="000000"/>
                          </a:solidFill>
                          <a:effectLst/>
                          <a:latin typeface="Calibri" panose="020F0502020204030204" pitchFamily="34" charset="0"/>
                          <a:ea typeface="+mn-ea"/>
                          <a:cs typeface="+mn-cs"/>
                        </a:rPr>
                        <a:t>M.2.Fe</a:t>
                      </a:r>
                    </a:p>
                  </a:txBody>
                  <a:tcPr marL="3051" marR="3051" marT="3051" marB="0" anchor="ctr">
                    <a:lnL>
                      <a:noFill/>
                    </a:lnL>
                    <a:lnR>
                      <a:noFill/>
                    </a:lnR>
                    <a:lnT>
                      <a:noFill/>
                    </a:lnT>
                    <a:lnB>
                      <a:noFill/>
                    </a:lnB>
                    <a:solidFill>
                      <a:srgbClr val="DAEEF3"/>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AU" sz="1600" b="0" i="0" u="none" strike="noStrike" kern="1200" dirty="0">
                          <a:solidFill>
                            <a:srgbClr val="000000"/>
                          </a:solidFill>
                          <a:effectLst/>
                          <a:latin typeface="Calibri" panose="020F0502020204030204" pitchFamily="34" charset="0"/>
                          <a:ea typeface="+mn-ea"/>
                          <a:cs typeface="+mn-cs"/>
                        </a:rPr>
                        <a:t>Contained Iron</a:t>
                      </a:r>
                    </a:p>
                  </a:txBody>
                  <a:tcPr marL="3051" marR="3051" marT="3051" marB="0" anchor="ctr">
                    <a:lnL>
                      <a:noFill/>
                    </a:lnL>
                    <a:lnR>
                      <a:noFill/>
                    </a:lnR>
                    <a:lnT>
                      <a:noFill/>
                    </a:lnT>
                    <a:lnB>
                      <a:noFill/>
                    </a:lnB>
                    <a:solidFill>
                      <a:srgbClr val="DAEEF3"/>
                    </a:solidFill>
                  </a:tcPr>
                </a:tc>
                <a:extLst>
                  <a:ext uri="{0D108BD9-81ED-4DB2-BD59-A6C34878D82A}">
                    <a16:rowId xmlns:a16="http://schemas.microsoft.com/office/drawing/2014/main" val="10012"/>
                  </a:ext>
                </a:extLst>
              </a:tr>
              <a:tr h="181068">
                <a:tc>
                  <a:txBody>
                    <a:bodyPr/>
                    <a:lstStyle/>
                    <a:p>
                      <a:pPr algn="l" fontAlgn="b"/>
                      <a:endParaRPr lang="en-AU" sz="1600" b="0" i="0" u="none" strike="noStrike" kern="1200">
                        <a:solidFill>
                          <a:srgbClr val="000000"/>
                        </a:solidFill>
                        <a:effectLst/>
                        <a:latin typeface="Calibri" panose="020F0502020204030204" pitchFamily="34" charset="0"/>
                        <a:ea typeface="+mn-ea"/>
                        <a:cs typeface="+mn-cs"/>
                      </a:endParaRPr>
                    </a:p>
                  </a:txBody>
                  <a:tcPr marL="3051" marR="3051" marT="3051" marB="0" anchor="ctr">
                    <a:lnL>
                      <a:noFill/>
                    </a:lnL>
                    <a:lnR>
                      <a:noFill/>
                    </a:lnR>
                    <a:lnT>
                      <a:noFill/>
                    </a:lnT>
                    <a:lnB>
                      <a:noFill/>
                    </a:lnB>
                    <a:solidFill>
                      <a:srgbClr val="DAEEF3"/>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AU" sz="1600" b="0" i="0" u="none" strike="noStrike" kern="1200" dirty="0">
                          <a:solidFill>
                            <a:srgbClr val="000000"/>
                          </a:solidFill>
                          <a:effectLst/>
                          <a:latin typeface="Calibri" panose="020F0502020204030204" pitchFamily="34" charset="0"/>
                          <a:ea typeface="+mn-ea"/>
                          <a:cs typeface="+mn-cs"/>
                        </a:rPr>
                        <a:t>…. M.2.x</a:t>
                      </a:r>
                    </a:p>
                  </a:txBody>
                  <a:tcPr marL="3051" marR="3051" marT="3051" marB="0" anchor="ctr">
                    <a:lnL>
                      <a:noFill/>
                    </a:lnL>
                    <a:lnR>
                      <a:noFill/>
                    </a:lnR>
                    <a:lnT>
                      <a:noFill/>
                    </a:lnT>
                    <a:lnB>
                      <a:noFill/>
                    </a:lnB>
                    <a:solidFill>
                      <a:srgbClr val="DAEEF3"/>
                    </a:solidFill>
                  </a:tcPr>
                </a:tc>
                <a:tc>
                  <a:txBody>
                    <a:bodyPr/>
                    <a:lstStyle/>
                    <a:p>
                      <a:pPr algn="l" fontAlgn="b"/>
                      <a:r>
                        <a:rPr lang="en-AU" sz="1600" b="0" i="0" u="none" strike="noStrike" kern="1200" dirty="0">
                          <a:solidFill>
                            <a:srgbClr val="000000"/>
                          </a:solidFill>
                          <a:effectLst/>
                          <a:latin typeface="Calibri" panose="020F0502020204030204" pitchFamily="34" charset="0"/>
                          <a:ea typeface="+mn-ea"/>
                          <a:cs typeface="+mn-cs"/>
                        </a:rPr>
                        <a:t>…..Contained x where x ix a metallic element</a:t>
                      </a:r>
                    </a:p>
                  </a:txBody>
                  <a:tcPr marL="3051" marR="3051" marT="3051" marB="0" anchor="ctr">
                    <a:lnL>
                      <a:noFill/>
                    </a:lnL>
                    <a:lnR>
                      <a:noFill/>
                    </a:lnR>
                    <a:lnT>
                      <a:noFill/>
                    </a:lnT>
                    <a:lnB>
                      <a:noFill/>
                    </a:lnB>
                    <a:solidFill>
                      <a:srgbClr val="DAEEF3"/>
                    </a:solidFill>
                  </a:tcPr>
                </a:tc>
                <a:extLst>
                  <a:ext uri="{0D108BD9-81ED-4DB2-BD59-A6C34878D82A}">
                    <a16:rowId xmlns:a16="http://schemas.microsoft.com/office/drawing/2014/main" val="10013"/>
                  </a:ext>
                </a:extLst>
              </a:tr>
              <a:tr h="181068">
                <a:tc>
                  <a:txBody>
                    <a:bodyPr/>
                    <a:lstStyle/>
                    <a:p>
                      <a:pPr algn="l" fontAlgn="b"/>
                      <a:endParaRPr lang="en-AU" sz="1600" b="0" i="0" u="none" strike="noStrike" kern="1200">
                        <a:solidFill>
                          <a:srgbClr val="000000"/>
                        </a:solidFill>
                        <a:effectLst/>
                        <a:latin typeface="Calibri" panose="020F0502020204030204" pitchFamily="34" charset="0"/>
                        <a:ea typeface="+mn-ea"/>
                        <a:cs typeface="+mn-cs"/>
                      </a:endParaRPr>
                    </a:p>
                  </a:txBody>
                  <a:tcPr marL="3051" marR="3051" marT="3051" marB="0" anchor="ctr">
                    <a:lnL>
                      <a:noFill/>
                    </a:lnL>
                    <a:lnR>
                      <a:noFill/>
                    </a:lnR>
                    <a:lnT>
                      <a:noFill/>
                    </a:lnT>
                    <a:lnB>
                      <a:noFill/>
                    </a:lnB>
                    <a:solidFill>
                      <a:srgbClr val="DAEEF3"/>
                    </a:solidFill>
                  </a:tcPr>
                </a:tc>
                <a:tc>
                  <a:txBody>
                    <a:bodyPr/>
                    <a:lstStyle/>
                    <a:p>
                      <a:pPr algn="l" fontAlgn="b"/>
                      <a:r>
                        <a:rPr lang="en-AU" sz="1600" b="0" i="0" u="none" strike="noStrike" kern="1200" dirty="0">
                          <a:solidFill>
                            <a:srgbClr val="000000"/>
                          </a:solidFill>
                          <a:effectLst/>
                          <a:latin typeface="Calibri" panose="020F0502020204030204" pitchFamily="34" charset="0"/>
                          <a:ea typeface="+mn-ea"/>
                          <a:cs typeface="+mn-cs"/>
                        </a:rPr>
                        <a:t>….</a:t>
                      </a:r>
                    </a:p>
                  </a:txBody>
                  <a:tcPr marL="3051" marR="3051" marT="3051" marB="0" anchor="ctr">
                    <a:lnL>
                      <a:noFill/>
                    </a:lnL>
                    <a:lnR>
                      <a:noFill/>
                    </a:lnR>
                    <a:lnT>
                      <a:noFill/>
                    </a:lnT>
                    <a:lnB>
                      <a:noFill/>
                    </a:lnB>
                    <a:solidFill>
                      <a:srgbClr val="DAEEF3"/>
                    </a:solidFill>
                  </a:tcPr>
                </a:tc>
                <a:tc>
                  <a:txBody>
                    <a:bodyPr/>
                    <a:lstStyle/>
                    <a:p>
                      <a:pPr algn="l" fontAlgn="b"/>
                      <a:r>
                        <a:rPr lang="en-AU" sz="1600" b="0" i="0" u="none" strike="noStrike" kern="1200" dirty="0">
                          <a:solidFill>
                            <a:srgbClr val="000000"/>
                          </a:solidFill>
                          <a:effectLst/>
                          <a:latin typeface="Calibri" panose="020F0502020204030204" pitchFamily="34" charset="0"/>
                          <a:ea typeface="+mn-ea"/>
                          <a:cs typeface="+mn-cs"/>
                        </a:rPr>
                        <a:t>…..</a:t>
                      </a:r>
                    </a:p>
                  </a:txBody>
                  <a:tcPr marL="3051" marR="3051" marT="3051" marB="0" anchor="ctr">
                    <a:lnL>
                      <a:noFill/>
                    </a:lnL>
                    <a:lnR>
                      <a:noFill/>
                    </a:lnR>
                    <a:lnT>
                      <a:noFill/>
                    </a:lnT>
                    <a:lnB>
                      <a:noFill/>
                    </a:lnB>
                    <a:solidFill>
                      <a:srgbClr val="DAEEF3"/>
                    </a:solidFill>
                  </a:tcPr>
                </a:tc>
                <a:extLst>
                  <a:ext uri="{0D108BD9-81ED-4DB2-BD59-A6C34878D82A}">
                    <a16:rowId xmlns:a16="http://schemas.microsoft.com/office/drawing/2014/main" val="10014"/>
                  </a:ext>
                </a:extLst>
              </a:tr>
              <a:tr h="203422">
                <a:tc>
                  <a:txBody>
                    <a:bodyPr/>
                    <a:lstStyle/>
                    <a:p>
                      <a:pPr algn="l" fontAlgn="b"/>
                      <a:r>
                        <a:rPr lang="en-AU" sz="1600" b="0" i="0" u="none" strike="noStrike" kern="1200" dirty="0">
                          <a:solidFill>
                            <a:srgbClr val="000000"/>
                          </a:solidFill>
                          <a:effectLst/>
                          <a:latin typeface="Calibri" panose="020F0502020204030204" pitchFamily="34" charset="0"/>
                          <a:ea typeface="+mn-ea"/>
                          <a:cs typeface="+mn-cs"/>
                        </a:rPr>
                        <a:t> </a:t>
                      </a:r>
                    </a:p>
                  </a:txBody>
                  <a:tcPr marL="3051" marR="3051" marT="3051" marB="0" anchor="ctr">
                    <a:lnL>
                      <a:noFill/>
                    </a:lnL>
                    <a:lnR>
                      <a:noFill/>
                    </a:lnR>
                    <a:lnT>
                      <a:noFill/>
                    </a:lnT>
                    <a:lnB>
                      <a:noFill/>
                    </a:lnB>
                    <a:solidFill>
                      <a:srgbClr val="DAEEF3"/>
                    </a:solidFill>
                  </a:tcPr>
                </a:tc>
                <a:tc>
                  <a:txBody>
                    <a:bodyPr/>
                    <a:lstStyle/>
                    <a:p>
                      <a:pPr algn="l" fontAlgn="b"/>
                      <a:r>
                        <a:rPr lang="en-AU" sz="1600" b="0" i="0" u="none" strike="noStrike" kern="1200" dirty="0">
                          <a:solidFill>
                            <a:srgbClr val="000000"/>
                          </a:solidFill>
                          <a:effectLst/>
                          <a:latin typeface="Calibri" panose="020F0502020204030204" pitchFamily="34" charset="0"/>
                          <a:ea typeface="+mn-ea"/>
                          <a:cs typeface="+mn-cs"/>
                        </a:rPr>
                        <a:t>M.2.Zn</a:t>
                      </a:r>
                    </a:p>
                  </a:txBody>
                  <a:tcPr marL="3051" marR="3051" marT="3051" marB="0" anchor="ctr">
                    <a:lnL>
                      <a:noFill/>
                    </a:lnL>
                    <a:lnR>
                      <a:noFill/>
                    </a:lnR>
                    <a:lnT>
                      <a:noFill/>
                    </a:lnT>
                    <a:lnB>
                      <a:noFill/>
                    </a:lnB>
                    <a:solidFill>
                      <a:srgbClr val="DAEEF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i="0" u="none" strike="noStrike" kern="1200" dirty="0">
                          <a:solidFill>
                            <a:srgbClr val="000000"/>
                          </a:solidFill>
                          <a:effectLst/>
                          <a:latin typeface="Calibri" panose="020F0502020204030204" pitchFamily="34" charset="0"/>
                          <a:ea typeface="+mn-ea"/>
                          <a:cs typeface="+mn-cs"/>
                        </a:rPr>
                        <a:t>Contained Zinc</a:t>
                      </a:r>
                    </a:p>
                  </a:txBody>
                  <a:tcPr marL="3051" marR="3051" marT="3051" marB="0" anchor="ctr">
                    <a:lnL>
                      <a:noFill/>
                    </a:lnL>
                    <a:lnR>
                      <a:noFill/>
                    </a:lnR>
                    <a:lnT>
                      <a:noFill/>
                    </a:lnT>
                    <a:lnB>
                      <a:noFill/>
                    </a:lnB>
                    <a:solidFill>
                      <a:srgbClr val="DAEEF3"/>
                    </a:solidFill>
                  </a:tcPr>
                </a:tc>
                <a:extLst>
                  <a:ext uri="{0D108BD9-81ED-4DB2-BD59-A6C34878D82A}">
                    <a16:rowId xmlns:a16="http://schemas.microsoft.com/office/drawing/2014/main" val="10015"/>
                  </a:ext>
                </a:extLst>
              </a:tr>
            </a:tbl>
          </a:graphicData>
        </a:graphic>
      </p:graphicFrame>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6371" y="71348"/>
            <a:ext cx="768164" cy="678166"/>
          </a:xfrm>
          <a:prstGeom prst="rect">
            <a:avLst/>
          </a:prstGeom>
        </p:spPr>
      </p:pic>
    </p:spTree>
    <p:extLst>
      <p:ext uri="{BB962C8B-B14F-4D97-AF65-F5344CB8AC3E}">
        <p14:creationId xmlns:p14="http://schemas.microsoft.com/office/powerpoint/2010/main" val="2035757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Footer Placeholder 3"/>
          <p:cNvSpPr>
            <a:spLocks noGrp="1"/>
          </p:cNvSpPr>
          <p:nvPr>
            <p:ph type="ftr" sz="quarter" idx="11"/>
          </p:nvPr>
        </p:nvSpPr>
        <p:spPr/>
        <p:txBody>
          <a:bodyPr/>
          <a:lstStyle/>
          <a:p>
            <a:r>
              <a:rPr lang="en-AU" dirty="0"/>
              <a:t>EW-MFA Webinar 1 for Laos and Philippines| 6 November 2017</a:t>
            </a:r>
            <a:endParaRPr lang="en-US" dirty="0"/>
          </a:p>
        </p:txBody>
      </p:sp>
      <p:sp>
        <p:nvSpPr>
          <p:cNvPr id="3" name="Slide Number Placeholder 2"/>
          <p:cNvSpPr>
            <a:spLocks noGrp="1"/>
          </p:cNvSpPr>
          <p:nvPr>
            <p:ph type="sldNum" sz="quarter" idx="4"/>
          </p:nvPr>
        </p:nvSpPr>
        <p:spPr/>
        <p:txBody>
          <a:bodyPr/>
          <a:lstStyle/>
          <a:p>
            <a:fld id="{2ABE124A-B5C5-46E0-B944-45307B126769}" type="slidenum">
              <a:rPr lang="en-AU" smtClean="0"/>
              <a:pPr/>
              <a:t>37</a:t>
            </a:fld>
            <a:r>
              <a:rPr lang="en-AU"/>
              <a:t>  |</a:t>
            </a:r>
            <a:endParaRPr lang="en-AU" dirty="0"/>
          </a:p>
        </p:txBody>
      </p:sp>
      <p:sp>
        <p:nvSpPr>
          <p:cNvPr id="9" name="Title 8"/>
          <p:cNvSpPr>
            <a:spLocks noGrp="1"/>
          </p:cNvSpPr>
          <p:nvPr>
            <p:ph type="title" idx="4294967295"/>
          </p:nvPr>
        </p:nvSpPr>
        <p:spPr>
          <a:xfrm>
            <a:off x="646127" y="332657"/>
            <a:ext cx="8174345" cy="648072"/>
          </a:xfrm>
        </p:spPr>
        <p:txBody>
          <a:bodyPr>
            <a:noAutofit/>
          </a:bodyPr>
          <a:lstStyle/>
          <a:p>
            <a:r>
              <a:rPr lang="en-AU" sz="2400" dirty="0"/>
              <a:t>Metal ores accounts have key differences to others</a:t>
            </a:r>
            <a:endParaRPr lang="en-AU" sz="2400" dirty="0">
              <a:effectLst/>
            </a:endParaRPr>
          </a:p>
        </p:txBody>
      </p:sp>
      <p:sp>
        <p:nvSpPr>
          <p:cNvPr id="4" name="TextBox 3"/>
          <p:cNvSpPr txBox="1"/>
          <p:nvPr/>
        </p:nvSpPr>
        <p:spPr>
          <a:xfrm>
            <a:off x="618989" y="1268760"/>
            <a:ext cx="7913451" cy="4247317"/>
          </a:xfrm>
          <a:prstGeom prst="rect">
            <a:avLst/>
          </a:prstGeom>
          <a:noFill/>
        </p:spPr>
        <p:txBody>
          <a:bodyPr wrap="square" rtlCol="0">
            <a:spAutoFit/>
          </a:bodyPr>
          <a:lstStyle/>
          <a:p>
            <a:r>
              <a:rPr lang="en-AU" dirty="0"/>
              <a:t>Unlike fossil fuels and biomass, no one international agency charged with assembling data DE data (nearest things are USGS and BGS).</a:t>
            </a:r>
          </a:p>
          <a:p>
            <a:endParaRPr lang="en-AU" dirty="0"/>
          </a:p>
          <a:p>
            <a:r>
              <a:rPr lang="en-AU" dirty="0"/>
              <a:t>Multiple basic products from same initial extraction very common – cereal plants produce  one specific cereal, but mixed ores product multiple different metals</a:t>
            </a:r>
          </a:p>
          <a:p>
            <a:endParaRPr lang="en-AU" dirty="0"/>
          </a:p>
          <a:p>
            <a:r>
              <a:rPr lang="en-AU" dirty="0"/>
              <a:t>Relationship between the product usually reported, and the ore initially extracted varies hugely, making back calculation highly inaccurate.</a:t>
            </a:r>
          </a:p>
          <a:p>
            <a:endParaRPr lang="en-AU" dirty="0"/>
          </a:p>
          <a:p>
            <a:r>
              <a:rPr lang="en-AU" dirty="0"/>
              <a:t>Unlike some other difficult materials e.g. grass eaten by cattle, the data necessary usually is closely measured, as part of operations, by  limited number of relatively large operations. </a:t>
            </a:r>
          </a:p>
          <a:p>
            <a:endParaRPr lang="en-AU" dirty="0"/>
          </a:p>
          <a:p>
            <a:r>
              <a:rPr lang="en-AU" dirty="0"/>
              <a:t>The preferred approach being piloted here is a large departure form previous practice in EW-MFA manuals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8358" y="280505"/>
            <a:ext cx="768164" cy="678166"/>
          </a:xfrm>
          <a:prstGeom prst="rect">
            <a:avLst/>
          </a:prstGeom>
        </p:spPr>
      </p:pic>
    </p:spTree>
    <p:extLst>
      <p:ext uri="{BB962C8B-B14F-4D97-AF65-F5344CB8AC3E}">
        <p14:creationId xmlns:p14="http://schemas.microsoft.com/office/powerpoint/2010/main" val="23496145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Footer Placeholder 3"/>
          <p:cNvSpPr>
            <a:spLocks noGrp="1"/>
          </p:cNvSpPr>
          <p:nvPr>
            <p:ph type="ftr" sz="quarter" idx="11"/>
          </p:nvPr>
        </p:nvSpPr>
        <p:spPr>
          <a:xfrm>
            <a:off x="755576" y="6504332"/>
            <a:ext cx="6083845" cy="124274"/>
          </a:xfrm>
        </p:spPr>
        <p:txBody>
          <a:bodyPr/>
          <a:lstStyle/>
          <a:p>
            <a:r>
              <a:rPr lang="en-AU" dirty="0" err="1"/>
              <a:t>PhyEW</a:t>
            </a:r>
            <a:r>
              <a:rPr lang="en-AU" dirty="0"/>
              <a:t>-MFA Webinar 1 for Laos and Philippines| 6 November 2017</a:t>
            </a:r>
            <a:endParaRPr lang="en-US" dirty="0"/>
          </a:p>
        </p:txBody>
      </p:sp>
      <p:sp>
        <p:nvSpPr>
          <p:cNvPr id="9" name="Title 8"/>
          <p:cNvSpPr>
            <a:spLocks noGrp="1"/>
          </p:cNvSpPr>
          <p:nvPr>
            <p:ph type="title" idx="4294967295"/>
          </p:nvPr>
        </p:nvSpPr>
        <p:spPr>
          <a:xfrm>
            <a:off x="358776" y="274640"/>
            <a:ext cx="8029648" cy="530144"/>
          </a:xfrm>
        </p:spPr>
        <p:txBody>
          <a:bodyPr>
            <a:noAutofit/>
          </a:bodyPr>
          <a:lstStyle/>
          <a:p>
            <a:pPr algn="ctr"/>
            <a:r>
              <a:rPr lang="en-AU" sz="2400" dirty="0"/>
              <a:t>Compiling A.2 Metal ores and M.2 Metal content </a:t>
            </a:r>
            <a:endParaRPr lang="en-AU" sz="2400" dirty="0">
              <a:effectLst/>
            </a:endParaRPr>
          </a:p>
        </p:txBody>
      </p:sp>
      <p:sp>
        <p:nvSpPr>
          <p:cNvPr id="3" name="Slide Number Placeholder 2"/>
          <p:cNvSpPr>
            <a:spLocks noGrp="1"/>
          </p:cNvSpPr>
          <p:nvPr>
            <p:ph type="sldNum" sz="quarter" idx="4"/>
          </p:nvPr>
        </p:nvSpPr>
        <p:spPr/>
        <p:txBody>
          <a:bodyPr/>
          <a:lstStyle/>
          <a:p>
            <a:fld id="{2ABE124A-B5C5-46E0-B944-45307B126769}" type="slidenum">
              <a:rPr lang="en-AU" smtClean="0"/>
              <a:pPr/>
              <a:t>38</a:t>
            </a:fld>
            <a:r>
              <a:rPr lang="en-AU"/>
              <a:t>  |</a:t>
            </a:r>
            <a:endParaRPr lang="en-AU" dirty="0"/>
          </a:p>
        </p:txBody>
      </p:sp>
      <p:sp>
        <p:nvSpPr>
          <p:cNvPr id="7" name="TextBox 6"/>
          <p:cNvSpPr txBox="1"/>
          <p:nvPr/>
        </p:nvSpPr>
        <p:spPr>
          <a:xfrm>
            <a:off x="942397" y="804783"/>
            <a:ext cx="7230003" cy="5355312"/>
          </a:xfrm>
          <a:prstGeom prst="rect">
            <a:avLst/>
          </a:prstGeom>
          <a:noFill/>
        </p:spPr>
        <p:txBody>
          <a:bodyPr wrap="square" rtlCol="0">
            <a:spAutoFit/>
          </a:bodyPr>
          <a:lstStyle/>
          <a:p>
            <a:r>
              <a:rPr lang="en-AU" dirty="0"/>
              <a:t>Two alternative systems being proposed.</a:t>
            </a:r>
          </a:p>
          <a:p>
            <a:r>
              <a:rPr lang="en-AU" dirty="0"/>
              <a:t> </a:t>
            </a:r>
          </a:p>
          <a:p>
            <a:r>
              <a:rPr lang="en-AU" dirty="0"/>
              <a:t>Operator questionnaire based (the preferred method)</a:t>
            </a:r>
          </a:p>
          <a:p>
            <a:endParaRPr lang="en-AU" dirty="0"/>
          </a:p>
          <a:p>
            <a:pPr lvl="1"/>
            <a:r>
              <a:rPr lang="en-AU" dirty="0"/>
              <a:t>Advantages: Conceptually straight forward, preserves a lot of data with practical policy and resource management uses beyond EW-MFA.</a:t>
            </a:r>
          </a:p>
          <a:p>
            <a:pPr lvl="1"/>
            <a:endParaRPr lang="en-AU" dirty="0"/>
          </a:p>
          <a:p>
            <a:pPr lvl="1"/>
            <a:r>
              <a:rPr lang="en-AU" dirty="0"/>
              <a:t>Disadvantages: Requires access to summarized operational data from mine operators, or at least an ability to produce something similar from accessible data. </a:t>
            </a:r>
          </a:p>
          <a:p>
            <a:pPr lvl="1"/>
            <a:endParaRPr lang="en-AU" dirty="0"/>
          </a:p>
          <a:p>
            <a:r>
              <a:rPr lang="en-AU" dirty="0"/>
              <a:t>Secondary mixed source (fall-back method)</a:t>
            </a:r>
          </a:p>
          <a:p>
            <a:endParaRPr lang="en-AU" dirty="0"/>
          </a:p>
          <a:p>
            <a:pPr lvl="1"/>
            <a:r>
              <a:rPr lang="en-AU" dirty="0"/>
              <a:t>Advantages: Flexible, data requirements much less prescriptive, usually possible to construct account of some type.</a:t>
            </a:r>
          </a:p>
          <a:p>
            <a:pPr lvl="1"/>
            <a:endParaRPr lang="en-AU" dirty="0"/>
          </a:p>
          <a:p>
            <a:pPr lvl="1"/>
            <a:r>
              <a:rPr lang="en-AU" dirty="0"/>
              <a:t>Disadvantages: Subject to much larger error, data produced mainly indirect, based on many assumptions (and potentially misleading), limited value beyond EW-MFA.  </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2400" y="274639"/>
            <a:ext cx="768164" cy="678166"/>
          </a:xfrm>
          <a:prstGeom prst="rect">
            <a:avLst/>
          </a:prstGeom>
        </p:spPr>
      </p:pic>
    </p:spTree>
    <p:extLst>
      <p:ext uri="{BB962C8B-B14F-4D97-AF65-F5344CB8AC3E}">
        <p14:creationId xmlns:p14="http://schemas.microsoft.com/office/powerpoint/2010/main" val="10098475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Footer Placeholder 3"/>
          <p:cNvSpPr>
            <a:spLocks noGrp="1"/>
          </p:cNvSpPr>
          <p:nvPr>
            <p:ph type="ftr" sz="quarter" idx="11"/>
          </p:nvPr>
        </p:nvSpPr>
        <p:spPr>
          <a:xfrm>
            <a:off x="755576" y="6504332"/>
            <a:ext cx="6083845" cy="124274"/>
          </a:xfrm>
        </p:spPr>
        <p:txBody>
          <a:bodyPr/>
          <a:lstStyle/>
          <a:p>
            <a:r>
              <a:rPr lang="en-AU" dirty="0"/>
              <a:t>EW-MFA Webinar 1 for Laos and Philippines| 6 November 2017</a:t>
            </a:r>
            <a:endParaRPr lang="en-US" dirty="0"/>
          </a:p>
        </p:txBody>
      </p:sp>
      <p:sp>
        <p:nvSpPr>
          <p:cNvPr id="9" name="Title 8"/>
          <p:cNvSpPr>
            <a:spLocks noGrp="1"/>
          </p:cNvSpPr>
          <p:nvPr>
            <p:ph type="title" idx="4294967295"/>
          </p:nvPr>
        </p:nvSpPr>
        <p:spPr>
          <a:xfrm>
            <a:off x="358776" y="274640"/>
            <a:ext cx="8029648" cy="530144"/>
          </a:xfrm>
        </p:spPr>
        <p:txBody>
          <a:bodyPr>
            <a:noAutofit/>
          </a:bodyPr>
          <a:lstStyle/>
          <a:p>
            <a:pPr algn="ctr"/>
            <a:r>
              <a:rPr lang="en-AU" sz="2400" dirty="0"/>
              <a:t>Compiling A.2 Metal ores and M.2 Metal content </a:t>
            </a:r>
            <a:endParaRPr lang="en-AU" sz="2400" dirty="0">
              <a:effectLst/>
            </a:endParaRPr>
          </a:p>
        </p:txBody>
      </p:sp>
      <p:sp>
        <p:nvSpPr>
          <p:cNvPr id="3" name="Slide Number Placeholder 2"/>
          <p:cNvSpPr>
            <a:spLocks noGrp="1"/>
          </p:cNvSpPr>
          <p:nvPr>
            <p:ph type="sldNum" sz="quarter" idx="4"/>
          </p:nvPr>
        </p:nvSpPr>
        <p:spPr/>
        <p:txBody>
          <a:bodyPr/>
          <a:lstStyle/>
          <a:p>
            <a:fld id="{2ABE124A-B5C5-46E0-B944-45307B126769}" type="slidenum">
              <a:rPr lang="en-AU" smtClean="0"/>
              <a:pPr/>
              <a:t>39</a:t>
            </a:fld>
            <a:r>
              <a:rPr lang="en-AU"/>
              <a:t>  |</a:t>
            </a:r>
            <a:endParaRPr lang="en-AU" dirty="0"/>
          </a:p>
        </p:txBody>
      </p:sp>
      <p:sp>
        <p:nvSpPr>
          <p:cNvPr id="7" name="TextBox 6"/>
          <p:cNvSpPr txBox="1"/>
          <p:nvPr/>
        </p:nvSpPr>
        <p:spPr>
          <a:xfrm>
            <a:off x="971600" y="788734"/>
            <a:ext cx="7230003" cy="4093428"/>
          </a:xfrm>
          <a:prstGeom prst="rect">
            <a:avLst/>
          </a:prstGeom>
          <a:noFill/>
        </p:spPr>
        <p:txBody>
          <a:bodyPr wrap="square" rtlCol="0">
            <a:spAutoFit/>
          </a:bodyPr>
          <a:lstStyle/>
          <a:p>
            <a:r>
              <a:rPr lang="en-AU" sz="2000" dirty="0"/>
              <a:t>NOTE</a:t>
            </a:r>
          </a:p>
          <a:p>
            <a:endParaRPr lang="en-AU" sz="2000" dirty="0"/>
          </a:p>
          <a:p>
            <a:r>
              <a:rPr lang="en-AU" sz="2000" dirty="0"/>
              <a:t>There will be much more emphasis on this section in the Lao workshop that the Philippines, as:</a:t>
            </a:r>
          </a:p>
          <a:p>
            <a:endParaRPr lang="en-AU" sz="2000" dirty="0"/>
          </a:p>
          <a:p>
            <a:pPr marL="457200" indent="-457200">
              <a:buFont typeface="Arial" panose="020B0604020202020204" pitchFamily="34" charset="0"/>
              <a:buChar char="•"/>
            </a:pPr>
            <a:r>
              <a:rPr lang="en-AU" sz="2000" dirty="0"/>
              <a:t>Mining currently appears to have a much more important place in the Lao PDR’s plans for near-term development.</a:t>
            </a:r>
          </a:p>
          <a:p>
            <a:pPr marL="457200" indent="-457200">
              <a:buFont typeface="Arial" panose="020B0604020202020204" pitchFamily="34" charset="0"/>
              <a:buChar char="•"/>
            </a:pPr>
            <a:r>
              <a:rPr lang="en-AU" sz="2000" dirty="0"/>
              <a:t>The (major) mining sector is newer, yet proportionally much more important in Lao PDR </a:t>
            </a:r>
          </a:p>
          <a:p>
            <a:pPr marL="457200" indent="-457200">
              <a:buFont typeface="Arial" panose="020B0604020202020204" pitchFamily="34" charset="0"/>
              <a:buChar char="•"/>
            </a:pPr>
            <a:r>
              <a:rPr lang="en-AU" sz="2000" dirty="0"/>
              <a:t>The new methodologies being piloted are largely Jim’s pet project / passion, and the Lao PDR workshop will be the first time the practicalities have been explored in depth with an NSO.</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6263" y="274640"/>
            <a:ext cx="768164" cy="678166"/>
          </a:xfrm>
          <a:prstGeom prst="rect">
            <a:avLst/>
          </a:prstGeom>
        </p:spPr>
      </p:pic>
    </p:spTree>
    <p:extLst>
      <p:ext uri="{BB962C8B-B14F-4D97-AF65-F5344CB8AC3E}">
        <p14:creationId xmlns:p14="http://schemas.microsoft.com/office/powerpoint/2010/main" val="4125336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Style of delivery</a:t>
            </a:r>
          </a:p>
        </p:txBody>
      </p:sp>
      <p:sp>
        <p:nvSpPr>
          <p:cNvPr id="3" name="Content Placeholder 2"/>
          <p:cNvSpPr>
            <a:spLocks noGrp="1"/>
          </p:cNvSpPr>
          <p:nvPr>
            <p:ph idx="1"/>
          </p:nvPr>
        </p:nvSpPr>
        <p:spPr/>
        <p:txBody>
          <a:bodyPr/>
          <a:lstStyle/>
          <a:p>
            <a:r>
              <a:rPr lang="en-AU" dirty="0"/>
              <a:t>Short presentations by MFA experts Heinz Schandl, Jim West and Alessio Miatto</a:t>
            </a:r>
          </a:p>
          <a:p>
            <a:endParaRPr lang="en-AU" dirty="0"/>
          </a:p>
          <a:p>
            <a:endParaRPr lang="en-AU" dirty="0"/>
          </a:p>
          <a:p>
            <a:endParaRPr lang="en-AU" dirty="0"/>
          </a:p>
          <a:p>
            <a:endParaRPr lang="en-AU" dirty="0"/>
          </a:p>
          <a:p>
            <a:endParaRPr lang="en-AU" dirty="0"/>
          </a:p>
          <a:p>
            <a:endParaRPr lang="en-AU" dirty="0"/>
          </a:p>
          <a:p>
            <a:endParaRPr lang="en-AU" dirty="0"/>
          </a:p>
          <a:p>
            <a:r>
              <a:rPr lang="en-AU" dirty="0"/>
              <a:t>and interactive parts where we ask you for input and feedback</a:t>
            </a:r>
          </a:p>
        </p:txBody>
      </p:sp>
      <p:sp>
        <p:nvSpPr>
          <p:cNvPr id="4" name="Footer Placeholder 3"/>
          <p:cNvSpPr>
            <a:spLocks noGrp="1"/>
          </p:cNvSpPr>
          <p:nvPr>
            <p:ph type="ftr" sz="quarter" idx="11"/>
          </p:nvPr>
        </p:nvSpPr>
        <p:spPr/>
        <p:txBody>
          <a:bodyPr/>
          <a:lstStyle/>
          <a:p>
            <a:r>
              <a:rPr lang="en-AU"/>
              <a:t>Presentation title  |  Presenter name</a:t>
            </a:r>
          </a:p>
        </p:txBody>
      </p:sp>
      <p:sp>
        <p:nvSpPr>
          <p:cNvPr id="5" name="Slide Number Placeholder 4"/>
          <p:cNvSpPr>
            <a:spLocks noGrp="1"/>
          </p:cNvSpPr>
          <p:nvPr>
            <p:ph type="sldNum" sz="quarter" idx="4"/>
          </p:nvPr>
        </p:nvSpPr>
        <p:spPr/>
        <p:txBody>
          <a:bodyPr/>
          <a:lstStyle/>
          <a:p>
            <a:fld id="{2ABE124A-B5C5-46E0-B944-45307B126769}" type="slidenum">
              <a:rPr lang="en-AU" smtClean="0"/>
              <a:pPr/>
              <a:t>4</a:t>
            </a:fld>
            <a:r>
              <a:rPr lang="en-AU"/>
              <a:t>  |</a:t>
            </a:r>
            <a:endParaRPr lang="en-AU"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874" y="1628800"/>
            <a:ext cx="1733550" cy="199072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6096" y="1627878"/>
            <a:ext cx="1990725" cy="199072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87824" y="1627878"/>
            <a:ext cx="2016224" cy="2016224"/>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44948" y="133350"/>
            <a:ext cx="875202" cy="772664"/>
          </a:xfrm>
          <a:prstGeom prst="rect">
            <a:avLst/>
          </a:prstGeom>
        </p:spPr>
      </p:pic>
    </p:spTree>
    <p:extLst>
      <p:ext uri="{BB962C8B-B14F-4D97-AF65-F5344CB8AC3E}">
        <p14:creationId xmlns:p14="http://schemas.microsoft.com/office/powerpoint/2010/main" val="13794829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3" name="Footer Placeholder 3"/>
          <p:cNvSpPr>
            <a:spLocks noGrp="1"/>
          </p:cNvSpPr>
          <p:nvPr>
            <p:ph type="ftr" sz="quarter" idx="11"/>
          </p:nvPr>
        </p:nvSpPr>
        <p:spPr/>
        <p:txBody>
          <a:bodyPr/>
          <a:lstStyle/>
          <a:p>
            <a:r>
              <a:rPr lang="en-AU" dirty="0"/>
              <a:t>EW-MFA Webinar 1 for Laos and Philippines| 6 November 2017</a:t>
            </a:r>
            <a:endParaRPr lang="en-US" dirty="0"/>
          </a:p>
        </p:txBody>
      </p:sp>
      <p:sp>
        <p:nvSpPr>
          <p:cNvPr id="3" name="Slide Number Placeholder 2"/>
          <p:cNvSpPr>
            <a:spLocks noGrp="1"/>
          </p:cNvSpPr>
          <p:nvPr>
            <p:ph type="sldNum" sz="quarter" idx="4"/>
          </p:nvPr>
        </p:nvSpPr>
        <p:spPr/>
        <p:txBody>
          <a:bodyPr/>
          <a:lstStyle/>
          <a:p>
            <a:fld id="{2ABE124A-B5C5-46E0-B944-45307B126769}" type="slidenum">
              <a:rPr lang="en-AU" smtClean="0"/>
              <a:pPr/>
              <a:t>40</a:t>
            </a:fld>
            <a:r>
              <a:rPr lang="en-AU"/>
              <a:t>  |</a:t>
            </a:r>
            <a:endParaRPr lang="en-AU" dirty="0"/>
          </a:p>
        </p:txBody>
      </p:sp>
      <p:sp>
        <p:nvSpPr>
          <p:cNvPr id="9" name="Title 8"/>
          <p:cNvSpPr>
            <a:spLocks noGrp="1"/>
          </p:cNvSpPr>
          <p:nvPr>
            <p:ph type="title" idx="4294967295"/>
          </p:nvPr>
        </p:nvSpPr>
        <p:spPr>
          <a:xfrm>
            <a:off x="646127" y="332656"/>
            <a:ext cx="7886313" cy="720079"/>
          </a:xfrm>
          <a:solidFill>
            <a:schemeClr val="accent4">
              <a:lumMod val="20000"/>
              <a:lumOff val="80000"/>
            </a:schemeClr>
          </a:solidFill>
        </p:spPr>
        <p:txBody>
          <a:bodyPr>
            <a:noAutofit/>
          </a:bodyPr>
          <a:lstStyle/>
          <a:p>
            <a:pPr algn="ctr"/>
            <a:r>
              <a:rPr lang="en-AU" sz="2400" dirty="0"/>
              <a:t>Feedback / workshop prep. questions: Metal ores</a:t>
            </a:r>
            <a:endParaRPr lang="en-AU" sz="2400" dirty="0">
              <a:effectLst/>
            </a:endParaRPr>
          </a:p>
        </p:txBody>
      </p:sp>
      <p:sp>
        <p:nvSpPr>
          <p:cNvPr id="4" name="TextBox 3"/>
          <p:cNvSpPr txBox="1"/>
          <p:nvPr/>
        </p:nvSpPr>
        <p:spPr>
          <a:xfrm>
            <a:off x="618989" y="1268760"/>
            <a:ext cx="7913451" cy="4247317"/>
          </a:xfrm>
          <a:prstGeom prst="rect">
            <a:avLst/>
          </a:prstGeom>
          <a:solidFill>
            <a:schemeClr val="accent4">
              <a:lumMod val="20000"/>
              <a:lumOff val="80000"/>
            </a:schemeClr>
          </a:solidFill>
        </p:spPr>
        <p:txBody>
          <a:bodyPr wrap="square" rtlCol="0">
            <a:spAutoFit/>
          </a:bodyPr>
          <a:lstStyle/>
          <a:p>
            <a:r>
              <a:rPr lang="en-AU" dirty="0"/>
              <a:t>What is the current mining statistics reporting regime in your country? Specifically, which, if any of the following do mine operators have to report to the government:</a:t>
            </a:r>
          </a:p>
          <a:p>
            <a:pPr marL="742950" lvl="1" indent="-285750">
              <a:buFont typeface="Arial" panose="020B0604020202020204" pitchFamily="34" charset="0"/>
              <a:buChar char="•"/>
            </a:pPr>
            <a:r>
              <a:rPr lang="en-AU" dirty="0"/>
              <a:t>Tonnages of metal ores extracted?</a:t>
            </a:r>
          </a:p>
          <a:p>
            <a:pPr marL="742950" lvl="1" indent="-285750">
              <a:buFont typeface="Arial" panose="020B0604020202020204" pitchFamily="34" charset="0"/>
              <a:buChar char="•"/>
            </a:pPr>
            <a:r>
              <a:rPr lang="en-AU" dirty="0"/>
              <a:t>Tonnages and types of metals extracted?</a:t>
            </a:r>
          </a:p>
          <a:p>
            <a:pPr marL="742950" lvl="1" indent="-285750">
              <a:buFont typeface="Arial" panose="020B0604020202020204" pitchFamily="34" charset="0"/>
              <a:buChar char="•"/>
            </a:pPr>
            <a:r>
              <a:rPr lang="en-AU" dirty="0"/>
              <a:t>Grade of metal ores extracted?</a:t>
            </a:r>
          </a:p>
          <a:p>
            <a:pPr marL="742950" lvl="1" indent="-285750">
              <a:buFont typeface="Arial" panose="020B0604020202020204" pitchFamily="34" charset="0"/>
              <a:buChar char="•"/>
            </a:pPr>
            <a:r>
              <a:rPr lang="en-AU" dirty="0"/>
              <a:t>Geochemical analyses of ore samples / ore mill feeds taken?</a:t>
            </a:r>
          </a:p>
          <a:p>
            <a:pPr marL="742950" lvl="1" indent="-285750">
              <a:buFont typeface="Arial" panose="020B0604020202020204" pitchFamily="34" charset="0"/>
              <a:buChar char="•"/>
            </a:pPr>
            <a:r>
              <a:rPr lang="en-AU" dirty="0"/>
              <a:t>Recovery factors for metal ores-&gt; concentrates?</a:t>
            </a:r>
          </a:p>
          <a:p>
            <a:pPr marL="742950" lvl="1" indent="-285750">
              <a:buFont typeface="Arial" panose="020B0604020202020204" pitchFamily="34" charset="0"/>
              <a:buChar char="•"/>
            </a:pPr>
            <a:r>
              <a:rPr lang="en-AU" dirty="0"/>
              <a:t>Royalties paid on ore tonnages extracted?</a:t>
            </a:r>
          </a:p>
          <a:p>
            <a:pPr marL="742950" lvl="1" indent="-285750">
              <a:buFont typeface="Arial" panose="020B0604020202020204" pitchFamily="34" charset="0"/>
              <a:buChar char="•"/>
            </a:pPr>
            <a:r>
              <a:rPr lang="en-AU" dirty="0"/>
              <a:t>Royalties / other taxes paid on physical metal extracted?</a:t>
            </a:r>
          </a:p>
          <a:p>
            <a:endParaRPr lang="en-AU" dirty="0"/>
          </a:p>
          <a:p>
            <a:r>
              <a:rPr lang="en-AU" dirty="0"/>
              <a:t>If so, who is custodian of this data, and will you have access to it?</a:t>
            </a:r>
          </a:p>
          <a:p>
            <a:endParaRPr lang="en-AU" dirty="0"/>
          </a:p>
          <a:p>
            <a:r>
              <a:rPr lang="en-AU" dirty="0"/>
              <a:t>If not, are there other sources for this data e.g. from company reports to stock markets /shareholders, either locally or in foreign jurisdictions?</a:t>
            </a:r>
          </a:p>
          <a:p>
            <a:pPr lvl="1"/>
            <a:r>
              <a:rPr lang="en-AU" dirty="0"/>
              <a:t> </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8358" y="172153"/>
            <a:ext cx="768164" cy="678166"/>
          </a:xfrm>
          <a:prstGeom prst="rect">
            <a:avLst/>
          </a:prstGeom>
        </p:spPr>
      </p:pic>
    </p:spTree>
    <p:extLst>
      <p:ext uri="{BB962C8B-B14F-4D97-AF65-F5344CB8AC3E}">
        <p14:creationId xmlns:p14="http://schemas.microsoft.com/office/powerpoint/2010/main" val="25123420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AU" dirty="0">
                <a:latin typeface="Tw Cen MT" panose="020B0602020104020603" pitchFamily="34" charset="0"/>
              </a:rPr>
              <a:t>Domestic Extraction of Non-metallic Minerals</a:t>
            </a:r>
          </a:p>
        </p:txBody>
      </p:sp>
      <p:sp>
        <p:nvSpPr>
          <p:cNvPr id="3" name="Subtitle 2"/>
          <p:cNvSpPr>
            <a:spLocks noGrp="1"/>
          </p:cNvSpPr>
          <p:nvPr>
            <p:ph type="subTitle" idx="1"/>
          </p:nvPr>
        </p:nvSpPr>
        <p:spPr/>
        <p:txBody>
          <a:bodyPr/>
          <a:lstStyle/>
          <a:p>
            <a:endParaRPr lang="en-AU"/>
          </a:p>
        </p:txBody>
      </p:sp>
      <p:sp>
        <p:nvSpPr>
          <p:cNvPr id="4" name="Text Placeholder 3"/>
          <p:cNvSpPr>
            <a:spLocks noGrp="1"/>
          </p:cNvSpPr>
          <p:nvPr>
            <p:ph type="body" sz="quarter" idx="17"/>
          </p:nvPr>
        </p:nvSpPr>
        <p:spPr/>
        <p:txBody>
          <a:bodyPr/>
          <a:lstStyle/>
          <a:p>
            <a:endParaRPr lang="en-AU"/>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671" y="6093296"/>
            <a:ext cx="768164" cy="678166"/>
          </a:xfrm>
          <a:prstGeom prst="rect">
            <a:avLst/>
          </a:prstGeom>
        </p:spPr>
      </p:pic>
    </p:spTree>
    <p:extLst>
      <p:ext uri="{BB962C8B-B14F-4D97-AF65-F5344CB8AC3E}">
        <p14:creationId xmlns:p14="http://schemas.microsoft.com/office/powerpoint/2010/main" val="42644332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Footer Placeholder 3"/>
          <p:cNvSpPr>
            <a:spLocks noGrp="1"/>
          </p:cNvSpPr>
          <p:nvPr>
            <p:ph type="ftr" sz="quarter" idx="11"/>
          </p:nvPr>
        </p:nvSpPr>
        <p:spPr/>
        <p:txBody>
          <a:bodyPr/>
          <a:lstStyle/>
          <a:p>
            <a:r>
              <a:rPr lang="en-AU" dirty="0"/>
              <a:t>EW-MFA Webinar 1 for Laos and Philippines| 6 November 2017</a:t>
            </a:r>
            <a:endParaRPr lang="en-US" dirty="0"/>
          </a:p>
        </p:txBody>
      </p:sp>
      <p:sp>
        <p:nvSpPr>
          <p:cNvPr id="3" name="Slide Number Placeholder 2"/>
          <p:cNvSpPr>
            <a:spLocks noGrp="1"/>
          </p:cNvSpPr>
          <p:nvPr>
            <p:ph type="sldNum" sz="quarter" idx="4"/>
          </p:nvPr>
        </p:nvSpPr>
        <p:spPr/>
        <p:txBody>
          <a:bodyPr/>
          <a:lstStyle/>
          <a:p>
            <a:fld id="{2ABE124A-B5C5-46E0-B944-45307B126769}" type="slidenum">
              <a:rPr lang="en-AU" smtClean="0"/>
              <a:pPr/>
              <a:t>42</a:t>
            </a:fld>
            <a:r>
              <a:rPr lang="en-AU"/>
              <a:t>  |</a:t>
            </a:r>
            <a:endParaRPr lang="en-AU" dirty="0"/>
          </a:p>
        </p:txBody>
      </p:sp>
      <p:sp>
        <p:nvSpPr>
          <p:cNvPr id="9" name="Title 8"/>
          <p:cNvSpPr>
            <a:spLocks noGrp="1"/>
          </p:cNvSpPr>
          <p:nvPr>
            <p:ph type="title" idx="4294967295"/>
          </p:nvPr>
        </p:nvSpPr>
        <p:spPr>
          <a:xfrm>
            <a:off x="361829" y="163275"/>
            <a:ext cx="8461375" cy="576064"/>
          </a:xfrm>
        </p:spPr>
        <p:txBody>
          <a:bodyPr>
            <a:noAutofit/>
          </a:bodyPr>
          <a:lstStyle/>
          <a:p>
            <a:pPr algn="ctr"/>
            <a:r>
              <a:rPr lang="en-AU" sz="2800" dirty="0"/>
              <a:t>A.3  Non-metallic minerals – structure of MFA</a:t>
            </a:r>
            <a:br>
              <a:rPr lang="en-AU" sz="2800" dirty="0"/>
            </a:br>
            <a:r>
              <a:rPr lang="en-AU" sz="2800" dirty="0"/>
              <a:t>account</a:t>
            </a:r>
            <a:endParaRPr lang="en-AU" sz="2800" dirty="0">
              <a:effectLst/>
            </a:endParaRPr>
          </a:p>
        </p:txBody>
      </p:sp>
      <p:graphicFrame>
        <p:nvGraphicFramePr>
          <p:cNvPr id="6" name="Table 5"/>
          <p:cNvGraphicFramePr>
            <a:graphicFrameLocks noGrp="1"/>
          </p:cNvGraphicFramePr>
          <p:nvPr>
            <p:extLst/>
          </p:nvPr>
        </p:nvGraphicFramePr>
        <p:xfrm>
          <a:off x="632077" y="980729"/>
          <a:ext cx="7920880" cy="4994181"/>
        </p:xfrm>
        <a:graphic>
          <a:graphicData uri="http://schemas.openxmlformats.org/drawingml/2006/table">
            <a:tbl>
              <a:tblPr/>
              <a:tblGrid>
                <a:gridCol w="2728291">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4400501">
                  <a:extLst>
                    <a:ext uri="{9D8B030D-6E8A-4147-A177-3AD203B41FA5}">
                      <a16:colId xmlns:a16="http://schemas.microsoft.com/office/drawing/2014/main" val="20002"/>
                    </a:ext>
                  </a:extLst>
                </a:gridCol>
              </a:tblGrid>
              <a:tr h="167002">
                <a:tc>
                  <a:txBody>
                    <a:bodyPr/>
                    <a:lstStyle/>
                    <a:p>
                      <a:pPr algn="l" fontAlgn="b"/>
                      <a:r>
                        <a:rPr lang="en-AU" sz="1500" kern="1200" dirty="0">
                          <a:solidFill>
                            <a:schemeClr val="tx1"/>
                          </a:solidFill>
                          <a:effectLst/>
                          <a:latin typeface="+mn-lt"/>
                          <a:ea typeface="+mn-ea"/>
                          <a:cs typeface="+mn-cs"/>
                        </a:rPr>
                        <a:t>Ornamental or building stone</a:t>
                      </a:r>
                      <a:endParaRPr lang="en-AU" sz="1500" b="0" i="0" u="none" strike="noStrike" dirty="0">
                        <a:solidFill>
                          <a:srgbClr val="000000"/>
                        </a:solidFill>
                        <a:effectLst/>
                        <a:latin typeface="Calibri" panose="020F0502020204030204" pitchFamily="34" charset="0"/>
                      </a:endParaRPr>
                    </a:p>
                  </a:txBody>
                  <a:tcPr marL="3051" marR="3051" marT="3051" marB="0" anchor="ctr">
                    <a:lnL>
                      <a:noFill/>
                    </a:lnL>
                    <a:lnR>
                      <a:noFill/>
                    </a:lnR>
                    <a:lnT>
                      <a:noFill/>
                    </a:lnT>
                    <a:lnB>
                      <a:noFill/>
                    </a:lnB>
                    <a:solidFill>
                      <a:srgbClr val="F2F2F2"/>
                    </a:solidFill>
                  </a:tcPr>
                </a:tc>
                <a:tc>
                  <a:txBody>
                    <a:bodyPr/>
                    <a:lstStyle/>
                    <a:p>
                      <a:pPr algn="l" fontAlgn="b"/>
                      <a:r>
                        <a:rPr lang="en-AU" sz="1500" b="0" i="0" u="none" strike="noStrike" dirty="0">
                          <a:solidFill>
                            <a:srgbClr val="000000"/>
                          </a:solidFill>
                          <a:effectLst/>
                          <a:latin typeface="Calibri" panose="020F0502020204030204" pitchFamily="34" charset="0"/>
                        </a:rPr>
                        <a:t> A.3.1</a:t>
                      </a:r>
                    </a:p>
                  </a:txBody>
                  <a:tcPr marL="3051" marR="3051" marT="3051" marB="0" anchor="ctr">
                    <a:lnL>
                      <a:noFill/>
                    </a:lnL>
                    <a:lnR>
                      <a:noFill/>
                    </a:lnR>
                    <a:lnT>
                      <a:noFill/>
                    </a:lnT>
                    <a:lnB>
                      <a:noFill/>
                    </a:lnB>
                    <a:solidFill>
                      <a:srgbClr val="F2F2F2"/>
                    </a:solidFill>
                  </a:tcPr>
                </a:tc>
                <a:tc>
                  <a:txBody>
                    <a:bodyPr/>
                    <a:lstStyle/>
                    <a:p>
                      <a:pPr algn="l" fontAlgn="b"/>
                      <a:endParaRPr lang="en-AU" sz="1500" b="0" i="0" u="none" strike="noStrike" dirty="0">
                        <a:solidFill>
                          <a:srgbClr val="000000"/>
                        </a:solidFill>
                        <a:effectLst/>
                        <a:latin typeface="Calibri" panose="020F0502020204030204" pitchFamily="34" charset="0"/>
                      </a:endParaRPr>
                    </a:p>
                  </a:txBody>
                  <a:tcPr marL="3051" marR="3051" marT="3051" marB="0" anchor="ctr">
                    <a:lnL>
                      <a:noFill/>
                    </a:lnL>
                    <a:lnR>
                      <a:noFill/>
                    </a:lnR>
                    <a:lnT>
                      <a:noFill/>
                    </a:lnT>
                    <a:lnB>
                      <a:noFill/>
                    </a:lnB>
                    <a:solidFill>
                      <a:srgbClr val="F2F2F2"/>
                    </a:solidFill>
                  </a:tcPr>
                </a:tc>
                <a:extLst>
                  <a:ext uri="{0D108BD9-81ED-4DB2-BD59-A6C34878D82A}">
                    <a16:rowId xmlns:a16="http://schemas.microsoft.com/office/drawing/2014/main" val="10000"/>
                  </a:ext>
                </a:extLst>
              </a:tr>
              <a:tr h="167002">
                <a:tc>
                  <a:txBody>
                    <a:bodyPr/>
                    <a:lstStyle/>
                    <a:p>
                      <a:pPr marL="0" algn="l" defTabSz="914400" rtl="0" eaLnBrk="1" fontAlgn="b" latinLnBrk="0" hangingPunct="1"/>
                      <a:r>
                        <a:rPr lang="en-AU" sz="1500" b="0" i="0" u="none" strike="noStrike" kern="1200" dirty="0">
                          <a:solidFill>
                            <a:srgbClr val="000000"/>
                          </a:solidFill>
                          <a:effectLst/>
                          <a:latin typeface="Calibri" panose="020F0502020204030204" pitchFamily="34" charset="0"/>
                          <a:ea typeface="+mn-ea"/>
                          <a:cs typeface="+mn-cs"/>
                        </a:rPr>
                        <a:t> </a:t>
                      </a:r>
                    </a:p>
                  </a:txBody>
                  <a:tcPr marL="3051" marR="3051" marT="3051" marB="0" anchor="ctr">
                    <a:lnL>
                      <a:noFill/>
                    </a:lnL>
                    <a:lnR>
                      <a:noFill/>
                    </a:lnR>
                    <a:lnT>
                      <a:noFill/>
                    </a:lnT>
                    <a:lnB>
                      <a:noFill/>
                    </a:lnB>
                    <a:noFill/>
                  </a:tcPr>
                </a:tc>
                <a:tc>
                  <a:txBody>
                    <a:bodyPr/>
                    <a:lstStyle/>
                    <a:p>
                      <a:pPr marL="0" algn="l" defTabSz="914400" rtl="0" eaLnBrk="1" fontAlgn="b" latinLnBrk="0" hangingPunct="1"/>
                      <a:endParaRPr lang="en-AU" sz="1500" b="0" i="0" u="none" strike="noStrike" kern="1200" dirty="0">
                        <a:solidFill>
                          <a:srgbClr val="000000"/>
                        </a:solidFill>
                        <a:effectLst/>
                        <a:latin typeface="Calibri" panose="020F0502020204030204" pitchFamily="34" charset="0"/>
                        <a:ea typeface="+mn-ea"/>
                        <a:cs typeface="+mn-cs"/>
                      </a:endParaRPr>
                    </a:p>
                  </a:txBody>
                  <a:tcPr marL="3051" marR="3051" marT="3051" marB="0" anchor="ctr">
                    <a:lnL>
                      <a:noFill/>
                    </a:lnL>
                    <a:lnR>
                      <a:noFill/>
                    </a:lnR>
                    <a:lnT>
                      <a:noFill/>
                    </a:lnT>
                    <a:lnB>
                      <a:noFill/>
                    </a:lnB>
                    <a:noFill/>
                  </a:tcPr>
                </a:tc>
                <a:tc>
                  <a:txBody>
                    <a:bodyPr/>
                    <a:lstStyle/>
                    <a:p>
                      <a:pPr marL="0" algn="l" defTabSz="914400" rtl="0" eaLnBrk="1" fontAlgn="b" latinLnBrk="0" hangingPunct="1"/>
                      <a:endParaRPr lang="en-AU" sz="1500" b="0" i="0" u="none" strike="noStrike" kern="1200" dirty="0">
                        <a:solidFill>
                          <a:srgbClr val="000000"/>
                        </a:solidFill>
                        <a:effectLst/>
                        <a:latin typeface="Calibri" panose="020F0502020204030204" pitchFamily="34" charset="0"/>
                        <a:ea typeface="+mn-ea"/>
                        <a:cs typeface="+mn-cs"/>
                      </a:endParaRPr>
                    </a:p>
                  </a:txBody>
                  <a:tcPr marL="3051" marR="3051" marT="3051" marB="0" anchor="ctr">
                    <a:lnL>
                      <a:noFill/>
                    </a:lnL>
                    <a:lnR>
                      <a:noFill/>
                    </a:lnR>
                    <a:lnT>
                      <a:noFill/>
                    </a:lnT>
                    <a:lnB>
                      <a:noFill/>
                    </a:lnB>
                    <a:noFill/>
                  </a:tcPr>
                </a:tc>
                <a:extLst>
                  <a:ext uri="{0D108BD9-81ED-4DB2-BD59-A6C34878D82A}">
                    <a16:rowId xmlns:a16="http://schemas.microsoft.com/office/drawing/2014/main" val="10001"/>
                  </a:ext>
                </a:extLst>
              </a:tr>
              <a:tr h="176338">
                <a:tc rowSpan="3">
                  <a:txBody>
                    <a:bodyPr/>
                    <a:lstStyle/>
                    <a:p>
                      <a:pPr algn="l" fontAlgn="b"/>
                      <a:r>
                        <a:rPr lang="en-AU" sz="1500" kern="1200" dirty="0">
                          <a:solidFill>
                            <a:schemeClr val="tx1"/>
                          </a:solidFill>
                          <a:effectLst/>
                          <a:latin typeface="+mn-lt"/>
                          <a:ea typeface="+mn-ea"/>
                          <a:cs typeface="+mn-cs"/>
                        </a:rPr>
                        <a:t>Carbonate minerals important in cement</a:t>
                      </a:r>
                      <a:endParaRPr lang="en-AU" sz="1500" b="0" i="0" u="none" strike="noStrike" dirty="0">
                        <a:solidFill>
                          <a:srgbClr val="000000"/>
                        </a:solidFill>
                        <a:effectLst/>
                        <a:latin typeface="Calibri" panose="020F0502020204030204" pitchFamily="34" charset="0"/>
                      </a:endParaRPr>
                    </a:p>
                  </a:txBody>
                  <a:tcPr marL="3051" marR="3051" marT="3051" marB="0" anchor="ctr">
                    <a:lnL>
                      <a:noFill/>
                    </a:lnL>
                    <a:lnR>
                      <a:noFill/>
                    </a:lnR>
                    <a:lnT>
                      <a:noFill/>
                    </a:lnT>
                    <a:lnB>
                      <a:noFill/>
                    </a:lnB>
                    <a:solidFill>
                      <a:srgbClr val="DCE6F1"/>
                    </a:solidFill>
                  </a:tcPr>
                </a:tc>
                <a:tc>
                  <a:txBody>
                    <a:bodyPr/>
                    <a:lstStyle/>
                    <a:p>
                      <a:pPr algn="l">
                        <a:lnSpc>
                          <a:spcPct val="107000"/>
                        </a:lnSpc>
                        <a:spcAft>
                          <a:spcPts val="0"/>
                        </a:spcAft>
                      </a:pPr>
                      <a:r>
                        <a:rPr lang="en-AU" sz="1500" kern="1200" dirty="0">
                          <a:solidFill>
                            <a:schemeClr val="tx1"/>
                          </a:solidFill>
                          <a:effectLst/>
                          <a:latin typeface="+mn-lt"/>
                          <a:ea typeface="+mn-ea"/>
                          <a:cs typeface="+mn-cs"/>
                        </a:rPr>
                        <a:t>A.3.2.1</a:t>
                      </a:r>
                    </a:p>
                  </a:txBody>
                  <a:tcPr marL="68580" marR="68580" marT="0" marB="0">
                    <a:lnL>
                      <a:noFill/>
                    </a:lnL>
                    <a:lnR>
                      <a:noFill/>
                    </a:lnR>
                    <a:lnT>
                      <a:noFill/>
                    </a:lnT>
                    <a:lnB>
                      <a:noFill/>
                    </a:lnB>
                    <a:solidFill>
                      <a:srgbClr val="DCE6F1"/>
                    </a:solidFill>
                  </a:tcPr>
                </a:tc>
                <a:tc>
                  <a:txBody>
                    <a:bodyPr/>
                    <a:lstStyle/>
                    <a:p>
                      <a:pPr>
                        <a:lnSpc>
                          <a:spcPct val="107000"/>
                        </a:lnSpc>
                        <a:spcAft>
                          <a:spcPts val="0"/>
                        </a:spcAft>
                      </a:pPr>
                      <a:r>
                        <a:rPr lang="en-AU" sz="1500" kern="1200" dirty="0">
                          <a:solidFill>
                            <a:schemeClr val="tx1"/>
                          </a:solidFill>
                          <a:effectLst/>
                          <a:latin typeface="+mn-lt"/>
                          <a:ea typeface="+mn-ea"/>
                          <a:cs typeface="+mn-cs"/>
                        </a:rPr>
                        <a:t>Chalk</a:t>
                      </a:r>
                    </a:p>
                  </a:txBody>
                  <a:tcPr marL="68580" marR="68580" marT="0" marB="0">
                    <a:lnL>
                      <a:noFill/>
                    </a:lnL>
                    <a:lnR>
                      <a:noFill/>
                    </a:lnR>
                    <a:lnT>
                      <a:noFill/>
                    </a:lnT>
                    <a:lnB>
                      <a:noFill/>
                    </a:lnB>
                    <a:solidFill>
                      <a:srgbClr val="DCE6F1"/>
                    </a:solidFill>
                  </a:tcPr>
                </a:tc>
                <a:extLst>
                  <a:ext uri="{0D108BD9-81ED-4DB2-BD59-A6C34878D82A}">
                    <a16:rowId xmlns:a16="http://schemas.microsoft.com/office/drawing/2014/main" val="10002"/>
                  </a:ext>
                </a:extLst>
              </a:tr>
              <a:tr h="176338">
                <a:tc vMerge="1">
                  <a:txBody>
                    <a:bodyPr/>
                    <a:lstStyle/>
                    <a:p>
                      <a:pPr algn="l" fontAlgn="b"/>
                      <a:endParaRPr lang="en-AU" sz="1600" b="0" i="0" u="none" strike="noStrike" dirty="0">
                        <a:solidFill>
                          <a:srgbClr val="000000"/>
                        </a:solidFill>
                        <a:effectLst/>
                        <a:latin typeface="Calibri" panose="020F0502020204030204" pitchFamily="34" charset="0"/>
                      </a:endParaRPr>
                    </a:p>
                  </a:txBody>
                  <a:tcPr marL="3051" marR="3051" marT="3051" marB="0" anchor="ctr">
                    <a:lnL>
                      <a:noFill/>
                    </a:lnL>
                    <a:lnR>
                      <a:noFill/>
                    </a:lnR>
                    <a:lnT>
                      <a:noFill/>
                    </a:lnT>
                    <a:lnB>
                      <a:noFill/>
                    </a:lnB>
                    <a:solidFill>
                      <a:srgbClr val="DCE6F1"/>
                    </a:solidFill>
                  </a:tcPr>
                </a:tc>
                <a:tc>
                  <a:txBody>
                    <a:bodyPr/>
                    <a:lstStyle/>
                    <a:p>
                      <a:pPr algn="l">
                        <a:lnSpc>
                          <a:spcPct val="107000"/>
                        </a:lnSpc>
                        <a:spcAft>
                          <a:spcPts val="0"/>
                        </a:spcAft>
                      </a:pPr>
                      <a:r>
                        <a:rPr lang="en-AU" sz="1500" kern="1200" dirty="0">
                          <a:solidFill>
                            <a:schemeClr val="tx1"/>
                          </a:solidFill>
                          <a:effectLst/>
                          <a:latin typeface="+mn-lt"/>
                          <a:ea typeface="+mn-ea"/>
                          <a:cs typeface="+mn-cs"/>
                        </a:rPr>
                        <a:t>A.3.2.2</a:t>
                      </a:r>
                    </a:p>
                  </a:txBody>
                  <a:tcPr marL="68580" marR="68580" marT="0" marB="0">
                    <a:lnL>
                      <a:noFill/>
                    </a:lnL>
                    <a:lnR>
                      <a:noFill/>
                    </a:lnR>
                    <a:lnT>
                      <a:noFill/>
                    </a:lnT>
                    <a:lnB>
                      <a:noFill/>
                    </a:lnB>
                    <a:solidFill>
                      <a:srgbClr val="DCE6F1"/>
                    </a:solidFill>
                  </a:tcPr>
                </a:tc>
                <a:tc>
                  <a:txBody>
                    <a:bodyPr/>
                    <a:lstStyle/>
                    <a:p>
                      <a:pPr>
                        <a:lnSpc>
                          <a:spcPct val="107000"/>
                        </a:lnSpc>
                        <a:spcAft>
                          <a:spcPts val="0"/>
                        </a:spcAft>
                      </a:pPr>
                      <a:r>
                        <a:rPr lang="en-AU" sz="1500" kern="1200" dirty="0">
                          <a:solidFill>
                            <a:schemeClr val="tx1"/>
                          </a:solidFill>
                          <a:effectLst/>
                          <a:latin typeface="+mn-lt"/>
                          <a:ea typeface="+mn-ea"/>
                          <a:cs typeface="+mn-cs"/>
                        </a:rPr>
                        <a:t>Dolomite</a:t>
                      </a:r>
                    </a:p>
                  </a:txBody>
                  <a:tcPr marL="68580" marR="68580" marT="0" marB="0">
                    <a:lnL>
                      <a:noFill/>
                    </a:lnL>
                    <a:lnR>
                      <a:noFill/>
                    </a:lnR>
                    <a:lnT>
                      <a:noFill/>
                    </a:lnT>
                    <a:lnB>
                      <a:noFill/>
                    </a:lnB>
                    <a:solidFill>
                      <a:srgbClr val="DCE6F1"/>
                    </a:solidFill>
                  </a:tcPr>
                </a:tc>
                <a:extLst>
                  <a:ext uri="{0D108BD9-81ED-4DB2-BD59-A6C34878D82A}">
                    <a16:rowId xmlns:a16="http://schemas.microsoft.com/office/drawing/2014/main" val="10003"/>
                  </a:ext>
                </a:extLst>
              </a:tr>
              <a:tr h="176338">
                <a:tc vMerge="1">
                  <a:txBody>
                    <a:bodyPr/>
                    <a:lstStyle/>
                    <a:p>
                      <a:pPr algn="l" fontAlgn="b"/>
                      <a:endParaRPr lang="en-AU" sz="1600" b="0" i="0" u="none" strike="noStrike" dirty="0">
                        <a:solidFill>
                          <a:srgbClr val="000000"/>
                        </a:solidFill>
                        <a:effectLst/>
                        <a:latin typeface="Calibri" panose="020F0502020204030204" pitchFamily="34" charset="0"/>
                      </a:endParaRPr>
                    </a:p>
                  </a:txBody>
                  <a:tcPr marL="3051" marR="3051" marT="3051" marB="0" anchor="ctr">
                    <a:lnL>
                      <a:noFill/>
                    </a:lnL>
                    <a:lnR>
                      <a:noFill/>
                    </a:lnR>
                    <a:lnT>
                      <a:noFill/>
                    </a:lnT>
                    <a:lnB>
                      <a:noFill/>
                    </a:lnB>
                    <a:solidFill>
                      <a:srgbClr val="DCE6F1"/>
                    </a:solidFill>
                  </a:tcPr>
                </a:tc>
                <a:tc>
                  <a:txBody>
                    <a:bodyPr/>
                    <a:lstStyle/>
                    <a:p>
                      <a:pPr algn="l">
                        <a:lnSpc>
                          <a:spcPct val="107000"/>
                        </a:lnSpc>
                        <a:spcAft>
                          <a:spcPts val="0"/>
                        </a:spcAft>
                      </a:pPr>
                      <a:r>
                        <a:rPr lang="en-AU" sz="1500" kern="1200" dirty="0">
                          <a:solidFill>
                            <a:schemeClr val="tx1"/>
                          </a:solidFill>
                          <a:effectLst/>
                          <a:latin typeface="+mn-lt"/>
                          <a:ea typeface="+mn-ea"/>
                          <a:cs typeface="+mn-cs"/>
                        </a:rPr>
                        <a:t>A.3.2.3</a:t>
                      </a:r>
                    </a:p>
                  </a:txBody>
                  <a:tcPr marL="68580" marR="68580" marT="0" marB="0">
                    <a:lnL>
                      <a:noFill/>
                    </a:lnL>
                    <a:lnR>
                      <a:noFill/>
                    </a:lnR>
                    <a:lnT>
                      <a:noFill/>
                    </a:lnT>
                    <a:lnB>
                      <a:noFill/>
                    </a:lnB>
                    <a:solidFill>
                      <a:srgbClr val="DCE6F1"/>
                    </a:solidFill>
                  </a:tcPr>
                </a:tc>
                <a:tc>
                  <a:txBody>
                    <a:bodyPr/>
                    <a:lstStyle/>
                    <a:p>
                      <a:pPr>
                        <a:lnSpc>
                          <a:spcPct val="107000"/>
                        </a:lnSpc>
                        <a:spcAft>
                          <a:spcPts val="0"/>
                        </a:spcAft>
                      </a:pPr>
                      <a:r>
                        <a:rPr lang="en-AU" sz="1500" kern="1200" dirty="0">
                          <a:solidFill>
                            <a:schemeClr val="tx1"/>
                          </a:solidFill>
                          <a:effectLst/>
                          <a:latin typeface="+mn-lt"/>
                          <a:ea typeface="+mn-ea"/>
                          <a:cs typeface="+mn-cs"/>
                        </a:rPr>
                        <a:t>Limestone</a:t>
                      </a:r>
                    </a:p>
                  </a:txBody>
                  <a:tcPr marL="68580" marR="68580" marT="0" marB="0">
                    <a:lnL>
                      <a:noFill/>
                    </a:lnL>
                    <a:lnR>
                      <a:noFill/>
                    </a:lnR>
                    <a:lnT>
                      <a:noFill/>
                    </a:lnT>
                    <a:lnB>
                      <a:noFill/>
                    </a:lnB>
                    <a:solidFill>
                      <a:srgbClr val="DCE6F1"/>
                    </a:solidFill>
                  </a:tcPr>
                </a:tc>
                <a:extLst>
                  <a:ext uri="{0D108BD9-81ED-4DB2-BD59-A6C34878D82A}">
                    <a16:rowId xmlns:a16="http://schemas.microsoft.com/office/drawing/2014/main" val="10004"/>
                  </a:ext>
                </a:extLst>
              </a:tr>
              <a:tr h="167002">
                <a:tc>
                  <a:txBody>
                    <a:bodyPr/>
                    <a:lstStyle/>
                    <a:p>
                      <a:pPr algn="l" fontAlgn="b"/>
                      <a:endParaRPr lang="en-AU" sz="1500" b="0" i="0" u="none" strike="noStrike" dirty="0">
                        <a:solidFill>
                          <a:srgbClr val="000000"/>
                        </a:solidFill>
                        <a:effectLst/>
                        <a:latin typeface="Calibri" panose="020F0502020204030204" pitchFamily="34" charset="0"/>
                      </a:endParaRPr>
                    </a:p>
                  </a:txBody>
                  <a:tcPr marL="3051" marR="3051" marT="3051" marB="0" anchor="ctr">
                    <a:lnL>
                      <a:noFill/>
                    </a:lnL>
                    <a:lnR>
                      <a:noFill/>
                    </a:lnR>
                    <a:lnT>
                      <a:noFill/>
                    </a:lnT>
                    <a:lnB>
                      <a:noFill/>
                    </a:lnB>
                    <a:noFill/>
                  </a:tcPr>
                </a:tc>
                <a:tc>
                  <a:txBody>
                    <a:bodyPr/>
                    <a:lstStyle/>
                    <a:p>
                      <a:pPr algn="l" fontAlgn="b"/>
                      <a:endParaRPr lang="en-AU" sz="1500" b="0" i="0" u="none" strike="noStrike" dirty="0">
                        <a:solidFill>
                          <a:srgbClr val="000000"/>
                        </a:solidFill>
                        <a:effectLst/>
                        <a:latin typeface="Calibri" panose="020F0502020204030204" pitchFamily="34" charset="0"/>
                      </a:endParaRPr>
                    </a:p>
                  </a:txBody>
                  <a:tcPr marL="3051" marR="3051" marT="3051" marB="0" anchor="ctr">
                    <a:lnL>
                      <a:noFill/>
                    </a:lnL>
                    <a:lnR>
                      <a:noFill/>
                    </a:lnR>
                    <a:lnT>
                      <a:noFill/>
                    </a:lnT>
                    <a:lnB>
                      <a:noFill/>
                    </a:lnB>
                    <a:noFill/>
                  </a:tcPr>
                </a:tc>
                <a:tc>
                  <a:txBody>
                    <a:bodyPr/>
                    <a:lstStyle/>
                    <a:p>
                      <a:pPr algn="l" fontAlgn="b"/>
                      <a:endParaRPr lang="en-AU" sz="1500" b="0" i="0" u="none" strike="noStrike" dirty="0">
                        <a:solidFill>
                          <a:srgbClr val="000000"/>
                        </a:solidFill>
                        <a:effectLst/>
                        <a:latin typeface="Calibri" panose="020F0502020204030204" pitchFamily="34" charset="0"/>
                      </a:endParaRPr>
                    </a:p>
                  </a:txBody>
                  <a:tcPr marL="3051" marR="3051" marT="3051" marB="0" anchor="ctr">
                    <a:lnL>
                      <a:noFill/>
                    </a:lnL>
                    <a:lnR>
                      <a:noFill/>
                    </a:lnR>
                    <a:lnT>
                      <a:noFill/>
                    </a:lnT>
                    <a:lnB>
                      <a:noFill/>
                    </a:lnB>
                    <a:noFill/>
                  </a:tcPr>
                </a:tc>
                <a:extLst>
                  <a:ext uri="{0D108BD9-81ED-4DB2-BD59-A6C34878D82A}">
                    <a16:rowId xmlns:a16="http://schemas.microsoft.com/office/drawing/2014/main" val="10005"/>
                  </a:ext>
                </a:extLst>
              </a:tr>
              <a:tr h="176338">
                <a:tc rowSpan="3">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AU" sz="1500" b="0" i="0" u="none" strike="noStrike" kern="1200" baseline="0" dirty="0">
                          <a:solidFill>
                            <a:srgbClr val="000000"/>
                          </a:solidFill>
                          <a:effectLst/>
                          <a:latin typeface="Calibri" panose="020F0502020204030204" pitchFamily="34" charset="0"/>
                          <a:ea typeface="+mn-ea"/>
                          <a:cs typeface="+mn-cs"/>
                        </a:rPr>
                        <a:t>Agricultural or Industrial minerals </a:t>
                      </a:r>
                      <a:r>
                        <a:rPr lang="en-AU" sz="1500" b="0" i="0" u="none" strike="noStrike" kern="1200" baseline="0" dirty="0" err="1">
                          <a:solidFill>
                            <a:srgbClr val="000000"/>
                          </a:solidFill>
                          <a:effectLst/>
                          <a:latin typeface="Calibri" panose="020F0502020204030204" pitchFamily="34" charset="0"/>
                          <a:ea typeface="+mn-ea"/>
                          <a:cs typeface="+mn-cs"/>
                        </a:rPr>
                        <a:t>n.e.c</a:t>
                      </a:r>
                      <a:r>
                        <a:rPr lang="en-AU" sz="1500" b="0" i="0" u="none" strike="noStrike" kern="1200" baseline="0" dirty="0">
                          <a:solidFill>
                            <a:srgbClr val="000000"/>
                          </a:solidFill>
                          <a:effectLst/>
                          <a:latin typeface="Calibri" panose="020F0502020204030204" pitchFamily="34" charset="0"/>
                          <a:ea typeface="+mn-ea"/>
                          <a:cs typeface="+mn-cs"/>
                        </a:rPr>
                        <a:t>.</a:t>
                      </a:r>
                    </a:p>
                  </a:txBody>
                  <a:tcPr marL="3051" marR="3051" marT="3051" marB="0" anchor="ctr">
                    <a:lnL>
                      <a:noFill/>
                    </a:lnL>
                    <a:lnR>
                      <a:noFill/>
                    </a:lnR>
                    <a:lnT>
                      <a:noFill/>
                    </a:lnT>
                    <a:lnB>
                      <a:noFill/>
                    </a:lnB>
                    <a:solidFill>
                      <a:srgbClr val="EBF1DE"/>
                    </a:solidFill>
                  </a:tcPr>
                </a:tc>
                <a:tc>
                  <a:txBody>
                    <a:bodyPr/>
                    <a:lstStyle/>
                    <a:p>
                      <a:pPr algn="l">
                        <a:lnSpc>
                          <a:spcPct val="107000"/>
                        </a:lnSpc>
                        <a:spcAft>
                          <a:spcPts val="0"/>
                        </a:spcAft>
                      </a:pPr>
                      <a:r>
                        <a:rPr lang="en-AU" sz="1500" b="0" i="0" u="none" strike="noStrike" kern="1200" baseline="0" dirty="0">
                          <a:solidFill>
                            <a:srgbClr val="000000"/>
                          </a:solidFill>
                          <a:effectLst/>
                          <a:latin typeface="Calibri" panose="020F0502020204030204" pitchFamily="34" charset="0"/>
                          <a:ea typeface="+mn-ea"/>
                          <a:cs typeface="+mn-cs"/>
                        </a:rPr>
                        <a:t>A.3.4.1</a:t>
                      </a:r>
                    </a:p>
                  </a:txBody>
                  <a:tcPr marL="68580" marR="68580" marT="0" marB="0">
                    <a:lnL>
                      <a:noFill/>
                    </a:lnL>
                    <a:lnR>
                      <a:noFill/>
                    </a:lnR>
                    <a:lnT>
                      <a:noFill/>
                    </a:lnT>
                    <a:lnB>
                      <a:noFill/>
                    </a:lnB>
                    <a:solidFill>
                      <a:srgbClr val="EBF1DE"/>
                    </a:solidFill>
                  </a:tcPr>
                </a:tc>
                <a:tc>
                  <a:txBody>
                    <a:bodyPr/>
                    <a:lstStyle/>
                    <a:p>
                      <a:pPr>
                        <a:lnSpc>
                          <a:spcPct val="107000"/>
                        </a:lnSpc>
                        <a:spcAft>
                          <a:spcPts val="0"/>
                        </a:spcAft>
                      </a:pPr>
                      <a:r>
                        <a:rPr lang="en-AU" sz="1500" b="0" i="0" u="none" strike="noStrike" kern="1200" baseline="0">
                          <a:solidFill>
                            <a:srgbClr val="000000"/>
                          </a:solidFill>
                          <a:effectLst/>
                          <a:latin typeface="Calibri" panose="020F0502020204030204" pitchFamily="34" charset="0"/>
                          <a:ea typeface="+mn-ea"/>
                          <a:cs typeface="+mn-cs"/>
                        </a:rPr>
                        <a:t>Fertilizer minerals n.e.c.</a:t>
                      </a:r>
                    </a:p>
                  </a:txBody>
                  <a:tcPr marL="68580" marR="68580" marT="0" marB="0">
                    <a:lnL>
                      <a:noFill/>
                    </a:lnL>
                    <a:lnR>
                      <a:noFill/>
                    </a:lnR>
                    <a:lnT>
                      <a:noFill/>
                    </a:lnT>
                    <a:lnB>
                      <a:noFill/>
                    </a:lnB>
                    <a:solidFill>
                      <a:srgbClr val="EBF1DE"/>
                    </a:solidFill>
                  </a:tcPr>
                </a:tc>
                <a:extLst>
                  <a:ext uri="{0D108BD9-81ED-4DB2-BD59-A6C34878D82A}">
                    <a16:rowId xmlns:a16="http://schemas.microsoft.com/office/drawing/2014/main" val="10006"/>
                  </a:ext>
                </a:extLst>
              </a:tr>
              <a:tr h="176338">
                <a:tc vMerge="1">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AU" sz="1600" b="0" i="0" u="none" strike="noStrike" dirty="0">
                        <a:solidFill>
                          <a:srgbClr val="000000"/>
                        </a:solidFill>
                        <a:effectLst/>
                        <a:latin typeface="Calibri" panose="020F0502020204030204" pitchFamily="34" charset="0"/>
                      </a:endParaRPr>
                    </a:p>
                  </a:txBody>
                  <a:tcPr marL="3051" marR="3051" marT="3051" marB="0" anchor="ctr">
                    <a:lnL>
                      <a:noFill/>
                    </a:lnL>
                    <a:lnR>
                      <a:noFill/>
                    </a:lnR>
                    <a:lnT>
                      <a:noFill/>
                    </a:lnT>
                    <a:lnB>
                      <a:noFill/>
                    </a:lnB>
                    <a:solidFill>
                      <a:srgbClr val="EBF1DE"/>
                    </a:solidFill>
                  </a:tcPr>
                </a:tc>
                <a:tc>
                  <a:txBody>
                    <a:bodyPr/>
                    <a:lstStyle/>
                    <a:p>
                      <a:pPr algn="l">
                        <a:lnSpc>
                          <a:spcPct val="107000"/>
                        </a:lnSpc>
                        <a:spcAft>
                          <a:spcPts val="0"/>
                        </a:spcAft>
                      </a:pPr>
                      <a:r>
                        <a:rPr lang="en-AU" sz="1500" b="0" i="0" u="none" strike="noStrike" kern="1200" baseline="0" dirty="0">
                          <a:solidFill>
                            <a:srgbClr val="000000"/>
                          </a:solidFill>
                          <a:effectLst/>
                          <a:latin typeface="Calibri" panose="020F0502020204030204" pitchFamily="34" charset="0"/>
                          <a:ea typeface="+mn-ea"/>
                          <a:cs typeface="+mn-cs"/>
                        </a:rPr>
                        <a:t>A.3.4.2</a:t>
                      </a:r>
                    </a:p>
                  </a:txBody>
                  <a:tcPr marL="68580" marR="68580" marT="0" marB="0">
                    <a:lnL>
                      <a:noFill/>
                    </a:lnL>
                    <a:lnR>
                      <a:noFill/>
                    </a:lnR>
                    <a:lnT>
                      <a:noFill/>
                    </a:lnT>
                    <a:lnB>
                      <a:noFill/>
                    </a:lnB>
                    <a:solidFill>
                      <a:srgbClr val="EBF1DE"/>
                    </a:solidFill>
                  </a:tcPr>
                </a:tc>
                <a:tc>
                  <a:txBody>
                    <a:bodyPr/>
                    <a:lstStyle/>
                    <a:p>
                      <a:pPr>
                        <a:lnSpc>
                          <a:spcPct val="107000"/>
                        </a:lnSpc>
                        <a:spcAft>
                          <a:spcPts val="0"/>
                        </a:spcAft>
                      </a:pPr>
                      <a:r>
                        <a:rPr lang="en-AU" sz="1500" b="0" i="0" u="none" strike="noStrike" kern="1200" baseline="0" dirty="0">
                          <a:solidFill>
                            <a:srgbClr val="000000"/>
                          </a:solidFill>
                          <a:effectLst/>
                          <a:latin typeface="Calibri" panose="020F0502020204030204" pitchFamily="34" charset="0"/>
                          <a:ea typeface="+mn-ea"/>
                          <a:cs typeface="+mn-cs"/>
                        </a:rPr>
                        <a:t>Chemical minerals </a:t>
                      </a:r>
                      <a:r>
                        <a:rPr lang="en-AU" sz="1500" b="0" i="0" u="none" strike="noStrike" kern="1200" baseline="0" dirty="0" err="1">
                          <a:solidFill>
                            <a:srgbClr val="000000"/>
                          </a:solidFill>
                          <a:effectLst/>
                          <a:latin typeface="Calibri" panose="020F0502020204030204" pitchFamily="34" charset="0"/>
                          <a:ea typeface="+mn-ea"/>
                          <a:cs typeface="+mn-cs"/>
                        </a:rPr>
                        <a:t>n.e.c</a:t>
                      </a:r>
                      <a:r>
                        <a:rPr lang="en-AU" sz="1500" b="0" i="0" u="none" strike="noStrike" kern="1200" baseline="0" dirty="0">
                          <a:solidFill>
                            <a:srgbClr val="000000"/>
                          </a:solidFill>
                          <a:effectLst/>
                          <a:latin typeface="Calibri" panose="020F0502020204030204" pitchFamily="34" charset="0"/>
                          <a:ea typeface="+mn-ea"/>
                          <a:cs typeface="+mn-cs"/>
                        </a:rPr>
                        <a:t>.</a:t>
                      </a:r>
                    </a:p>
                  </a:txBody>
                  <a:tcPr marL="68580" marR="68580" marT="0" marB="0">
                    <a:lnL>
                      <a:noFill/>
                    </a:lnL>
                    <a:lnR>
                      <a:noFill/>
                    </a:lnR>
                    <a:lnT>
                      <a:noFill/>
                    </a:lnT>
                    <a:lnB>
                      <a:noFill/>
                    </a:lnB>
                    <a:solidFill>
                      <a:srgbClr val="EBF1DE"/>
                    </a:solidFill>
                  </a:tcPr>
                </a:tc>
                <a:extLst>
                  <a:ext uri="{0D108BD9-81ED-4DB2-BD59-A6C34878D82A}">
                    <a16:rowId xmlns:a16="http://schemas.microsoft.com/office/drawing/2014/main" val="10007"/>
                  </a:ext>
                </a:extLst>
              </a:tr>
              <a:tr h="176338">
                <a:tc vMerge="1">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AU" sz="1600" b="0" i="0" u="none" strike="noStrike" dirty="0">
                        <a:solidFill>
                          <a:srgbClr val="000000"/>
                        </a:solidFill>
                        <a:effectLst/>
                        <a:latin typeface="Calibri" panose="020F0502020204030204" pitchFamily="34" charset="0"/>
                      </a:endParaRPr>
                    </a:p>
                  </a:txBody>
                  <a:tcPr marL="3051" marR="3051" marT="3051" marB="0" anchor="ctr">
                    <a:lnL>
                      <a:noFill/>
                    </a:lnL>
                    <a:lnR>
                      <a:noFill/>
                    </a:lnR>
                    <a:lnT>
                      <a:noFill/>
                    </a:lnT>
                    <a:lnB>
                      <a:noFill/>
                    </a:lnB>
                    <a:solidFill>
                      <a:srgbClr val="EBF1DE"/>
                    </a:solidFill>
                  </a:tcPr>
                </a:tc>
                <a:tc>
                  <a:txBody>
                    <a:bodyPr/>
                    <a:lstStyle/>
                    <a:p>
                      <a:pPr algn="l">
                        <a:lnSpc>
                          <a:spcPct val="107000"/>
                        </a:lnSpc>
                        <a:spcAft>
                          <a:spcPts val="0"/>
                        </a:spcAft>
                      </a:pPr>
                      <a:r>
                        <a:rPr lang="en-AU" sz="1500" b="0" i="0" u="none" strike="noStrike" kern="1200" baseline="0" dirty="0">
                          <a:solidFill>
                            <a:srgbClr val="000000"/>
                          </a:solidFill>
                          <a:effectLst/>
                          <a:latin typeface="Calibri" panose="020F0502020204030204" pitchFamily="34" charset="0"/>
                          <a:ea typeface="+mn-ea"/>
                          <a:cs typeface="+mn-cs"/>
                        </a:rPr>
                        <a:t>A.3.4.3</a:t>
                      </a:r>
                    </a:p>
                  </a:txBody>
                  <a:tcPr marL="68580" marR="68580" marT="0" marB="0">
                    <a:lnL>
                      <a:noFill/>
                    </a:lnL>
                    <a:lnR>
                      <a:noFill/>
                    </a:lnR>
                    <a:lnT>
                      <a:noFill/>
                    </a:lnT>
                    <a:lnB>
                      <a:noFill/>
                    </a:lnB>
                    <a:solidFill>
                      <a:srgbClr val="EBF1DE"/>
                    </a:solidFill>
                  </a:tcPr>
                </a:tc>
                <a:tc>
                  <a:txBody>
                    <a:bodyPr/>
                    <a:lstStyle/>
                    <a:p>
                      <a:pPr>
                        <a:lnSpc>
                          <a:spcPct val="107000"/>
                        </a:lnSpc>
                        <a:spcAft>
                          <a:spcPts val="0"/>
                        </a:spcAft>
                      </a:pPr>
                      <a:r>
                        <a:rPr lang="en-AU" sz="1500" b="0" i="0" u="none" strike="noStrike" kern="1200" baseline="0" dirty="0">
                          <a:solidFill>
                            <a:srgbClr val="000000"/>
                          </a:solidFill>
                          <a:effectLst/>
                          <a:latin typeface="Calibri" panose="020F0502020204030204" pitchFamily="34" charset="0"/>
                          <a:ea typeface="+mn-ea"/>
                          <a:cs typeface="+mn-cs"/>
                        </a:rPr>
                        <a:t>Industrial minerals </a:t>
                      </a:r>
                      <a:r>
                        <a:rPr lang="en-AU" sz="1500" b="0" i="0" u="none" strike="noStrike" kern="1200" baseline="0" dirty="0" err="1">
                          <a:solidFill>
                            <a:srgbClr val="000000"/>
                          </a:solidFill>
                          <a:effectLst/>
                          <a:latin typeface="Calibri" panose="020F0502020204030204" pitchFamily="34" charset="0"/>
                          <a:ea typeface="+mn-ea"/>
                          <a:cs typeface="+mn-cs"/>
                        </a:rPr>
                        <a:t>n.e.c</a:t>
                      </a:r>
                      <a:endParaRPr lang="en-AU" sz="1500" b="0" i="0" u="none" strike="noStrike" kern="1200" baseline="0" dirty="0">
                        <a:solidFill>
                          <a:srgbClr val="000000"/>
                        </a:solidFill>
                        <a:effectLst/>
                        <a:latin typeface="Calibri" panose="020F0502020204030204" pitchFamily="34" charset="0"/>
                        <a:ea typeface="+mn-ea"/>
                        <a:cs typeface="+mn-cs"/>
                      </a:endParaRPr>
                    </a:p>
                  </a:txBody>
                  <a:tcPr marL="68580" marR="68580" marT="0" marB="0">
                    <a:lnL>
                      <a:noFill/>
                    </a:lnL>
                    <a:lnR>
                      <a:noFill/>
                    </a:lnR>
                    <a:lnT>
                      <a:noFill/>
                    </a:lnT>
                    <a:lnB>
                      <a:noFill/>
                    </a:lnB>
                    <a:solidFill>
                      <a:srgbClr val="EBF1DE"/>
                    </a:solidFill>
                  </a:tcPr>
                </a:tc>
                <a:extLst>
                  <a:ext uri="{0D108BD9-81ED-4DB2-BD59-A6C34878D82A}">
                    <a16:rowId xmlns:a16="http://schemas.microsoft.com/office/drawing/2014/main" val="10008"/>
                  </a:ext>
                </a:extLst>
              </a:tr>
              <a:tr h="167002">
                <a:tc>
                  <a:txBody>
                    <a:bodyPr/>
                    <a:lstStyle/>
                    <a:p>
                      <a:pPr algn="l" fontAlgn="b"/>
                      <a:endParaRPr lang="en-AU" sz="1500" b="0" i="0" u="none" strike="noStrike" dirty="0">
                        <a:solidFill>
                          <a:srgbClr val="000000"/>
                        </a:solidFill>
                        <a:effectLst/>
                        <a:latin typeface="Calibri" panose="020F0502020204030204" pitchFamily="34" charset="0"/>
                      </a:endParaRPr>
                    </a:p>
                  </a:txBody>
                  <a:tcPr marL="3051" marR="3051" marT="3051" marB="0" anchor="ctr">
                    <a:lnL>
                      <a:noFill/>
                    </a:lnL>
                    <a:lnR>
                      <a:noFill/>
                    </a:lnR>
                    <a:lnT>
                      <a:noFill/>
                    </a:lnT>
                    <a:lnB>
                      <a:noFill/>
                    </a:lnB>
                    <a:noFill/>
                  </a:tcPr>
                </a:tc>
                <a:tc>
                  <a:txBody>
                    <a:bodyPr/>
                    <a:lstStyle/>
                    <a:p>
                      <a:pPr algn="l" fontAlgn="b"/>
                      <a:endParaRPr lang="en-AU" sz="1500" b="0" i="0" u="none" strike="noStrike" dirty="0">
                        <a:solidFill>
                          <a:srgbClr val="000000"/>
                        </a:solidFill>
                        <a:effectLst/>
                        <a:latin typeface="Calibri" panose="020F0502020204030204" pitchFamily="34" charset="0"/>
                      </a:endParaRPr>
                    </a:p>
                  </a:txBody>
                  <a:tcPr marL="3051" marR="3051" marT="3051" marB="0" anchor="ctr">
                    <a:lnL>
                      <a:noFill/>
                    </a:lnL>
                    <a:lnR>
                      <a:noFill/>
                    </a:lnR>
                    <a:lnT>
                      <a:noFill/>
                    </a:lnT>
                    <a:lnB>
                      <a:noFill/>
                    </a:lnB>
                    <a:noFill/>
                  </a:tcPr>
                </a:tc>
                <a:tc>
                  <a:txBody>
                    <a:bodyPr/>
                    <a:lstStyle/>
                    <a:p>
                      <a:pPr algn="l" fontAlgn="b"/>
                      <a:endParaRPr lang="en-AU" sz="1500" b="0" i="0" u="none" strike="noStrike" dirty="0">
                        <a:solidFill>
                          <a:srgbClr val="000000"/>
                        </a:solidFill>
                        <a:effectLst/>
                        <a:latin typeface="Calibri" panose="020F0502020204030204" pitchFamily="34" charset="0"/>
                      </a:endParaRPr>
                    </a:p>
                  </a:txBody>
                  <a:tcPr marL="3051" marR="3051" marT="3051" marB="0" anchor="ctr">
                    <a:lnL>
                      <a:noFill/>
                    </a:lnL>
                    <a:lnR>
                      <a:noFill/>
                    </a:lnR>
                    <a:lnT>
                      <a:noFill/>
                    </a:lnT>
                    <a:lnB>
                      <a:noFill/>
                    </a:lnB>
                    <a:noFill/>
                  </a:tcPr>
                </a:tc>
                <a:extLst>
                  <a:ext uri="{0D108BD9-81ED-4DB2-BD59-A6C34878D82A}">
                    <a16:rowId xmlns:a16="http://schemas.microsoft.com/office/drawing/2014/main" val="10009"/>
                  </a:ext>
                </a:extLst>
              </a:tr>
              <a:tr h="167002">
                <a:tc>
                  <a:txBody>
                    <a:bodyPr/>
                    <a:lstStyle/>
                    <a:p>
                      <a:pPr algn="l" fontAlgn="b"/>
                      <a:r>
                        <a:rPr lang="en-AU" sz="1500" b="0" i="0" u="none" strike="noStrike" kern="1200" dirty="0">
                          <a:solidFill>
                            <a:srgbClr val="000000"/>
                          </a:solidFill>
                          <a:effectLst/>
                          <a:latin typeface="Calibri" panose="020F0502020204030204" pitchFamily="34" charset="0"/>
                          <a:ea typeface="+mn-ea"/>
                          <a:cs typeface="+mn-cs"/>
                        </a:rPr>
                        <a:t>Salt</a:t>
                      </a:r>
                    </a:p>
                  </a:txBody>
                  <a:tcPr marL="3051" marR="3051" marT="3051" marB="0" anchor="ctr">
                    <a:lnL>
                      <a:noFill/>
                    </a:lnL>
                    <a:lnR>
                      <a:noFill/>
                    </a:lnR>
                    <a:lnT>
                      <a:noFill/>
                    </a:lnT>
                    <a:lnB>
                      <a:noFill/>
                    </a:lnB>
                    <a:solidFill>
                      <a:srgbClr val="DAEEF3"/>
                    </a:solidFill>
                  </a:tcPr>
                </a:tc>
                <a:tc>
                  <a:txBody>
                    <a:bodyPr/>
                    <a:lstStyle/>
                    <a:p>
                      <a:pPr algn="l" fontAlgn="b"/>
                      <a:r>
                        <a:rPr lang="en-AU" sz="1500" b="0" i="0" u="none" strike="noStrike" kern="1200" dirty="0">
                          <a:solidFill>
                            <a:srgbClr val="000000"/>
                          </a:solidFill>
                          <a:effectLst/>
                          <a:latin typeface="Calibri" panose="020F0502020204030204" pitchFamily="34" charset="0"/>
                          <a:ea typeface="+mn-ea"/>
                          <a:cs typeface="+mn-cs"/>
                        </a:rPr>
                        <a:t> A.3.5</a:t>
                      </a:r>
                    </a:p>
                  </a:txBody>
                  <a:tcPr marL="3051" marR="3051" marT="3051" marB="0" anchor="ctr">
                    <a:lnL>
                      <a:noFill/>
                    </a:lnL>
                    <a:lnR>
                      <a:noFill/>
                    </a:lnR>
                    <a:lnT>
                      <a:noFill/>
                    </a:lnT>
                    <a:lnB>
                      <a:noFill/>
                    </a:lnB>
                    <a:solidFill>
                      <a:srgbClr val="DAEEF3"/>
                    </a:solidFill>
                  </a:tcPr>
                </a:tc>
                <a:tc>
                  <a:txBody>
                    <a:bodyPr/>
                    <a:lstStyle/>
                    <a:p>
                      <a:pPr algn="l" fontAlgn="b"/>
                      <a:endParaRPr lang="en-AU" sz="1500" b="0" i="0" u="none" strike="noStrike" kern="1200" dirty="0">
                        <a:solidFill>
                          <a:srgbClr val="000000"/>
                        </a:solidFill>
                        <a:effectLst/>
                        <a:latin typeface="Calibri" panose="020F0502020204030204" pitchFamily="34" charset="0"/>
                        <a:ea typeface="+mn-ea"/>
                        <a:cs typeface="+mn-cs"/>
                      </a:endParaRPr>
                    </a:p>
                  </a:txBody>
                  <a:tcPr marL="3051" marR="3051" marT="3051" marB="0" anchor="ctr">
                    <a:lnL>
                      <a:noFill/>
                    </a:lnL>
                    <a:lnR>
                      <a:noFill/>
                    </a:lnR>
                    <a:lnT>
                      <a:noFill/>
                    </a:lnT>
                    <a:lnB>
                      <a:noFill/>
                    </a:lnB>
                    <a:solidFill>
                      <a:srgbClr val="DAEEF3"/>
                    </a:solidFill>
                  </a:tcPr>
                </a:tc>
                <a:extLst>
                  <a:ext uri="{0D108BD9-81ED-4DB2-BD59-A6C34878D82A}">
                    <a16:rowId xmlns:a16="http://schemas.microsoft.com/office/drawing/2014/main" val="10010"/>
                  </a:ext>
                </a:extLst>
              </a:tr>
              <a:tr h="167002">
                <a:tc>
                  <a:txBody>
                    <a:bodyPr/>
                    <a:lstStyle/>
                    <a:p>
                      <a:pPr marL="0" algn="l" defTabSz="914400" rtl="0" eaLnBrk="1" fontAlgn="b" latinLnBrk="0" hangingPunct="1"/>
                      <a:endParaRPr lang="en-AU" sz="1500" b="0" i="0" u="none" strike="noStrike" kern="1200" dirty="0">
                        <a:solidFill>
                          <a:srgbClr val="000000"/>
                        </a:solidFill>
                        <a:effectLst/>
                        <a:latin typeface="Calibri" panose="020F0502020204030204" pitchFamily="34" charset="0"/>
                        <a:ea typeface="+mn-ea"/>
                        <a:cs typeface="+mn-cs"/>
                      </a:endParaRPr>
                    </a:p>
                  </a:txBody>
                  <a:tcPr marL="3051" marR="3051" marT="3051" marB="0" anchor="ctr">
                    <a:lnL>
                      <a:noFill/>
                    </a:lnL>
                    <a:lnR>
                      <a:noFill/>
                    </a:lnR>
                    <a:lnT>
                      <a:noFill/>
                    </a:lnT>
                    <a:lnB>
                      <a:noFill/>
                    </a:lnB>
                    <a:noFill/>
                  </a:tcPr>
                </a:tc>
                <a:tc>
                  <a:txBody>
                    <a:bodyPr/>
                    <a:lstStyle/>
                    <a:p>
                      <a:pPr marL="0" algn="l" defTabSz="914400" rtl="0" eaLnBrk="1" fontAlgn="b" latinLnBrk="0" hangingPunct="1"/>
                      <a:endParaRPr lang="en-AU" sz="1500" b="0" i="0" u="none" strike="noStrike" kern="1200" dirty="0">
                        <a:solidFill>
                          <a:srgbClr val="000000"/>
                        </a:solidFill>
                        <a:effectLst/>
                        <a:latin typeface="Calibri" panose="020F0502020204030204" pitchFamily="34" charset="0"/>
                        <a:ea typeface="+mn-ea"/>
                        <a:cs typeface="+mn-cs"/>
                      </a:endParaRPr>
                    </a:p>
                  </a:txBody>
                  <a:tcPr marL="3051" marR="3051" marT="3051" marB="0" anchor="ctr">
                    <a:lnL>
                      <a:noFill/>
                    </a:lnL>
                    <a:lnR>
                      <a:noFill/>
                    </a:lnR>
                    <a:lnT>
                      <a:noFill/>
                    </a:lnT>
                    <a:lnB>
                      <a:noFill/>
                    </a:lnB>
                    <a:noFill/>
                  </a:tcPr>
                </a:tc>
                <a:tc>
                  <a:txBody>
                    <a:bodyPr/>
                    <a:lstStyle/>
                    <a:p>
                      <a:pPr marL="0" algn="l" defTabSz="914400" rtl="0" eaLnBrk="1" fontAlgn="b" latinLnBrk="0" hangingPunct="1"/>
                      <a:endParaRPr lang="en-AU" sz="1500" b="0" i="0" u="none" strike="noStrike" kern="1200" dirty="0">
                        <a:solidFill>
                          <a:srgbClr val="000000"/>
                        </a:solidFill>
                        <a:effectLst/>
                        <a:latin typeface="Calibri" panose="020F0502020204030204" pitchFamily="34" charset="0"/>
                        <a:ea typeface="+mn-ea"/>
                        <a:cs typeface="+mn-cs"/>
                      </a:endParaRPr>
                    </a:p>
                  </a:txBody>
                  <a:tcPr marL="3051" marR="3051" marT="3051" marB="0" anchor="ctr">
                    <a:lnL>
                      <a:noFill/>
                    </a:lnL>
                    <a:lnR>
                      <a:noFill/>
                    </a:lnR>
                    <a:lnT>
                      <a:noFill/>
                    </a:lnT>
                    <a:lnB>
                      <a:noFill/>
                    </a:lnB>
                    <a:noFill/>
                  </a:tcPr>
                </a:tc>
                <a:extLst>
                  <a:ext uri="{0D108BD9-81ED-4DB2-BD59-A6C34878D82A}">
                    <a16:rowId xmlns:a16="http://schemas.microsoft.com/office/drawing/2014/main" val="10011"/>
                  </a:ext>
                </a:extLst>
              </a:tr>
              <a:tr h="167002">
                <a:tc>
                  <a:txBody>
                    <a:bodyPr/>
                    <a:lstStyle/>
                    <a:p>
                      <a:pPr algn="l" fontAlgn="b"/>
                      <a:r>
                        <a:rPr lang="en-AU" sz="1500" b="0" i="0" u="none" strike="noStrike" kern="1200" dirty="0">
                          <a:solidFill>
                            <a:srgbClr val="000000"/>
                          </a:solidFill>
                          <a:effectLst/>
                          <a:latin typeface="Calibri" panose="020F0502020204030204" pitchFamily="34" charset="0"/>
                          <a:ea typeface="+mn-ea"/>
                          <a:cs typeface="+mn-cs"/>
                        </a:rPr>
                        <a:t>Gypsum</a:t>
                      </a:r>
                    </a:p>
                  </a:txBody>
                  <a:tcPr marL="3051" marR="3051" marT="3051" marB="0" anchor="ctr">
                    <a:lnL>
                      <a:noFill/>
                    </a:lnL>
                    <a:lnR>
                      <a:noFill/>
                    </a:lnR>
                    <a:lnT>
                      <a:noFill/>
                    </a:lnT>
                    <a:lnB>
                      <a:noFill/>
                    </a:lnB>
                    <a:solidFill>
                      <a:srgbClr val="DAEEF3"/>
                    </a:solidFill>
                  </a:tcPr>
                </a:tc>
                <a:tc>
                  <a:txBody>
                    <a:bodyPr/>
                    <a:lstStyle/>
                    <a:p>
                      <a:pPr algn="l" fontAlgn="b"/>
                      <a:r>
                        <a:rPr lang="en-AU" sz="1500" b="0" i="0" u="none" strike="noStrike" kern="1200" dirty="0">
                          <a:solidFill>
                            <a:srgbClr val="000000"/>
                          </a:solidFill>
                          <a:effectLst/>
                          <a:latin typeface="Calibri" panose="020F0502020204030204" pitchFamily="34" charset="0"/>
                          <a:ea typeface="+mn-ea"/>
                          <a:cs typeface="+mn-cs"/>
                        </a:rPr>
                        <a:t> A.3.6</a:t>
                      </a:r>
                    </a:p>
                  </a:txBody>
                  <a:tcPr marL="3051" marR="3051" marT="3051" marB="0" anchor="ctr">
                    <a:lnL>
                      <a:noFill/>
                    </a:lnL>
                    <a:lnR>
                      <a:noFill/>
                    </a:lnR>
                    <a:lnT>
                      <a:noFill/>
                    </a:lnT>
                    <a:lnB>
                      <a:noFill/>
                    </a:lnB>
                    <a:solidFill>
                      <a:srgbClr val="DAEEF3"/>
                    </a:solidFill>
                  </a:tcPr>
                </a:tc>
                <a:tc>
                  <a:txBody>
                    <a:bodyPr/>
                    <a:lstStyle/>
                    <a:p>
                      <a:pPr algn="l" fontAlgn="b"/>
                      <a:endParaRPr lang="en-AU" sz="1500" b="0" i="0" u="none" strike="noStrike" kern="1200" dirty="0">
                        <a:solidFill>
                          <a:srgbClr val="000000"/>
                        </a:solidFill>
                        <a:effectLst/>
                        <a:latin typeface="Calibri" panose="020F0502020204030204" pitchFamily="34" charset="0"/>
                        <a:ea typeface="+mn-ea"/>
                        <a:cs typeface="+mn-cs"/>
                      </a:endParaRPr>
                    </a:p>
                  </a:txBody>
                  <a:tcPr marL="3051" marR="3051" marT="3051" marB="0" anchor="ctr">
                    <a:lnL>
                      <a:noFill/>
                    </a:lnL>
                    <a:lnR>
                      <a:noFill/>
                    </a:lnR>
                    <a:lnT>
                      <a:noFill/>
                    </a:lnT>
                    <a:lnB>
                      <a:noFill/>
                    </a:lnB>
                    <a:solidFill>
                      <a:srgbClr val="DAEEF3"/>
                    </a:solidFill>
                  </a:tcPr>
                </a:tc>
                <a:extLst>
                  <a:ext uri="{0D108BD9-81ED-4DB2-BD59-A6C34878D82A}">
                    <a16:rowId xmlns:a16="http://schemas.microsoft.com/office/drawing/2014/main" val="10012"/>
                  </a:ext>
                </a:extLst>
              </a:tr>
              <a:tr h="167002">
                <a:tc>
                  <a:txBody>
                    <a:bodyPr/>
                    <a:lstStyle/>
                    <a:p>
                      <a:pPr algn="l" fontAlgn="b"/>
                      <a:endParaRPr lang="en-AU" sz="1500" b="0" i="0" u="none" strike="noStrike" kern="1200" dirty="0">
                        <a:solidFill>
                          <a:srgbClr val="000000"/>
                        </a:solidFill>
                        <a:effectLst/>
                        <a:latin typeface="Calibri" panose="020F0502020204030204" pitchFamily="34" charset="0"/>
                        <a:ea typeface="+mn-ea"/>
                        <a:cs typeface="+mn-cs"/>
                      </a:endParaRPr>
                    </a:p>
                  </a:txBody>
                  <a:tcPr marL="3051" marR="3051" marT="3051" marB="0" anchor="ctr">
                    <a:lnL>
                      <a:noFill/>
                    </a:lnL>
                    <a:lnR>
                      <a:noFill/>
                    </a:lnR>
                    <a:lnT>
                      <a:noFill/>
                    </a:lnT>
                    <a:lnB>
                      <a:noFill/>
                    </a:lnB>
                    <a:noFill/>
                  </a:tcPr>
                </a:tc>
                <a:tc>
                  <a:txBody>
                    <a:bodyPr/>
                    <a:lstStyle/>
                    <a:p>
                      <a:pPr algn="l" fontAlgn="b"/>
                      <a:endParaRPr lang="en-AU" sz="1500" b="0" i="0" u="none" strike="noStrike" kern="1200" dirty="0">
                        <a:solidFill>
                          <a:srgbClr val="000000"/>
                        </a:solidFill>
                        <a:effectLst/>
                        <a:latin typeface="Calibri" panose="020F0502020204030204" pitchFamily="34" charset="0"/>
                        <a:ea typeface="+mn-ea"/>
                        <a:cs typeface="+mn-cs"/>
                      </a:endParaRPr>
                    </a:p>
                  </a:txBody>
                  <a:tcPr marL="3051" marR="3051" marT="3051" marB="0" anchor="ctr">
                    <a:lnL>
                      <a:noFill/>
                    </a:lnL>
                    <a:lnR>
                      <a:noFill/>
                    </a:lnR>
                    <a:lnT>
                      <a:noFill/>
                    </a:lnT>
                    <a:lnB>
                      <a:noFill/>
                    </a:lnB>
                    <a:noFill/>
                  </a:tcPr>
                </a:tc>
                <a:tc>
                  <a:txBody>
                    <a:bodyPr/>
                    <a:lstStyle/>
                    <a:p>
                      <a:pPr algn="l" fontAlgn="b"/>
                      <a:endParaRPr lang="en-AU" sz="1500" b="0" i="0" u="none" strike="noStrike" kern="1200" dirty="0">
                        <a:solidFill>
                          <a:srgbClr val="000000"/>
                        </a:solidFill>
                        <a:effectLst/>
                        <a:latin typeface="Calibri" panose="020F0502020204030204" pitchFamily="34" charset="0"/>
                        <a:ea typeface="+mn-ea"/>
                        <a:cs typeface="+mn-cs"/>
                      </a:endParaRPr>
                    </a:p>
                  </a:txBody>
                  <a:tcPr marL="3051" marR="3051" marT="3051" marB="0" anchor="ctr">
                    <a:lnL>
                      <a:noFill/>
                    </a:lnL>
                    <a:lnR>
                      <a:noFill/>
                    </a:lnR>
                    <a:lnT>
                      <a:noFill/>
                    </a:lnT>
                    <a:lnB>
                      <a:noFill/>
                    </a:lnB>
                    <a:noFill/>
                  </a:tcPr>
                </a:tc>
                <a:extLst>
                  <a:ext uri="{0D108BD9-81ED-4DB2-BD59-A6C34878D82A}">
                    <a16:rowId xmlns:a16="http://schemas.microsoft.com/office/drawing/2014/main" val="10013"/>
                  </a:ext>
                </a:extLst>
              </a:tr>
              <a:tr h="176338">
                <a:tc>
                  <a:txBody>
                    <a:bodyPr/>
                    <a:lstStyle/>
                    <a:p>
                      <a:pPr algn="l" fontAlgn="b"/>
                      <a:r>
                        <a:rPr lang="en-AU" sz="1500" b="0" i="0" u="none" strike="noStrike" kern="1200" dirty="0">
                          <a:solidFill>
                            <a:srgbClr val="000000"/>
                          </a:solidFill>
                          <a:effectLst/>
                          <a:latin typeface="Calibri" panose="020F0502020204030204" pitchFamily="34" charset="0"/>
                          <a:ea typeface="+mn-ea"/>
                          <a:cs typeface="+mn-cs"/>
                        </a:rPr>
                        <a:t>Clays</a:t>
                      </a:r>
                    </a:p>
                  </a:txBody>
                  <a:tcPr marL="3051" marR="3051" marT="3051" marB="0" anchor="ctr">
                    <a:lnL>
                      <a:noFill/>
                    </a:lnL>
                    <a:lnR>
                      <a:noFill/>
                    </a:lnR>
                    <a:lnT>
                      <a:noFill/>
                    </a:lnT>
                    <a:lnB>
                      <a:noFill/>
                    </a:lnB>
                    <a:solidFill>
                      <a:srgbClr val="DAEEF3"/>
                    </a:solidFill>
                  </a:tcPr>
                </a:tc>
                <a:tc>
                  <a:txBody>
                    <a:bodyPr/>
                    <a:lstStyle/>
                    <a:p>
                      <a:pPr marL="0" algn="l" defTabSz="914400" rtl="0" eaLnBrk="1" fontAlgn="b" latinLnBrk="0" hangingPunct="1">
                        <a:lnSpc>
                          <a:spcPct val="107000"/>
                        </a:lnSpc>
                        <a:spcAft>
                          <a:spcPts val="0"/>
                        </a:spcAft>
                      </a:pPr>
                      <a:r>
                        <a:rPr lang="en-AU" sz="1500" b="0" i="0" u="none" strike="noStrike" kern="1200" dirty="0">
                          <a:solidFill>
                            <a:srgbClr val="000000"/>
                          </a:solidFill>
                          <a:effectLst/>
                          <a:latin typeface="Calibri" panose="020F0502020204030204" pitchFamily="34" charset="0"/>
                          <a:ea typeface="+mn-ea"/>
                          <a:cs typeface="+mn-cs"/>
                        </a:rPr>
                        <a:t>A.3.7.1</a:t>
                      </a:r>
                    </a:p>
                  </a:txBody>
                  <a:tcPr marL="68580" marR="68580" marT="0" marB="0">
                    <a:lnL>
                      <a:noFill/>
                    </a:lnL>
                    <a:lnR>
                      <a:noFill/>
                    </a:lnR>
                    <a:lnT>
                      <a:noFill/>
                    </a:lnT>
                    <a:lnB>
                      <a:noFill/>
                    </a:lnB>
                    <a:solidFill>
                      <a:srgbClr val="DAEEF3"/>
                    </a:solidFill>
                  </a:tcPr>
                </a:tc>
                <a:tc>
                  <a:txBody>
                    <a:bodyPr/>
                    <a:lstStyle/>
                    <a:p>
                      <a:pPr marL="0" algn="l" defTabSz="914400" rtl="0" eaLnBrk="1" fontAlgn="b" latinLnBrk="0" hangingPunct="1">
                        <a:lnSpc>
                          <a:spcPct val="107000"/>
                        </a:lnSpc>
                        <a:spcAft>
                          <a:spcPts val="0"/>
                        </a:spcAft>
                      </a:pPr>
                      <a:r>
                        <a:rPr lang="en-AU" sz="1500" b="0" i="0" u="none" strike="noStrike" kern="1200" dirty="0">
                          <a:solidFill>
                            <a:srgbClr val="000000"/>
                          </a:solidFill>
                          <a:effectLst/>
                          <a:latin typeface="Calibri" panose="020F0502020204030204" pitchFamily="34" charset="0"/>
                          <a:ea typeface="+mn-ea"/>
                          <a:cs typeface="+mn-cs"/>
                        </a:rPr>
                        <a:t>Structural clays and their products</a:t>
                      </a:r>
                    </a:p>
                  </a:txBody>
                  <a:tcPr marL="68580" marR="68580" marT="0" marB="0">
                    <a:lnL>
                      <a:noFill/>
                    </a:lnL>
                    <a:lnR>
                      <a:noFill/>
                    </a:lnR>
                    <a:lnT>
                      <a:noFill/>
                    </a:lnT>
                    <a:lnB>
                      <a:noFill/>
                    </a:lnB>
                    <a:solidFill>
                      <a:srgbClr val="DAEEF3"/>
                    </a:solidFill>
                  </a:tcPr>
                </a:tc>
                <a:extLst>
                  <a:ext uri="{0D108BD9-81ED-4DB2-BD59-A6C34878D82A}">
                    <a16:rowId xmlns:a16="http://schemas.microsoft.com/office/drawing/2014/main" val="10014"/>
                  </a:ext>
                </a:extLst>
              </a:tr>
              <a:tr h="176338">
                <a:tc>
                  <a:txBody>
                    <a:bodyPr/>
                    <a:lstStyle/>
                    <a:p>
                      <a:pPr algn="l" fontAlgn="b"/>
                      <a:endParaRPr lang="en-AU" sz="1500" b="0" i="0" u="none" strike="noStrike" kern="1200" dirty="0">
                        <a:solidFill>
                          <a:srgbClr val="000000"/>
                        </a:solidFill>
                        <a:effectLst/>
                        <a:latin typeface="Calibri" panose="020F0502020204030204" pitchFamily="34" charset="0"/>
                        <a:ea typeface="+mn-ea"/>
                        <a:cs typeface="+mn-cs"/>
                      </a:endParaRPr>
                    </a:p>
                  </a:txBody>
                  <a:tcPr marL="3051" marR="3051" marT="3051" marB="0" anchor="ctr">
                    <a:lnL>
                      <a:noFill/>
                    </a:lnL>
                    <a:lnR>
                      <a:noFill/>
                    </a:lnR>
                    <a:lnT>
                      <a:noFill/>
                    </a:lnT>
                    <a:lnB>
                      <a:noFill/>
                    </a:lnB>
                    <a:solidFill>
                      <a:srgbClr val="DAEEF3"/>
                    </a:solidFill>
                  </a:tcPr>
                </a:tc>
                <a:tc>
                  <a:txBody>
                    <a:bodyPr/>
                    <a:lstStyle/>
                    <a:p>
                      <a:pPr marL="0" algn="l" defTabSz="914400" rtl="0" eaLnBrk="1" fontAlgn="b" latinLnBrk="0" hangingPunct="1">
                        <a:lnSpc>
                          <a:spcPct val="107000"/>
                        </a:lnSpc>
                        <a:spcAft>
                          <a:spcPts val="0"/>
                        </a:spcAft>
                      </a:pPr>
                      <a:r>
                        <a:rPr lang="en-AU" sz="1500" b="0" i="0" u="none" strike="noStrike" kern="1200" dirty="0">
                          <a:solidFill>
                            <a:srgbClr val="000000"/>
                          </a:solidFill>
                          <a:effectLst/>
                          <a:latin typeface="Calibri" panose="020F0502020204030204" pitchFamily="34" charset="0"/>
                          <a:ea typeface="+mn-ea"/>
                          <a:cs typeface="+mn-cs"/>
                        </a:rPr>
                        <a:t>A.3.7.2</a:t>
                      </a:r>
                    </a:p>
                  </a:txBody>
                  <a:tcPr marL="68580" marR="68580" marT="0" marB="0">
                    <a:lnL>
                      <a:noFill/>
                    </a:lnL>
                    <a:lnR>
                      <a:noFill/>
                    </a:lnR>
                    <a:lnT>
                      <a:noFill/>
                    </a:lnT>
                    <a:lnB>
                      <a:noFill/>
                    </a:lnB>
                    <a:solidFill>
                      <a:srgbClr val="DAEEF3"/>
                    </a:solidFill>
                  </a:tcPr>
                </a:tc>
                <a:tc>
                  <a:txBody>
                    <a:bodyPr/>
                    <a:lstStyle/>
                    <a:p>
                      <a:pPr marL="0" algn="l" defTabSz="914400" rtl="0" eaLnBrk="1" fontAlgn="b" latinLnBrk="0" hangingPunct="1">
                        <a:lnSpc>
                          <a:spcPct val="107000"/>
                        </a:lnSpc>
                        <a:spcAft>
                          <a:spcPts val="0"/>
                        </a:spcAft>
                      </a:pPr>
                      <a:r>
                        <a:rPr lang="en-AU" sz="1500" b="0" i="0" u="none" strike="noStrike" kern="1200" dirty="0">
                          <a:solidFill>
                            <a:srgbClr val="000000"/>
                          </a:solidFill>
                          <a:effectLst/>
                          <a:latin typeface="Calibri" panose="020F0502020204030204" pitchFamily="34" charset="0"/>
                          <a:ea typeface="+mn-ea"/>
                          <a:cs typeface="+mn-cs"/>
                        </a:rPr>
                        <a:t>Specialty clays</a:t>
                      </a:r>
                    </a:p>
                  </a:txBody>
                  <a:tcPr marL="68580" marR="68580" marT="0" marB="0">
                    <a:lnL>
                      <a:noFill/>
                    </a:lnL>
                    <a:lnR>
                      <a:noFill/>
                    </a:lnR>
                    <a:lnT>
                      <a:noFill/>
                    </a:lnT>
                    <a:lnB>
                      <a:noFill/>
                    </a:lnB>
                    <a:solidFill>
                      <a:srgbClr val="DAEEF3"/>
                    </a:solidFill>
                  </a:tcPr>
                </a:tc>
                <a:extLst>
                  <a:ext uri="{0D108BD9-81ED-4DB2-BD59-A6C34878D82A}">
                    <a16:rowId xmlns:a16="http://schemas.microsoft.com/office/drawing/2014/main" val="10015"/>
                  </a:ext>
                </a:extLst>
              </a:tr>
              <a:tr h="167002">
                <a:tc>
                  <a:txBody>
                    <a:bodyPr/>
                    <a:lstStyle/>
                    <a:p>
                      <a:pPr algn="l" fontAlgn="b"/>
                      <a:endParaRPr lang="en-AU" sz="1500" b="0" i="0" u="none" strike="noStrike" kern="1200" dirty="0">
                        <a:solidFill>
                          <a:srgbClr val="000000"/>
                        </a:solidFill>
                        <a:effectLst/>
                        <a:latin typeface="Calibri" panose="020F0502020204030204" pitchFamily="34" charset="0"/>
                        <a:ea typeface="+mn-ea"/>
                        <a:cs typeface="+mn-cs"/>
                      </a:endParaRPr>
                    </a:p>
                  </a:txBody>
                  <a:tcPr marL="3051" marR="3051" marT="3051" marB="0" anchor="ctr">
                    <a:lnL>
                      <a:noFill/>
                    </a:lnL>
                    <a:lnR>
                      <a:noFill/>
                    </a:lnR>
                    <a:lnT>
                      <a:noFill/>
                    </a:lnT>
                    <a:lnB>
                      <a:noFill/>
                    </a:lnB>
                    <a:noFill/>
                  </a:tcPr>
                </a:tc>
                <a:tc>
                  <a:txBody>
                    <a:bodyPr/>
                    <a:lstStyle/>
                    <a:p>
                      <a:pPr algn="l" fontAlgn="b"/>
                      <a:endParaRPr lang="en-AU" sz="1500" b="0" i="0" u="none" strike="noStrike" kern="1200" dirty="0">
                        <a:solidFill>
                          <a:srgbClr val="000000"/>
                        </a:solidFill>
                        <a:effectLst/>
                        <a:latin typeface="Calibri" panose="020F0502020204030204" pitchFamily="34" charset="0"/>
                        <a:ea typeface="+mn-ea"/>
                        <a:cs typeface="+mn-cs"/>
                      </a:endParaRPr>
                    </a:p>
                  </a:txBody>
                  <a:tcPr marL="3051" marR="3051" marT="3051" marB="0" anchor="ctr">
                    <a:lnL>
                      <a:noFill/>
                    </a:lnL>
                    <a:lnR>
                      <a:noFill/>
                    </a:lnR>
                    <a:lnT>
                      <a:noFill/>
                    </a:lnT>
                    <a:lnB>
                      <a:noFill/>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AU" sz="1500" b="0" i="0" u="none" strike="noStrike" kern="1200" dirty="0">
                        <a:solidFill>
                          <a:srgbClr val="000000"/>
                        </a:solidFill>
                        <a:effectLst/>
                        <a:latin typeface="Calibri" panose="020F0502020204030204" pitchFamily="34" charset="0"/>
                        <a:ea typeface="+mn-ea"/>
                        <a:cs typeface="+mn-cs"/>
                      </a:endParaRPr>
                    </a:p>
                  </a:txBody>
                  <a:tcPr marL="3051" marR="3051" marT="3051" marB="0" anchor="ctr">
                    <a:lnL>
                      <a:noFill/>
                    </a:lnL>
                    <a:lnR>
                      <a:noFill/>
                    </a:lnR>
                    <a:lnT>
                      <a:noFill/>
                    </a:lnT>
                    <a:lnB>
                      <a:noFill/>
                    </a:lnB>
                    <a:noFill/>
                  </a:tcPr>
                </a:tc>
                <a:extLst>
                  <a:ext uri="{0D108BD9-81ED-4DB2-BD59-A6C34878D82A}">
                    <a16:rowId xmlns:a16="http://schemas.microsoft.com/office/drawing/2014/main" val="10016"/>
                  </a:ext>
                </a:extLst>
              </a:tr>
              <a:tr h="176338">
                <a:tc>
                  <a:txBody>
                    <a:bodyPr/>
                    <a:lstStyle/>
                    <a:p>
                      <a:pPr algn="l" fontAlgn="b"/>
                      <a:r>
                        <a:rPr lang="en-AU" sz="1500" b="0" i="0" u="none" strike="noStrike" kern="1200" dirty="0">
                          <a:solidFill>
                            <a:srgbClr val="000000"/>
                          </a:solidFill>
                          <a:effectLst/>
                          <a:latin typeface="Calibri" panose="020F0502020204030204" pitchFamily="34" charset="0"/>
                          <a:ea typeface="+mn-ea"/>
                          <a:cs typeface="+mn-cs"/>
                        </a:rPr>
                        <a:t>Sand, gravel, crushed rock</a:t>
                      </a:r>
                    </a:p>
                  </a:txBody>
                  <a:tcPr marL="3051" marR="3051" marT="3051" marB="0" anchor="ctr">
                    <a:lnL>
                      <a:noFill/>
                    </a:lnL>
                    <a:lnR>
                      <a:noFill/>
                    </a:lnR>
                    <a:lnT>
                      <a:noFill/>
                    </a:lnT>
                    <a:lnB>
                      <a:noFill/>
                    </a:lnB>
                    <a:solidFill>
                      <a:srgbClr val="DAEEF3"/>
                    </a:solidFill>
                  </a:tcPr>
                </a:tc>
                <a:tc>
                  <a:txBody>
                    <a:bodyPr/>
                    <a:lstStyle/>
                    <a:p>
                      <a:pPr algn="l">
                        <a:lnSpc>
                          <a:spcPct val="107000"/>
                        </a:lnSpc>
                        <a:spcAft>
                          <a:spcPts val="0"/>
                        </a:spcAft>
                      </a:pPr>
                      <a:r>
                        <a:rPr lang="en-AU" sz="1500" b="0" i="0" u="none" strike="noStrike" kern="1200" dirty="0">
                          <a:solidFill>
                            <a:srgbClr val="000000"/>
                          </a:solidFill>
                          <a:effectLst/>
                          <a:latin typeface="Calibri" panose="020F0502020204030204" pitchFamily="34" charset="0"/>
                          <a:ea typeface="+mn-ea"/>
                          <a:cs typeface="+mn-cs"/>
                        </a:rPr>
                        <a:t>A.3.8.1</a:t>
                      </a:r>
                    </a:p>
                  </a:txBody>
                  <a:tcPr marL="68580" marR="68580" marT="0" marB="0">
                    <a:lnL>
                      <a:noFill/>
                    </a:lnL>
                    <a:lnR>
                      <a:noFill/>
                    </a:lnR>
                    <a:lnT>
                      <a:noFill/>
                    </a:lnT>
                    <a:lnB>
                      <a:noFill/>
                    </a:lnB>
                    <a:solidFill>
                      <a:srgbClr val="DAEEF3"/>
                    </a:solidFill>
                  </a:tcPr>
                </a:tc>
                <a:tc>
                  <a:txBody>
                    <a:bodyPr/>
                    <a:lstStyle/>
                    <a:p>
                      <a:pPr>
                        <a:lnSpc>
                          <a:spcPct val="107000"/>
                        </a:lnSpc>
                        <a:spcAft>
                          <a:spcPts val="0"/>
                        </a:spcAft>
                      </a:pPr>
                      <a:r>
                        <a:rPr lang="en-AU" sz="1500" b="0" i="0" u="none" strike="noStrike" kern="1200">
                          <a:solidFill>
                            <a:srgbClr val="000000"/>
                          </a:solidFill>
                          <a:effectLst/>
                          <a:latin typeface="Calibri" panose="020F0502020204030204" pitchFamily="34" charset="0"/>
                          <a:ea typeface="+mn-ea"/>
                          <a:cs typeface="+mn-cs"/>
                        </a:rPr>
                        <a:t>Industrial sand and gravel</a:t>
                      </a:r>
                    </a:p>
                  </a:txBody>
                  <a:tcPr marL="68580" marR="68580" marT="0" marB="0">
                    <a:lnL>
                      <a:noFill/>
                    </a:lnL>
                    <a:lnR>
                      <a:noFill/>
                    </a:lnR>
                    <a:lnT>
                      <a:noFill/>
                    </a:lnT>
                    <a:lnB>
                      <a:noFill/>
                    </a:lnB>
                    <a:solidFill>
                      <a:srgbClr val="DAEEF3"/>
                    </a:solidFill>
                  </a:tcPr>
                </a:tc>
                <a:extLst>
                  <a:ext uri="{0D108BD9-81ED-4DB2-BD59-A6C34878D82A}">
                    <a16:rowId xmlns:a16="http://schemas.microsoft.com/office/drawing/2014/main" val="10017"/>
                  </a:ext>
                </a:extLst>
              </a:tr>
              <a:tr h="176338">
                <a:tc>
                  <a:txBody>
                    <a:bodyPr/>
                    <a:lstStyle/>
                    <a:p>
                      <a:pPr algn="l" fontAlgn="b"/>
                      <a:endParaRPr lang="en-AU" sz="1500" b="0" i="0" u="none" strike="noStrike" kern="1200" dirty="0">
                        <a:solidFill>
                          <a:srgbClr val="000000"/>
                        </a:solidFill>
                        <a:effectLst/>
                        <a:latin typeface="Calibri" panose="020F0502020204030204" pitchFamily="34" charset="0"/>
                        <a:ea typeface="+mn-ea"/>
                        <a:cs typeface="+mn-cs"/>
                      </a:endParaRPr>
                    </a:p>
                  </a:txBody>
                  <a:tcPr marL="3051" marR="3051" marT="3051" marB="0" anchor="ctr">
                    <a:lnL>
                      <a:noFill/>
                    </a:lnL>
                    <a:lnR>
                      <a:noFill/>
                    </a:lnR>
                    <a:lnT>
                      <a:noFill/>
                    </a:lnT>
                    <a:lnB>
                      <a:noFill/>
                    </a:lnB>
                    <a:solidFill>
                      <a:srgbClr val="DAEEF3"/>
                    </a:solidFill>
                  </a:tcPr>
                </a:tc>
                <a:tc>
                  <a:txBody>
                    <a:bodyPr/>
                    <a:lstStyle/>
                    <a:p>
                      <a:pPr algn="l">
                        <a:lnSpc>
                          <a:spcPct val="107000"/>
                        </a:lnSpc>
                        <a:spcAft>
                          <a:spcPts val="0"/>
                        </a:spcAft>
                      </a:pPr>
                      <a:r>
                        <a:rPr lang="en-AU" sz="1500" b="0" i="0" u="none" strike="noStrike" kern="1200" dirty="0">
                          <a:solidFill>
                            <a:srgbClr val="000000"/>
                          </a:solidFill>
                          <a:effectLst/>
                          <a:latin typeface="Calibri" panose="020F0502020204030204" pitchFamily="34" charset="0"/>
                          <a:ea typeface="+mn-ea"/>
                          <a:cs typeface="+mn-cs"/>
                        </a:rPr>
                        <a:t>A.3.8.2</a:t>
                      </a:r>
                    </a:p>
                  </a:txBody>
                  <a:tcPr marL="68580" marR="68580" marT="0" marB="0">
                    <a:lnL>
                      <a:noFill/>
                    </a:lnL>
                    <a:lnR>
                      <a:noFill/>
                    </a:lnR>
                    <a:lnT>
                      <a:noFill/>
                    </a:lnT>
                    <a:lnB>
                      <a:noFill/>
                    </a:lnB>
                    <a:solidFill>
                      <a:srgbClr val="DAEEF3"/>
                    </a:solidFill>
                  </a:tcPr>
                </a:tc>
                <a:tc>
                  <a:txBody>
                    <a:bodyPr/>
                    <a:lstStyle/>
                    <a:p>
                      <a:pPr>
                        <a:lnSpc>
                          <a:spcPct val="107000"/>
                        </a:lnSpc>
                        <a:spcAft>
                          <a:spcPts val="0"/>
                        </a:spcAft>
                      </a:pPr>
                      <a:r>
                        <a:rPr lang="en-AU" sz="1500" b="0" i="0" u="none" strike="noStrike" kern="1200" dirty="0">
                          <a:solidFill>
                            <a:srgbClr val="000000"/>
                          </a:solidFill>
                          <a:effectLst/>
                          <a:latin typeface="Calibri" panose="020F0502020204030204" pitchFamily="34" charset="0"/>
                          <a:ea typeface="+mn-ea"/>
                          <a:cs typeface="+mn-cs"/>
                        </a:rPr>
                        <a:t>Sand gravel and crushed rock for construction</a:t>
                      </a:r>
                    </a:p>
                  </a:txBody>
                  <a:tcPr marL="68580" marR="68580" marT="0" marB="0">
                    <a:lnL>
                      <a:noFill/>
                    </a:lnL>
                    <a:lnR>
                      <a:noFill/>
                    </a:lnR>
                    <a:lnT>
                      <a:noFill/>
                    </a:lnT>
                    <a:lnB>
                      <a:noFill/>
                    </a:lnB>
                    <a:solidFill>
                      <a:srgbClr val="DAEEF3"/>
                    </a:solidFill>
                  </a:tcPr>
                </a:tc>
                <a:extLst>
                  <a:ext uri="{0D108BD9-81ED-4DB2-BD59-A6C34878D82A}">
                    <a16:rowId xmlns:a16="http://schemas.microsoft.com/office/drawing/2014/main" val="10018"/>
                  </a:ext>
                </a:extLst>
              </a:tr>
              <a:tr h="167002">
                <a:tc>
                  <a:txBody>
                    <a:bodyPr/>
                    <a:lstStyle/>
                    <a:p>
                      <a:pPr algn="l" fontAlgn="b"/>
                      <a:endParaRPr lang="en-AU" sz="1500" b="0" i="0" u="none" strike="noStrike" kern="1200" dirty="0">
                        <a:solidFill>
                          <a:srgbClr val="000000"/>
                        </a:solidFill>
                        <a:effectLst/>
                        <a:latin typeface="Calibri" panose="020F0502020204030204" pitchFamily="34" charset="0"/>
                        <a:ea typeface="+mn-ea"/>
                        <a:cs typeface="+mn-cs"/>
                      </a:endParaRPr>
                    </a:p>
                  </a:txBody>
                  <a:tcPr marL="3051" marR="3051" marT="3051" marB="0" anchor="ctr">
                    <a:lnL>
                      <a:noFill/>
                    </a:lnL>
                    <a:lnR>
                      <a:noFill/>
                    </a:lnR>
                    <a:lnT>
                      <a:noFill/>
                    </a:lnT>
                    <a:lnB>
                      <a:noFill/>
                    </a:lnB>
                    <a:noFill/>
                  </a:tcPr>
                </a:tc>
                <a:tc>
                  <a:txBody>
                    <a:bodyPr/>
                    <a:lstStyle/>
                    <a:p>
                      <a:pPr algn="l" fontAlgn="b"/>
                      <a:endParaRPr lang="en-AU" sz="1500" b="0" i="0" u="none" strike="noStrike" kern="1200" dirty="0">
                        <a:solidFill>
                          <a:srgbClr val="000000"/>
                        </a:solidFill>
                        <a:effectLst/>
                        <a:latin typeface="Calibri" panose="020F0502020204030204" pitchFamily="34" charset="0"/>
                        <a:ea typeface="+mn-ea"/>
                        <a:cs typeface="+mn-cs"/>
                      </a:endParaRPr>
                    </a:p>
                  </a:txBody>
                  <a:tcPr marL="3051" marR="3051" marT="3051" marB="0" anchor="ctr">
                    <a:lnL>
                      <a:noFill/>
                    </a:lnL>
                    <a:lnR>
                      <a:noFill/>
                    </a:lnR>
                    <a:lnT>
                      <a:noFill/>
                    </a:lnT>
                    <a:lnB>
                      <a:noFill/>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500" b="0" i="0" u="none" strike="noStrike" kern="1200" dirty="0">
                        <a:solidFill>
                          <a:srgbClr val="000000"/>
                        </a:solidFill>
                        <a:effectLst/>
                        <a:latin typeface="Calibri" panose="020F0502020204030204" pitchFamily="34" charset="0"/>
                        <a:ea typeface="+mn-ea"/>
                        <a:cs typeface="+mn-cs"/>
                      </a:endParaRPr>
                    </a:p>
                  </a:txBody>
                  <a:tcPr marL="3051" marR="3051" marT="3051" marB="0" anchor="ctr">
                    <a:lnL>
                      <a:noFill/>
                    </a:lnL>
                    <a:lnR>
                      <a:noFill/>
                    </a:lnR>
                    <a:lnT>
                      <a:noFill/>
                    </a:lnT>
                    <a:lnB>
                      <a:noFill/>
                    </a:lnB>
                    <a:noFill/>
                  </a:tcPr>
                </a:tc>
                <a:extLst>
                  <a:ext uri="{0D108BD9-81ED-4DB2-BD59-A6C34878D82A}">
                    <a16:rowId xmlns:a16="http://schemas.microsoft.com/office/drawing/2014/main" val="10019"/>
                  </a:ext>
                </a:extLst>
              </a:tr>
              <a:tr h="167002">
                <a:tc>
                  <a:txBody>
                    <a:bodyPr/>
                    <a:lstStyle/>
                    <a:p>
                      <a:pPr algn="l" fontAlgn="b"/>
                      <a:r>
                        <a:rPr lang="en-AU" sz="1500" b="0" i="0" u="none" strike="noStrike" kern="1200" dirty="0">
                          <a:solidFill>
                            <a:srgbClr val="000000"/>
                          </a:solidFill>
                          <a:effectLst/>
                          <a:latin typeface="Calibri" panose="020F0502020204030204" pitchFamily="34" charset="0"/>
                          <a:ea typeface="+mn-ea"/>
                          <a:cs typeface="+mn-cs"/>
                        </a:rPr>
                        <a:t>Other non-metallic minerals </a:t>
                      </a:r>
                      <a:r>
                        <a:rPr lang="en-AU" sz="1500" b="0" i="0" u="none" strike="noStrike" kern="1200" dirty="0" err="1">
                          <a:solidFill>
                            <a:srgbClr val="000000"/>
                          </a:solidFill>
                          <a:effectLst/>
                          <a:latin typeface="Calibri" panose="020F0502020204030204" pitchFamily="34" charset="0"/>
                          <a:ea typeface="+mn-ea"/>
                          <a:cs typeface="+mn-cs"/>
                        </a:rPr>
                        <a:t>n.e.c</a:t>
                      </a:r>
                      <a:r>
                        <a:rPr lang="en-AU" sz="1500" b="0" i="0" u="none" strike="noStrike" kern="1200" dirty="0">
                          <a:solidFill>
                            <a:srgbClr val="000000"/>
                          </a:solidFill>
                          <a:effectLst/>
                          <a:latin typeface="Calibri" panose="020F0502020204030204" pitchFamily="34" charset="0"/>
                          <a:ea typeface="+mn-ea"/>
                          <a:cs typeface="+mn-cs"/>
                        </a:rPr>
                        <a:t>.</a:t>
                      </a:r>
                    </a:p>
                  </a:txBody>
                  <a:tcPr marL="3051" marR="3051" marT="3051" marB="0" anchor="ctr">
                    <a:lnL>
                      <a:noFill/>
                    </a:lnL>
                    <a:lnR>
                      <a:noFill/>
                    </a:lnR>
                    <a:lnT>
                      <a:noFill/>
                    </a:lnT>
                    <a:lnB>
                      <a:noFill/>
                    </a:lnB>
                    <a:solidFill>
                      <a:srgbClr val="DAEEF3"/>
                    </a:solidFill>
                  </a:tcPr>
                </a:tc>
                <a:tc>
                  <a:txBody>
                    <a:bodyPr/>
                    <a:lstStyle/>
                    <a:p>
                      <a:pPr algn="l" fontAlgn="b"/>
                      <a:r>
                        <a:rPr lang="en-AU" sz="1500" b="0" i="0" u="none" strike="noStrike" kern="1200" dirty="0">
                          <a:solidFill>
                            <a:srgbClr val="000000"/>
                          </a:solidFill>
                          <a:effectLst/>
                          <a:latin typeface="Calibri" panose="020F0502020204030204" pitchFamily="34" charset="0"/>
                          <a:ea typeface="+mn-ea"/>
                          <a:cs typeface="+mn-cs"/>
                        </a:rPr>
                        <a:t> A.3.9</a:t>
                      </a:r>
                    </a:p>
                  </a:txBody>
                  <a:tcPr marL="3051" marR="3051" marT="3051" marB="0" anchor="ctr">
                    <a:lnL>
                      <a:noFill/>
                    </a:lnL>
                    <a:lnR>
                      <a:noFill/>
                    </a:lnR>
                    <a:lnT>
                      <a:noFill/>
                    </a:lnT>
                    <a:lnB>
                      <a:noFill/>
                    </a:lnB>
                    <a:solidFill>
                      <a:srgbClr val="DAEEF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500" b="0" i="0" u="none" strike="noStrike" kern="1200" dirty="0">
                        <a:solidFill>
                          <a:srgbClr val="000000"/>
                        </a:solidFill>
                        <a:effectLst/>
                        <a:latin typeface="Calibri" panose="020F0502020204030204" pitchFamily="34" charset="0"/>
                        <a:ea typeface="+mn-ea"/>
                        <a:cs typeface="+mn-cs"/>
                      </a:endParaRPr>
                    </a:p>
                  </a:txBody>
                  <a:tcPr marL="3051" marR="3051" marT="3051" marB="0" anchor="ctr">
                    <a:lnL>
                      <a:noFill/>
                    </a:lnL>
                    <a:lnR>
                      <a:noFill/>
                    </a:lnR>
                    <a:lnT>
                      <a:noFill/>
                    </a:lnT>
                    <a:lnB>
                      <a:noFill/>
                    </a:lnB>
                    <a:solidFill>
                      <a:srgbClr val="DAEEF3"/>
                    </a:solidFill>
                  </a:tcPr>
                </a:tc>
                <a:extLst>
                  <a:ext uri="{0D108BD9-81ED-4DB2-BD59-A6C34878D82A}">
                    <a16:rowId xmlns:a16="http://schemas.microsoft.com/office/drawing/2014/main" val="10020"/>
                  </a:ext>
                </a:extLst>
              </a:tr>
            </a:tbl>
          </a:graphicData>
        </a:graphic>
      </p:graphicFrame>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5836" y="112224"/>
            <a:ext cx="768164" cy="678166"/>
          </a:xfrm>
          <a:prstGeom prst="rect">
            <a:avLst/>
          </a:prstGeom>
        </p:spPr>
      </p:pic>
    </p:spTree>
    <p:extLst>
      <p:ext uri="{BB962C8B-B14F-4D97-AF65-F5344CB8AC3E}">
        <p14:creationId xmlns:p14="http://schemas.microsoft.com/office/powerpoint/2010/main" val="10843913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Footer Placeholder 3"/>
          <p:cNvSpPr>
            <a:spLocks noGrp="1"/>
          </p:cNvSpPr>
          <p:nvPr>
            <p:ph type="ftr" sz="quarter" idx="11"/>
          </p:nvPr>
        </p:nvSpPr>
        <p:spPr/>
        <p:txBody>
          <a:bodyPr/>
          <a:lstStyle/>
          <a:p>
            <a:r>
              <a:rPr lang="en-AU" dirty="0"/>
              <a:t>EW-MFA Webinar 1 for Laos and Philippines| 6 November 2017</a:t>
            </a:r>
            <a:endParaRPr lang="en-US" dirty="0"/>
          </a:p>
        </p:txBody>
      </p:sp>
      <p:sp>
        <p:nvSpPr>
          <p:cNvPr id="3" name="Slide Number Placeholder 2"/>
          <p:cNvSpPr>
            <a:spLocks noGrp="1"/>
          </p:cNvSpPr>
          <p:nvPr>
            <p:ph type="sldNum" sz="quarter" idx="4"/>
          </p:nvPr>
        </p:nvSpPr>
        <p:spPr/>
        <p:txBody>
          <a:bodyPr/>
          <a:lstStyle/>
          <a:p>
            <a:fld id="{2ABE124A-B5C5-46E0-B944-45307B126769}" type="slidenum">
              <a:rPr lang="en-AU" smtClean="0"/>
              <a:pPr/>
              <a:t>43</a:t>
            </a:fld>
            <a:r>
              <a:rPr lang="en-AU"/>
              <a:t>  |</a:t>
            </a:r>
            <a:endParaRPr lang="en-AU" dirty="0"/>
          </a:p>
        </p:txBody>
      </p:sp>
      <p:sp>
        <p:nvSpPr>
          <p:cNvPr id="9" name="Title 8"/>
          <p:cNvSpPr>
            <a:spLocks noGrp="1"/>
          </p:cNvSpPr>
          <p:nvPr>
            <p:ph type="title" idx="4294967295"/>
          </p:nvPr>
        </p:nvSpPr>
        <p:spPr>
          <a:xfrm>
            <a:off x="646127" y="332657"/>
            <a:ext cx="8174345" cy="648072"/>
          </a:xfrm>
        </p:spPr>
        <p:txBody>
          <a:bodyPr>
            <a:noAutofit/>
          </a:bodyPr>
          <a:lstStyle/>
          <a:p>
            <a:r>
              <a:rPr lang="en-AU" sz="2400" dirty="0"/>
              <a:t>Non-metallic mineral  -  specific data characteristics and problems</a:t>
            </a:r>
            <a:endParaRPr lang="en-AU" sz="2400" dirty="0">
              <a:effectLst/>
            </a:endParaRPr>
          </a:p>
        </p:txBody>
      </p:sp>
      <p:sp>
        <p:nvSpPr>
          <p:cNvPr id="4" name="TextBox 3"/>
          <p:cNvSpPr txBox="1"/>
          <p:nvPr/>
        </p:nvSpPr>
        <p:spPr>
          <a:xfrm>
            <a:off x="618989" y="1268760"/>
            <a:ext cx="7913451" cy="3970318"/>
          </a:xfrm>
          <a:prstGeom prst="rect">
            <a:avLst/>
          </a:prstGeom>
          <a:noFill/>
        </p:spPr>
        <p:txBody>
          <a:bodyPr wrap="square" rtlCol="0">
            <a:spAutoFit/>
          </a:bodyPr>
          <a:lstStyle/>
          <a:p>
            <a:r>
              <a:rPr lang="en-AU" dirty="0"/>
              <a:t>Like metal ores, no one international agency charged with assembling data DE data (again nearest things are USGS and BGS).</a:t>
            </a:r>
          </a:p>
          <a:p>
            <a:endParaRPr lang="en-AU" dirty="0"/>
          </a:p>
          <a:p>
            <a:r>
              <a:rPr lang="en-AU" dirty="0"/>
              <a:t>Dominated by low unit value ($/tonne), widely available construction minerals, with significant extraction by many small to medium operators. </a:t>
            </a:r>
          </a:p>
          <a:p>
            <a:endParaRPr lang="en-AU" dirty="0"/>
          </a:p>
          <a:p>
            <a:r>
              <a:rPr lang="en-AU" dirty="0"/>
              <a:t>Direct records of extraction tend to be poorly kept, if kept at all. Often results in  massive under-reported.</a:t>
            </a:r>
          </a:p>
          <a:p>
            <a:endParaRPr lang="en-AU" dirty="0"/>
          </a:p>
          <a:p>
            <a:r>
              <a:rPr lang="en-AU" dirty="0"/>
              <a:t>As a result, back-calculating from higher value downstream products and proxies is usually an important component in establishing the account.</a:t>
            </a:r>
          </a:p>
          <a:p>
            <a:endParaRPr lang="en-AU" dirty="0"/>
          </a:p>
          <a:p>
            <a:endParaRPr lang="en-AU" dirty="0"/>
          </a:p>
          <a:p>
            <a:endParaRPr lang="en-AU"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8358" y="107496"/>
            <a:ext cx="768164" cy="678166"/>
          </a:xfrm>
          <a:prstGeom prst="rect">
            <a:avLst/>
          </a:prstGeom>
        </p:spPr>
      </p:pic>
    </p:spTree>
    <p:extLst>
      <p:ext uri="{BB962C8B-B14F-4D97-AF65-F5344CB8AC3E}">
        <p14:creationId xmlns:p14="http://schemas.microsoft.com/office/powerpoint/2010/main" val="28618759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Footer Placeholder 3"/>
          <p:cNvSpPr>
            <a:spLocks noGrp="1"/>
          </p:cNvSpPr>
          <p:nvPr>
            <p:ph type="ftr" sz="quarter" idx="11"/>
          </p:nvPr>
        </p:nvSpPr>
        <p:spPr/>
        <p:txBody>
          <a:bodyPr/>
          <a:lstStyle/>
          <a:p>
            <a:r>
              <a:rPr lang="en-AU" dirty="0"/>
              <a:t>EW-MFA Webinar 1 for Laos and Philippines| 6 November 2017</a:t>
            </a:r>
            <a:endParaRPr lang="en-US" dirty="0"/>
          </a:p>
        </p:txBody>
      </p:sp>
      <p:sp>
        <p:nvSpPr>
          <p:cNvPr id="3" name="Slide Number Placeholder 2"/>
          <p:cNvSpPr>
            <a:spLocks noGrp="1"/>
          </p:cNvSpPr>
          <p:nvPr>
            <p:ph type="sldNum" sz="quarter" idx="4"/>
          </p:nvPr>
        </p:nvSpPr>
        <p:spPr/>
        <p:txBody>
          <a:bodyPr/>
          <a:lstStyle/>
          <a:p>
            <a:fld id="{2ABE124A-B5C5-46E0-B944-45307B126769}" type="slidenum">
              <a:rPr lang="en-AU" smtClean="0"/>
              <a:pPr/>
              <a:t>44</a:t>
            </a:fld>
            <a:r>
              <a:rPr lang="en-AU"/>
              <a:t>  |</a:t>
            </a:r>
            <a:endParaRPr lang="en-AU" dirty="0"/>
          </a:p>
        </p:txBody>
      </p:sp>
      <p:sp>
        <p:nvSpPr>
          <p:cNvPr id="9" name="Title 8"/>
          <p:cNvSpPr>
            <a:spLocks noGrp="1"/>
          </p:cNvSpPr>
          <p:nvPr>
            <p:ph type="title" idx="4294967295"/>
          </p:nvPr>
        </p:nvSpPr>
        <p:spPr>
          <a:xfrm>
            <a:off x="646127" y="332657"/>
            <a:ext cx="8174345" cy="648072"/>
          </a:xfrm>
        </p:spPr>
        <p:txBody>
          <a:bodyPr>
            <a:noAutofit/>
          </a:bodyPr>
          <a:lstStyle/>
          <a:p>
            <a:r>
              <a:rPr lang="en-AU" sz="2400" dirty="0"/>
              <a:t>Non-metallic mineral  - Calculation of construction minerals</a:t>
            </a:r>
            <a:endParaRPr lang="en-AU" sz="2400" dirty="0">
              <a:effectLst/>
            </a:endParaRPr>
          </a:p>
        </p:txBody>
      </p:sp>
      <p:sp>
        <p:nvSpPr>
          <p:cNvPr id="4" name="TextBox 3"/>
          <p:cNvSpPr txBox="1"/>
          <p:nvPr/>
        </p:nvSpPr>
        <p:spPr>
          <a:xfrm>
            <a:off x="618989" y="1268760"/>
            <a:ext cx="7913451" cy="3139321"/>
          </a:xfrm>
          <a:prstGeom prst="rect">
            <a:avLst/>
          </a:prstGeom>
          <a:noFill/>
        </p:spPr>
        <p:txBody>
          <a:bodyPr wrap="square" rtlCol="0">
            <a:spAutoFit/>
          </a:bodyPr>
          <a:lstStyle/>
          <a:p>
            <a:r>
              <a:rPr lang="en-AU" dirty="0"/>
              <a:t>Sand, gravel, and crushed rock can be estimated by applying factors to apparent consumption of better recorded materials, notably:</a:t>
            </a:r>
          </a:p>
          <a:p>
            <a:pPr marL="742950" lvl="1" indent="-285750">
              <a:buFont typeface="Arial" panose="020B0604020202020204" pitchFamily="34" charset="0"/>
              <a:buChar char="•"/>
            </a:pPr>
            <a:r>
              <a:rPr lang="en-AU" dirty="0"/>
              <a:t>Cement (for concrete)</a:t>
            </a:r>
          </a:p>
          <a:p>
            <a:pPr marL="742950" lvl="1" indent="-285750">
              <a:buFont typeface="Arial" panose="020B0604020202020204" pitchFamily="34" charset="0"/>
              <a:buChar char="•"/>
            </a:pPr>
            <a:r>
              <a:rPr lang="en-AU" dirty="0"/>
              <a:t>Bitumen (for road making)</a:t>
            </a:r>
          </a:p>
          <a:p>
            <a:pPr lvl="1"/>
            <a:endParaRPr lang="en-AU" dirty="0"/>
          </a:p>
          <a:p>
            <a:r>
              <a:rPr lang="en-AU" dirty="0"/>
              <a:t>Structural clays and their products can be calculated by applying factors to apparent consumption of better recorded materials, notably:</a:t>
            </a:r>
          </a:p>
          <a:p>
            <a:pPr marL="742950" lvl="1" indent="-285750">
              <a:buFont typeface="Arial" panose="020B0604020202020204" pitchFamily="34" charset="0"/>
              <a:buChar char="•"/>
            </a:pPr>
            <a:r>
              <a:rPr lang="en-AU" dirty="0"/>
              <a:t>Bricks, clay tiles etc.</a:t>
            </a:r>
          </a:p>
          <a:p>
            <a:r>
              <a:rPr lang="en-AU" dirty="0"/>
              <a:t>	 </a:t>
            </a:r>
          </a:p>
          <a:p>
            <a:endParaRPr lang="en-AU" dirty="0"/>
          </a:p>
          <a:p>
            <a:endParaRPr lang="en-AU"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9183" y="107496"/>
            <a:ext cx="768164" cy="678166"/>
          </a:xfrm>
          <a:prstGeom prst="rect">
            <a:avLst/>
          </a:prstGeom>
        </p:spPr>
      </p:pic>
    </p:spTree>
    <p:extLst>
      <p:ext uri="{BB962C8B-B14F-4D97-AF65-F5344CB8AC3E}">
        <p14:creationId xmlns:p14="http://schemas.microsoft.com/office/powerpoint/2010/main" val="21912748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3" name="Footer Placeholder 3"/>
          <p:cNvSpPr>
            <a:spLocks noGrp="1"/>
          </p:cNvSpPr>
          <p:nvPr>
            <p:ph type="ftr" sz="quarter" idx="11"/>
          </p:nvPr>
        </p:nvSpPr>
        <p:spPr/>
        <p:txBody>
          <a:bodyPr/>
          <a:lstStyle/>
          <a:p>
            <a:r>
              <a:rPr lang="en-AU" dirty="0"/>
              <a:t>EW-MFA Webinar 1 for Laos and Philippines| 6 November 2017</a:t>
            </a:r>
            <a:endParaRPr lang="en-US" dirty="0"/>
          </a:p>
        </p:txBody>
      </p:sp>
      <p:sp>
        <p:nvSpPr>
          <p:cNvPr id="3" name="Slide Number Placeholder 2"/>
          <p:cNvSpPr>
            <a:spLocks noGrp="1"/>
          </p:cNvSpPr>
          <p:nvPr>
            <p:ph type="sldNum" sz="quarter" idx="4"/>
          </p:nvPr>
        </p:nvSpPr>
        <p:spPr/>
        <p:txBody>
          <a:bodyPr/>
          <a:lstStyle/>
          <a:p>
            <a:fld id="{2ABE124A-B5C5-46E0-B944-45307B126769}" type="slidenum">
              <a:rPr lang="en-AU" smtClean="0"/>
              <a:pPr/>
              <a:t>45</a:t>
            </a:fld>
            <a:r>
              <a:rPr lang="en-AU"/>
              <a:t>  |</a:t>
            </a:r>
            <a:endParaRPr lang="en-AU" dirty="0"/>
          </a:p>
        </p:txBody>
      </p:sp>
      <p:sp>
        <p:nvSpPr>
          <p:cNvPr id="9" name="Title 8"/>
          <p:cNvSpPr>
            <a:spLocks noGrp="1"/>
          </p:cNvSpPr>
          <p:nvPr>
            <p:ph type="title" idx="4294967295"/>
          </p:nvPr>
        </p:nvSpPr>
        <p:spPr>
          <a:xfrm>
            <a:off x="646127" y="332656"/>
            <a:ext cx="7886313" cy="720079"/>
          </a:xfrm>
          <a:solidFill>
            <a:schemeClr val="accent4">
              <a:lumMod val="20000"/>
              <a:lumOff val="80000"/>
            </a:schemeClr>
          </a:solidFill>
        </p:spPr>
        <p:txBody>
          <a:bodyPr>
            <a:noAutofit/>
          </a:bodyPr>
          <a:lstStyle/>
          <a:p>
            <a:pPr algn="ctr"/>
            <a:r>
              <a:rPr lang="en-AU" sz="2400" dirty="0"/>
              <a:t>Feedback / workshop prep. questions:</a:t>
            </a:r>
            <a:br>
              <a:rPr lang="en-AU" sz="2400" dirty="0"/>
            </a:br>
            <a:r>
              <a:rPr lang="en-AU" sz="2400" dirty="0"/>
              <a:t>Non-metallic minerals</a:t>
            </a:r>
            <a:endParaRPr lang="en-AU" sz="2400" dirty="0">
              <a:effectLst/>
            </a:endParaRPr>
          </a:p>
        </p:txBody>
      </p:sp>
      <p:sp>
        <p:nvSpPr>
          <p:cNvPr id="4" name="TextBox 3"/>
          <p:cNvSpPr txBox="1"/>
          <p:nvPr/>
        </p:nvSpPr>
        <p:spPr>
          <a:xfrm>
            <a:off x="618989" y="1268760"/>
            <a:ext cx="7913451" cy="3416320"/>
          </a:xfrm>
          <a:prstGeom prst="rect">
            <a:avLst/>
          </a:prstGeom>
          <a:solidFill>
            <a:schemeClr val="accent4">
              <a:lumMod val="20000"/>
              <a:lumOff val="80000"/>
            </a:schemeClr>
          </a:solidFill>
        </p:spPr>
        <p:txBody>
          <a:bodyPr wrap="square" rtlCol="0">
            <a:spAutoFit/>
          </a:bodyPr>
          <a:lstStyle/>
          <a:p>
            <a:r>
              <a:rPr lang="en-AU" dirty="0"/>
              <a:t>What is the current non-metallic minerals extraction reporting regime in your country? This could be very different for low value construction minerals vs higher fertilizer/industrial/chemical minerals.</a:t>
            </a:r>
          </a:p>
          <a:p>
            <a:endParaRPr lang="en-AU" dirty="0"/>
          </a:p>
          <a:p>
            <a:r>
              <a:rPr lang="en-AU" dirty="0"/>
              <a:t>Are any materials in this category subject to physical (tonnes or m3) reporting</a:t>
            </a:r>
          </a:p>
          <a:p>
            <a:endParaRPr lang="en-AU" dirty="0"/>
          </a:p>
          <a:p>
            <a:r>
              <a:rPr lang="en-AU" dirty="0"/>
              <a:t>What about volume linked royalties? </a:t>
            </a:r>
          </a:p>
          <a:p>
            <a:endParaRPr lang="en-AU" dirty="0"/>
          </a:p>
          <a:p>
            <a:r>
              <a:rPr lang="en-AU" dirty="0"/>
              <a:t>How about reporting of higher value materials linked to construction minerals e.g.</a:t>
            </a:r>
          </a:p>
          <a:p>
            <a:r>
              <a:rPr lang="en-AU" dirty="0"/>
              <a:t>cement consumption (production +/- imports/exports), bitumen consumption, brick production?</a:t>
            </a:r>
          </a:p>
          <a:p>
            <a:pPr lvl="1"/>
            <a:r>
              <a:rPr lang="en-AU" dirty="0"/>
              <a:t> </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8358" y="116631"/>
            <a:ext cx="768164" cy="678166"/>
          </a:xfrm>
          <a:prstGeom prst="rect">
            <a:avLst/>
          </a:prstGeom>
        </p:spPr>
      </p:pic>
    </p:spTree>
    <p:extLst>
      <p:ext uri="{BB962C8B-B14F-4D97-AF65-F5344CB8AC3E}">
        <p14:creationId xmlns:p14="http://schemas.microsoft.com/office/powerpoint/2010/main" val="21600303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p:txBody>
          <a:bodyPr/>
          <a:lstStyle/>
          <a:p>
            <a:pPr rtl="0" eaLnBrk="1" latinLnBrk="0" hangingPunct="1"/>
            <a:r>
              <a:rPr lang="en-AU" sz="1200" b="1" kern="1200" cap="all" baseline="0" dirty="0">
                <a:solidFill>
                  <a:schemeClr val="bg1"/>
                </a:solidFill>
                <a:effectLst/>
                <a:latin typeface="+mn-lt"/>
                <a:ea typeface="+mn-ea"/>
                <a:cs typeface="+mn-cs"/>
              </a:rPr>
              <a:t>Add Business Unit/Flagship Name</a:t>
            </a:r>
            <a:endParaRPr lang="en-AU" dirty="0">
              <a:effectLst/>
            </a:endParaRPr>
          </a:p>
        </p:txBody>
      </p:sp>
      <p:sp>
        <p:nvSpPr>
          <p:cNvPr id="38913" name="Title 3"/>
          <p:cNvSpPr>
            <a:spLocks noGrp="1"/>
          </p:cNvSpPr>
          <p:nvPr>
            <p:ph type="title"/>
          </p:nvPr>
        </p:nvSpPr>
        <p:spPr/>
        <p:txBody>
          <a:bodyPr/>
          <a:lstStyle/>
          <a:p>
            <a:pPr eaLnBrk="1" hangingPunct="1">
              <a:spcAft>
                <a:spcPct val="0"/>
              </a:spcAft>
            </a:pPr>
            <a:r>
              <a:rPr lang="en-US" dirty="0"/>
              <a:t>Thank you</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0312" y="260647"/>
            <a:ext cx="1439838" cy="1271147"/>
          </a:xfrm>
          <a:prstGeom prst="rect">
            <a:avLst/>
          </a:prstGeom>
        </p:spPr>
      </p:pic>
      <p:sp>
        <p:nvSpPr>
          <p:cNvPr id="3" name="Subtitle 2"/>
          <p:cNvSpPr>
            <a:spLocks noGrp="1"/>
          </p:cNvSpPr>
          <p:nvPr>
            <p:ph type="subTitle" idx="1"/>
          </p:nvPr>
        </p:nvSpPr>
        <p:spPr/>
        <p:txBody>
          <a:bodyPr/>
          <a:lstStyle/>
          <a:p>
            <a:endParaRPr lang="en-AU"/>
          </a:p>
        </p:txBody>
      </p:sp>
    </p:spTree>
    <p:extLst>
      <p:ext uri="{BB962C8B-B14F-4D97-AF65-F5344CB8AC3E}">
        <p14:creationId xmlns:p14="http://schemas.microsoft.com/office/powerpoint/2010/main" val="417937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Webinar participants</a:t>
            </a:r>
          </a:p>
        </p:txBody>
      </p:sp>
      <p:sp>
        <p:nvSpPr>
          <p:cNvPr id="3" name="Content Placeholder 2"/>
          <p:cNvSpPr>
            <a:spLocks noGrp="1"/>
          </p:cNvSpPr>
          <p:nvPr>
            <p:ph idx="1"/>
          </p:nvPr>
        </p:nvSpPr>
        <p:spPr/>
        <p:txBody>
          <a:bodyPr/>
          <a:lstStyle/>
          <a:p>
            <a:r>
              <a:rPr lang="en-AU" sz="2400" dirty="0"/>
              <a:t>Vivian R. </a:t>
            </a:r>
            <a:r>
              <a:rPr lang="en-AU" sz="2400" dirty="0" err="1"/>
              <a:t>Ilarina</a:t>
            </a:r>
            <a:r>
              <a:rPr lang="en-AU" sz="2400" dirty="0"/>
              <a:t>, Virginia M. </a:t>
            </a:r>
            <a:r>
              <a:rPr lang="en-AU" sz="2400" dirty="0" err="1"/>
              <a:t>Bathan</a:t>
            </a:r>
            <a:r>
              <a:rPr lang="en-AU" sz="2400" dirty="0"/>
              <a:t>, Faith Cabrera and Paolo de Jesus of Office of National Statistics of the Philippines</a:t>
            </a:r>
            <a:endParaRPr lang="en-US" sz="2400" dirty="0"/>
          </a:p>
          <a:p>
            <a:r>
              <a:rPr lang="en-US" sz="2400" dirty="0"/>
              <a:t>Mr. </a:t>
            </a:r>
            <a:r>
              <a:rPr lang="en-US" sz="2400" dirty="0" err="1"/>
              <a:t>Daovong</a:t>
            </a:r>
            <a:r>
              <a:rPr lang="en-US" sz="2400" dirty="0"/>
              <a:t> </a:t>
            </a:r>
            <a:r>
              <a:rPr lang="en-US" sz="2400" dirty="0" err="1"/>
              <a:t>Phomphakdy</a:t>
            </a:r>
            <a:r>
              <a:rPr lang="en-US" sz="2400" dirty="0"/>
              <a:t>, Ms. </a:t>
            </a:r>
            <a:r>
              <a:rPr lang="en-US" sz="2400" dirty="0" err="1"/>
              <a:t>Khounthavian</a:t>
            </a:r>
            <a:r>
              <a:rPr lang="en-US" sz="2400" dirty="0"/>
              <a:t>, Mr. </a:t>
            </a:r>
            <a:r>
              <a:rPr lang="en-US" sz="2400" dirty="0" err="1"/>
              <a:t>Vilaysy</a:t>
            </a:r>
            <a:r>
              <a:rPr lang="en-US" sz="2400" dirty="0"/>
              <a:t> of the MONRE Data Center (NREIC</a:t>
            </a:r>
            <a:r>
              <a:rPr lang="en-US" dirty="0"/>
              <a:t>)</a:t>
            </a:r>
          </a:p>
          <a:p>
            <a:pPr marL="0" indent="0">
              <a:buNone/>
            </a:pPr>
            <a:endParaRPr lang="en-AU" dirty="0"/>
          </a:p>
        </p:txBody>
      </p:sp>
      <p:sp>
        <p:nvSpPr>
          <p:cNvPr id="4" name="Footer Placeholder 3"/>
          <p:cNvSpPr>
            <a:spLocks noGrp="1"/>
          </p:cNvSpPr>
          <p:nvPr>
            <p:ph type="ftr" sz="quarter" idx="11"/>
          </p:nvPr>
        </p:nvSpPr>
        <p:spPr/>
        <p:txBody>
          <a:bodyPr/>
          <a:lstStyle/>
          <a:p>
            <a:r>
              <a:rPr lang="en-AU"/>
              <a:t>Presentation title  |  Presenter name</a:t>
            </a:r>
          </a:p>
        </p:txBody>
      </p:sp>
      <p:sp>
        <p:nvSpPr>
          <p:cNvPr id="5" name="Slide Number Placeholder 4"/>
          <p:cNvSpPr>
            <a:spLocks noGrp="1"/>
          </p:cNvSpPr>
          <p:nvPr>
            <p:ph type="sldNum" sz="quarter" idx="4"/>
          </p:nvPr>
        </p:nvSpPr>
        <p:spPr/>
        <p:txBody>
          <a:bodyPr/>
          <a:lstStyle/>
          <a:p>
            <a:fld id="{2ABE124A-B5C5-46E0-B944-45307B126769}" type="slidenum">
              <a:rPr lang="en-AU" smtClean="0"/>
              <a:pPr/>
              <a:t>5</a:t>
            </a:fld>
            <a:r>
              <a:rPr lang="en-AU"/>
              <a:t>  |</a:t>
            </a:r>
            <a:endParaRPr lang="en-AU"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7460" y="142449"/>
            <a:ext cx="796913" cy="703547"/>
          </a:xfrm>
          <a:prstGeom prst="rect">
            <a:avLst/>
          </a:prstGeom>
        </p:spPr>
      </p:pic>
    </p:spTree>
    <p:extLst>
      <p:ext uri="{BB962C8B-B14F-4D97-AF65-F5344CB8AC3E}">
        <p14:creationId xmlns:p14="http://schemas.microsoft.com/office/powerpoint/2010/main" val="3536612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fontScale="90000"/>
          </a:bodyPr>
          <a:lstStyle/>
          <a:p>
            <a:r>
              <a:rPr lang="en-AU" dirty="0">
                <a:latin typeface="Tw Cen MT" panose="020B0602020104020603" pitchFamily="34" charset="0"/>
              </a:rPr>
              <a:t>Introduction to MFA accounts, the Manual, its Purpose and the Engagement with ONS</a:t>
            </a:r>
          </a:p>
        </p:txBody>
      </p:sp>
      <p:sp>
        <p:nvSpPr>
          <p:cNvPr id="7" name="Subtitle 6"/>
          <p:cNvSpPr>
            <a:spLocks noGrp="1"/>
          </p:cNvSpPr>
          <p:nvPr>
            <p:ph type="subTitle" idx="1"/>
          </p:nvPr>
        </p:nvSpPr>
        <p:spPr/>
        <p:txBody>
          <a:bodyPr/>
          <a:lstStyle/>
          <a:p>
            <a:endParaRPr lang="en-AU"/>
          </a:p>
        </p:txBody>
      </p:sp>
      <p:sp>
        <p:nvSpPr>
          <p:cNvPr id="8" name="Text Placeholder 7"/>
          <p:cNvSpPr>
            <a:spLocks noGrp="1"/>
          </p:cNvSpPr>
          <p:nvPr>
            <p:ph type="body" sz="quarter" idx="17"/>
          </p:nvPr>
        </p:nvSpPr>
        <p:spPr/>
        <p:txBody>
          <a:bodyPr/>
          <a:lstStyle/>
          <a:p>
            <a:endParaRPr lang="en-AU"/>
          </a:p>
        </p:txBody>
      </p:sp>
      <p:sp>
        <p:nvSpPr>
          <p:cNvPr id="4" name="Footer Placeholder 3"/>
          <p:cNvSpPr>
            <a:spLocks noGrp="1"/>
          </p:cNvSpPr>
          <p:nvPr>
            <p:ph type="ftr" sz="quarter" idx="4294967295"/>
          </p:nvPr>
        </p:nvSpPr>
        <p:spPr>
          <a:xfrm>
            <a:off x="0" y="6503988"/>
            <a:ext cx="6083300" cy="123825"/>
          </a:xfrm>
        </p:spPr>
        <p:txBody>
          <a:bodyPr/>
          <a:lstStyle/>
          <a:p>
            <a:r>
              <a:rPr lang="en-AU"/>
              <a:t>Presentation title  |  Presenter name</a:t>
            </a:r>
          </a:p>
        </p:txBody>
      </p:sp>
      <p:sp>
        <p:nvSpPr>
          <p:cNvPr id="5" name="Slide Number Placeholder 4"/>
          <p:cNvSpPr>
            <a:spLocks noGrp="1"/>
          </p:cNvSpPr>
          <p:nvPr>
            <p:ph type="sldNum" sz="quarter" idx="4294967295"/>
          </p:nvPr>
        </p:nvSpPr>
        <p:spPr>
          <a:xfrm>
            <a:off x="0" y="6503988"/>
            <a:ext cx="288925" cy="127000"/>
          </a:xfrm>
        </p:spPr>
        <p:txBody>
          <a:bodyPr/>
          <a:lstStyle/>
          <a:p>
            <a:fld id="{2ABE124A-B5C5-46E0-B944-45307B126769}" type="slidenum">
              <a:rPr lang="en-AU" smtClean="0"/>
              <a:pPr/>
              <a:t>6</a:t>
            </a:fld>
            <a:r>
              <a:rPr lang="en-AU"/>
              <a:t>  |</a:t>
            </a:r>
            <a:endParaRPr lang="en-AU"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625" y="5983020"/>
            <a:ext cx="960983" cy="848394"/>
          </a:xfrm>
          <a:prstGeom prst="rect">
            <a:avLst/>
          </a:prstGeom>
        </p:spPr>
      </p:pic>
    </p:spTree>
    <p:extLst>
      <p:ext uri="{BB962C8B-B14F-4D97-AF65-F5344CB8AC3E}">
        <p14:creationId xmlns:p14="http://schemas.microsoft.com/office/powerpoint/2010/main" val="965410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sz="2800" dirty="0"/>
              <a:t>Evidence based environmental</a:t>
            </a:r>
            <a:br>
              <a:rPr lang="en-AU" sz="2800" dirty="0"/>
            </a:br>
            <a:r>
              <a:rPr lang="en-AU" sz="2800" dirty="0"/>
              <a:t>(and economic) policy</a:t>
            </a:r>
          </a:p>
        </p:txBody>
      </p:sp>
      <p:sp>
        <p:nvSpPr>
          <p:cNvPr id="3" name="Content Placeholder 2"/>
          <p:cNvSpPr>
            <a:spLocks noGrp="1"/>
          </p:cNvSpPr>
          <p:nvPr>
            <p:ph idx="1"/>
          </p:nvPr>
        </p:nvSpPr>
        <p:spPr/>
        <p:txBody>
          <a:bodyPr/>
          <a:lstStyle/>
          <a:p>
            <a:r>
              <a:rPr lang="en-AU" dirty="0"/>
              <a:t>Environmental pressures and impacts are unintended consequences of modern systems of production and consumption</a:t>
            </a:r>
          </a:p>
          <a:p>
            <a:r>
              <a:rPr lang="en-AU" dirty="0"/>
              <a:t>Asian developing countries dual objectives – increasing well-being and material standards of living while conserving resources and reducing waste and emissions </a:t>
            </a:r>
          </a:p>
          <a:p>
            <a:r>
              <a:rPr lang="en-AU" dirty="0"/>
              <a:t>Supply security focus: food, energy, water, fuel, metals</a:t>
            </a:r>
          </a:p>
          <a:p>
            <a:r>
              <a:rPr lang="en-AU" dirty="0"/>
              <a:t>Sustainability policy issues are complex and often contested</a:t>
            </a:r>
          </a:p>
          <a:p>
            <a:r>
              <a:rPr lang="en-AU" dirty="0"/>
              <a:t>Long-time horizons and high levels of uncertainty</a:t>
            </a:r>
          </a:p>
          <a:p>
            <a:r>
              <a:rPr lang="en-AU" dirty="0"/>
              <a:t>Require concerted policy effort to manage trade-offs and nexus issues</a:t>
            </a:r>
          </a:p>
          <a:p>
            <a:r>
              <a:rPr lang="en-AU" b="1" dirty="0"/>
              <a:t>Economic information and indicators provide an incomplete picture and we need satellite accounts for natural resource use (materials, energy and water), waste and emissions</a:t>
            </a:r>
          </a:p>
          <a:p>
            <a:r>
              <a:rPr lang="en-AU" dirty="0"/>
              <a:t>New challenges for environmental (and economic statistics)</a:t>
            </a:r>
          </a:p>
          <a:p>
            <a:endParaRPr lang="en-AU" dirty="0"/>
          </a:p>
          <a:p>
            <a:endParaRPr lang="en-AU" dirty="0"/>
          </a:p>
        </p:txBody>
      </p:sp>
      <p:sp>
        <p:nvSpPr>
          <p:cNvPr id="4" name="Footer Placeholder 3"/>
          <p:cNvSpPr>
            <a:spLocks noGrp="1"/>
          </p:cNvSpPr>
          <p:nvPr>
            <p:ph type="ftr" sz="quarter" idx="11"/>
          </p:nvPr>
        </p:nvSpPr>
        <p:spPr/>
        <p:txBody>
          <a:bodyPr/>
          <a:lstStyle/>
          <a:p>
            <a:r>
              <a:rPr lang="en-AU"/>
              <a:t>Presentation title  |  Presenter name</a:t>
            </a:r>
          </a:p>
        </p:txBody>
      </p:sp>
      <p:sp>
        <p:nvSpPr>
          <p:cNvPr id="5" name="Slide Number Placeholder 4"/>
          <p:cNvSpPr>
            <a:spLocks noGrp="1"/>
          </p:cNvSpPr>
          <p:nvPr>
            <p:ph type="sldNum" sz="quarter" idx="4"/>
          </p:nvPr>
        </p:nvSpPr>
        <p:spPr/>
        <p:txBody>
          <a:bodyPr/>
          <a:lstStyle/>
          <a:p>
            <a:fld id="{2ABE124A-B5C5-46E0-B944-45307B126769}" type="slidenum">
              <a:rPr lang="en-AU" smtClean="0"/>
              <a:pPr/>
              <a:t>7</a:t>
            </a:fld>
            <a:r>
              <a:rPr lang="en-AU"/>
              <a:t>  |</a:t>
            </a:r>
            <a:endParaRPr lang="en-AU"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8341" y="204798"/>
            <a:ext cx="686600" cy="606158"/>
          </a:xfrm>
          <a:prstGeom prst="rect">
            <a:avLst/>
          </a:prstGeom>
        </p:spPr>
      </p:pic>
    </p:spTree>
    <p:extLst>
      <p:ext uri="{BB962C8B-B14F-4D97-AF65-F5344CB8AC3E}">
        <p14:creationId xmlns:p14="http://schemas.microsoft.com/office/powerpoint/2010/main" val="395127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Overall structure of material</a:t>
            </a:r>
            <a:br>
              <a:rPr lang="en-AU" dirty="0"/>
            </a:br>
            <a:r>
              <a:rPr lang="en-AU" dirty="0"/>
              <a:t>flow accounts</a:t>
            </a:r>
          </a:p>
        </p:txBody>
      </p:sp>
      <p:sp>
        <p:nvSpPr>
          <p:cNvPr id="5" name="Slide Number Placeholder 4"/>
          <p:cNvSpPr>
            <a:spLocks noGrp="1"/>
          </p:cNvSpPr>
          <p:nvPr>
            <p:ph type="sldNum" sz="quarter" idx="11"/>
          </p:nvPr>
        </p:nvSpPr>
        <p:spPr/>
        <p:txBody>
          <a:bodyPr/>
          <a:lstStyle/>
          <a:p>
            <a:pPr>
              <a:defRPr/>
            </a:pPr>
            <a:fld id="{50C5A24E-87FD-4216-B933-71CCEE67C55F}" type="slidenum">
              <a:rPr lang="en-AU" smtClean="0"/>
              <a:pPr>
                <a:defRPr/>
              </a:pPr>
              <a:t>8</a:t>
            </a:fld>
            <a:r>
              <a:rPr lang="en-AU"/>
              <a:t>  |</a:t>
            </a:r>
            <a:endParaRPr lang="en-AU" dirty="0"/>
          </a:p>
        </p:txBody>
      </p:sp>
      <p:sp>
        <p:nvSpPr>
          <p:cNvPr id="95" name="TextBox 94"/>
          <p:cNvSpPr txBox="1"/>
          <p:nvPr/>
        </p:nvSpPr>
        <p:spPr>
          <a:xfrm>
            <a:off x="6498213" y="1844824"/>
            <a:ext cx="902811" cy="369332"/>
          </a:xfrm>
          <a:prstGeom prst="rect">
            <a:avLst/>
          </a:prstGeom>
          <a:noFill/>
        </p:spPr>
        <p:txBody>
          <a:bodyPr wrap="none" rtlCol="0">
            <a:spAutoFit/>
          </a:bodyPr>
          <a:lstStyle/>
          <a:p>
            <a:r>
              <a:rPr lang="en-AU" dirty="0">
                <a:solidFill>
                  <a:schemeClr val="accent1">
                    <a:lumMod val="75000"/>
                  </a:schemeClr>
                </a:solidFill>
              </a:rPr>
              <a:t>RME</a:t>
            </a:r>
            <a:r>
              <a:rPr lang="en-AU" baseline="-25000" dirty="0">
                <a:solidFill>
                  <a:schemeClr val="accent1">
                    <a:lumMod val="75000"/>
                  </a:schemeClr>
                </a:solidFill>
              </a:rPr>
              <a:t>EX</a:t>
            </a:r>
          </a:p>
        </p:txBody>
      </p:sp>
      <p:grpSp>
        <p:nvGrpSpPr>
          <p:cNvPr id="114" name="Group 113"/>
          <p:cNvGrpSpPr/>
          <p:nvPr/>
        </p:nvGrpSpPr>
        <p:grpSpPr>
          <a:xfrm>
            <a:off x="6516216" y="1268760"/>
            <a:ext cx="2232248" cy="2877938"/>
            <a:chOff x="6516216" y="1268760"/>
            <a:chExt cx="2232248" cy="2877938"/>
          </a:xfrm>
        </p:grpSpPr>
        <p:sp>
          <p:nvSpPr>
            <p:cNvPr id="87" name="Pentagon 86"/>
            <p:cNvSpPr/>
            <p:nvPr/>
          </p:nvSpPr>
          <p:spPr>
            <a:xfrm>
              <a:off x="6516216" y="2348880"/>
              <a:ext cx="1008112" cy="72008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EX</a:t>
              </a:r>
            </a:p>
          </p:txBody>
        </p:sp>
        <p:sp>
          <p:nvSpPr>
            <p:cNvPr id="93" name="Pentagon 92"/>
            <p:cNvSpPr/>
            <p:nvPr/>
          </p:nvSpPr>
          <p:spPr>
            <a:xfrm>
              <a:off x="6516216" y="1844824"/>
              <a:ext cx="1805905" cy="1736576"/>
            </a:xfrm>
            <a:prstGeom prst="homePlat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7" name="Pentagon 96"/>
            <p:cNvSpPr/>
            <p:nvPr/>
          </p:nvSpPr>
          <p:spPr>
            <a:xfrm>
              <a:off x="6516216" y="1268760"/>
              <a:ext cx="2232248" cy="2877938"/>
            </a:xfrm>
            <a:prstGeom prst="homePlate">
              <a:avLst>
                <a:gd name="adj" fmla="val 0"/>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01" name="TextBox 100"/>
          <p:cNvSpPr txBox="1"/>
          <p:nvPr/>
        </p:nvSpPr>
        <p:spPr>
          <a:xfrm>
            <a:off x="6491292" y="3841303"/>
            <a:ext cx="1646605" cy="307777"/>
          </a:xfrm>
          <a:prstGeom prst="rect">
            <a:avLst/>
          </a:prstGeom>
          <a:noFill/>
        </p:spPr>
        <p:txBody>
          <a:bodyPr wrap="none" rtlCol="0">
            <a:spAutoFit/>
          </a:bodyPr>
          <a:lstStyle/>
          <a:p>
            <a:r>
              <a:rPr lang="en-AU" sz="1400" dirty="0">
                <a:solidFill>
                  <a:schemeClr val="bg2">
                    <a:lumMod val="65000"/>
                  </a:schemeClr>
                </a:solidFill>
              </a:rPr>
              <a:t>unused extraction </a:t>
            </a:r>
          </a:p>
        </p:txBody>
      </p:sp>
      <p:sp>
        <p:nvSpPr>
          <p:cNvPr id="102" name="TextBox 101"/>
          <p:cNvSpPr txBox="1"/>
          <p:nvPr/>
        </p:nvSpPr>
        <p:spPr>
          <a:xfrm>
            <a:off x="2625683" y="4941168"/>
            <a:ext cx="1010213" cy="523220"/>
          </a:xfrm>
          <a:prstGeom prst="rect">
            <a:avLst/>
          </a:prstGeom>
          <a:noFill/>
        </p:spPr>
        <p:txBody>
          <a:bodyPr wrap="none" rtlCol="0">
            <a:spAutoFit/>
          </a:bodyPr>
          <a:lstStyle/>
          <a:p>
            <a:r>
              <a:rPr lang="en-AU" sz="1400" dirty="0">
                <a:solidFill>
                  <a:schemeClr val="bg2">
                    <a:lumMod val="65000"/>
                  </a:schemeClr>
                </a:solidFill>
              </a:rPr>
              <a:t>unused</a:t>
            </a:r>
          </a:p>
          <a:p>
            <a:r>
              <a:rPr lang="en-AU" sz="1400" dirty="0">
                <a:solidFill>
                  <a:schemeClr val="bg2">
                    <a:lumMod val="65000"/>
                  </a:schemeClr>
                </a:solidFill>
              </a:rPr>
              <a:t>extraction </a:t>
            </a:r>
          </a:p>
        </p:txBody>
      </p:sp>
      <p:grpSp>
        <p:nvGrpSpPr>
          <p:cNvPr id="110" name="Group 109"/>
          <p:cNvGrpSpPr/>
          <p:nvPr/>
        </p:nvGrpSpPr>
        <p:grpSpPr>
          <a:xfrm>
            <a:off x="251520" y="1268760"/>
            <a:ext cx="2232248" cy="2880320"/>
            <a:chOff x="251520" y="1268760"/>
            <a:chExt cx="2232248" cy="2880320"/>
          </a:xfrm>
        </p:grpSpPr>
        <p:sp>
          <p:nvSpPr>
            <p:cNvPr id="86" name="Pentagon 85"/>
            <p:cNvSpPr/>
            <p:nvPr/>
          </p:nvSpPr>
          <p:spPr>
            <a:xfrm>
              <a:off x="1475656" y="2276872"/>
              <a:ext cx="1008112" cy="72008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IM</a:t>
              </a:r>
            </a:p>
          </p:txBody>
        </p:sp>
        <p:sp>
          <p:nvSpPr>
            <p:cNvPr id="92" name="Pentagon 91"/>
            <p:cNvSpPr/>
            <p:nvPr/>
          </p:nvSpPr>
          <p:spPr>
            <a:xfrm>
              <a:off x="677863" y="1844824"/>
              <a:ext cx="1805905" cy="1584176"/>
            </a:xfrm>
            <a:prstGeom prst="homePlat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4" name="TextBox 93"/>
            <p:cNvSpPr txBox="1"/>
            <p:nvPr/>
          </p:nvSpPr>
          <p:spPr>
            <a:xfrm>
              <a:off x="683568" y="1844824"/>
              <a:ext cx="869149" cy="369332"/>
            </a:xfrm>
            <a:prstGeom prst="rect">
              <a:avLst/>
            </a:prstGeom>
            <a:noFill/>
          </p:spPr>
          <p:txBody>
            <a:bodyPr wrap="none" rtlCol="0">
              <a:spAutoFit/>
            </a:bodyPr>
            <a:lstStyle/>
            <a:p>
              <a:r>
                <a:rPr lang="en-AU" dirty="0">
                  <a:solidFill>
                    <a:schemeClr val="accent1">
                      <a:lumMod val="75000"/>
                    </a:schemeClr>
                  </a:solidFill>
                </a:rPr>
                <a:t>RME</a:t>
              </a:r>
              <a:r>
                <a:rPr lang="en-AU" baseline="-25000" dirty="0">
                  <a:solidFill>
                    <a:schemeClr val="accent1">
                      <a:lumMod val="75000"/>
                    </a:schemeClr>
                  </a:solidFill>
                </a:rPr>
                <a:t>IM</a:t>
              </a:r>
            </a:p>
          </p:txBody>
        </p:sp>
        <p:sp>
          <p:nvSpPr>
            <p:cNvPr id="99" name="TextBox 98"/>
            <p:cNvSpPr txBox="1"/>
            <p:nvPr/>
          </p:nvSpPr>
          <p:spPr>
            <a:xfrm>
              <a:off x="251520" y="3841303"/>
              <a:ext cx="1646605" cy="307777"/>
            </a:xfrm>
            <a:prstGeom prst="rect">
              <a:avLst/>
            </a:prstGeom>
            <a:noFill/>
          </p:spPr>
          <p:txBody>
            <a:bodyPr wrap="none" rtlCol="0">
              <a:spAutoFit/>
            </a:bodyPr>
            <a:lstStyle/>
            <a:p>
              <a:r>
                <a:rPr lang="en-AU" sz="1400" dirty="0">
                  <a:solidFill>
                    <a:schemeClr val="bg2">
                      <a:lumMod val="65000"/>
                    </a:schemeClr>
                  </a:solidFill>
                </a:rPr>
                <a:t>unused extraction </a:t>
              </a:r>
            </a:p>
          </p:txBody>
        </p:sp>
        <p:sp>
          <p:nvSpPr>
            <p:cNvPr id="103" name="Pentagon 102"/>
            <p:cNvSpPr/>
            <p:nvPr/>
          </p:nvSpPr>
          <p:spPr>
            <a:xfrm>
              <a:off x="251520" y="1268760"/>
              <a:ext cx="2232248" cy="2877938"/>
            </a:xfrm>
            <a:prstGeom prst="homePlate">
              <a:avLst>
                <a:gd name="adj" fmla="val 0"/>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111" name="Group 110"/>
          <p:cNvGrpSpPr/>
          <p:nvPr/>
        </p:nvGrpSpPr>
        <p:grpSpPr>
          <a:xfrm>
            <a:off x="2555776" y="1844824"/>
            <a:ext cx="3888432" cy="4032448"/>
            <a:chOff x="2555776" y="1844824"/>
            <a:chExt cx="3888432" cy="4032448"/>
          </a:xfrm>
        </p:grpSpPr>
        <p:sp>
          <p:nvSpPr>
            <p:cNvPr id="104" name="Pentagon 103"/>
            <p:cNvSpPr/>
            <p:nvPr/>
          </p:nvSpPr>
          <p:spPr>
            <a:xfrm>
              <a:off x="2627784" y="2567286"/>
              <a:ext cx="2232248" cy="2877938"/>
            </a:xfrm>
            <a:prstGeom prst="homePlate">
              <a:avLst>
                <a:gd name="adj" fmla="val 0"/>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5" name="Rectangle 84"/>
            <p:cNvSpPr/>
            <p:nvPr/>
          </p:nvSpPr>
          <p:spPr>
            <a:xfrm>
              <a:off x="2555776" y="1844824"/>
              <a:ext cx="3888432" cy="40324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8" name="Pentagon 87"/>
            <p:cNvSpPr/>
            <p:nvPr/>
          </p:nvSpPr>
          <p:spPr>
            <a:xfrm>
              <a:off x="2627784" y="3140968"/>
              <a:ext cx="1008112" cy="1728192"/>
            </a:xfrm>
            <a:prstGeom prst="homePlate">
              <a:avLst>
                <a:gd name="adj" fmla="val 313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DE</a:t>
              </a:r>
            </a:p>
          </p:txBody>
        </p:sp>
        <p:sp>
          <p:nvSpPr>
            <p:cNvPr id="89" name="Rectangle 88"/>
            <p:cNvSpPr/>
            <p:nvPr/>
          </p:nvSpPr>
          <p:spPr>
            <a:xfrm>
              <a:off x="3995936" y="4941168"/>
              <a:ext cx="1152128"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Stock</a:t>
              </a:r>
            </a:p>
          </p:txBody>
        </p:sp>
        <p:sp>
          <p:nvSpPr>
            <p:cNvPr id="90" name="Pentagon 89"/>
            <p:cNvSpPr/>
            <p:nvPr/>
          </p:nvSpPr>
          <p:spPr>
            <a:xfrm>
              <a:off x="3995936" y="4293096"/>
              <a:ext cx="1152128" cy="576064"/>
            </a:xfrm>
            <a:prstGeom prst="homePlate">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NAS</a:t>
              </a:r>
            </a:p>
          </p:txBody>
        </p:sp>
        <p:sp>
          <p:nvSpPr>
            <p:cNvPr id="91" name="Pentagon 90"/>
            <p:cNvSpPr/>
            <p:nvPr/>
          </p:nvSpPr>
          <p:spPr>
            <a:xfrm>
              <a:off x="5364088" y="3140967"/>
              <a:ext cx="1008112" cy="1149747"/>
            </a:xfrm>
            <a:prstGeom prst="homePlate">
              <a:avLst>
                <a:gd name="adj" fmla="val 3488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DPO</a:t>
              </a:r>
            </a:p>
          </p:txBody>
        </p:sp>
      </p:grpSp>
      <p:sp>
        <p:nvSpPr>
          <p:cNvPr id="25" name="Footer Placeholder 3"/>
          <p:cNvSpPr>
            <a:spLocks noGrp="1"/>
          </p:cNvSpPr>
          <p:nvPr>
            <p:ph type="ftr" sz="quarter" idx="4294967295"/>
          </p:nvPr>
        </p:nvSpPr>
        <p:spPr>
          <a:xfrm>
            <a:off x="677863" y="6503988"/>
            <a:ext cx="6083300" cy="123825"/>
          </a:xfrm>
          <a:prstGeom prst="rect">
            <a:avLst/>
          </a:prstGeom>
        </p:spPr>
        <p:txBody>
          <a:bodyPr/>
          <a:lstStyle/>
          <a:p>
            <a:r>
              <a:rPr lang="en-US" dirty="0"/>
              <a:t>Measuring progress of material circularity in Japan and globally: is there a need for new indicators? </a:t>
            </a:r>
            <a:r>
              <a:rPr lang="en-AU" dirty="0"/>
              <a:t>|  Heinz Schandl</a:t>
            </a:r>
          </a:p>
        </p:txBody>
      </p:sp>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8180" y="221544"/>
            <a:ext cx="781970" cy="690355"/>
          </a:xfrm>
          <a:prstGeom prst="rect">
            <a:avLst/>
          </a:prstGeom>
        </p:spPr>
      </p:pic>
    </p:spTree>
    <p:extLst>
      <p:ext uri="{BB962C8B-B14F-4D97-AF65-F5344CB8AC3E}">
        <p14:creationId xmlns:p14="http://schemas.microsoft.com/office/powerpoint/2010/main" val="112117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MFA Accounting modules</a:t>
            </a:r>
          </a:p>
        </p:txBody>
      </p:sp>
      <p:sp>
        <p:nvSpPr>
          <p:cNvPr id="4" name="Footer Placeholder 3"/>
          <p:cNvSpPr>
            <a:spLocks noGrp="1"/>
          </p:cNvSpPr>
          <p:nvPr>
            <p:ph type="ftr" sz="quarter" idx="11"/>
          </p:nvPr>
        </p:nvSpPr>
        <p:spPr/>
        <p:txBody>
          <a:bodyPr/>
          <a:lstStyle/>
          <a:p>
            <a:r>
              <a:rPr lang="en-AU"/>
              <a:t>Presentation title  |  Presenter name</a:t>
            </a:r>
          </a:p>
        </p:txBody>
      </p:sp>
      <p:sp>
        <p:nvSpPr>
          <p:cNvPr id="5" name="Slide Number Placeholder 4"/>
          <p:cNvSpPr>
            <a:spLocks noGrp="1"/>
          </p:cNvSpPr>
          <p:nvPr>
            <p:ph type="sldNum" sz="quarter" idx="4"/>
          </p:nvPr>
        </p:nvSpPr>
        <p:spPr/>
        <p:txBody>
          <a:bodyPr/>
          <a:lstStyle/>
          <a:p>
            <a:fld id="{2ABE124A-B5C5-46E0-B944-45307B126769}" type="slidenum">
              <a:rPr lang="en-AU" smtClean="0"/>
              <a:pPr/>
              <a:t>9</a:t>
            </a:fld>
            <a:r>
              <a:rPr lang="en-AU"/>
              <a:t>  |</a:t>
            </a:r>
            <a:endParaRPr lang="en-AU" dirty="0"/>
          </a:p>
        </p:txBody>
      </p:sp>
      <p:sp>
        <p:nvSpPr>
          <p:cNvPr id="6" name="TextBox 5"/>
          <p:cNvSpPr txBox="1"/>
          <p:nvPr/>
        </p:nvSpPr>
        <p:spPr>
          <a:xfrm>
            <a:off x="755576" y="1772816"/>
            <a:ext cx="7292959" cy="369332"/>
          </a:xfrm>
          <a:prstGeom prst="rect">
            <a:avLst/>
          </a:prstGeom>
          <a:solidFill>
            <a:schemeClr val="accent1">
              <a:lumMod val="75000"/>
            </a:schemeClr>
          </a:solidFill>
          <a:ln>
            <a:solidFill>
              <a:schemeClr val="tx1"/>
            </a:solidFill>
          </a:ln>
        </p:spPr>
        <p:txBody>
          <a:bodyPr wrap="none" rtlCol="0">
            <a:spAutoFit/>
          </a:bodyPr>
          <a:lstStyle/>
          <a:p>
            <a:r>
              <a:rPr lang="en-AU" b="1" dirty="0"/>
              <a:t>Module 1: Direct material flows (Domestic Extraction, Imports and Exports</a:t>
            </a:r>
          </a:p>
        </p:txBody>
      </p:sp>
      <p:sp>
        <p:nvSpPr>
          <p:cNvPr id="8" name="TextBox 7"/>
          <p:cNvSpPr txBox="1"/>
          <p:nvPr/>
        </p:nvSpPr>
        <p:spPr>
          <a:xfrm>
            <a:off x="755576" y="2283436"/>
            <a:ext cx="7292959" cy="646331"/>
          </a:xfrm>
          <a:prstGeom prst="rect">
            <a:avLst/>
          </a:prstGeom>
          <a:solidFill>
            <a:schemeClr val="accent1">
              <a:lumMod val="60000"/>
              <a:lumOff val="40000"/>
            </a:schemeClr>
          </a:solidFill>
          <a:ln>
            <a:solidFill>
              <a:schemeClr val="tx1"/>
            </a:solidFill>
          </a:ln>
        </p:spPr>
        <p:txBody>
          <a:bodyPr wrap="square" rtlCol="0">
            <a:spAutoFit/>
          </a:bodyPr>
          <a:lstStyle/>
          <a:p>
            <a:r>
              <a:rPr lang="en-AU" dirty="0"/>
              <a:t>Module 2: Indirect material flows (Raw material equivalents of trade,</a:t>
            </a:r>
          </a:p>
          <a:p>
            <a:r>
              <a:rPr lang="en-AU" dirty="0"/>
              <a:t>	  material footprint)</a:t>
            </a:r>
          </a:p>
        </p:txBody>
      </p:sp>
      <p:sp>
        <p:nvSpPr>
          <p:cNvPr id="9" name="TextBox 8"/>
          <p:cNvSpPr txBox="1"/>
          <p:nvPr/>
        </p:nvSpPr>
        <p:spPr>
          <a:xfrm>
            <a:off x="778998" y="3071055"/>
            <a:ext cx="7269537" cy="369332"/>
          </a:xfrm>
          <a:prstGeom prst="rect">
            <a:avLst/>
          </a:prstGeom>
          <a:solidFill>
            <a:schemeClr val="accent1">
              <a:lumMod val="60000"/>
              <a:lumOff val="40000"/>
            </a:schemeClr>
          </a:solidFill>
          <a:ln>
            <a:solidFill>
              <a:schemeClr val="tx1"/>
            </a:solidFill>
          </a:ln>
        </p:spPr>
        <p:txBody>
          <a:bodyPr wrap="square" rtlCol="0">
            <a:spAutoFit/>
          </a:bodyPr>
          <a:lstStyle/>
          <a:p>
            <a:r>
              <a:rPr lang="en-AU" dirty="0"/>
              <a:t>Module 3: Waste and emissions (Domestic processed output)</a:t>
            </a:r>
          </a:p>
        </p:txBody>
      </p:sp>
      <p:sp>
        <p:nvSpPr>
          <p:cNvPr id="10" name="TextBox 9"/>
          <p:cNvSpPr txBox="1"/>
          <p:nvPr/>
        </p:nvSpPr>
        <p:spPr>
          <a:xfrm>
            <a:off x="778997" y="3565179"/>
            <a:ext cx="7269538" cy="369332"/>
          </a:xfrm>
          <a:prstGeom prst="rect">
            <a:avLst/>
          </a:prstGeom>
          <a:solidFill>
            <a:schemeClr val="accent1">
              <a:lumMod val="60000"/>
              <a:lumOff val="40000"/>
            </a:schemeClr>
          </a:solidFill>
          <a:ln>
            <a:solidFill>
              <a:schemeClr val="tx1"/>
            </a:solidFill>
          </a:ln>
        </p:spPr>
        <p:txBody>
          <a:bodyPr wrap="square" rtlCol="0">
            <a:spAutoFit/>
          </a:bodyPr>
          <a:lstStyle/>
          <a:p>
            <a:r>
              <a:rPr lang="en-AU" dirty="0"/>
              <a:t>Module 4: Material balance and stock accounts (Net Additions to Stock)</a:t>
            </a:r>
          </a:p>
        </p:txBody>
      </p:sp>
      <p:sp>
        <p:nvSpPr>
          <p:cNvPr id="11" name="TextBox 10"/>
          <p:cNvSpPr txBox="1"/>
          <p:nvPr/>
        </p:nvSpPr>
        <p:spPr>
          <a:xfrm>
            <a:off x="768465" y="4059303"/>
            <a:ext cx="7280070" cy="369332"/>
          </a:xfrm>
          <a:prstGeom prst="rect">
            <a:avLst/>
          </a:prstGeom>
          <a:solidFill>
            <a:schemeClr val="accent1">
              <a:lumMod val="60000"/>
              <a:lumOff val="40000"/>
            </a:schemeClr>
          </a:solidFill>
          <a:ln>
            <a:solidFill>
              <a:schemeClr val="tx1"/>
            </a:solidFill>
          </a:ln>
        </p:spPr>
        <p:txBody>
          <a:bodyPr wrap="square" rtlCol="0">
            <a:spAutoFit/>
          </a:bodyPr>
          <a:lstStyle/>
          <a:p>
            <a:r>
              <a:rPr lang="en-AU" dirty="0"/>
              <a:t>Module 5: Unused extraction</a:t>
            </a:r>
          </a:p>
        </p:txBody>
      </p:sp>
      <p:sp>
        <p:nvSpPr>
          <p:cNvPr id="12" name="TextBox 11"/>
          <p:cNvSpPr txBox="1"/>
          <p:nvPr/>
        </p:nvSpPr>
        <p:spPr>
          <a:xfrm>
            <a:off x="768464" y="4518557"/>
            <a:ext cx="7280071" cy="646331"/>
          </a:xfrm>
          <a:prstGeom prst="rect">
            <a:avLst/>
          </a:prstGeom>
          <a:solidFill>
            <a:schemeClr val="accent1">
              <a:lumMod val="60000"/>
              <a:lumOff val="40000"/>
            </a:schemeClr>
          </a:solidFill>
          <a:ln>
            <a:solidFill>
              <a:schemeClr val="tx1"/>
            </a:solidFill>
          </a:ln>
        </p:spPr>
        <p:txBody>
          <a:bodyPr wrap="square" rtlCol="0">
            <a:spAutoFit/>
          </a:bodyPr>
          <a:lstStyle/>
          <a:p>
            <a:r>
              <a:rPr lang="en-AU" dirty="0"/>
              <a:t>Module 6: Material flow accounts by industry sector (Physical Input-	 	  Output Tables)</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7412" y="263369"/>
            <a:ext cx="764211" cy="674676"/>
          </a:xfrm>
          <a:prstGeom prst="rect">
            <a:avLst/>
          </a:prstGeom>
        </p:spPr>
      </p:pic>
    </p:spTree>
    <p:extLst>
      <p:ext uri="{BB962C8B-B14F-4D97-AF65-F5344CB8AC3E}">
        <p14:creationId xmlns:p14="http://schemas.microsoft.com/office/powerpoint/2010/main" val="643701906"/>
      </p:ext>
    </p:extLst>
  </p:cSld>
  <p:clrMapOvr>
    <a:masterClrMapping/>
  </p:clrMapOvr>
</p:sld>
</file>

<file path=ppt/theme/theme1.xml><?xml version="1.0" encoding="utf-8"?>
<a:theme xmlns:a="http://schemas.openxmlformats.org/drawingml/2006/main" name="CSIRO Theme">
  <a:themeElements>
    <a:clrScheme name="CSIRO Mint">
      <a:dk1>
        <a:sysClr val="windowText" lastClr="000000"/>
      </a:dk1>
      <a:lt1>
        <a:srgbClr val="FFFFFF"/>
      </a:lt1>
      <a:dk2>
        <a:srgbClr val="000000"/>
      </a:dk2>
      <a:lt2>
        <a:srgbClr val="FFFFFF"/>
      </a:lt2>
      <a:accent1>
        <a:srgbClr val="71CC98"/>
      </a:accent1>
      <a:accent2>
        <a:srgbClr val="007A53"/>
      </a:accent2>
      <a:accent3>
        <a:srgbClr val="00A9CE"/>
      </a:accent3>
      <a:accent4>
        <a:srgbClr val="00313C"/>
      </a:accent4>
      <a:accent5>
        <a:srgbClr val="78BE20"/>
      </a:accent5>
      <a:accent6>
        <a:srgbClr val="4A7729"/>
      </a:accent6>
      <a:hlink>
        <a:srgbClr val="9FAEE5"/>
      </a:hlink>
      <a:folHlink>
        <a:srgbClr val="1E22AA"/>
      </a:folHlink>
    </a:clrScheme>
    <a:fontScheme name="CSIRO fon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
  <TotalTime>275</TotalTime>
  <Words>4514</Words>
  <Application>Microsoft Office PowerPoint</Application>
  <PresentationFormat>On-screen Show (4:3)</PresentationFormat>
  <Paragraphs>897</Paragraphs>
  <Slides>46</Slides>
  <Notes>46</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Calibri</vt:lpstr>
      <vt:lpstr>Times New Roman</vt:lpstr>
      <vt:lpstr>Tw Cen MT</vt:lpstr>
      <vt:lpstr>CSIRO Theme</vt:lpstr>
      <vt:lpstr>Webinar 1</vt:lpstr>
      <vt:lpstr>Welcome and introduction of webinar and participants</vt:lpstr>
      <vt:lpstr>Content of webinar 1</vt:lpstr>
      <vt:lpstr>Style of delivery</vt:lpstr>
      <vt:lpstr>Webinar participants</vt:lpstr>
      <vt:lpstr>Introduction to MFA accounts, the Manual, its Purpose and the Engagement with ONS</vt:lpstr>
      <vt:lpstr>Evidence based environmental (and economic) policy</vt:lpstr>
      <vt:lpstr>Overall structure of material flow accounts</vt:lpstr>
      <vt:lpstr>MFA Accounting modules</vt:lpstr>
      <vt:lpstr>MFA indicators</vt:lpstr>
      <vt:lpstr>Natural resource use in the context of 2030 development agenda and the SDG’s </vt:lpstr>
      <vt:lpstr>Material Flow Accounts and Indicators for SDG Monitoring</vt:lpstr>
      <vt:lpstr>MFA Indicators adopted by IAEG</vt:lpstr>
      <vt:lpstr>Current reporting of mfa</vt:lpstr>
      <vt:lpstr>Why physical accounts and some preliminary results for the Philippines and Laos?</vt:lpstr>
      <vt:lpstr>What are physical accounts?</vt:lpstr>
      <vt:lpstr>Total environmental pressure from domestic extraction</vt:lpstr>
      <vt:lpstr>Relative environmental pressure exerted by DE, per capita </vt:lpstr>
      <vt:lpstr>Intensity of environmental pressure</vt:lpstr>
      <vt:lpstr>Material efficiency (creation of GDP from resource consumption)</vt:lpstr>
      <vt:lpstr>Local environmental loads imposed for consumption in other countries</vt:lpstr>
      <vt:lpstr>Domestic extraction of biomass</vt:lpstr>
      <vt:lpstr>Origins of current manual </vt:lpstr>
      <vt:lpstr>Why the emphasis on domestic extraction?</vt:lpstr>
      <vt:lpstr>A.1 Biomass – structure of MFA account</vt:lpstr>
      <vt:lpstr>Compiling A.1.1 Crops – First check if you are already compiling data</vt:lpstr>
      <vt:lpstr>Compiling A.1.1 Crops – If FAO has official data (blue), someone is providing it</vt:lpstr>
      <vt:lpstr>FAO also compiles other biomass accounts, check if you are reporting for those</vt:lpstr>
      <vt:lpstr>Feedback / workshop prep. questions: Who might have local biomass coefficients and other data?</vt:lpstr>
      <vt:lpstr>Domestic Extraction of Fossil Fuels</vt:lpstr>
      <vt:lpstr>A.4  Fossil fuels– structure of MFA account</vt:lpstr>
      <vt:lpstr>Compiling A.4 Fossil fuels – Are you already compiling data?</vt:lpstr>
      <vt:lpstr>Reporting energy according to IEA or UNSD specifications</vt:lpstr>
      <vt:lpstr>Feedback / workshop prep. questions: Fossil fuels (and energy statistics more generally)</vt:lpstr>
      <vt:lpstr>Domestic Extraction of Metal Ores</vt:lpstr>
      <vt:lpstr>A.2  Metal ores and M.2 Metal content –  structure of MFA account</vt:lpstr>
      <vt:lpstr>Metal ores accounts have key differences to others</vt:lpstr>
      <vt:lpstr>Compiling A.2 Metal ores and M.2 Metal content </vt:lpstr>
      <vt:lpstr>Compiling A.2 Metal ores and M.2 Metal content </vt:lpstr>
      <vt:lpstr>Feedback / workshop prep. questions: Metal ores</vt:lpstr>
      <vt:lpstr>Domestic Extraction of Non-metallic Minerals</vt:lpstr>
      <vt:lpstr>A.3  Non-metallic minerals – structure of MFA account</vt:lpstr>
      <vt:lpstr>Non-metallic mineral  -  specific data characteristics and problems</vt:lpstr>
      <vt:lpstr>Non-metallic mineral  - Calculation of construction minerals</vt:lpstr>
      <vt:lpstr>Feedback / workshop prep. questions: Non-metallic minerals</vt:lpstr>
      <vt:lpstr>Thank you</vt:lpstr>
    </vt:vector>
  </TitlesOfParts>
  <Company>CSIRO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Webinar 1</dc:title>
  <dc:creator>Schandl, Heinz (L&amp;W, Black Mountain)</dc:creator>
  <cp:lastModifiedBy>Diana Ngina - Affiliate</cp:lastModifiedBy>
  <cp:revision>24</cp:revision>
  <cp:lastPrinted>2017-11-06T00:54:26Z</cp:lastPrinted>
  <dcterms:created xsi:type="dcterms:W3CDTF">2017-11-02T02:34:27Z</dcterms:created>
  <dcterms:modified xsi:type="dcterms:W3CDTF">2018-08-10T14:34:25Z</dcterms:modified>
</cp:coreProperties>
</file>