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2" r:id="rId2"/>
    <p:sldId id="310" r:id="rId3"/>
    <p:sldId id="273" r:id="rId4"/>
    <p:sldId id="318" r:id="rId5"/>
    <p:sldId id="319" r:id="rId6"/>
    <p:sldId id="312" r:id="rId7"/>
    <p:sldId id="275" r:id="rId8"/>
    <p:sldId id="280" r:id="rId9"/>
    <p:sldId id="281" r:id="rId10"/>
    <p:sldId id="276" r:id="rId11"/>
    <p:sldId id="277" r:id="rId12"/>
    <p:sldId id="278" r:id="rId13"/>
    <p:sldId id="279" r:id="rId14"/>
    <p:sldId id="282" r:id="rId15"/>
    <p:sldId id="313" r:id="rId16"/>
    <p:sldId id="302" r:id="rId17"/>
    <p:sldId id="303" r:id="rId18"/>
    <p:sldId id="304" r:id="rId19"/>
    <p:sldId id="305" r:id="rId20"/>
    <p:sldId id="306" r:id="rId21"/>
    <p:sldId id="307" r:id="rId22"/>
    <p:sldId id="314" r:id="rId23"/>
    <p:sldId id="309" r:id="rId24"/>
    <p:sldId id="308" r:id="rId25"/>
    <p:sldId id="283" r:id="rId26"/>
    <p:sldId id="284" r:id="rId27"/>
    <p:sldId id="285" r:id="rId28"/>
    <p:sldId id="286" r:id="rId29"/>
    <p:sldId id="287" r:id="rId30"/>
    <p:sldId id="315" r:id="rId31"/>
    <p:sldId id="288" r:id="rId32"/>
    <p:sldId id="289" r:id="rId33"/>
    <p:sldId id="290" r:id="rId34"/>
    <p:sldId id="291" r:id="rId35"/>
    <p:sldId id="316" r:id="rId36"/>
    <p:sldId id="292" r:id="rId37"/>
    <p:sldId id="293" r:id="rId38"/>
    <p:sldId id="294" r:id="rId39"/>
    <p:sldId id="295" r:id="rId40"/>
    <p:sldId id="296" r:id="rId41"/>
    <p:sldId id="317" r:id="rId42"/>
    <p:sldId id="298" r:id="rId43"/>
    <p:sldId id="299" r:id="rId44"/>
    <p:sldId id="300" r:id="rId45"/>
    <p:sldId id="301" r:id="rId46"/>
    <p:sldId id="272"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5" autoAdjust="0"/>
  </p:normalViewPr>
  <p:slideViewPr>
    <p:cSldViewPr showGuides="1">
      <p:cViewPr varScale="1">
        <p:scale>
          <a:sx n="106" d="100"/>
          <a:sy n="106" d="100"/>
        </p:scale>
        <p:origin x="168" y="114"/>
      </p:cViewPr>
      <p:guideLst>
        <p:guide orient="horz" pos="2160"/>
        <p:guide orient="horz" pos="799"/>
        <p:guide pos="2880"/>
        <p:guide pos="5556"/>
        <p:guide pos="226"/>
      </p:guideLst>
    </p:cSldViewPr>
  </p:slideViewPr>
  <p:outlineViewPr>
    <p:cViewPr>
      <p:scale>
        <a:sx n="33" d="100"/>
        <a:sy n="33" d="100"/>
      </p:scale>
      <p:origin x="0" y="5814"/>
    </p:cViewPr>
  </p:outlineViewPr>
  <p:notesTextViewPr>
    <p:cViewPr>
      <p:scale>
        <a:sx n="1" d="1"/>
        <a:sy n="1" d="1"/>
      </p:scale>
      <p:origin x="0" y="0"/>
    </p:cViewPr>
  </p:notesTextViewPr>
  <p:sorterViewPr>
    <p:cViewPr>
      <p:scale>
        <a:sx n="100" d="100"/>
        <a:sy n="100" d="100"/>
      </p:scale>
      <p:origin x="0" y="78"/>
    </p:cViewPr>
  </p:sorterViewPr>
  <p:notesViewPr>
    <p:cSldViewPr showGuides="1">
      <p:cViewPr varScale="1">
        <p:scale>
          <a:sx n="93" d="100"/>
          <a:sy n="93" d="100"/>
        </p:scale>
        <p:origin x="37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 -  Lao PDR</a:t>
            </a:r>
          </a:p>
        </c:rich>
      </c:tx>
      <c:layout>
        <c:manualLayout>
          <c:xMode val="edge"/>
          <c:yMode val="edge"/>
          <c:x val="0.39552320110929529"/>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Graphs!$B$58</c:f>
              <c:strCache>
                <c:ptCount val="1"/>
                <c:pt idx="0">
                  <c:v>Biomass</c:v>
                </c:pt>
              </c:strCache>
            </c:strRef>
          </c:tx>
          <c:spPr>
            <a:solidFill>
              <a:schemeClr val="accent3">
                <a:lumMod val="75000"/>
              </a:schemeClr>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Graphs!$W$58:$AV$58</c:f>
              <c:numCache>
                <c:formatCode>General</c:formatCode>
                <c:ptCount val="26"/>
                <c:pt idx="0">
                  <c:v>9030968.5070099998</c:v>
                </c:pt>
                <c:pt idx="1">
                  <c:v>8490895.7913000006</c:v>
                </c:pt>
                <c:pt idx="2">
                  <c:v>8995953.5419500005</c:v>
                </c:pt>
                <c:pt idx="3">
                  <c:v>8916357.6014300007</c:v>
                </c:pt>
                <c:pt idx="4">
                  <c:v>9559454.0625999998</c:v>
                </c:pt>
                <c:pt idx="5">
                  <c:v>9576386.8594300002</c:v>
                </c:pt>
                <c:pt idx="6">
                  <c:v>9398963.2556100003</c:v>
                </c:pt>
                <c:pt idx="7">
                  <c:v>9950950.1983100008</c:v>
                </c:pt>
                <c:pt idx="8">
                  <c:v>10262392.364499999</c:v>
                </c:pt>
                <c:pt idx="9">
                  <c:v>11644630.249600001</c:v>
                </c:pt>
                <c:pt idx="10">
                  <c:v>12384136.129000001</c:v>
                </c:pt>
                <c:pt idx="11">
                  <c:v>12231273.7786</c:v>
                </c:pt>
                <c:pt idx="12">
                  <c:v>12941767.2334</c:v>
                </c:pt>
                <c:pt idx="13">
                  <c:v>12877818.498</c:v>
                </c:pt>
                <c:pt idx="14">
                  <c:v>13400840.7742</c:v>
                </c:pt>
                <c:pt idx="15">
                  <c:v>14094056.1205</c:v>
                </c:pt>
                <c:pt idx="16">
                  <c:v>14712057.647700001</c:v>
                </c:pt>
                <c:pt idx="17">
                  <c:v>16120819.210999999</c:v>
                </c:pt>
                <c:pt idx="18">
                  <c:v>17444309.257800002</c:v>
                </c:pt>
                <c:pt idx="19">
                  <c:v>17831604.712200001</c:v>
                </c:pt>
                <c:pt idx="20">
                  <c:v>19000540.323100001</c:v>
                </c:pt>
                <c:pt idx="21">
                  <c:v>21267596.1171</c:v>
                </c:pt>
                <c:pt idx="22">
                  <c:v>22344999.659200002</c:v>
                </c:pt>
                <c:pt idx="23">
                  <c:v>23601962.550700001</c:v>
                </c:pt>
                <c:pt idx="24">
                  <c:v>28264823.982900001</c:v>
                </c:pt>
                <c:pt idx="25">
                  <c:v>29171085.0891</c:v>
                </c:pt>
              </c:numCache>
            </c:numRef>
          </c:val>
          <c:extLst>
            <c:ext xmlns:c16="http://schemas.microsoft.com/office/drawing/2014/chart" uri="{C3380CC4-5D6E-409C-BE32-E72D297353CC}">
              <c16:uniqueId val="{00000000-3ED0-4116-96AC-F14A09AE091E}"/>
            </c:ext>
          </c:extLst>
        </c:ser>
        <c:ser>
          <c:idx val="1"/>
          <c:order val="1"/>
          <c:tx>
            <c:strRef>
              <c:f>Graphs!$B$59</c:f>
              <c:strCache>
                <c:ptCount val="1"/>
                <c:pt idx="0">
                  <c:v>Fossil fuels</c:v>
                </c:pt>
              </c:strCache>
            </c:strRef>
          </c:tx>
          <c:spPr>
            <a:solidFill>
              <a:schemeClr val="accent2"/>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Graphs!$W$59:$AV$59</c:f>
              <c:numCache>
                <c:formatCode>General</c:formatCode>
                <c:ptCount val="26"/>
                <c:pt idx="0">
                  <c:v>1000.015632</c:v>
                </c:pt>
                <c:pt idx="1">
                  <c:v>1000.015632</c:v>
                </c:pt>
                <c:pt idx="2">
                  <c:v>1000.015632</c:v>
                </c:pt>
                <c:pt idx="3">
                  <c:v>1000.015632</c:v>
                </c:pt>
                <c:pt idx="4">
                  <c:v>1000.015632</c:v>
                </c:pt>
                <c:pt idx="5">
                  <c:v>23521.40078</c:v>
                </c:pt>
                <c:pt idx="6">
                  <c:v>50733.853629999998</c:v>
                </c:pt>
                <c:pt idx="7">
                  <c:v>95446.611789999995</c:v>
                </c:pt>
                <c:pt idx="8">
                  <c:v>245627.13974000001</c:v>
                </c:pt>
                <c:pt idx="9">
                  <c:v>411884.94819999998</c:v>
                </c:pt>
                <c:pt idx="10">
                  <c:v>412095.75420000002</c:v>
                </c:pt>
                <c:pt idx="11">
                  <c:v>377327.36859999999</c:v>
                </c:pt>
                <c:pt idx="12">
                  <c:v>500068.13569999998</c:v>
                </c:pt>
                <c:pt idx="13">
                  <c:v>449111.47369999997</c:v>
                </c:pt>
                <c:pt idx="14">
                  <c:v>598862.19759999996</c:v>
                </c:pt>
                <c:pt idx="15">
                  <c:v>621971.49369999999</c:v>
                </c:pt>
                <c:pt idx="16">
                  <c:v>647716.92249999999</c:v>
                </c:pt>
                <c:pt idx="17">
                  <c:v>1037468.504</c:v>
                </c:pt>
                <c:pt idx="18">
                  <c:v>771498.01210000005</c:v>
                </c:pt>
                <c:pt idx="19">
                  <c:v>877938.79920000001</c:v>
                </c:pt>
                <c:pt idx="20">
                  <c:v>944972.9412</c:v>
                </c:pt>
                <c:pt idx="21">
                  <c:v>960016.18610000005</c:v>
                </c:pt>
                <c:pt idx="22">
                  <c:v>980016.53509999998</c:v>
                </c:pt>
                <c:pt idx="23">
                  <c:v>1200319.10573</c:v>
                </c:pt>
                <c:pt idx="24">
                  <c:v>1249344.0491599999</c:v>
                </c:pt>
                <c:pt idx="25">
                  <c:v>1342850.4172799999</c:v>
                </c:pt>
              </c:numCache>
            </c:numRef>
          </c:val>
          <c:extLst>
            <c:ext xmlns:c16="http://schemas.microsoft.com/office/drawing/2014/chart" uri="{C3380CC4-5D6E-409C-BE32-E72D297353CC}">
              <c16:uniqueId val="{00000001-3ED0-4116-96AC-F14A09AE091E}"/>
            </c:ext>
          </c:extLst>
        </c:ser>
        <c:ser>
          <c:idx val="2"/>
          <c:order val="2"/>
          <c:tx>
            <c:strRef>
              <c:f>Graphs!$B$60</c:f>
              <c:strCache>
                <c:ptCount val="1"/>
                <c:pt idx="0">
                  <c:v>Metal Ores</c:v>
                </c:pt>
              </c:strCache>
            </c:strRef>
          </c:tx>
          <c:spPr>
            <a:solidFill>
              <a:schemeClr val="bg1">
                <a:lumMod val="65000"/>
              </a:schemeClr>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Graphs!$W$60:$AV$60</c:f>
              <c:numCache>
                <c:formatCode>General</c:formatCode>
                <c:ptCount val="26"/>
                <c:pt idx="0">
                  <c:v>26666.666669999999</c:v>
                </c:pt>
                <c:pt idx="1">
                  <c:v>20000</c:v>
                </c:pt>
                <c:pt idx="2">
                  <c:v>38666.666669999999</c:v>
                </c:pt>
                <c:pt idx="3">
                  <c:v>44000</c:v>
                </c:pt>
                <c:pt idx="4">
                  <c:v>85333.333329999994</c:v>
                </c:pt>
                <c:pt idx="5">
                  <c:v>78000</c:v>
                </c:pt>
                <c:pt idx="6">
                  <c:v>100533.3333</c:v>
                </c:pt>
                <c:pt idx="7">
                  <c:v>50000</c:v>
                </c:pt>
                <c:pt idx="8">
                  <c:v>39666.666669999999</c:v>
                </c:pt>
                <c:pt idx="9">
                  <c:v>36000</c:v>
                </c:pt>
                <c:pt idx="10">
                  <c:v>37333.333330000001</c:v>
                </c:pt>
                <c:pt idx="11">
                  <c:v>276095.23810000002</c:v>
                </c:pt>
                <c:pt idx="12">
                  <c:v>39846.790889999997</c:v>
                </c:pt>
                <c:pt idx="13">
                  <c:v>1350678.0538300001</c:v>
                </c:pt>
                <c:pt idx="14">
                  <c:v>1481410.34399</c:v>
                </c:pt>
                <c:pt idx="15">
                  <c:v>7528444.3626199998</c:v>
                </c:pt>
                <c:pt idx="16">
                  <c:v>13353803.688300001</c:v>
                </c:pt>
                <c:pt idx="17">
                  <c:v>13149139.326199999</c:v>
                </c:pt>
                <c:pt idx="18">
                  <c:v>18269542.9597</c:v>
                </c:pt>
                <c:pt idx="19">
                  <c:v>24745706.529599998</c:v>
                </c:pt>
                <c:pt idx="20">
                  <c:v>26847724.667800002</c:v>
                </c:pt>
                <c:pt idx="21">
                  <c:v>27855149.675900001</c:v>
                </c:pt>
                <c:pt idx="22">
                  <c:v>30816070.193500001</c:v>
                </c:pt>
                <c:pt idx="23">
                  <c:v>33165074.017499998</c:v>
                </c:pt>
                <c:pt idx="24">
                  <c:v>34124537.097499996</c:v>
                </c:pt>
                <c:pt idx="25">
                  <c:v>37705584.166199997</c:v>
                </c:pt>
              </c:numCache>
            </c:numRef>
          </c:val>
          <c:extLst>
            <c:ext xmlns:c16="http://schemas.microsoft.com/office/drawing/2014/chart" uri="{C3380CC4-5D6E-409C-BE32-E72D297353CC}">
              <c16:uniqueId val="{00000002-3ED0-4116-96AC-F14A09AE091E}"/>
            </c:ext>
          </c:extLst>
        </c:ser>
        <c:ser>
          <c:idx val="3"/>
          <c:order val="3"/>
          <c:tx>
            <c:strRef>
              <c:f>Graphs!$B$61</c:f>
              <c:strCache>
                <c:ptCount val="1"/>
                <c:pt idx="0">
                  <c:v>Non-metallic minerals</c:v>
                </c:pt>
              </c:strCache>
            </c:strRef>
          </c:tx>
          <c:spPr>
            <a:solidFill>
              <a:schemeClr val="tx2">
                <a:lumMod val="20000"/>
                <a:lumOff val="80000"/>
              </a:schemeClr>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Graphs!$W$61:$AV$61</c:f>
              <c:numCache>
                <c:formatCode>General</c:formatCode>
                <c:ptCount val="26"/>
                <c:pt idx="0">
                  <c:v>137892</c:v>
                </c:pt>
                <c:pt idx="1">
                  <c:v>161892</c:v>
                </c:pt>
                <c:pt idx="2">
                  <c:v>184637</c:v>
                </c:pt>
                <c:pt idx="3">
                  <c:v>241229.932</c:v>
                </c:pt>
                <c:pt idx="4">
                  <c:v>227354.76</c:v>
                </c:pt>
                <c:pt idx="5">
                  <c:v>235604.76</c:v>
                </c:pt>
                <c:pt idx="6">
                  <c:v>235995.484</c:v>
                </c:pt>
                <c:pt idx="7">
                  <c:v>259012.20800000001</c:v>
                </c:pt>
                <c:pt idx="8">
                  <c:v>650150.07999999996</c:v>
                </c:pt>
                <c:pt idx="9">
                  <c:v>691495.08</c:v>
                </c:pt>
                <c:pt idx="10">
                  <c:v>871520.39199999999</c:v>
                </c:pt>
                <c:pt idx="11">
                  <c:v>883155.73600000003</c:v>
                </c:pt>
                <c:pt idx="12">
                  <c:v>2646569.7200000002</c:v>
                </c:pt>
                <c:pt idx="13">
                  <c:v>1853889.62</c:v>
                </c:pt>
                <c:pt idx="14">
                  <c:v>2117302.62</c:v>
                </c:pt>
                <c:pt idx="15">
                  <c:v>2436097</c:v>
                </c:pt>
                <c:pt idx="16">
                  <c:v>2405419</c:v>
                </c:pt>
                <c:pt idx="17">
                  <c:v>3193960.4</c:v>
                </c:pt>
                <c:pt idx="18">
                  <c:v>3461072.4</c:v>
                </c:pt>
                <c:pt idx="19">
                  <c:v>4478171.4000000004</c:v>
                </c:pt>
                <c:pt idx="20">
                  <c:v>5902914.4000000004</c:v>
                </c:pt>
                <c:pt idx="21">
                  <c:v>3927201.4</c:v>
                </c:pt>
                <c:pt idx="22">
                  <c:v>4119294.60653</c:v>
                </c:pt>
                <c:pt idx="23">
                  <c:v>4331581.8130599996</c:v>
                </c:pt>
                <c:pt idx="24">
                  <c:v>4625152.0195899997</c:v>
                </c:pt>
                <c:pt idx="25">
                  <c:v>5000782.4546800004</c:v>
                </c:pt>
              </c:numCache>
            </c:numRef>
          </c:val>
          <c:extLst>
            <c:ext xmlns:c16="http://schemas.microsoft.com/office/drawing/2014/chart" uri="{C3380CC4-5D6E-409C-BE32-E72D297353CC}">
              <c16:uniqueId val="{00000003-3ED0-4116-96AC-F14A09AE091E}"/>
            </c:ext>
          </c:extLst>
        </c:ser>
        <c:dLbls>
          <c:showLegendKey val="0"/>
          <c:showVal val="0"/>
          <c:showCatName val="0"/>
          <c:showSerName val="0"/>
          <c:showPercent val="0"/>
          <c:showBubbleSize val="0"/>
        </c:dLbls>
        <c:gapWidth val="36"/>
        <c:overlap val="100"/>
        <c:axId val="556348656"/>
        <c:axId val="556343952"/>
      </c:barChart>
      <c:catAx>
        <c:axId val="556348656"/>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56343952"/>
        <c:crosses val="autoZero"/>
        <c:auto val="1"/>
        <c:lblAlgn val="ctr"/>
        <c:lblOffset val="100"/>
        <c:tickLblSkip val="5"/>
        <c:tickMarkSkip val="1"/>
        <c:noMultiLvlLbl val="0"/>
      </c:catAx>
      <c:valAx>
        <c:axId val="556343952"/>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348656"/>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8784181695487753"/>
          <c:y val="0.87887679146761466"/>
          <c:w val="0.77619273662232569"/>
          <c:h val="9.99588934562826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Material footprint - </a:t>
            </a:r>
            <a:r>
              <a:rPr lang="en-US" sz="1680" b="0" i="0" u="none" strike="noStrike" baseline="0">
                <a:effectLst/>
              </a:rPr>
              <a:t>Lao PDR </a:t>
            </a:r>
            <a:endParaRPr lang="en-US"/>
          </a:p>
        </c:rich>
      </c:tx>
      <c:layout>
        <c:manualLayout>
          <c:xMode val="edge"/>
          <c:yMode val="edge"/>
          <c:x val="0.18150776827528237"/>
          <c:y val="4.8357296587462087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Graphs!$B$27</c:f>
              <c:strCache>
                <c:ptCount val="1"/>
                <c:pt idx="0">
                  <c:v>Biomass</c:v>
                </c:pt>
              </c:strCache>
            </c:strRef>
          </c:tx>
          <c:spPr>
            <a:solidFill>
              <a:schemeClr val="accent3">
                <a:lumMod val="75000"/>
              </a:schemeClr>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Graphs!$C$27:$AB$27</c:f>
              <c:numCache>
                <c:formatCode>General</c:formatCode>
                <c:ptCount val="26"/>
                <c:pt idx="0">
                  <c:v>5127977</c:v>
                </c:pt>
                <c:pt idx="1">
                  <c:v>4912648</c:v>
                </c:pt>
                <c:pt idx="2">
                  <c:v>4697319</c:v>
                </c:pt>
                <c:pt idx="3">
                  <c:v>4461196</c:v>
                </c:pt>
                <c:pt idx="4">
                  <c:v>4582968</c:v>
                </c:pt>
                <c:pt idx="5">
                  <c:v>4399928</c:v>
                </c:pt>
                <c:pt idx="6">
                  <c:v>4483360</c:v>
                </c:pt>
                <c:pt idx="7">
                  <c:v>4436060</c:v>
                </c:pt>
                <c:pt idx="8">
                  <c:v>3664620</c:v>
                </c:pt>
                <c:pt idx="9">
                  <c:v>3922365</c:v>
                </c:pt>
                <c:pt idx="10">
                  <c:v>4433995</c:v>
                </c:pt>
                <c:pt idx="11">
                  <c:v>4473276</c:v>
                </c:pt>
                <c:pt idx="12">
                  <c:v>4575310</c:v>
                </c:pt>
                <c:pt idx="13">
                  <c:v>4565601</c:v>
                </c:pt>
                <c:pt idx="14">
                  <c:v>4483791</c:v>
                </c:pt>
                <c:pt idx="15">
                  <c:v>4379487</c:v>
                </c:pt>
                <c:pt idx="16">
                  <c:v>4710501</c:v>
                </c:pt>
                <c:pt idx="17">
                  <c:v>5083874</c:v>
                </c:pt>
                <c:pt idx="18">
                  <c:v>5345969</c:v>
                </c:pt>
                <c:pt idx="19">
                  <c:v>6435470</c:v>
                </c:pt>
                <c:pt idx="20">
                  <c:v>5872090</c:v>
                </c:pt>
                <c:pt idx="21">
                  <c:v>6447798</c:v>
                </c:pt>
                <c:pt idx="22">
                  <c:v>6721633</c:v>
                </c:pt>
                <c:pt idx="23">
                  <c:v>7338471</c:v>
                </c:pt>
                <c:pt idx="24">
                  <c:v>8370684</c:v>
                </c:pt>
                <c:pt idx="25">
                  <c:v>8618387</c:v>
                </c:pt>
              </c:numCache>
            </c:numRef>
          </c:val>
          <c:extLst>
            <c:ext xmlns:c16="http://schemas.microsoft.com/office/drawing/2014/chart" uri="{C3380CC4-5D6E-409C-BE32-E72D297353CC}">
              <c16:uniqueId val="{00000000-B944-430A-B138-F9C442A187B2}"/>
            </c:ext>
          </c:extLst>
        </c:ser>
        <c:ser>
          <c:idx val="1"/>
          <c:order val="1"/>
          <c:tx>
            <c:strRef>
              <c:f>Graphs!$B$28</c:f>
              <c:strCache>
                <c:ptCount val="1"/>
                <c:pt idx="0">
                  <c:v>Fossil fuels</c:v>
                </c:pt>
              </c:strCache>
            </c:strRef>
          </c:tx>
          <c:spPr>
            <a:solidFill>
              <a:schemeClr val="accent2"/>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Graphs!$C$28:$AB$28</c:f>
              <c:numCache>
                <c:formatCode>General</c:formatCode>
                <c:ptCount val="26"/>
                <c:pt idx="0">
                  <c:v>106078.6</c:v>
                </c:pt>
                <c:pt idx="1">
                  <c:v>142208.65000000002</c:v>
                </c:pt>
                <c:pt idx="2">
                  <c:v>178338.7</c:v>
                </c:pt>
                <c:pt idx="3">
                  <c:v>195052.6</c:v>
                </c:pt>
                <c:pt idx="4">
                  <c:v>212390.6</c:v>
                </c:pt>
                <c:pt idx="5">
                  <c:v>216581.7</c:v>
                </c:pt>
                <c:pt idx="6">
                  <c:v>233860</c:v>
                </c:pt>
                <c:pt idx="7">
                  <c:v>268572.09999999998</c:v>
                </c:pt>
                <c:pt idx="8">
                  <c:v>358249.6</c:v>
                </c:pt>
                <c:pt idx="9">
                  <c:v>447192.3</c:v>
                </c:pt>
                <c:pt idx="10">
                  <c:v>496998</c:v>
                </c:pt>
                <c:pt idx="11">
                  <c:v>449036.5</c:v>
                </c:pt>
                <c:pt idx="12">
                  <c:v>534177.80000000005</c:v>
                </c:pt>
                <c:pt idx="13">
                  <c:v>498065</c:v>
                </c:pt>
                <c:pt idx="14">
                  <c:v>622227.5</c:v>
                </c:pt>
                <c:pt idx="15">
                  <c:v>672070.2</c:v>
                </c:pt>
                <c:pt idx="16">
                  <c:v>726534.8</c:v>
                </c:pt>
                <c:pt idx="17">
                  <c:v>1019107</c:v>
                </c:pt>
                <c:pt idx="18">
                  <c:v>878104.5</c:v>
                </c:pt>
                <c:pt idx="19">
                  <c:v>951439.5</c:v>
                </c:pt>
                <c:pt idx="20">
                  <c:v>987274.4</c:v>
                </c:pt>
                <c:pt idx="21">
                  <c:v>1079762</c:v>
                </c:pt>
                <c:pt idx="22">
                  <c:v>1103593</c:v>
                </c:pt>
                <c:pt idx="23">
                  <c:v>1297363</c:v>
                </c:pt>
                <c:pt idx="24">
                  <c:v>1337871</c:v>
                </c:pt>
                <c:pt idx="25">
                  <c:v>1397473</c:v>
                </c:pt>
              </c:numCache>
            </c:numRef>
          </c:val>
          <c:extLst>
            <c:ext xmlns:c16="http://schemas.microsoft.com/office/drawing/2014/chart" uri="{C3380CC4-5D6E-409C-BE32-E72D297353CC}">
              <c16:uniqueId val="{00000001-B944-430A-B138-F9C442A187B2}"/>
            </c:ext>
          </c:extLst>
        </c:ser>
        <c:ser>
          <c:idx val="2"/>
          <c:order val="2"/>
          <c:tx>
            <c:strRef>
              <c:f>Graphs!$B$29</c:f>
              <c:strCache>
                <c:ptCount val="1"/>
                <c:pt idx="0">
                  <c:v>Metal Ores</c:v>
                </c:pt>
              </c:strCache>
            </c:strRef>
          </c:tx>
          <c:spPr>
            <a:solidFill>
              <a:schemeClr val="bg1">
                <a:lumMod val="65000"/>
              </a:schemeClr>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Graphs!$C$29:$AB$29</c:f>
              <c:numCache>
                <c:formatCode>General</c:formatCode>
                <c:ptCount val="26"/>
                <c:pt idx="0">
                  <c:v>101814.1</c:v>
                </c:pt>
                <c:pt idx="1">
                  <c:v>121299.40000000001</c:v>
                </c:pt>
                <c:pt idx="2">
                  <c:v>140784.70000000001</c:v>
                </c:pt>
                <c:pt idx="3">
                  <c:v>144575</c:v>
                </c:pt>
                <c:pt idx="4">
                  <c:v>204305.1</c:v>
                </c:pt>
                <c:pt idx="5">
                  <c:v>190750.2</c:v>
                </c:pt>
                <c:pt idx="6">
                  <c:v>212465</c:v>
                </c:pt>
                <c:pt idx="7">
                  <c:v>175661.5</c:v>
                </c:pt>
                <c:pt idx="8">
                  <c:v>153236.79999999999</c:v>
                </c:pt>
                <c:pt idx="9">
                  <c:v>138971.6</c:v>
                </c:pt>
                <c:pt idx="10">
                  <c:v>166641.70000000001</c:v>
                </c:pt>
                <c:pt idx="11">
                  <c:v>322443</c:v>
                </c:pt>
                <c:pt idx="12">
                  <c:v>147846.79999999999</c:v>
                </c:pt>
                <c:pt idx="13">
                  <c:v>1085318</c:v>
                </c:pt>
                <c:pt idx="14">
                  <c:v>1172854</c:v>
                </c:pt>
                <c:pt idx="15">
                  <c:v>5234983</c:v>
                </c:pt>
                <c:pt idx="16">
                  <c:v>9320548</c:v>
                </c:pt>
                <c:pt idx="17">
                  <c:v>9176729</c:v>
                </c:pt>
                <c:pt idx="18">
                  <c:v>12486010</c:v>
                </c:pt>
                <c:pt idx="19">
                  <c:v>18299300</c:v>
                </c:pt>
                <c:pt idx="20">
                  <c:v>18800250</c:v>
                </c:pt>
                <c:pt idx="21">
                  <c:v>19814100</c:v>
                </c:pt>
                <c:pt idx="22">
                  <c:v>21631400</c:v>
                </c:pt>
                <c:pt idx="23">
                  <c:v>24115000</c:v>
                </c:pt>
                <c:pt idx="24">
                  <c:v>24794550</c:v>
                </c:pt>
                <c:pt idx="25">
                  <c:v>27373030</c:v>
                </c:pt>
              </c:numCache>
            </c:numRef>
          </c:val>
          <c:extLst>
            <c:ext xmlns:c16="http://schemas.microsoft.com/office/drawing/2014/chart" uri="{C3380CC4-5D6E-409C-BE32-E72D297353CC}">
              <c16:uniqueId val="{00000002-B944-430A-B138-F9C442A187B2}"/>
            </c:ext>
          </c:extLst>
        </c:ser>
        <c:ser>
          <c:idx val="3"/>
          <c:order val="3"/>
          <c:tx>
            <c:strRef>
              <c:f>Graphs!$B$30</c:f>
              <c:strCache>
                <c:ptCount val="1"/>
                <c:pt idx="0">
                  <c:v>Non-metallic minerals</c:v>
                </c:pt>
              </c:strCache>
            </c:strRef>
          </c:tx>
          <c:spPr>
            <a:solidFill>
              <a:schemeClr val="tx2">
                <a:lumMod val="20000"/>
                <a:lumOff val="80000"/>
              </a:schemeClr>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Graphs!$C$30:$AB$30</c:f>
              <c:numCache>
                <c:formatCode>General</c:formatCode>
                <c:ptCount val="26"/>
                <c:pt idx="0">
                  <c:v>554731.69999999995</c:v>
                </c:pt>
                <c:pt idx="1">
                  <c:v>690941.1</c:v>
                </c:pt>
                <c:pt idx="2">
                  <c:v>827150.5</c:v>
                </c:pt>
                <c:pt idx="3">
                  <c:v>904339.3</c:v>
                </c:pt>
                <c:pt idx="4">
                  <c:v>1006876</c:v>
                </c:pt>
                <c:pt idx="5">
                  <c:v>1099712</c:v>
                </c:pt>
                <c:pt idx="6">
                  <c:v>1130227</c:v>
                </c:pt>
                <c:pt idx="7">
                  <c:v>1355414</c:v>
                </c:pt>
                <c:pt idx="8">
                  <c:v>1329409</c:v>
                </c:pt>
                <c:pt idx="9">
                  <c:v>1368680</c:v>
                </c:pt>
                <c:pt idx="10">
                  <c:v>1627904</c:v>
                </c:pt>
                <c:pt idx="11">
                  <c:v>1693446</c:v>
                </c:pt>
                <c:pt idx="12">
                  <c:v>3090228</c:v>
                </c:pt>
                <c:pt idx="13">
                  <c:v>2628869</c:v>
                </c:pt>
                <c:pt idx="14">
                  <c:v>3079171</c:v>
                </c:pt>
                <c:pt idx="15">
                  <c:v>3528580</c:v>
                </c:pt>
                <c:pt idx="16">
                  <c:v>3851006</c:v>
                </c:pt>
                <c:pt idx="17">
                  <c:v>4734081</c:v>
                </c:pt>
                <c:pt idx="18">
                  <c:v>4995298</c:v>
                </c:pt>
                <c:pt idx="19">
                  <c:v>6005625</c:v>
                </c:pt>
                <c:pt idx="20">
                  <c:v>7210150</c:v>
                </c:pt>
                <c:pt idx="21">
                  <c:v>6500929</c:v>
                </c:pt>
                <c:pt idx="22">
                  <c:v>5498823</c:v>
                </c:pt>
                <c:pt idx="23">
                  <c:v>5796217</c:v>
                </c:pt>
                <c:pt idx="24">
                  <c:v>6126235</c:v>
                </c:pt>
                <c:pt idx="25">
                  <c:v>6519114</c:v>
                </c:pt>
              </c:numCache>
            </c:numRef>
          </c:val>
          <c:extLst>
            <c:ext xmlns:c16="http://schemas.microsoft.com/office/drawing/2014/chart" uri="{C3380CC4-5D6E-409C-BE32-E72D297353CC}">
              <c16:uniqueId val="{00000003-B944-430A-B138-F9C442A187B2}"/>
            </c:ext>
          </c:extLst>
        </c:ser>
        <c:dLbls>
          <c:showLegendKey val="0"/>
          <c:showVal val="0"/>
          <c:showCatName val="0"/>
          <c:showSerName val="0"/>
          <c:showPercent val="0"/>
          <c:showBubbleSize val="0"/>
        </c:dLbls>
        <c:gapWidth val="36"/>
        <c:overlap val="100"/>
        <c:axId val="545176424"/>
        <c:axId val="164161512"/>
      </c:barChart>
      <c:catAx>
        <c:axId val="54517642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64161512"/>
        <c:crosses val="autoZero"/>
        <c:auto val="1"/>
        <c:lblAlgn val="ctr"/>
        <c:lblOffset val="100"/>
        <c:tickLblSkip val="5"/>
        <c:tickMarkSkip val="1"/>
        <c:noMultiLvlLbl val="0"/>
      </c:catAx>
      <c:valAx>
        <c:axId val="164161512"/>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176424"/>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 -  Philipines</a:t>
            </a:r>
          </a:p>
        </c:rich>
      </c:tx>
      <c:layout>
        <c:manualLayout>
          <c:xMode val="edge"/>
          <c:yMode val="edge"/>
          <c:x val="0.40238426457413234"/>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488419550058368"/>
          <c:y val="0.17159937516340443"/>
          <c:w val="0.74207955414014237"/>
          <c:h val="0.57545479397623367"/>
        </c:manualLayout>
      </c:layout>
      <c:barChart>
        <c:barDir val="col"/>
        <c:grouping val="stacked"/>
        <c:varyColors val="0"/>
        <c:ser>
          <c:idx val="0"/>
          <c:order val="0"/>
          <c:tx>
            <c:strRef>
              <c:f>Graphs!$B$64</c:f>
              <c:strCache>
                <c:ptCount val="1"/>
                <c:pt idx="0">
                  <c:v>Biomass</c:v>
                </c:pt>
              </c:strCache>
            </c:strRef>
          </c:tx>
          <c:spPr>
            <a:solidFill>
              <a:schemeClr val="accent3">
                <a:lumMod val="75000"/>
              </a:schemeClr>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Graphs!$W$64:$AV$64</c:f>
              <c:numCache>
                <c:formatCode>General</c:formatCode>
                <c:ptCount val="26"/>
                <c:pt idx="0">
                  <c:v>153128127.99900001</c:v>
                </c:pt>
                <c:pt idx="1">
                  <c:v>148566965.00099999</c:v>
                </c:pt>
                <c:pt idx="2">
                  <c:v>155378110.097</c:v>
                </c:pt>
                <c:pt idx="3">
                  <c:v>157733654.54300001</c:v>
                </c:pt>
                <c:pt idx="4">
                  <c:v>154664460.37400001</c:v>
                </c:pt>
                <c:pt idx="5">
                  <c:v>152180573.264</c:v>
                </c:pt>
                <c:pt idx="6">
                  <c:v>156319321.36300001</c:v>
                </c:pt>
                <c:pt idx="7">
                  <c:v>162202356.086</c:v>
                </c:pt>
                <c:pt idx="8">
                  <c:v>152140748.82600001</c:v>
                </c:pt>
                <c:pt idx="9">
                  <c:v>155264796.28600001</c:v>
                </c:pt>
                <c:pt idx="10">
                  <c:v>162164476.39300001</c:v>
                </c:pt>
                <c:pt idx="11">
                  <c:v>168793421.31799999</c:v>
                </c:pt>
                <c:pt idx="12">
                  <c:v>172972323.88299999</c:v>
                </c:pt>
                <c:pt idx="13">
                  <c:v>181339635.06400001</c:v>
                </c:pt>
                <c:pt idx="14">
                  <c:v>190842077.89300001</c:v>
                </c:pt>
                <c:pt idx="15">
                  <c:v>189806311.28600001</c:v>
                </c:pt>
                <c:pt idx="16">
                  <c:v>195339232.98100001</c:v>
                </c:pt>
                <c:pt idx="17">
                  <c:v>204219886.905</c:v>
                </c:pt>
                <c:pt idx="18">
                  <c:v>212597788.88299999</c:v>
                </c:pt>
                <c:pt idx="19">
                  <c:v>211221426.67399999</c:v>
                </c:pt>
                <c:pt idx="20">
                  <c:v>201542573.86399999</c:v>
                </c:pt>
                <c:pt idx="21">
                  <c:v>207514801.72099999</c:v>
                </c:pt>
                <c:pt idx="22">
                  <c:v>215244882.324</c:v>
                </c:pt>
                <c:pt idx="23">
                  <c:v>213893431.26899999</c:v>
                </c:pt>
                <c:pt idx="24">
                  <c:v>215665549.33199999</c:v>
                </c:pt>
                <c:pt idx="25">
                  <c:v>219461951.43399999</c:v>
                </c:pt>
              </c:numCache>
            </c:numRef>
          </c:val>
          <c:extLst>
            <c:ext xmlns:c16="http://schemas.microsoft.com/office/drawing/2014/chart" uri="{C3380CC4-5D6E-409C-BE32-E72D297353CC}">
              <c16:uniqueId val="{00000000-8D09-454B-8FA1-006753C1F536}"/>
            </c:ext>
          </c:extLst>
        </c:ser>
        <c:ser>
          <c:idx val="1"/>
          <c:order val="1"/>
          <c:tx>
            <c:strRef>
              <c:f>Graphs!$B$65</c:f>
              <c:strCache>
                <c:ptCount val="1"/>
                <c:pt idx="0">
                  <c:v>Fossil fuels</c:v>
                </c:pt>
              </c:strCache>
            </c:strRef>
          </c:tx>
          <c:spPr>
            <a:solidFill>
              <a:schemeClr val="accent2"/>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Graphs!$W$65:$AV$65</c:f>
              <c:numCache>
                <c:formatCode>General</c:formatCode>
                <c:ptCount val="26"/>
                <c:pt idx="0">
                  <c:v>1468000</c:v>
                </c:pt>
                <c:pt idx="1">
                  <c:v>1470000</c:v>
                </c:pt>
                <c:pt idx="2">
                  <c:v>2110000</c:v>
                </c:pt>
                <c:pt idx="3">
                  <c:v>1966000</c:v>
                </c:pt>
                <c:pt idx="4">
                  <c:v>1683798</c:v>
                </c:pt>
                <c:pt idx="5">
                  <c:v>1426672</c:v>
                </c:pt>
                <c:pt idx="6">
                  <c:v>1162192</c:v>
                </c:pt>
                <c:pt idx="7">
                  <c:v>1124780</c:v>
                </c:pt>
                <c:pt idx="8">
                  <c:v>1205426</c:v>
                </c:pt>
                <c:pt idx="9">
                  <c:v>1051932</c:v>
                </c:pt>
                <c:pt idx="10">
                  <c:v>1421326</c:v>
                </c:pt>
                <c:pt idx="11">
                  <c:v>1464570</c:v>
                </c:pt>
                <c:pt idx="12">
                  <c:v>3770236</c:v>
                </c:pt>
                <c:pt idx="13">
                  <c:v>4977086</c:v>
                </c:pt>
                <c:pt idx="14">
                  <c:v>5236197.3</c:v>
                </c:pt>
                <c:pt idx="15">
                  <c:v>6469959.4000000004</c:v>
                </c:pt>
                <c:pt idx="16">
                  <c:v>5695976.7999999998</c:v>
                </c:pt>
                <c:pt idx="17">
                  <c:v>7298757.7000000002</c:v>
                </c:pt>
                <c:pt idx="18">
                  <c:v>7713302.4000000004</c:v>
                </c:pt>
                <c:pt idx="19">
                  <c:v>9038682</c:v>
                </c:pt>
                <c:pt idx="20">
                  <c:v>10666170</c:v>
                </c:pt>
                <c:pt idx="21">
                  <c:v>11039714</c:v>
                </c:pt>
                <c:pt idx="22">
                  <c:v>11230466</c:v>
                </c:pt>
                <c:pt idx="23">
                  <c:v>10687828</c:v>
                </c:pt>
                <c:pt idx="24">
                  <c:v>11444342.3676</c:v>
                </c:pt>
                <c:pt idx="25">
                  <c:v>10825498.735200001</c:v>
                </c:pt>
              </c:numCache>
            </c:numRef>
          </c:val>
          <c:extLst>
            <c:ext xmlns:c16="http://schemas.microsoft.com/office/drawing/2014/chart" uri="{C3380CC4-5D6E-409C-BE32-E72D297353CC}">
              <c16:uniqueId val="{00000001-8D09-454B-8FA1-006753C1F536}"/>
            </c:ext>
          </c:extLst>
        </c:ser>
        <c:ser>
          <c:idx val="2"/>
          <c:order val="2"/>
          <c:tx>
            <c:strRef>
              <c:f>Graphs!$B$66</c:f>
              <c:strCache>
                <c:ptCount val="1"/>
                <c:pt idx="0">
                  <c:v>Metal Ores</c:v>
                </c:pt>
              </c:strCache>
            </c:strRef>
          </c:tx>
          <c:spPr>
            <a:solidFill>
              <a:schemeClr val="bg1">
                <a:lumMod val="65000"/>
              </a:schemeClr>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Graphs!$W$66:$AV$66</c:f>
              <c:numCache>
                <c:formatCode>General</c:formatCode>
                <c:ptCount val="26"/>
                <c:pt idx="0">
                  <c:v>43396366.365199998</c:v>
                </c:pt>
                <c:pt idx="1">
                  <c:v>36211803.039999999</c:v>
                </c:pt>
                <c:pt idx="2">
                  <c:v>30764960.423300002</c:v>
                </c:pt>
                <c:pt idx="3">
                  <c:v>33069987.0167</c:v>
                </c:pt>
                <c:pt idx="4">
                  <c:v>28062363.096700002</c:v>
                </c:pt>
                <c:pt idx="5">
                  <c:v>26418660.633299999</c:v>
                </c:pt>
                <c:pt idx="6">
                  <c:v>17959688.756700002</c:v>
                </c:pt>
                <c:pt idx="7">
                  <c:v>15411100.536699999</c:v>
                </c:pt>
                <c:pt idx="8">
                  <c:v>15028136.1163</c:v>
                </c:pt>
                <c:pt idx="9">
                  <c:v>12355050.507300001</c:v>
                </c:pt>
                <c:pt idx="10">
                  <c:v>12304403.942299999</c:v>
                </c:pt>
                <c:pt idx="11">
                  <c:v>10102391.029300001</c:v>
                </c:pt>
                <c:pt idx="12">
                  <c:v>9583032.9706699997</c:v>
                </c:pt>
                <c:pt idx="13">
                  <c:v>9850785.7536699995</c:v>
                </c:pt>
                <c:pt idx="14">
                  <c:v>8452259.6089999992</c:v>
                </c:pt>
                <c:pt idx="15">
                  <c:v>9243005.2878200002</c:v>
                </c:pt>
                <c:pt idx="16">
                  <c:v>12708396.975199999</c:v>
                </c:pt>
                <c:pt idx="17">
                  <c:v>16436940.443</c:v>
                </c:pt>
                <c:pt idx="18">
                  <c:v>14722170.350099999</c:v>
                </c:pt>
                <c:pt idx="19">
                  <c:v>25694261.6985</c:v>
                </c:pt>
                <c:pt idx="20">
                  <c:v>31874296.927999999</c:v>
                </c:pt>
                <c:pt idx="21">
                  <c:v>43385107.052900001</c:v>
                </c:pt>
                <c:pt idx="22">
                  <c:v>42036964.426899999</c:v>
                </c:pt>
                <c:pt idx="23">
                  <c:v>48062789.778300002</c:v>
                </c:pt>
                <c:pt idx="24">
                  <c:v>52433916.799900003</c:v>
                </c:pt>
                <c:pt idx="25">
                  <c:v>55596860.994499996</c:v>
                </c:pt>
              </c:numCache>
            </c:numRef>
          </c:val>
          <c:extLst>
            <c:ext xmlns:c16="http://schemas.microsoft.com/office/drawing/2014/chart" uri="{C3380CC4-5D6E-409C-BE32-E72D297353CC}">
              <c16:uniqueId val="{00000002-8D09-454B-8FA1-006753C1F536}"/>
            </c:ext>
          </c:extLst>
        </c:ser>
        <c:ser>
          <c:idx val="3"/>
          <c:order val="3"/>
          <c:tx>
            <c:strRef>
              <c:f>Graphs!$B$67</c:f>
              <c:strCache>
                <c:ptCount val="1"/>
                <c:pt idx="0">
                  <c:v>Non-metallic minerals</c:v>
                </c:pt>
              </c:strCache>
            </c:strRef>
          </c:tx>
          <c:spPr>
            <a:solidFill>
              <a:schemeClr val="tx2">
                <a:lumMod val="20000"/>
                <a:lumOff val="80000"/>
              </a:schemeClr>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Graphs!$W$67:$AV$67</c:f>
              <c:numCache>
                <c:formatCode>General</c:formatCode>
                <c:ptCount val="26"/>
                <c:pt idx="0">
                  <c:v>52123031.272</c:v>
                </c:pt>
                <c:pt idx="1">
                  <c:v>50796003.932700001</c:v>
                </c:pt>
                <c:pt idx="2">
                  <c:v>56780266.614200003</c:v>
                </c:pt>
                <c:pt idx="3">
                  <c:v>59470964.550399996</c:v>
                </c:pt>
                <c:pt idx="4">
                  <c:v>76040379.963300005</c:v>
                </c:pt>
                <c:pt idx="5">
                  <c:v>81779494.049999997</c:v>
                </c:pt>
                <c:pt idx="6">
                  <c:v>102105117.81299999</c:v>
                </c:pt>
                <c:pt idx="7">
                  <c:v>113217383.502</c:v>
                </c:pt>
                <c:pt idx="8">
                  <c:v>106469775.867</c:v>
                </c:pt>
                <c:pt idx="9">
                  <c:v>87114835.049600005</c:v>
                </c:pt>
                <c:pt idx="10">
                  <c:v>89792122.878900006</c:v>
                </c:pt>
                <c:pt idx="11">
                  <c:v>86775599.760600001</c:v>
                </c:pt>
                <c:pt idx="12">
                  <c:v>97451573.439400002</c:v>
                </c:pt>
                <c:pt idx="13">
                  <c:v>87523836.977500007</c:v>
                </c:pt>
                <c:pt idx="14">
                  <c:v>94700494.434400007</c:v>
                </c:pt>
                <c:pt idx="15">
                  <c:v>95052858.496700004</c:v>
                </c:pt>
                <c:pt idx="16">
                  <c:v>88932356.518299997</c:v>
                </c:pt>
                <c:pt idx="17">
                  <c:v>98228582.942100003</c:v>
                </c:pt>
                <c:pt idx="18">
                  <c:v>109851952.767</c:v>
                </c:pt>
                <c:pt idx="19">
                  <c:v>122274476.73</c:v>
                </c:pt>
                <c:pt idx="20">
                  <c:v>130223724.433</c:v>
                </c:pt>
                <c:pt idx="21">
                  <c:v>137560252.07600001</c:v>
                </c:pt>
                <c:pt idx="22">
                  <c:v>123432849.654</c:v>
                </c:pt>
                <c:pt idx="23">
                  <c:v>124087517.191</c:v>
                </c:pt>
                <c:pt idx="24">
                  <c:v>127455312.98100001</c:v>
                </c:pt>
                <c:pt idx="25">
                  <c:v>130906221.421</c:v>
                </c:pt>
              </c:numCache>
            </c:numRef>
          </c:val>
          <c:extLst>
            <c:ext xmlns:c16="http://schemas.microsoft.com/office/drawing/2014/chart" uri="{C3380CC4-5D6E-409C-BE32-E72D297353CC}">
              <c16:uniqueId val="{00000003-8D09-454B-8FA1-006753C1F536}"/>
            </c:ext>
          </c:extLst>
        </c:ser>
        <c:dLbls>
          <c:showLegendKey val="0"/>
          <c:showVal val="0"/>
          <c:showCatName val="0"/>
          <c:showSerName val="0"/>
          <c:showPercent val="0"/>
          <c:showBubbleSize val="0"/>
        </c:dLbls>
        <c:gapWidth val="36"/>
        <c:overlap val="100"/>
        <c:axId val="556345128"/>
        <c:axId val="556347088"/>
      </c:barChart>
      <c:catAx>
        <c:axId val="556345128"/>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56347088"/>
        <c:crosses val="autoZero"/>
        <c:auto val="1"/>
        <c:lblAlgn val="ctr"/>
        <c:lblOffset val="100"/>
        <c:tickLblSkip val="5"/>
        <c:tickMarkSkip val="1"/>
        <c:noMultiLvlLbl val="0"/>
      </c:catAx>
      <c:valAx>
        <c:axId val="55634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345128"/>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3940017668863466"/>
          <c:y val="0.87828019108987887"/>
          <c:w val="0.78995873734243449"/>
          <c:h val="0.10055549383401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capita</a:t>
            </a:r>
          </a:p>
          <a:p>
            <a:pPr>
              <a:defRPr/>
            </a:pPr>
            <a:r>
              <a:rPr lang="en-US"/>
              <a:t> -  Lao PDR</a:t>
            </a:r>
          </a:p>
        </c:rich>
      </c:tx>
      <c:layout>
        <c:manualLayout>
          <c:xMode val="edge"/>
          <c:yMode val="edge"/>
          <c:x val="0.39105641945510577"/>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Graphs!$B$131</c:f>
              <c:strCache>
                <c:ptCount val="1"/>
                <c:pt idx="0">
                  <c:v>Biomass</c:v>
                </c:pt>
              </c:strCache>
            </c:strRef>
          </c:tx>
          <c:spPr>
            <a:solidFill>
              <a:schemeClr val="accent3">
                <a:lumMod val="75000"/>
              </a:schemeClr>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Graphs!$W$131:$AV$131</c:f>
              <c:numCache>
                <c:formatCode>General</c:formatCode>
                <c:ptCount val="26"/>
                <c:pt idx="0">
                  <c:v>2.1260147823422684</c:v>
                </c:pt>
                <c:pt idx="1">
                  <c:v>1.9423082736348147</c:v>
                </c:pt>
                <c:pt idx="2">
                  <c:v>2.0004473104118308</c:v>
                </c:pt>
                <c:pt idx="3">
                  <c:v>1.9292439016138054</c:v>
                </c:pt>
                <c:pt idx="4">
                  <c:v>2.0156207006368754</c:v>
                </c:pt>
                <c:pt idx="5">
                  <c:v>1.9713528993794278</c:v>
                </c:pt>
                <c:pt idx="6">
                  <c:v>1.8925472842897424</c:v>
                </c:pt>
                <c:pt idx="7">
                  <c:v>1.9632317268811588</c:v>
                </c:pt>
                <c:pt idx="8">
                  <c:v>1.9868827316443991</c:v>
                </c:pt>
                <c:pt idx="9">
                  <c:v>2.2154055670942947</c:v>
                </c:pt>
                <c:pt idx="10">
                  <c:v>2.3178769590327613</c:v>
                </c:pt>
                <c:pt idx="11">
                  <c:v>2.2547369483774311</c:v>
                </c:pt>
                <c:pt idx="12">
                  <c:v>2.3520478984213988</c:v>
                </c:pt>
                <c:pt idx="13">
                  <c:v>2.3082652040158429</c:v>
                </c:pt>
                <c:pt idx="14">
                  <c:v>2.3681024550380338</c:v>
                </c:pt>
                <c:pt idx="15">
                  <c:v>2.4532683518328597</c:v>
                </c:pt>
                <c:pt idx="16">
                  <c:v>2.5196897340514903</c:v>
                </c:pt>
                <c:pt idx="17">
                  <c:v>2.7141098611463264</c:v>
                </c:pt>
                <c:pt idx="18">
                  <c:v>2.8855322595761868</c:v>
                </c:pt>
                <c:pt idx="19">
                  <c:v>2.8979621849481072</c:v>
                </c:pt>
                <c:pt idx="20">
                  <c:v>3.0349663420782602</c:v>
                </c:pt>
                <c:pt idx="21">
                  <c:v>3.3403329805875974</c:v>
                </c:pt>
                <c:pt idx="22">
                  <c:v>3.4520047982326725</c:v>
                </c:pt>
                <c:pt idx="23">
                  <c:v>3.586932576700403</c:v>
                </c:pt>
                <c:pt idx="24">
                  <c:v>4.2253784376392147</c:v>
                </c:pt>
                <c:pt idx="25">
                  <c:v>4.288589598873747</c:v>
                </c:pt>
              </c:numCache>
            </c:numRef>
          </c:val>
          <c:extLst>
            <c:ext xmlns:c16="http://schemas.microsoft.com/office/drawing/2014/chart" uri="{C3380CC4-5D6E-409C-BE32-E72D297353CC}">
              <c16:uniqueId val="{00000000-16C7-44FF-8EBF-2D595D5E4AAB}"/>
            </c:ext>
          </c:extLst>
        </c:ser>
        <c:ser>
          <c:idx val="1"/>
          <c:order val="1"/>
          <c:tx>
            <c:strRef>
              <c:f>Graphs!$B$132</c:f>
              <c:strCache>
                <c:ptCount val="1"/>
                <c:pt idx="0">
                  <c:v>Fossil fuels</c:v>
                </c:pt>
              </c:strCache>
            </c:strRef>
          </c:tx>
          <c:spPr>
            <a:solidFill>
              <a:schemeClr val="accent2"/>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Graphs!$W$132:$AV$132</c:f>
              <c:numCache>
                <c:formatCode>General</c:formatCode>
                <c:ptCount val="26"/>
                <c:pt idx="0">
                  <c:v>2.3541749863871959E-4</c:v>
                </c:pt>
                <c:pt idx="1">
                  <c:v>2.2875544389414369E-4</c:v>
                </c:pt>
                <c:pt idx="2">
                  <c:v>2.2237537933867039E-4</c:v>
                </c:pt>
                <c:pt idx="3">
                  <c:v>2.1637468412494577E-4</c:v>
                </c:pt>
                <c:pt idx="4">
                  <c:v>2.1085432239332784E-4</c:v>
                </c:pt>
                <c:pt idx="5">
                  <c:v>4.8420121603022287E-3</c:v>
                </c:pt>
                <c:pt idx="6">
                  <c:v>1.0215617861012508E-2</c:v>
                </c:pt>
                <c:pt idx="7">
                  <c:v>1.8830746085058411E-2</c:v>
                </c:pt>
                <c:pt idx="8">
                  <c:v>4.7555414472441042E-2</c:v>
                </c:pt>
                <c:pt idx="9">
                  <c:v>7.8361630011907824E-2</c:v>
                </c:pt>
                <c:pt idx="10">
                  <c:v>7.7129905842898555E-2</c:v>
                </c:pt>
                <c:pt idx="11">
                  <c:v>6.9557265663121343E-2</c:v>
                </c:pt>
                <c:pt idx="12">
                  <c:v>9.0882812712409625E-2</c:v>
                </c:pt>
                <c:pt idx="13">
                  <c:v>8.0500310485583176E-2</c:v>
                </c:pt>
                <c:pt idx="14">
                  <c:v>0.10582672119322256</c:v>
                </c:pt>
                <c:pt idx="15">
                  <c:v>0.10826287111323701</c:v>
                </c:pt>
                <c:pt idx="16">
                  <c:v>0.11093252346314857</c:v>
                </c:pt>
                <c:pt idx="17">
                  <c:v>0.17466875972492579</c:v>
                </c:pt>
                <c:pt idx="18">
                  <c:v>0.12761654068463846</c:v>
                </c:pt>
                <c:pt idx="19">
                  <c:v>0.14268112611534281</c:v>
                </c:pt>
                <c:pt idx="20">
                  <c:v>0.15094102704173951</c:v>
                </c:pt>
                <c:pt idx="21">
                  <c:v>0.1507821434388335</c:v>
                </c:pt>
                <c:pt idx="22">
                  <c:v>0.15139950025104085</c:v>
                </c:pt>
                <c:pt idx="23">
                  <c:v>0.18241973283069793</c:v>
                </c:pt>
                <c:pt idx="24">
                  <c:v>0.18676753160420373</c:v>
                </c:pt>
                <c:pt idx="25">
                  <c:v>0.19741927030825976</c:v>
                </c:pt>
              </c:numCache>
            </c:numRef>
          </c:val>
          <c:extLst>
            <c:ext xmlns:c16="http://schemas.microsoft.com/office/drawing/2014/chart" uri="{C3380CC4-5D6E-409C-BE32-E72D297353CC}">
              <c16:uniqueId val="{00000001-16C7-44FF-8EBF-2D595D5E4AAB}"/>
            </c:ext>
          </c:extLst>
        </c:ser>
        <c:ser>
          <c:idx val="2"/>
          <c:order val="2"/>
          <c:tx>
            <c:strRef>
              <c:f>Graphs!$B$133</c:f>
              <c:strCache>
                <c:ptCount val="1"/>
                <c:pt idx="0">
                  <c:v>Metal Ores</c:v>
                </c:pt>
              </c:strCache>
            </c:strRef>
          </c:tx>
          <c:spPr>
            <a:solidFill>
              <a:schemeClr val="bg1">
                <a:lumMod val="65000"/>
              </a:schemeClr>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Graphs!$W$133:$AV$133</c:f>
              <c:numCache>
                <c:formatCode>General</c:formatCode>
                <c:ptCount val="26"/>
                <c:pt idx="0">
                  <c:v>6.2777018314488847E-3</c:v>
                </c:pt>
                <c:pt idx="1">
                  <c:v>4.5750373608988487E-3</c:v>
                </c:pt>
                <c:pt idx="2">
                  <c:v>8.5983802586229712E-3</c:v>
                </c:pt>
                <c:pt idx="3">
                  <c:v>9.5203372795852597E-3</c:v>
                </c:pt>
                <c:pt idx="4">
                  <c:v>1.7992620916210962E-2</c:v>
                </c:pt>
                <c:pt idx="5">
                  <c:v>1.6056737098102958E-2</c:v>
                </c:pt>
                <c:pt idx="6">
                  <c:v>2.0243092960699337E-2</c:v>
                </c:pt>
                <c:pt idx="7">
                  <c:v>9.8645440272356107E-3</c:v>
                </c:pt>
                <c:pt idx="8">
                  <c:v>7.6797896854099998E-3</c:v>
                </c:pt>
                <c:pt idx="9">
                  <c:v>6.849045328694247E-3</c:v>
                </c:pt>
                <c:pt idx="10">
                  <c:v>6.9874936958145605E-3</c:v>
                </c:pt>
                <c:pt idx="11">
                  <c:v>5.0895936587104069E-2</c:v>
                </c:pt>
                <c:pt idx="12">
                  <c:v>7.2417900184285223E-3</c:v>
                </c:pt>
                <c:pt idx="13">
                  <c:v>0.24210025587546738</c:v>
                </c:pt>
                <c:pt idx="14">
                  <c:v>0.26178443066613372</c:v>
                </c:pt>
                <c:pt idx="15">
                  <c:v>1.3104314425487709</c:v>
                </c:pt>
                <c:pt idx="16">
                  <c:v>2.287065675630267</c:v>
                </c:pt>
                <c:pt idx="17">
                  <c:v>2.2137962248515648</c:v>
                </c:pt>
                <c:pt idx="18">
                  <c:v>3.022037433460167</c:v>
                </c:pt>
                <c:pt idx="19">
                  <c:v>4.0216302974426279</c:v>
                </c:pt>
                <c:pt idx="20">
                  <c:v>4.2884012424159952</c:v>
                </c:pt>
                <c:pt idx="21">
                  <c:v>4.3749878749484248</c:v>
                </c:pt>
                <c:pt idx="22">
                  <c:v>4.7606723559218604</c:v>
                </c:pt>
                <c:pt idx="23">
                  <c:v>5.0402962951283321</c:v>
                </c:pt>
                <c:pt idx="24">
                  <c:v>5.1013614425276179</c:v>
                </c:pt>
                <c:pt idx="25">
                  <c:v>5.5432897192791026</c:v>
                </c:pt>
              </c:numCache>
            </c:numRef>
          </c:val>
          <c:extLst>
            <c:ext xmlns:c16="http://schemas.microsoft.com/office/drawing/2014/chart" uri="{C3380CC4-5D6E-409C-BE32-E72D297353CC}">
              <c16:uniqueId val="{00000002-16C7-44FF-8EBF-2D595D5E4AAB}"/>
            </c:ext>
          </c:extLst>
        </c:ser>
        <c:ser>
          <c:idx val="3"/>
          <c:order val="3"/>
          <c:tx>
            <c:strRef>
              <c:f>Graphs!$B$134</c:f>
              <c:strCache>
                <c:ptCount val="1"/>
                <c:pt idx="0">
                  <c:v>Non-metallic minerals</c:v>
                </c:pt>
              </c:strCache>
            </c:strRef>
          </c:tx>
          <c:spPr>
            <a:solidFill>
              <a:schemeClr val="tx2">
                <a:lumMod val="20000"/>
                <a:lumOff val="80000"/>
              </a:schemeClr>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Graphs!$W$134:$AV$134</c:f>
              <c:numCache>
                <c:formatCode>General</c:formatCode>
                <c:ptCount val="26"/>
                <c:pt idx="0">
                  <c:v>3.2461682281272899E-2</c:v>
                </c:pt>
                <c:pt idx="1">
                  <c:v>3.7033097421531817E-2</c:v>
                </c:pt>
                <c:pt idx="2">
                  <c:v>4.105808109503041E-2</c:v>
                </c:pt>
                <c:pt idx="3">
                  <c:v>5.2195234422077665E-2</c:v>
                </c:pt>
                <c:pt idx="4">
                  <c:v>4.7937984496124034E-2</c:v>
                </c:pt>
                <c:pt idx="5">
                  <c:v>4.8500560133098003E-2</c:v>
                </c:pt>
                <c:pt idx="6">
                  <c:v>4.7519348698619478E-2</c:v>
                </c:pt>
                <c:pt idx="7">
                  <c:v>5.1100746588150163E-2</c:v>
                </c:pt>
                <c:pt idx="8">
                  <c:v>0.12587434986385473</c:v>
                </c:pt>
                <c:pt idx="9">
                  <c:v>0.13155780965247371</c:v>
                </c:pt>
                <c:pt idx="10">
                  <c:v>0.16311812264511324</c:v>
                </c:pt>
                <c:pt idx="11">
                  <c:v>0.16280265695749868</c:v>
                </c:pt>
                <c:pt idx="12">
                  <c:v>0.48098985522523147</c:v>
                </c:pt>
                <c:pt idx="13">
                  <c:v>0.33229765605073164</c:v>
                </c:pt>
                <c:pt idx="14">
                  <c:v>0.37415484721926229</c:v>
                </c:pt>
                <c:pt idx="15">
                  <c:v>0.42403688625889729</c:v>
                </c:pt>
                <c:pt idx="16">
                  <c:v>0.41196885612665674</c:v>
                </c:pt>
                <c:pt idx="17">
                  <c:v>0.5377369043277751</c:v>
                </c:pt>
                <c:pt idx="18">
                  <c:v>0.57250968870912433</c:v>
                </c:pt>
                <c:pt idx="19">
                  <c:v>0.72778482836360492</c:v>
                </c:pt>
                <c:pt idx="20">
                  <c:v>0.94287563508858019</c:v>
                </c:pt>
                <c:pt idx="21">
                  <c:v>0.61681443852896278</c:v>
                </c:pt>
                <c:pt idx="22">
                  <c:v>0.63637614517576724</c:v>
                </c:pt>
                <c:pt idx="23">
                  <c:v>0.65829660904394149</c:v>
                </c:pt>
                <c:pt idx="24">
                  <c:v>0.69142541365912724</c:v>
                </c:pt>
                <c:pt idx="25">
                  <c:v>0.73519046534832366</c:v>
                </c:pt>
              </c:numCache>
            </c:numRef>
          </c:val>
          <c:extLst>
            <c:ext xmlns:c16="http://schemas.microsoft.com/office/drawing/2014/chart" uri="{C3380CC4-5D6E-409C-BE32-E72D297353CC}">
              <c16:uniqueId val="{00000003-16C7-44FF-8EBF-2D595D5E4AAB}"/>
            </c:ext>
          </c:extLst>
        </c:ser>
        <c:dLbls>
          <c:showLegendKey val="0"/>
          <c:showVal val="0"/>
          <c:showCatName val="0"/>
          <c:showSerName val="0"/>
          <c:showPercent val="0"/>
          <c:showBubbleSize val="0"/>
        </c:dLbls>
        <c:gapWidth val="36"/>
        <c:overlap val="100"/>
        <c:axId val="105172968"/>
        <c:axId val="105171008"/>
      </c:barChart>
      <c:catAx>
        <c:axId val="105172968"/>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05171008"/>
        <c:crosses val="autoZero"/>
        <c:auto val="1"/>
        <c:lblAlgn val="ctr"/>
        <c:lblOffset val="100"/>
        <c:tickLblSkip val="5"/>
        <c:tickMarkSkip val="1"/>
        <c:noMultiLvlLbl val="0"/>
      </c:catAx>
      <c:valAx>
        <c:axId val="10517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17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capita</a:t>
            </a:r>
          </a:p>
          <a:p>
            <a:pPr>
              <a:defRPr/>
            </a:pPr>
            <a:r>
              <a:rPr lang="en-US"/>
              <a:t> -  Philippines</a:t>
            </a:r>
          </a:p>
        </c:rich>
      </c:tx>
      <c:layout>
        <c:manualLayout>
          <c:xMode val="edge"/>
          <c:yMode val="edge"/>
          <c:x val="0.39775658695929339"/>
          <c:y val="3.587443383207061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Graphs!$B$137</c:f>
              <c:strCache>
                <c:ptCount val="1"/>
                <c:pt idx="0">
                  <c:v>Biomass</c:v>
                </c:pt>
              </c:strCache>
            </c:strRef>
          </c:tx>
          <c:spPr>
            <a:solidFill>
              <a:schemeClr val="accent3">
                <a:lumMod val="75000"/>
              </a:schemeClr>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Graphs!$W$137:$AV$137</c:f>
              <c:numCache>
                <c:formatCode>General</c:formatCode>
                <c:ptCount val="26"/>
                <c:pt idx="0">
                  <c:v>2.4719080431702154</c:v>
                </c:pt>
                <c:pt idx="1">
                  <c:v>2.339271065300959</c:v>
                </c:pt>
                <c:pt idx="2">
                  <c:v>2.3875343269395408</c:v>
                </c:pt>
                <c:pt idx="3">
                  <c:v>2.3664205745757476</c:v>
                </c:pt>
                <c:pt idx="4">
                  <c:v>2.2664735736597472</c:v>
                </c:pt>
                <c:pt idx="5">
                  <c:v>2.1791224965942568</c:v>
                </c:pt>
                <c:pt idx="6">
                  <c:v>2.1882006195467887</c:v>
                </c:pt>
                <c:pt idx="7">
                  <c:v>2.2206540427466956</c:v>
                </c:pt>
                <c:pt idx="8">
                  <c:v>2.0378842181257806</c:v>
                </c:pt>
                <c:pt idx="9">
                  <c:v>2.0353193726045902</c:v>
                </c:pt>
                <c:pt idx="10">
                  <c:v>2.0808392242687423</c:v>
                </c:pt>
                <c:pt idx="11">
                  <c:v>2.1203994043254388</c:v>
                </c:pt>
                <c:pt idx="12">
                  <c:v>2.1277279947083176</c:v>
                </c:pt>
                <c:pt idx="13">
                  <c:v>2.1855591816846931</c:v>
                </c:pt>
                <c:pt idx="14">
                  <c:v>2.2559165465244209</c:v>
                </c:pt>
                <c:pt idx="15">
                  <c:v>2.2034279774714065</c:v>
                </c:pt>
                <c:pt idx="16">
                  <c:v>2.2300806938813613</c:v>
                </c:pt>
                <c:pt idx="17">
                  <c:v>2.2954950912549164</c:v>
                </c:pt>
                <c:pt idx="18">
                  <c:v>2.3544250431810583</c:v>
                </c:pt>
                <c:pt idx="19">
                  <c:v>2.3048569537109347</c:v>
                </c:pt>
                <c:pt idx="20">
                  <c:v>2.1662183186985589</c:v>
                </c:pt>
                <c:pt idx="21">
                  <c:v>2.1958951765317178</c:v>
                </c:pt>
                <c:pt idx="22">
                  <c:v>2.241729698772478</c:v>
                </c:pt>
                <c:pt idx="23">
                  <c:v>2.1921672357969948</c:v>
                </c:pt>
                <c:pt idx="24">
                  <c:v>2.1753923653015788</c:v>
                </c:pt>
                <c:pt idx="25">
                  <c:v>2.1793770601501627</c:v>
                </c:pt>
              </c:numCache>
            </c:numRef>
          </c:val>
          <c:extLst>
            <c:ext xmlns:c16="http://schemas.microsoft.com/office/drawing/2014/chart" uri="{C3380CC4-5D6E-409C-BE32-E72D297353CC}">
              <c16:uniqueId val="{00000000-16E3-4007-A9E1-B67B241727F0}"/>
            </c:ext>
          </c:extLst>
        </c:ser>
        <c:ser>
          <c:idx val="1"/>
          <c:order val="1"/>
          <c:tx>
            <c:strRef>
              <c:f>Graphs!$B$138</c:f>
              <c:strCache>
                <c:ptCount val="1"/>
                <c:pt idx="0">
                  <c:v>Fossil fuels</c:v>
                </c:pt>
              </c:strCache>
            </c:strRef>
          </c:tx>
          <c:spPr>
            <a:solidFill>
              <a:schemeClr val="accent2"/>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Graphs!$W$138:$AV$138</c:f>
              <c:numCache>
                <c:formatCode>General</c:formatCode>
                <c:ptCount val="26"/>
                <c:pt idx="0">
                  <c:v>2.3697546981032599E-2</c:v>
                </c:pt>
                <c:pt idx="1">
                  <c:v>2.3145983132719067E-2</c:v>
                </c:pt>
                <c:pt idx="2">
                  <c:v>3.2422182421304256E-2</c:v>
                </c:pt>
                <c:pt idx="3">
                  <c:v>2.9495182008527077E-2</c:v>
                </c:pt>
                <c:pt idx="4">
                  <c:v>2.4674599847649772E-2</c:v>
                </c:pt>
                <c:pt idx="5">
                  <c:v>2.0428974499050363E-2</c:v>
                </c:pt>
                <c:pt idx="6">
                  <c:v>1.6268681518433605E-2</c:v>
                </c:pt>
                <c:pt idx="7">
                  <c:v>1.5398957909565246E-2</c:v>
                </c:pt>
                <c:pt idx="8">
                  <c:v>1.6146355532454706E-2</c:v>
                </c:pt>
                <c:pt idx="9">
                  <c:v>1.3789459230145811E-2</c:v>
                </c:pt>
                <c:pt idx="10">
                  <c:v>1.8237970220465992E-2</c:v>
                </c:pt>
                <c:pt idx="11">
                  <c:v>1.8398071034666227E-2</c:v>
                </c:pt>
                <c:pt idx="12">
                  <c:v>4.6377573612777993E-2</c:v>
                </c:pt>
                <c:pt idx="13">
                  <c:v>5.9985319819879868E-2</c:v>
                </c:pt>
                <c:pt idx="14">
                  <c:v>6.1896329469643505E-2</c:v>
                </c:pt>
                <c:pt idx="15">
                  <c:v>7.5108617086936849E-2</c:v>
                </c:pt>
                <c:pt idx="16">
                  <c:v>6.5027837473446329E-2</c:v>
                </c:pt>
                <c:pt idx="17">
                  <c:v>8.204030825069869E-2</c:v>
                </c:pt>
                <c:pt idx="18">
                  <c:v>8.542136036129172E-2</c:v>
                </c:pt>
                <c:pt idx="19">
                  <c:v>9.8630472240088571E-2</c:v>
                </c:pt>
                <c:pt idx="20">
                  <c:v>0.11464204510925978</c:v>
                </c:pt>
                <c:pt idx="21">
                  <c:v>0.11682084613647316</c:v>
                </c:pt>
                <c:pt idx="22">
                  <c:v>0.11696291633711675</c:v>
                </c:pt>
                <c:pt idx="23">
                  <c:v>0.10953822295724427</c:v>
                </c:pt>
                <c:pt idx="24">
                  <c:v>0.1154377001309983</c:v>
                </c:pt>
                <c:pt idx="25">
                  <c:v>0.10750311593431124</c:v>
                </c:pt>
              </c:numCache>
            </c:numRef>
          </c:val>
          <c:extLst>
            <c:ext xmlns:c16="http://schemas.microsoft.com/office/drawing/2014/chart" uri="{C3380CC4-5D6E-409C-BE32-E72D297353CC}">
              <c16:uniqueId val="{00000001-16E3-4007-A9E1-B67B241727F0}"/>
            </c:ext>
          </c:extLst>
        </c:ser>
        <c:ser>
          <c:idx val="2"/>
          <c:order val="2"/>
          <c:tx>
            <c:strRef>
              <c:f>Graphs!$B$139</c:f>
              <c:strCache>
                <c:ptCount val="1"/>
                <c:pt idx="0">
                  <c:v>Metal Ores</c:v>
                </c:pt>
              </c:strCache>
            </c:strRef>
          </c:tx>
          <c:spPr>
            <a:solidFill>
              <a:schemeClr val="bg1">
                <a:lumMod val="65000"/>
              </a:schemeClr>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Graphs!$W$139:$AV$139</c:f>
              <c:numCache>
                <c:formatCode>General</c:formatCode>
                <c:ptCount val="26"/>
                <c:pt idx="0">
                  <c:v>0.7005363969655517</c:v>
                </c:pt>
                <c:pt idx="1">
                  <c:v>0.57017536215590814</c:v>
                </c:pt>
                <c:pt idx="2">
                  <c:v>0.47273325072437844</c:v>
                </c:pt>
                <c:pt idx="3">
                  <c:v>0.4961369715550325</c:v>
                </c:pt>
                <c:pt idx="4">
                  <c:v>0.41122960128859071</c:v>
                </c:pt>
                <c:pt idx="5">
                  <c:v>0.37829728513404021</c:v>
                </c:pt>
                <c:pt idx="6">
                  <c:v>0.25140463585444156</c:v>
                </c:pt>
                <c:pt idx="7">
                  <c:v>0.21098782740155556</c:v>
                </c:pt>
                <c:pt idx="8">
                  <c:v>0.20129782228349388</c:v>
                </c:pt>
                <c:pt idx="9">
                  <c:v>0.16195862969926353</c:v>
                </c:pt>
                <c:pt idx="10">
                  <c:v>0.15788591264794405</c:v>
                </c:pt>
                <c:pt idx="11">
                  <c:v>0.12690722039713789</c:v>
                </c:pt>
                <c:pt idx="12">
                  <c:v>0.11788063586229788</c:v>
                </c:pt>
                <c:pt idx="13">
                  <c:v>0.11872459786931776</c:v>
                </c:pt>
                <c:pt idx="14">
                  <c:v>9.9912935962444382E-2</c:v>
                </c:pt>
                <c:pt idx="15">
                  <c:v>0.10730041751041047</c:v>
                </c:pt>
                <c:pt idx="16">
                  <c:v>0.14508478564226993</c:v>
                </c:pt>
                <c:pt idx="17">
                  <c:v>0.1847563264967812</c:v>
                </c:pt>
                <c:pt idx="18">
                  <c:v>0.16304142552173453</c:v>
                </c:pt>
                <c:pt idx="19">
                  <c:v>0.28037684755183057</c:v>
                </c:pt>
                <c:pt idx="20">
                  <c:v>0.34259106935720285</c:v>
                </c:pt>
                <c:pt idx="21">
                  <c:v>0.45909567183001732</c:v>
                </c:pt>
                <c:pt idx="22">
                  <c:v>0.43780604948448781</c:v>
                </c:pt>
                <c:pt idx="23">
                  <c:v>0.49258956849629193</c:v>
                </c:pt>
                <c:pt idx="24">
                  <c:v>0.52889458999206063</c:v>
                </c:pt>
                <c:pt idx="25">
                  <c:v>0.55210719979499379</c:v>
                </c:pt>
              </c:numCache>
            </c:numRef>
          </c:val>
          <c:extLst>
            <c:ext xmlns:c16="http://schemas.microsoft.com/office/drawing/2014/chart" uri="{C3380CC4-5D6E-409C-BE32-E72D297353CC}">
              <c16:uniqueId val="{00000002-16E3-4007-A9E1-B67B241727F0}"/>
            </c:ext>
          </c:extLst>
        </c:ser>
        <c:ser>
          <c:idx val="3"/>
          <c:order val="3"/>
          <c:tx>
            <c:strRef>
              <c:f>Graphs!$B$140</c:f>
              <c:strCache>
                <c:ptCount val="1"/>
                <c:pt idx="0">
                  <c:v>Non-metallic minerals</c:v>
                </c:pt>
              </c:strCache>
            </c:strRef>
          </c:tx>
          <c:spPr>
            <a:solidFill>
              <a:schemeClr val="tx2">
                <a:lumMod val="20000"/>
                <a:lumOff val="80000"/>
              </a:schemeClr>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Graphs!$W$140:$AV$140</c:f>
              <c:numCache>
                <c:formatCode>General</c:formatCode>
                <c:ptCount val="26"/>
                <c:pt idx="0">
                  <c:v>0.84140870733109763</c:v>
                </c:pt>
                <c:pt idx="1">
                  <c:v>0.79981187090871131</c:v>
                </c:pt>
                <c:pt idx="2">
                  <c:v>0.87248348914496887</c:v>
                </c:pt>
                <c:pt idx="3">
                  <c:v>0.89222122260259895</c:v>
                </c:pt>
                <c:pt idx="4">
                  <c:v>1.1143058418276259</c:v>
                </c:pt>
                <c:pt idx="5">
                  <c:v>1.1710268362263301</c:v>
                </c:pt>
                <c:pt idx="6">
                  <c:v>1.4292953686670007</c:v>
                </c:pt>
                <c:pt idx="7">
                  <c:v>1.5500184242059822</c:v>
                </c:pt>
                <c:pt idx="8">
                  <c:v>1.4261338768280658</c:v>
                </c:pt>
                <c:pt idx="9">
                  <c:v>1.1419620909501151</c:v>
                </c:pt>
                <c:pt idx="10">
                  <c:v>1.1521818802286043</c:v>
                </c:pt>
                <c:pt idx="11">
                  <c:v>1.0900835388348009</c:v>
                </c:pt>
                <c:pt idx="12">
                  <c:v>1.1987492350258218</c:v>
                </c:pt>
                <c:pt idx="13">
                  <c:v>1.0548632981142712</c:v>
                </c:pt>
                <c:pt idx="14">
                  <c:v>1.1194408210037776</c:v>
                </c:pt>
                <c:pt idx="15">
                  <c:v>1.1034518627500864</c:v>
                </c:pt>
                <c:pt idx="16">
                  <c:v>1.0152918505220383</c:v>
                </c:pt>
                <c:pt idx="17">
                  <c:v>1.1041198454360537</c:v>
                </c:pt>
                <c:pt idx="18">
                  <c:v>1.21656104701684</c:v>
                </c:pt>
                <c:pt idx="19">
                  <c:v>1.334264152980448</c:v>
                </c:pt>
                <c:pt idx="20">
                  <c:v>1.3996696181238253</c:v>
                </c:pt>
                <c:pt idx="21">
                  <c:v>1.4556450504301885</c:v>
                </c:pt>
                <c:pt idx="22">
                  <c:v>1.2855268933036894</c:v>
                </c:pt>
                <c:pt idx="23">
                  <c:v>1.2717575661096567</c:v>
                </c:pt>
                <c:pt idx="24">
                  <c:v>1.2856263581957761</c:v>
                </c:pt>
                <c:pt idx="25">
                  <c:v>1.299970287021089</c:v>
                </c:pt>
              </c:numCache>
            </c:numRef>
          </c:val>
          <c:extLst>
            <c:ext xmlns:c16="http://schemas.microsoft.com/office/drawing/2014/chart" uri="{C3380CC4-5D6E-409C-BE32-E72D297353CC}">
              <c16:uniqueId val="{00000003-16E3-4007-A9E1-B67B241727F0}"/>
            </c:ext>
          </c:extLst>
        </c:ser>
        <c:dLbls>
          <c:showLegendKey val="0"/>
          <c:showVal val="0"/>
          <c:showCatName val="0"/>
          <c:showSerName val="0"/>
          <c:showPercent val="0"/>
          <c:showBubbleSize val="0"/>
        </c:dLbls>
        <c:gapWidth val="36"/>
        <c:overlap val="100"/>
        <c:axId val="105172576"/>
        <c:axId val="105173752"/>
      </c:barChart>
      <c:catAx>
        <c:axId val="105172576"/>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05173752"/>
        <c:crosses val="autoZero"/>
        <c:auto val="1"/>
        <c:lblAlgn val="ctr"/>
        <c:lblOffset val="100"/>
        <c:tickLblSkip val="5"/>
        <c:tickMarkSkip val="1"/>
        <c:noMultiLvlLbl val="0"/>
      </c:catAx>
      <c:valAx>
        <c:axId val="105173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17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km</a:t>
            </a:r>
            <a:r>
              <a:rPr lang="en-US" baseline="30000"/>
              <a:t>2</a:t>
            </a:r>
          </a:p>
          <a:p>
            <a:pPr>
              <a:defRPr/>
            </a:pPr>
            <a:r>
              <a:rPr lang="en-US"/>
              <a:t> -  Lao PDR</a:t>
            </a:r>
          </a:p>
        </c:rich>
      </c:tx>
      <c:layout>
        <c:manualLayout>
          <c:xMode val="edge"/>
          <c:yMode val="edge"/>
          <c:x val="0.39105641945510577"/>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Graphs!$B$167</c:f>
              <c:strCache>
                <c:ptCount val="1"/>
                <c:pt idx="0">
                  <c:v>Biomass</c:v>
                </c:pt>
              </c:strCache>
            </c:strRef>
          </c:tx>
          <c:spPr>
            <a:solidFill>
              <a:schemeClr val="accent3">
                <a:lumMod val="75000"/>
              </a:schemeClr>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Graphs!$W$167:$AV$167</c:f>
              <c:numCache>
                <c:formatCode>General</c:formatCode>
                <c:ptCount val="26"/>
                <c:pt idx="0">
                  <c:v>37.946043013550707</c:v>
                </c:pt>
                <c:pt idx="1">
                  <c:v>35.676782248786743</c:v>
                </c:pt>
                <c:pt idx="2">
                  <c:v>37.798918220760939</c:v>
                </c:pt>
                <c:pt idx="3">
                  <c:v>37.464474469757768</c:v>
                </c:pt>
                <c:pt idx="4">
                  <c:v>40.16661720876489</c:v>
                </c:pt>
                <c:pt idx="5">
                  <c:v>40.237764908632535</c:v>
                </c:pt>
                <c:pt idx="6">
                  <c:v>39.492271920040338</c:v>
                </c:pt>
                <c:pt idx="7">
                  <c:v>41.8115935137713</c:v>
                </c:pt>
                <c:pt idx="8">
                  <c:v>43.120201535746546</c:v>
                </c:pt>
                <c:pt idx="9">
                  <c:v>48.928045755583106</c:v>
                </c:pt>
                <c:pt idx="10">
                  <c:v>52.035278594088112</c:v>
                </c:pt>
                <c:pt idx="11">
                  <c:v>51.392986317359608</c:v>
                </c:pt>
                <c:pt idx="12">
                  <c:v>54.378315651169146</c:v>
                </c:pt>
                <c:pt idx="13">
                  <c:v>54.109617840710939</c:v>
                </c:pt>
                <c:pt idx="14">
                  <c:v>56.307236598247862</c:v>
                </c:pt>
                <c:pt idx="15">
                  <c:v>59.219967312338497</c:v>
                </c:pt>
                <c:pt idx="16">
                  <c:v>61.81666693712053</c:v>
                </c:pt>
                <c:pt idx="17">
                  <c:v>67.73595752431774</c:v>
                </c:pt>
                <c:pt idx="18">
                  <c:v>73.296956901615587</c:v>
                </c:pt>
                <c:pt idx="19">
                  <c:v>74.924282914346946</c:v>
                </c:pt>
                <c:pt idx="20">
                  <c:v>79.835880262610559</c:v>
                </c:pt>
                <c:pt idx="21">
                  <c:v>89.361524893800294</c:v>
                </c:pt>
                <c:pt idx="22">
                  <c:v>93.888525637933583</c:v>
                </c:pt>
                <c:pt idx="23">
                  <c:v>99.16999328011093</c:v>
                </c:pt>
                <c:pt idx="24">
                  <c:v>118.76225963948824</c:v>
                </c:pt>
                <c:pt idx="25">
                  <c:v>122.57015941133217</c:v>
                </c:pt>
              </c:numCache>
            </c:numRef>
          </c:val>
          <c:extLst>
            <c:ext xmlns:c16="http://schemas.microsoft.com/office/drawing/2014/chart" uri="{C3380CC4-5D6E-409C-BE32-E72D297353CC}">
              <c16:uniqueId val="{00000000-37D0-4E14-A265-BFA5BFDD7592}"/>
            </c:ext>
          </c:extLst>
        </c:ser>
        <c:ser>
          <c:idx val="1"/>
          <c:order val="1"/>
          <c:tx>
            <c:strRef>
              <c:f>Graphs!$B$168</c:f>
              <c:strCache>
                <c:ptCount val="1"/>
                <c:pt idx="0">
                  <c:v>Fossil fuels</c:v>
                </c:pt>
              </c:strCache>
            </c:strRef>
          </c:tx>
          <c:spPr>
            <a:solidFill>
              <a:schemeClr val="accent2"/>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Graphs!$W$168:$AV$168</c:f>
              <c:numCache>
                <c:formatCode>General</c:formatCode>
                <c:ptCount val="26"/>
                <c:pt idx="0">
                  <c:v>4.2018346267778733E-3</c:v>
                </c:pt>
                <c:pt idx="1">
                  <c:v>4.2018346267778733E-3</c:v>
                </c:pt>
                <c:pt idx="2">
                  <c:v>4.2018346267778733E-3</c:v>
                </c:pt>
                <c:pt idx="3">
                  <c:v>4.2018346267778733E-3</c:v>
                </c:pt>
                <c:pt idx="4">
                  <c:v>4.2018346267778733E-3</c:v>
                </c:pt>
                <c:pt idx="5">
                  <c:v>9.8831491333851551E-2</c:v>
                </c:pt>
                <c:pt idx="6">
                  <c:v>0.21317193062879472</c:v>
                </c:pt>
                <c:pt idx="7">
                  <c:v>0.40104460929851465</c:v>
                </c:pt>
                <c:pt idx="8">
                  <c:v>1.0320684877413391</c:v>
                </c:pt>
                <c:pt idx="9">
                  <c:v>1.7306453841467258</c:v>
                </c:pt>
                <c:pt idx="10">
                  <c:v>1.7315311422508877</c:v>
                </c:pt>
                <c:pt idx="11">
                  <c:v>1.5854424193785583</c:v>
                </c:pt>
                <c:pt idx="12">
                  <c:v>2.1011707628311518</c:v>
                </c:pt>
                <c:pt idx="13">
                  <c:v>1.887062642912666</c:v>
                </c:pt>
                <c:pt idx="14">
                  <c:v>2.5162805840458833</c:v>
                </c:pt>
                <c:pt idx="15">
                  <c:v>2.6133805067333347</c:v>
                </c:pt>
                <c:pt idx="16">
                  <c:v>2.7215568499338221</c:v>
                </c:pt>
                <c:pt idx="17">
                  <c:v>4.3592029412382614</c:v>
                </c:pt>
                <c:pt idx="18">
                  <c:v>3.2416563881594151</c:v>
                </c:pt>
                <c:pt idx="19">
                  <c:v>3.6888959818483582</c:v>
                </c:pt>
                <c:pt idx="20">
                  <c:v>3.9705579579402928</c:v>
                </c:pt>
                <c:pt idx="21">
                  <c:v>4.0337661971890171</c:v>
                </c:pt>
                <c:pt idx="22">
                  <c:v>4.1178030425008929</c:v>
                </c:pt>
                <c:pt idx="23">
                  <c:v>5.0434635422172729</c:v>
                </c:pt>
                <c:pt idx="24">
                  <c:v>5.2494550270383833</c:v>
                </c:pt>
                <c:pt idx="25">
                  <c:v>5.6423471807390913</c:v>
                </c:pt>
              </c:numCache>
            </c:numRef>
          </c:val>
          <c:extLst>
            <c:ext xmlns:c16="http://schemas.microsoft.com/office/drawing/2014/chart" uri="{C3380CC4-5D6E-409C-BE32-E72D297353CC}">
              <c16:uniqueId val="{00000001-37D0-4E14-A265-BFA5BFDD7592}"/>
            </c:ext>
          </c:extLst>
        </c:ser>
        <c:ser>
          <c:idx val="2"/>
          <c:order val="2"/>
          <c:tx>
            <c:strRef>
              <c:f>Graphs!$B$169</c:f>
              <c:strCache>
                <c:ptCount val="1"/>
                <c:pt idx="0">
                  <c:v>Metal Ores</c:v>
                </c:pt>
              </c:strCache>
            </c:strRef>
          </c:tx>
          <c:spPr>
            <a:solidFill>
              <a:schemeClr val="bg1">
                <a:lumMod val="65000"/>
              </a:schemeClr>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Graphs!$W$169:$AV$169</c:f>
              <c:numCache>
                <c:formatCode>General</c:formatCode>
                <c:ptCount val="26"/>
                <c:pt idx="0">
                  <c:v>0.11204717187335868</c:v>
                </c:pt>
                <c:pt idx="1">
                  <c:v>8.4035378894514595E-2</c:v>
                </c:pt>
                <c:pt idx="2">
                  <c:v>0.16246839921006742</c:v>
                </c:pt>
                <c:pt idx="3">
                  <c:v>0.18487783356793211</c:v>
                </c:pt>
                <c:pt idx="4">
                  <c:v>0.35855094993592301</c:v>
                </c:pt>
                <c:pt idx="5">
                  <c:v>0.32773797768860691</c:v>
                </c:pt>
                <c:pt idx="6">
                  <c:v>0.42241783776970104</c:v>
                </c:pt>
                <c:pt idx="7">
                  <c:v>0.21008844723628647</c:v>
                </c:pt>
                <c:pt idx="8">
                  <c:v>0.16667016815479316</c:v>
                </c:pt>
                <c:pt idx="9">
                  <c:v>0.15126368201012627</c:v>
                </c:pt>
                <c:pt idx="10">
                  <c:v>0.15686604058908801</c:v>
                </c:pt>
                <c:pt idx="11">
                  <c:v>1.160088397235236</c:v>
                </c:pt>
                <c:pt idx="12">
                  <c:v>0.16742700850858211</c:v>
                </c:pt>
                <c:pt idx="13">
                  <c:v>5.6752371009054814</c:v>
                </c:pt>
                <c:pt idx="14">
                  <c:v>6.2245439777726421</c:v>
                </c:pt>
                <c:pt idx="15">
                  <c:v>31.632783724952205</c:v>
                </c:pt>
                <c:pt idx="16">
                  <c:v>56.109597631462847</c:v>
                </c:pt>
                <c:pt idx="17">
                  <c:v>55.249645270698963</c:v>
                </c:pt>
                <c:pt idx="18">
                  <c:v>76.764398242400048</c:v>
                </c:pt>
                <c:pt idx="19">
                  <c:v>103.97574121136998</c:v>
                </c:pt>
                <c:pt idx="20">
                  <c:v>112.80793574570895</c:v>
                </c:pt>
                <c:pt idx="21">
                  <c:v>117.0409028588836</c:v>
                </c:pt>
                <c:pt idx="22">
                  <c:v>129.48200673753649</c:v>
                </c:pt>
                <c:pt idx="23">
                  <c:v>139.35197805626169</c:v>
                </c:pt>
                <c:pt idx="24">
                  <c:v>143.38342022941657</c:v>
                </c:pt>
                <c:pt idx="25">
                  <c:v>158.43015259228133</c:v>
                </c:pt>
              </c:numCache>
            </c:numRef>
          </c:val>
          <c:extLst>
            <c:ext xmlns:c16="http://schemas.microsoft.com/office/drawing/2014/chart" uri="{C3380CC4-5D6E-409C-BE32-E72D297353CC}">
              <c16:uniqueId val="{00000002-37D0-4E14-A265-BFA5BFDD7592}"/>
            </c:ext>
          </c:extLst>
        </c:ser>
        <c:ser>
          <c:idx val="3"/>
          <c:order val="3"/>
          <c:tx>
            <c:strRef>
              <c:f>Graphs!$B$170</c:f>
              <c:strCache>
                <c:ptCount val="1"/>
                <c:pt idx="0">
                  <c:v>Non-metallic minerals</c:v>
                </c:pt>
              </c:strCache>
            </c:strRef>
          </c:tx>
          <c:spPr>
            <a:solidFill>
              <a:schemeClr val="tx2">
                <a:lumMod val="20000"/>
                <a:lumOff val="80000"/>
              </a:schemeClr>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Graphs!$W$170:$AV$170</c:f>
              <c:numCache>
                <c:formatCode>General</c:formatCode>
                <c:ptCount val="26"/>
                <c:pt idx="0">
                  <c:v>0.57939032332612028</c:v>
                </c:pt>
                <c:pt idx="1">
                  <c:v>0.68023277799953785</c:v>
                </c:pt>
                <c:pt idx="2">
                  <c:v>0.77580201264732451</c:v>
                </c:pt>
                <c:pt idx="3">
                  <c:v>1.0135924368158995</c:v>
                </c:pt>
                <c:pt idx="4">
                  <c:v>0.95529217000357158</c:v>
                </c:pt>
                <c:pt idx="5">
                  <c:v>0.98995676379755881</c:v>
                </c:pt>
                <c:pt idx="6">
                  <c:v>0.99159849576671777</c:v>
                </c:pt>
                <c:pt idx="7">
                  <c:v>1.0883094518792411</c:v>
                </c:pt>
                <c:pt idx="8">
                  <c:v>2.7317804155549483</c:v>
                </c:pt>
                <c:pt idx="9">
                  <c:v>2.9055025525746339</c:v>
                </c:pt>
                <c:pt idx="10">
                  <c:v>3.6619273178007941</c:v>
                </c:pt>
                <c:pt idx="11">
                  <c:v>3.7108163448811951</c:v>
                </c:pt>
                <c:pt idx="12">
                  <c:v>11.120274459547471</c:v>
                </c:pt>
                <c:pt idx="13">
                  <c:v>7.7896158322653841</c:v>
                </c:pt>
                <c:pt idx="14">
                  <c:v>8.8964163953024222</c:v>
                </c:pt>
                <c:pt idx="15">
                  <c:v>10.235916720939516</c:v>
                </c:pt>
                <c:pt idx="16">
                  <c:v>10.10701485325322</c:v>
                </c:pt>
                <c:pt idx="17">
                  <c:v>13.420283619403769</c:v>
                </c:pt>
                <c:pt idx="18">
                  <c:v>14.542626525767348</c:v>
                </c:pt>
                <c:pt idx="19">
                  <c:v>18.816241517678943</c:v>
                </c:pt>
                <c:pt idx="20">
                  <c:v>24.802682409294313</c:v>
                </c:pt>
                <c:pt idx="21">
                  <c:v>16.501192882203409</c:v>
                </c:pt>
                <c:pt idx="22">
                  <c:v>17.308324151893949</c:v>
                </c:pt>
                <c:pt idx="23">
                  <c:v>18.200305943654278</c:v>
                </c:pt>
                <c:pt idx="24">
                  <c:v>19.433820120548749</c:v>
                </c:pt>
                <c:pt idx="25">
                  <c:v>21.01213241740373</c:v>
                </c:pt>
              </c:numCache>
            </c:numRef>
          </c:val>
          <c:extLst>
            <c:ext xmlns:c16="http://schemas.microsoft.com/office/drawing/2014/chart" uri="{C3380CC4-5D6E-409C-BE32-E72D297353CC}">
              <c16:uniqueId val="{00000003-37D0-4E14-A265-BFA5BFDD7592}"/>
            </c:ext>
          </c:extLst>
        </c:ser>
        <c:dLbls>
          <c:showLegendKey val="0"/>
          <c:showVal val="0"/>
          <c:showCatName val="0"/>
          <c:showSerName val="0"/>
          <c:showPercent val="0"/>
          <c:showBubbleSize val="0"/>
        </c:dLbls>
        <c:gapWidth val="36"/>
        <c:overlap val="100"/>
        <c:axId val="594799784"/>
        <c:axId val="594803312"/>
      </c:barChart>
      <c:catAx>
        <c:axId val="59479978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94803312"/>
        <c:crosses val="autoZero"/>
        <c:auto val="1"/>
        <c:lblAlgn val="ctr"/>
        <c:lblOffset val="100"/>
        <c:tickLblSkip val="5"/>
        <c:tickMarkSkip val="1"/>
        <c:noMultiLvlLbl val="0"/>
      </c:catAx>
      <c:valAx>
        <c:axId val="59480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4799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km</a:t>
            </a:r>
            <a:r>
              <a:rPr lang="en-US" baseline="30000"/>
              <a:t>2</a:t>
            </a:r>
          </a:p>
          <a:p>
            <a:pPr>
              <a:defRPr/>
            </a:pPr>
            <a:r>
              <a:rPr lang="en-US"/>
              <a:t> -  Philippines</a:t>
            </a:r>
          </a:p>
        </c:rich>
      </c:tx>
      <c:layout>
        <c:manualLayout>
          <c:xMode val="edge"/>
          <c:yMode val="edge"/>
          <c:x val="0.39775658695929339"/>
          <c:y val="3.587443383207061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Graphs!$B$173</c:f>
              <c:strCache>
                <c:ptCount val="1"/>
                <c:pt idx="0">
                  <c:v>Biomass</c:v>
                </c:pt>
              </c:strCache>
            </c:strRef>
          </c:tx>
          <c:spPr>
            <a:solidFill>
              <a:schemeClr val="accent3">
                <a:lumMod val="75000"/>
              </a:schemeClr>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Graphs!$W$173:$AV$173</c:f>
              <c:numCache>
                <c:formatCode>General</c:formatCode>
                <c:ptCount val="26"/>
                <c:pt idx="0">
                  <c:v>507.41642255616676</c:v>
                </c:pt>
                <c:pt idx="1">
                  <c:v>492.30222347736759</c:v>
                </c:pt>
                <c:pt idx="2">
                  <c:v>514.87212571078271</c:v>
                </c:pt>
                <c:pt idx="3">
                  <c:v>522.67762788455173</c:v>
                </c:pt>
                <c:pt idx="4">
                  <c:v>512.50732445490098</c:v>
                </c:pt>
                <c:pt idx="5">
                  <c:v>504.27653676187953</c:v>
                </c:pt>
                <c:pt idx="6">
                  <c:v>517.99099132811989</c:v>
                </c:pt>
                <c:pt idx="7">
                  <c:v>537.48544000927825</c:v>
                </c:pt>
                <c:pt idx="8">
                  <c:v>504.14457162833855</c:v>
                </c:pt>
                <c:pt idx="9">
                  <c:v>514.49664088408781</c:v>
                </c:pt>
                <c:pt idx="10">
                  <c:v>537.3599191232023</c:v>
                </c:pt>
                <c:pt idx="11">
                  <c:v>559.32606971303596</c:v>
                </c:pt>
                <c:pt idx="12">
                  <c:v>573.17358301742991</c:v>
                </c:pt>
                <c:pt idx="13">
                  <c:v>600.90010956325807</c:v>
                </c:pt>
                <c:pt idx="14">
                  <c:v>632.38809030750883</c:v>
                </c:pt>
                <c:pt idx="15">
                  <c:v>628.95589928424681</c:v>
                </c:pt>
                <c:pt idx="16">
                  <c:v>647.2901881536219</c:v>
                </c:pt>
                <c:pt idx="17">
                  <c:v>676.7177642819272</c:v>
                </c:pt>
                <c:pt idx="18">
                  <c:v>704.47938525747225</c:v>
                </c:pt>
                <c:pt idx="19">
                  <c:v>699.91857205248857</c:v>
                </c:pt>
                <c:pt idx="20">
                  <c:v>667.84602645635891</c:v>
                </c:pt>
                <c:pt idx="21">
                  <c:v>687.63603194711379</c:v>
                </c:pt>
                <c:pt idx="22">
                  <c:v>713.25098523427664</c:v>
                </c:pt>
                <c:pt idx="23">
                  <c:v>708.7727194280601</c:v>
                </c:pt>
                <c:pt idx="24">
                  <c:v>714.64493780899988</c:v>
                </c:pt>
                <c:pt idx="25">
                  <c:v>727.2249699582477</c:v>
                </c:pt>
              </c:numCache>
            </c:numRef>
          </c:val>
          <c:extLst>
            <c:ext xmlns:c16="http://schemas.microsoft.com/office/drawing/2014/chart" uri="{C3380CC4-5D6E-409C-BE32-E72D297353CC}">
              <c16:uniqueId val="{00000000-ADD2-4485-852D-9AF86C9B5493}"/>
            </c:ext>
          </c:extLst>
        </c:ser>
        <c:ser>
          <c:idx val="1"/>
          <c:order val="1"/>
          <c:tx>
            <c:strRef>
              <c:f>Graphs!$B$174</c:f>
              <c:strCache>
                <c:ptCount val="1"/>
                <c:pt idx="0">
                  <c:v>Fossil fuels</c:v>
                </c:pt>
              </c:strCache>
            </c:strRef>
          </c:tx>
          <c:spPr>
            <a:solidFill>
              <a:schemeClr val="accent2"/>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Graphs!$W$174:$AV$174</c:f>
              <c:numCache>
                <c:formatCode>General</c:formatCode>
                <c:ptCount val="26"/>
                <c:pt idx="0">
                  <c:v>4.8644708065478159</c:v>
                </c:pt>
                <c:pt idx="1">
                  <c:v>4.8710981509709059</c:v>
                </c:pt>
                <c:pt idx="2">
                  <c:v>6.9918483663595996</c:v>
                </c:pt>
                <c:pt idx="3">
                  <c:v>6.5146795678971436</c:v>
                </c:pt>
                <c:pt idx="4">
                  <c:v>5.5795546424547684</c:v>
                </c:pt>
                <c:pt idx="5">
                  <c:v>4.7275233613890917</c:v>
                </c:pt>
                <c:pt idx="6">
                  <c:v>3.8511233348797136</c:v>
                </c:pt>
                <c:pt idx="7">
                  <c:v>3.7271522301013982</c:v>
                </c:pt>
                <c:pt idx="8">
                  <c:v>3.9943866392736429</c:v>
                </c:pt>
                <c:pt idx="9">
                  <c:v>3.4857578368347801</c:v>
                </c:pt>
                <c:pt idx="10">
                  <c:v>4.7098084697461724</c:v>
                </c:pt>
                <c:pt idx="11">
                  <c:v>4.8531049108622177</c:v>
                </c:pt>
                <c:pt idx="12">
                  <c:v>12.493326264165949</c:v>
                </c:pt>
                <c:pt idx="13">
                  <c:v>16.492431572668831</c:v>
                </c:pt>
                <c:pt idx="14">
                  <c:v>17.351041487176087</c:v>
                </c:pt>
                <c:pt idx="15">
                  <c:v>21.439324673603288</c:v>
                </c:pt>
                <c:pt idx="16">
                  <c:v>18.874600039764065</c:v>
                </c:pt>
                <c:pt idx="17">
                  <c:v>24.185690569288887</c:v>
                </c:pt>
                <c:pt idx="18">
                  <c:v>25.559355822122075</c:v>
                </c:pt>
                <c:pt idx="19">
                  <c:v>29.951229372390483</c:v>
                </c:pt>
                <c:pt idx="20">
                  <c:v>35.344191132613162</c:v>
                </c:pt>
                <c:pt idx="21">
                  <c:v>36.581993505202462</c:v>
                </c:pt>
                <c:pt idx="22">
                  <c:v>37.214083106899068</c:v>
                </c:pt>
                <c:pt idx="23">
                  <c:v>35.4159586453708</c:v>
                </c:pt>
                <c:pt idx="24">
                  <c:v>37.922799282921332</c:v>
                </c:pt>
                <c:pt idx="25">
                  <c:v>35.872154334945989</c:v>
                </c:pt>
              </c:numCache>
            </c:numRef>
          </c:val>
          <c:extLst>
            <c:ext xmlns:c16="http://schemas.microsoft.com/office/drawing/2014/chart" uri="{C3380CC4-5D6E-409C-BE32-E72D297353CC}">
              <c16:uniqueId val="{00000001-ADD2-4485-852D-9AF86C9B5493}"/>
            </c:ext>
          </c:extLst>
        </c:ser>
        <c:ser>
          <c:idx val="2"/>
          <c:order val="2"/>
          <c:tx>
            <c:strRef>
              <c:f>Graphs!$B$175</c:f>
              <c:strCache>
                <c:ptCount val="1"/>
                <c:pt idx="0">
                  <c:v>Metal Ores</c:v>
                </c:pt>
              </c:strCache>
            </c:strRef>
          </c:tx>
          <c:spPr>
            <a:solidFill>
              <a:schemeClr val="bg1">
                <a:lumMod val="65000"/>
              </a:schemeClr>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Graphs!$W$175:$AV$175</c:f>
              <c:numCache>
                <c:formatCode>General</c:formatCode>
                <c:ptCount val="26"/>
                <c:pt idx="0">
                  <c:v>143.80133330638213</c:v>
                </c:pt>
                <c:pt idx="1">
                  <c:v>119.99404546358274</c:v>
                </c:pt>
                <c:pt idx="2">
                  <c:v>101.94499444396581</c:v>
                </c:pt>
                <c:pt idx="3">
                  <c:v>109.58309701338723</c:v>
                </c:pt>
                <c:pt idx="4">
                  <c:v>92.989472783816026</c:v>
                </c:pt>
                <c:pt idx="5">
                  <c:v>87.54278160679965</c:v>
                </c:pt>
                <c:pt idx="6">
                  <c:v>59.512521561070983</c:v>
                </c:pt>
                <c:pt idx="7">
                  <c:v>51.067335597786467</c:v>
                </c:pt>
                <c:pt idx="8">
                  <c:v>49.79831703989661</c:v>
                </c:pt>
                <c:pt idx="9">
                  <c:v>40.940587538272915</c:v>
                </c:pt>
                <c:pt idx="10">
                  <c:v>40.772761423222214</c:v>
                </c:pt>
                <c:pt idx="11">
                  <c:v>33.476012423951225</c:v>
                </c:pt>
                <c:pt idx="12">
                  <c:v>31.755030057227117</c:v>
                </c:pt>
                <c:pt idx="13">
                  <c:v>32.642275013818015</c:v>
                </c:pt>
                <c:pt idx="14">
                  <c:v>28.008017791106102</c:v>
                </c:pt>
                <c:pt idx="15">
                  <c:v>30.628289773411094</c:v>
                </c:pt>
                <c:pt idx="16">
                  <c:v>42.111461910000664</c:v>
                </c:pt>
                <c:pt idx="17">
                  <c:v>54.466632788786534</c:v>
                </c:pt>
                <c:pt idx="18">
                  <c:v>48.784446782755651</c:v>
                </c:pt>
                <c:pt idx="19">
                  <c:v>85.142360986480213</c:v>
                </c:pt>
                <c:pt idx="20">
                  <c:v>105.62097199284247</c:v>
                </c:pt>
                <c:pt idx="21">
                  <c:v>143.76402363609253</c:v>
                </c:pt>
                <c:pt idx="22">
                  <c:v>139.29672087911723</c:v>
                </c:pt>
                <c:pt idx="23">
                  <c:v>159.2643308976738</c:v>
                </c:pt>
                <c:pt idx="24">
                  <c:v>173.74881304228248</c:v>
                </c:pt>
                <c:pt idx="25">
                  <c:v>184.22977332659553</c:v>
                </c:pt>
              </c:numCache>
            </c:numRef>
          </c:val>
          <c:extLst>
            <c:ext xmlns:c16="http://schemas.microsoft.com/office/drawing/2014/chart" uri="{C3380CC4-5D6E-409C-BE32-E72D297353CC}">
              <c16:uniqueId val="{00000002-ADD2-4485-852D-9AF86C9B5493}"/>
            </c:ext>
          </c:extLst>
        </c:ser>
        <c:ser>
          <c:idx val="3"/>
          <c:order val="3"/>
          <c:tx>
            <c:strRef>
              <c:f>Graphs!$B$176</c:f>
              <c:strCache>
                <c:ptCount val="1"/>
                <c:pt idx="0">
                  <c:v>Non-metallic minerals</c:v>
                </c:pt>
              </c:strCache>
            </c:strRef>
          </c:tx>
          <c:spPr>
            <a:solidFill>
              <a:schemeClr val="tx2">
                <a:lumMod val="20000"/>
                <a:lumOff val="80000"/>
              </a:schemeClr>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Graphs!$W$176:$AV$176</c:f>
              <c:numCache>
                <c:formatCode>General</c:formatCode>
                <c:ptCount val="26"/>
                <c:pt idx="0">
                  <c:v>172.71864030750879</c:v>
                </c:pt>
                <c:pt idx="1">
                  <c:v>168.32130668931009</c:v>
                </c:pt>
                <c:pt idx="2">
                  <c:v>188.15119164358143</c:v>
                </c:pt>
                <c:pt idx="3">
                  <c:v>197.06728262442837</c:v>
                </c:pt>
                <c:pt idx="4">
                  <c:v>251.97289403969782</c:v>
                </c:pt>
                <c:pt idx="5">
                  <c:v>270.9904369076811</c:v>
                </c:pt>
                <c:pt idx="6">
                  <c:v>338.34289155344953</c:v>
                </c:pt>
                <c:pt idx="7">
                  <c:v>375.16529757439196</c:v>
                </c:pt>
                <c:pt idx="8">
                  <c:v>352.80593765988471</c:v>
                </c:pt>
                <c:pt idx="9">
                  <c:v>288.67000811717145</c:v>
                </c:pt>
                <c:pt idx="10">
                  <c:v>297.54166239943009</c:v>
                </c:pt>
                <c:pt idx="11">
                  <c:v>287.54589356683675</c:v>
                </c:pt>
                <c:pt idx="12">
                  <c:v>322.92257087746043</c:v>
                </c:pt>
                <c:pt idx="13">
                  <c:v>290.02530644012194</c:v>
                </c:pt>
                <c:pt idx="14">
                  <c:v>313.80639682682749</c:v>
                </c:pt>
                <c:pt idx="15">
                  <c:v>314.97401582841809</c:v>
                </c:pt>
                <c:pt idx="16">
                  <c:v>294.69267850188879</c:v>
                </c:pt>
                <c:pt idx="17">
                  <c:v>325.49732567466367</c:v>
                </c:pt>
                <c:pt idx="18">
                  <c:v>364.01336326794353</c:v>
                </c:pt>
                <c:pt idx="19">
                  <c:v>405.17753572138645</c:v>
                </c:pt>
                <c:pt idx="20">
                  <c:v>431.51873693750412</c:v>
                </c:pt>
                <c:pt idx="21">
                  <c:v>455.82958471734378</c:v>
                </c:pt>
                <c:pt idx="22">
                  <c:v>409.01600389025117</c:v>
                </c:pt>
                <c:pt idx="23">
                  <c:v>411.18535751540855</c:v>
                </c:pt>
                <c:pt idx="24">
                  <c:v>422.34512883888925</c:v>
                </c:pt>
                <c:pt idx="25">
                  <c:v>433.78030824110283</c:v>
                </c:pt>
              </c:numCache>
            </c:numRef>
          </c:val>
          <c:extLst>
            <c:ext xmlns:c16="http://schemas.microsoft.com/office/drawing/2014/chart" uri="{C3380CC4-5D6E-409C-BE32-E72D297353CC}">
              <c16:uniqueId val="{00000003-ADD2-4485-852D-9AF86C9B5493}"/>
            </c:ext>
          </c:extLst>
        </c:ser>
        <c:dLbls>
          <c:showLegendKey val="0"/>
          <c:showVal val="0"/>
          <c:showCatName val="0"/>
          <c:showSerName val="0"/>
          <c:showPercent val="0"/>
          <c:showBubbleSize val="0"/>
        </c:dLbls>
        <c:gapWidth val="36"/>
        <c:overlap val="100"/>
        <c:axId val="107148264"/>
        <c:axId val="107147872"/>
      </c:barChart>
      <c:catAx>
        <c:axId val="10714826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07147872"/>
        <c:crosses val="autoZero"/>
        <c:auto val="1"/>
        <c:lblAlgn val="ctr"/>
        <c:lblOffset val="100"/>
        <c:tickLblSkip val="5"/>
        <c:tickMarkSkip val="1"/>
        <c:noMultiLvlLbl val="0"/>
      </c:catAx>
      <c:valAx>
        <c:axId val="107147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14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DMC</a:t>
            </a:r>
            <a:r>
              <a:rPr lang="en-US" baseline="0"/>
              <a:t> per $US GDP</a:t>
            </a:r>
          </a:p>
          <a:p>
            <a:pPr>
              <a:defRPr/>
            </a:pPr>
            <a:r>
              <a:rPr lang="en-US"/>
              <a:t> -  Lao PDR</a:t>
            </a:r>
          </a:p>
        </c:rich>
      </c:tx>
      <c:layout>
        <c:manualLayout>
          <c:xMode val="edge"/>
          <c:yMode val="edge"/>
          <c:x val="0.39552320110929529"/>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Graphs!$B$94</c:f>
              <c:strCache>
                <c:ptCount val="1"/>
                <c:pt idx="0">
                  <c:v>Biomass</c:v>
                </c:pt>
              </c:strCache>
            </c:strRef>
          </c:tx>
          <c:spPr>
            <a:solidFill>
              <a:schemeClr val="accent3">
                <a:lumMod val="75000"/>
              </a:schemeClr>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Graphs!$W$94:$AV$94</c:f>
              <c:numCache>
                <c:formatCode>General</c:formatCode>
                <c:ptCount val="26"/>
                <c:pt idx="0">
                  <c:v>8.1771450829110108</c:v>
                </c:pt>
                <c:pt idx="1">
                  <c:v>7.2749642907946894</c:v>
                </c:pt>
                <c:pt idx="2">
                  <c:v>7.3695880463870367</c:v>
                </c:pt>
                <c:pt idx="3">
                  <c:v>6.8453310912506398</c:v>
                </c:pt>
                <c:pt idx="4">
                  <c:v>6.8279662143780806</c:v>
                </c:pt>
                <c:pt idx="5">
                  <c:v>6.4231734247590753</c:v>
                </c:pt>
                <c:pt idx="6">
                  <c:v>5.8676508541898107</c:v>
                </c:pt>
                <c:pt idx="7">
                  <c:v>5.8574345008796849</c:v>
                </c:pt>
                <c:pt idx="8">
                  <c:v>5.8548956150693794</c:v>
                </c:pt>
                <c:pt idx="9">
                  <c:v>6.1676430284649353</c:v>
                </c:pt>
                <c:pt idx="10">
                  <c:v>6.2089910467258322</c:v>
                </c:pt>
                <c:pt idx="11">
                  <c:v>5.7785153617003706</c:v>
                </c:pt>
                <c:pt idx="12">
                  <c:v>5.7748412579284016</c:v>
                </c:pt>
                <c:pt idx="13">
                  <c:v>5.4032637224704523</c:v>
                </c:pt>
                <c:pt idx="14">
                  <c:v>5.250985493027871</c:v>
                </c:pt>
                <c:pt idx="15">
                  <c:v>5.173594517852016</c:v>
                </c:pt>
                <c:pt idx="16">
                  <c:v>5.4202224204499112</c:v>
                </c:pt>
                <c:pt idx="17">
                  <c:v>5.0436069898748705</c:v>
                </c:pt>
                <c:pt idx="18">
                  <c:v>5.0500461260296561</c:v>
                </c:pt>
                <c:pt idx="19">
                  <c:v>4.7623259067416326</c:v>
                </c:pt>
                <c:pt idx="20">
                  <c:v>4.6804341838891128</c:v>
                </c:pt>
                <c:pt idx="21">
                  <c:v>4.8404872423903624</c:v>
                </c:pt>
                <c:pt idx="22">
                  <c:v>4.698038644309313</c:v>
                </c:pt>
                <c:pt idx="23">
                  <c:v>4.5357337741857373</c:v>
                </c:pt>
                <c:pt idx="24">
                  <c:v>5.0395798087561214</c:v>
                </c:pt>
                <c:pt idx="25">
                  <c:v>4.8381629397559154</c:v>
                </c:pt>
              </c:numCache>
            </c:numRef>
          </c:val>
          <c:extLst>
            <c:ext xmlns:c16="http://schemas.microsoft.com/office/drawing/2014/chart" uri="{C3380CC4-5D6E-409C-BE32-E72D297353CC}">
              <c16:uniqueId val="{00000000-0A79-4815-A3B3-57CB54BD8659}"/>
            </c:ext>
          </c:extLst>
        </c:ser>
        <c:ser>
          <c:idx val="1"/>
          <c:order val="1"/>
          <c:tx>
            <c:strRef>
              <c:f>Graphs!$B$95</c:f>
              <c:strCache>
                <c:ptCount val="1"/>
                <c:pt idx="0">
                  <c:v>Fossil fuels</c:v>
                </c:pt>
              </c:strCache>
            </c:strRef>
          </c:tx>
          <c:spPr>
            <a:solidFill>
              <a:schemeClr val="accent2"/>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Graphs!$W$95:$AV$95</c:f>
              <c:numCache>
                <c:formatCode>General</c:formatCode>
                <c:ptCount val="26"/>
                <c:pt idx="0">
                  <c:v>9.1102859869845868E-4</c:v>
                </c:pt>
                <c:pt idx="1">
                  <c:v>8.7349819302908588E-4</c:v>
                </c:pt>
                <c:pt idx="2">
                  <c:v>8.2749087732875506E-4</c:v>
                </c:pt>
                <c:pt idx="3">
                  <c:v>7.8129629227803653E-4</c:v>
                </c:pt>
                <c:pt idx="4">
                  <c:v>7.2235889596707114E-4</c:v>
                </c:pt>
                <c:pt idx="5">
                  <c:v>1.5874454245211344E-2</c:v>
                </c:pt>
                <c:pt idx="6">
                  <c:v>3.2021429411585742E-2</c:v>
                </c:pt>
                <c:pt idx="7">
                  <c:v>5.6368836611123317E-2</c:v>
                </c:pt>
                <c:pt idx="8">
                  <c:v>0.13952654933922407</c:v>
                </c:pt>
                <c:pt idx="9">
                  <c:v>0.21803735042721106</c:v>
                </c:pt>
                <c:pt idx="10">
                  <c:v>0.20619230099196073</c:v>
                </c:pt>
                <c:pt idx="11">
                  <c:v>0.17852803859010036</c:v>
                </c:pt>
                <c:pt idx="12">
                  <c:v>0.22338009221665064</c:v>
                </c:pt>
                <c:pt idx="13">
                  <c:v>0.18888821214437512</c:v>
                </c:pt>
                <c:pt idx="14">
                  <c:v>0.23534633469545932</c:v>
                </c:pt>
                <c:pt idx="15">
                  <c:v>0.2289366854886436</c:v>
                </c:pt>
                <c:pt idx="16">
                  <c:v>0.24059065898814455</c:v>
                </c:pt>
                <c:pt idx="17">
                  <c:v>0.32592818007583579</c:v>
                </c:pt>
                <c:pt idx="18">
                  <c:v>0.22486645841044861</c:v>
                </c:pt>
                <c:pt idx="19">
                  <c:v>0.23803332805017052</c:v>
                </c:pt>
                <c:pt idx="20">
                  <c:v>0.23694225404490438</c:v>
                </c:pt>
                <c:pt idx="21">
                  <c:v>0.22279998614411681</c:v>
                </c:pt>
                <c:pt idx="22">
                  <c:v>0.21079240724492851</c:v>
                </c:pt>
                <c:pt idx="23">
                  <c:v>0.23912406009860121</c:v>
                </c:pt>
                <c:pt idx="24">
                  <c:v>0.23139071019453283</c:v>
                </c:pt>
                <c:pt idx="25">
                  <c:v>0.23122575697528683</c:v>
                </c:pt>
              </c:numCache>
            </c:numRef>
          </c:val>
          <c:extLst>
            <c:ext xmlns:c16="http://schemas.microsoft.com/office/drawing/2014/chart" uri="{C3380CC4-5D6E-409C-BE32-E72D297353CC}">
              <c16:uniqueId val="{00000001-0A79-4815-A3B3-57CB54BD8659}"/>
            </c:ext>
          </c:extLst>
        </c:ser>
        <c:ser>
          <c:idx val="2"/>
          <c:order val="2"/>
          <c:tx>
            <c:strRef>
              <c:f>Graphs!$B$96</c:f>
              <c:strCache>
                <c:ptCount val="1"/>
                <c:pt idx="0">
                  <c:v>Metal Ores</c:v>
                </c:pt>
              </c:strCache>
            </c:strRef>
          </c:tx>
          <c:spPr>
            <a:solidFill>
              <a:schemeClr val="bg1">
                <a:lumMod val="65000"/>
              </a:schemeClr>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Graphs!$W$96:$AV$96</c:f>
              <c:numCache>
                <c:formatCode>General</c:formatCode>
                <c:ptCount val="26"/>
                <c:pt idx="0">
                  <c:v>2.4293716208957216E-2</c:v>
                </c:pt>
                <c:pt idx="1">
                  <c:v>1.7469690774375535E-2</c:v>
                </c:pt>
                <c:pt idx="2">
                  <c:v>3.1995813767576015E-2</c:v>
                </c:pt>
                <c:pt idx="3">
                  <c:v>3.4376499486793631E-2</c:v>
                </c:pt>
                <c:pt idx="4">
                  <c:v>6.1640328891827634E-2</c:v>
                </c:pt>
                <c:pt idx="5">
                  <c:v>5.2641738589791806E-2</c:v>
                </c:pt>
                <c:pt idx="6">
                  <c:v>6.3453114743757186E-2</c:v>
                </c:pt>
                <c:pt idx="7">
                  <c:v>2.9528987752412351E-2</c:v>
                </c:pt>
                <c:pt idx="8">
                  <c:v>2.2532335515174411E-2</c:v>
                </c:pt>
                <c:pt idx="9">
                  <c:v>1.905712905917643E-2</c:v>
                </c:pt>
                <c:pt idx="10">
                  <c:v>1.8679750578737119E-2</c:v>
                </c:pt>
                <c:pt idx="11">
                  <c:v>0.13063123808098917</c:v>
                </c:pt>
                <c:pt idx="12">
                  <c:v>1.7799534079663205E-2</c:v>
                </c:pt>
                <c:pt idx="13">
                  <c:v>0.56807090825075224</c:v>
                </c:pt>
                <c:pt idx="14">
                  <c:v>0.58217816391686383</c:v>
                </c:pt>
                <c:pt idx="15">
                  <c:v>2.7710869657560431</c:v>
                </c:pt>
                <c:pt idx="16">
                  <c:v>4.9601922039738167</c:v>
                </c:pt>
                <c:pt idx="17">
                  <c:v>4.1308965367414832</c:v>
                </c:pt>
                <c:pt idx="18">
                  <c:v>5.3249747344686433</c:v>
                </c:pt>
                <c:pt idx="19">
                  <c:v>6.709240878249048</c:v>
                </c:pt>
                <c:pt idx="20">
                  <c:v>6.7317910613264385</c:v>
                </c:pt>
                <c:pt idx="21">
                  <c:v>6.4646065886084552</c:v>
                </c:pt>
                <c:pt idx="22">
                  <c:v>6.6282489991393163</c:v>
                </c:pt>
                <c:pt idx="23">
                  <c:v>6.6070490044495971</c:v>
                </c:pt>
                <c:pt idx="24">
                  <c:v>6.3201972902173527</c:v>
                </c:pt>
                <c:pt idx="25">
                  <c:v>6.4925341861118655</c:v>
                </c:pt>
              </c:numCache>
            </c:numRef>
          </c:val>
          <c:extLst>
            <c:ext xmlns:c16="http://schemas.microsoft.com/office/drawing/2014/chart" uri="{C3380CC4-5D6E-409C-BE32-E72D297353CC}">
              <c16:uniqueId val="{00000002-0A79-4815-A3B3-57CB54BD8659}"/>
            </c:ext>
          </c:extLst>
        </c:ser>
        <c:ser>
          <c:idx val="3"/>
          <c:order val="3"/>
          <c:tx>
            <c:strRef>
              <c:f>Graphs!$B$97</c:f>
              <c:strCache>
                <c:ptCount val="1"/>
                <c:pt idx="0">
                  <c:v>Non-metallic minerals</c:v>
                </c:pt>
              </c:strCache>
            </c:strRef>
          </c:tx>
          <c:spPr>
            <a:solidFill>
              <a:schemeClr val="tx2">
                <a:lumMod val="20000"/>
                <a:lumOff val="80000"/>
              </a:schemeClr>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Graphs!$W$97:$AV$97</c:f>
              <c:numCache>
                <c:formatCode>General</c:formatCode>
                <c:ptCount val="26"/>
                <c:pt idx="0">
                  <c:v>0.12562159181500462</c:v>
                </c:pt>
                <c:pt idx="1">
                  <c:v>0.14141015894226019</c:v>
                </c:pt>
                <c:pt idx="2">
                  <c:v>0.15278304481279284</c:v>
                </c:pt>
                <c:pt idx="3">
                  <c:v>0.18846910530902869</c:v>
                </c:pt>
                <c:pt idx="4">
                  <c:v>0.16422916619613245</c:v>
                </c:pt>
                <c:pt idx="5">
                  <c:v>0.15900825880039277</c:v>
                </c:pt>
                <c:pt idx="6">
                  <c:v>0.14895207423964441</c:v>
                </c:pt>
                <c:pt idx="7">
                  <c:v>0.1529673663551456</c:v>
                </c:pt>
                <c:pt idx="8">
                  <c:v>0.36931259840033043</c:v>
                </c:pt>
                <c:pt idx="9">
                  <c:v>0.36605308287070915</c:v>
                </c:pt>
                <c:pt idx="10">
                  <c:v>0.43606563075794869</c:v>
                </c:pt>
                <c:pt idx="11">
                  <c:v>0.4178548243205184</c:v>
                </c:pt>
                <c:pt idx="12">
                  <c:v>1.1822208733292729</c:v>
                </c:pt>
                <c:pt idx="13">
                  <c:v>0.7797126467286134</c:v>
                </c:pt>
                <c:pt idx="14">
                  <c:v>0.83207691695197594</c:v>
                </c:pt>
                <c:pt idx="15">
                  <c:v>0.89668413803194891</c:v>
                </c:pt>
                <c:pt idx="16">
                  <c:v>0.89347880570868321</c:v>
                </c:pt>
                <c:pt idx="17">
                  <c:v>1.0034055938977098</c:v>
                </c:pt>
                <c:pt idx="18">
                  <c:v>1.0087894987204096</c:v>
                </c:pt>
                <c:pt idx="19">
                  <c:v>1.2141552952123948</c:v>
                </c:pt>
                <c:pt idx="20">
                  <c:v>1.480095124833956</c:v>
                </c:pt>
                <c:pt idx="21">
                  <c:v>0.91142256784201126</c:v>
                </c:pt>
                <c:pt idx="22">
                  <c:v>0.88602181204310715</c:v>
                </c:pt>
                <c:pt idx="23">
                  <c:v>0.86292505454891688</c:v>
                </c:pt>
                <c:pt idx="24">
                  <c:v>0.8566232906701492</c:v>
                </c:pt>
                <c:pt idx="25">
                  <c:v>0.86108601052846234</c:v>
                </c:pt>
              </c:numCache>
            </c:numRef>
          </c:val>
          <c:extLst>
            <c:ext xmlns:c16="http://schemas.microsoft.com/office/drawing/2014/chart" uri="{C3380CC4-5D6E-409C-BE32-E72D297353CC}">
              <c16:uniqueId val="{00000003-0A79-4815-A3B3-57CB54BD8659}"/>
            </c:ext>
          </c:extLst>
        </c:ser>
        <c:dLbls>
          <c:showLegendKey val="0"/>
          <c:showVal val="0"/>
          <c:showCatName val="0"/>
          <c:showSerName val="0"/>
          <c:showPercent val="0"/>
          <c:showBubbleSize val="0"/>
        </c:dLbls>
        <c:gapWidth val="36"/>
        <c:overlap val="100"/>
        <c:axId val="107151400"/>
        <c:axId val="230653656"/>
      </c:barChart>
      <c:catAx>
        <c:axId val="10715140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30653656"/>
        <c:crosses val="autoZero"/>
        <c:auto val="1"/>
        <c:lblAlgn val="ctr"/>
        <c:lblOffset val="100"/>
        <c:tickLblSkip val="5"/>
        <c:tickMarkSkip val="1"/>
        <c:noMultiLvlLbl val="0"/>
      </c:catAx>
      <c:valAx>
        <c:axId val="230653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kg per $US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15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DMC</a:t>
            </a:r>
            <a:r>
              <a:rPr lang="en-US" baseline="0"/>
              <a:t> per $US GDP</a:t>
            </a:r>
          </a:p>
          <a:p>
            <a:pPr>
              <a:defRPr/>
            </a:pPr>
            <a:r>
              <a:rPr lang="en-US"/>
              <a:t> -  Philippines</a:t>
            </a:r>
          </a:p>
        </c:rich>
      </c:tx>
      <c:layout>
        <c:manualLayout>
          <c:xMode val="edge"/>
          <c:yMode val="edge"/>
          <c:x val="0.39552320110929529"/>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Graphs!$B$100</c:f>
              <c:strCache>
                <c:ptCount val="1"/>
                <c:pt idx="0">
                  <c:v>Biomass</c:v>
                </c:pt>
              </c:strCache>
            </c:strRef>
          </c:tx>
          <c:spPr>
            <a:solidFill>
              <a:schemeClr val="accent3">
                <a:lumMod val="75000"/>
              </a:schemeClr>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Graphs!$W$100:$AV$100</c:f>
              <c:numCache>
                <c:formatCode>General</c:formatCode>
                <c:ptCount val="26"/>
                <c:pt idx="0">
                  <c:v>2.470359859003465</c:v>
                </c:pt>
                <c:pt idx="1">
                  <c:v>2.394753744158105</c:v>
                </c:pt>
                <c:pt idx="2">
                  <c:v>2.5120114966304894</c:v>
                </c:pt>
                <c:pt idx="3">
                  <c:v>2.4986752215202808</c:v>
                </c:pt>
                <c:pt idx="4">
                  <c:v>2.3586797933687564</c:v>
                </c:pt>
                <c:pt idx="5">
                  <c:v>2.2241192386630653</c:v>
                </c:pt>
                <c:pt idx="6">
                  <c:v>2.1794564367141009</c:v>
                </c:pt>
                <c:pt idx="7">
                  <c:v>2.1443719843759164</c:v>
                </c:pt>
                <c:pt idx="8">
                  <c:v>2.0477717554580361</c:v>
                </c:pt>
                <c:pt idx="9">
                  <c:v>2.0245194595545306</c:v>
                </c:pt>
                <c:pt idx="10">
                  <c:v>2.0132591371290278</c:v>
                </c:pt>
                <c:pt idx="11">
                  <c:v>2.0254975850929906</c:v>
                </c:pt>
                <c:pt idx="12">
                  <c:v>2.0295074167229536</c:v>
                </c:pt>
                <c:pt idx="13">
                  <c:v>2.0048430598566855</c:v>
                </c:pt>
                <c:pt idx="14">
                  <c:v>1.9719994824868334</c:v>
                </c:pt>
                <c:pt idx="15">
                  <c:v>1.8768247530679614</c:v>
                </c:pt>
                <c:pt idx="16">
                  <c:v>1.847546474638889</c:v>
                </c:pt>
                <c:pt idx="17">
                  <c:v>1.7857858946982759</c:v>
                </c:pt>
                <c:pt idx="18">
                  <c:v>1.7970902641916666</c:v>
                </c:pt>
                <c:pt idx="19">
                  <c:v>1.7689634501147542</c:v>
                </c:pt>
                <c:pt idx="20">
                  <c:v>1.5657199030839692</c:v>
                </c:pt>
                <c:pt idx="21">
                  <c:v>1.5501593513308822</c:v>
                </c:pt>
                <c:pt idx="22">
                  <c:v>1.5069426005793103</c:v>
                </c:pt>
                <c:pt idx="23">
                  <c:v>1.3806414076967741</c:v>
                </c:pt>
                <c:pt idx="24">
                  <c:v>1.3097296474060605</c:v>
                </c:pt>
                <c:pt idx="25">
                  <c:v>1.2575797418171428</c:v>
                </c:pt>
              </c:numCache>
            </c:numRef>
          </c:val>
          <c:extLst>
            <c:ext xmlns:c16="http://schemas.microsoft.com/office/drawing/2014/chart" uri="{C3380CC4-5D6E-409C-BE32-E72D297353CC}">
              <c16:uniqueId val="{00000000-68FD-4B0F-B966-284C46540F20}"/>
            </c:ext>
          </c:extLst>
        </c:ser>
        <c:ser>
          <c:idx val="1"/>
          <c:order val="1"/>
          <c:tx>
            <c:strRef>
              <c:f>Graphs!$B$101</c:f>
              <c:strCache>
                <c:ptCount val="1"/>
                <c:pt idx="0">
                  <c:v>Fossil fuels</c:v>
                </c:pt>
              </c:strCache>
            </c:strRef>
          </c:tx>
          <c:spPr>
            <a:solidFill>
              <a:schemeClr val="accent2"/>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Graphs!$W$101:$AV$101</c:f>
              <c:numCache>
                <c:formatCode>General</c:formatCode>
                <c:ptCount val="26"/>
                <c:pt idx="0">
                  <c:v>0.23715448566364203</c:v>
                </c:pt>
                <c:pt idx="1">
                  <c:v>0.23501948848366327</c:v>
                </c:pt>
                <c:pt idx="2">
                  <c:v>0.27133794161071817</c:v>
                </c:pt>
                <c:pt idx="3">
                  <c:v>0.26889179861590445</c:v>
                </c:pt>
                <c:pt idx="4">
                  <c:v>0.27869537205773237</c:v>
                </c:pt>
                <c:pt idx="5">
                  <c:v>0.30195294405946033</c:v>
                </c:pt>
                <c:pt idx="6">
                  <c:v>0.30201132237552847</c:v>
                </c:pt>
                <c:pt idx="7">
                  <c:v>0.31467586695930799</c:v>
                </c:pt>
                <c:pt idx="8">
                  <c:v>0.31407891560060242</c:v>
                </c:pt>
                <c:pt idx="9">
                  <c:v>0.30051143800668217</c:v>
                </c:pt>
                <c:pt idx="10">
                  <c:v>0.31118143161204836</c:v>
                </c:pt>
                <c:pt idx="11">
                  <c:v>0.30751810086969777</c:v>
                </c:pt>
                <c:pt idx="12">
                  <c:v>0.29537616261348265</c:v>
                </c:pt>
                <c:pt idx="13">
                  <c:v>0.29096587112879962</c:v>
                </c:pt>
                <c:pt idx="14">
                  <c:v>0.28083470660336879</c:v>
                </c:pt>
                <c:pt idx="15">
                  <c:v>0.26619378058252424</c:v>
                </c:pt>
                <c:pt idx="16">
                  <c:v>0.251277562962963</c:v>
                </c:pt>
                <c:pt idx="17">
                  <c:v>0.23896342844827584</c:v>
                </c:pt>
                <c:pt idx="18">
                  <c:v>0.24361918666666665</c:v>
                </c:pt>
                <c:pt idx="19">
                  <c:v>0.21888263934426228</c:v>
                </c:pt>
                <c:pt idx="20">
                  <c:v>0.24066541984732825</c:v>
                </c:pt>
                <c:pt idx="21">
                  <c:v>0.23775525</c:v>
                </c:pt>
                <c:pt idx="22">
                  <c:v>0.2356652827586207</c:v>
                </c:pt>
                <c:pt idx="23">
                  <c:v>0.23024405161290321</c:v>
                </c:pt>
                <c:pt idx="24">
                  <c:v>0.22520813556121211</c:v>
                </c:pt>
                <c:pt idx="25">
                  <c:v>0.22927187032342855</c:v>
                </c:pt>
              </c:numCache>
            </c:numRef>
          </c:val>
          <c:extLst>
            <c:ext xmlns:c16="http://schemas.microsoft.com/office/drawing/2014/chart" uri="{C3380CC4-5D6E-409C-BE32-E72D297353CC}">
              <c16:uniqueId val="{00000001-68FD-4B0F-B966-284C46540F20}"/>
            </c:ext>
          </c:extLst>
        </c:ser>
        <c:ser>
          <c:idx val="2"/>
          <c:order val="2"/>
          <c:tx>
            <c:strRef>
              <c:f>Graphs!$B$102</c:f>
              <c:strCache>
                <c:ptCount val="1"/>
                <c:pt idx="0">
                  <c:v>Metal Ores</c:v>
                </c:pt>
              </c:strCache>
            </c:strRef>
          </c:tx>
          <c:spPr>
            <a:solidFill>
              <a:schemeClr val="bg1">
                <a:lumMod val="65000"/>
              </a:schemeClr>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Graphs!$W$102:$AV$102</c:f>
              <c:numCache>
                <c:formatCode>General</c:formatCode>
                <c:ptCount val="26"/>
                <c:pt idx="0">
                  <c:v>0.68132155469577715</c:v>
                </c:pt>
                <c:pt idx="1">
                  <c:v>0.56589495763362208</c:v>
                </c:pt>
                <c:pt idx="2">
                  <c:v>0.49739271379654154</c:v>
                </c:pt>
                <c:pt idx="3">
                  <c:v>0.53054869418268769</c:v>
                </c:pt>
                <c:pt idx="4">
                  <c:v>0.44195942491699308</c:v>
                </c:pt>
                <c:pt idx="5">
                  <c:v>0.406465904214524</c:v>
                </c:pt>
                <c:pt idx="6">
                  <c:v>0.28953508629821001</c:v>
                </c:pt>
                <c:pt idx="7">
                  <c:v>0.23378882870517498</c:v>
                </c:pt>
                <c:pt idx="8">
                  <c:v>0.20719125021084428</c:v>
                </c:pt>
                <c:pt idx="9">
                  <c:v>0.16731857314766879</c:v>
                </c:pt>
                <c:pt idx="10">
                  <c:v>0.17278834561894513</c:v>
                </c:pt>
                <c:pt idx="11">
                  <c:v>0.14085082185272063</c:v>
                </c:pt>
                <c:pt idx="12">
                  <c:v>0.12747199062774822</c:v>
                </c:pt>
                <c:pt idx="13">
                  <c:v>0.13011964504740561</c:v>
                </c:pt>
                <c:pt idx="14">
                  <c:v>8.8017167761961806E-2</c:v>
                </c:pt>
                <c:pt idx="15">
                  <c:v>9.6985693037087387E-2</c:v>
                </c:pt>
                <c:pt idx="16">
                  <c:v>6.7353351825925931E-2</c:v>
                </c:pt>
                <c:pt idx="17">
                  <c:v>5.2712764775862064E-2</c:v>
                </c:pt>
                <c:pt idx="18">
                  <c:v>7.2615444159166681E-2</c:v>
                </c:pt>
                <c:pt idx="19">
                  <c:v>0.13804192894672132</c:v>
                </c:pt>
                <c:pt idx="20">
                  <c:v>0.14049694002290075</c:v>
                </c:pt>
                <c:pt idx="21">
                  <c:v>0.21141606773455882</c:v>
                </c:pt>
                <c:pt idx="22">
                  <c:v>9.0240826323448278E-2</c:v>
                </c:pt>
                <c:pt idx="23">
                  <c:v>0</c:v>
                </c:pt>
                <c:pt idx="24">
                  <c:v>4.3436352108484851E-2</c:v>
                </c:pt>
                <c:pt idx="25">
                  <c:v>4.2208728359485713E-2</c:v>
                </c:pt>
              </c:numCache>
            </c:numRef>
          </c:val>
          <c:extLst>
            <c:ext xmlns:c16="http://schemas.microsoft.com/office/drawing/2014/chart" uri="{C3380CC4-5D6E-409C-BE32-E72D297353CC}">
              <c16:uniqueId val="{00000002-68FD-4B0F-B966-284C46540F20}"/>
            </c:ext>
          </c:extLst>
        </c:ser>
        <c:ser>
          <c:idx val="3"/>
          <c:order val="3"/>
          <c:tx>
            <c:strRef>
              <c:f>Graphs!$B$103</c:f>
              <c:strCache>
                <c:ptCount val="1"/>
                <c:pt idx="0">
                  <c:v>Non-metallic minerals</c:v>
                </c:pt>
              </c:strCache>
            </c:strRef>
          </c:tx>
          <c:spPr>
            <a:solidFill>
              <a:schemeClr val="tx2">
                <a:lumMod val="20000"/>
                <a:lumOff val="80000"/>
              </a:schemeClr>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Graphs!$W$103:$AV$103</c:f>
              <c:numCache>
                <c:formatCode>General</c:formatCode>
                <c:ptCount val="26"/>
                <c:pt idx="0">
                  <c:v>0.85891585729669695</c:v>
                </c:pt>
                <c:pt idx="1">
                  <c:v>0.83327172941258909</c:v>
                </c:pt>
                <c:pt idx="2">
                  <c:v>0.94213938405187414</c:v>
                </c:pt>
                <c:pt idx="3">
                  <c:v>0.95230580453887537</c:v>
                </c:pt>
                <c:pt idx="4">
                  <c:v>1.1675880360366193</c:v>
                </c:pt>
                <c:pt idx="5">
                  <c:v>1.2087607459311853</c:v>
                </c:pt>
                <c:pt idx="6">
                  <c:v>1.4441683125608862</c:v>
                </c:pt>
                <c:pt idx="7">
                  <c:v>1.5067256877249064</c:v>
                </c:pt>
                <c:pt idx="8">
                  <c:v>1.3845136911566351</c:v>
                </c:pt>
                <c:pt idx="9">
                  <c:v>1.1039508881919522</c:v>
                </c:pt>
                <c:pt idx="10">
                  <c:v>1.0918399853991683</c:v>
                </c:pt>
                <c:pt idx="11">
                  <c:v>1.0443144171024497</c:v>
                </c:pt>
                <c:pt idx="12">
                  <c:v>1.109057884352568</c:v>
                </c:pt>
                <c:pt idx="13">
                  <c:v>0.93509493661781395</c:v>
                </c:pt>
                <c:pt idx="14">
                  <c:v>0.94751233956099401</c:v>
                </c:pt>
                <c:pt idx="15">
                  <c:v>0.90229308832718447</c:v>
                </c:pt>
                <c:pt idx="16">
                  <c:v>0.80100445847500001</c:v>
                </c:pt>
                <c:pt idx="17">
                  <c:v>0.82885131864741379</c:v>
                </c:pt>
                <c:pt idx="18">
                  <c:v>0.91210907951666664</c:v>
                </c:pt>
                <c:pt idx="19">
                  <c:v>1.0034735704098361</c:v>
                </c:pt>
                <c:pt idx="20">
                  <c:v>0.9926526530076335</c:v>
                </c:pt>
                <c:pt idx="21">
                  <c:v>1.0064830197426471</c:v>
                </c:pt>
                <c:pt idx="22">
                  <c:v>0.85565258283448276</c:v>
                </c:pt>
                <c:pt idx="23">
                  <c:v>0.8083878487870968</c:v>
                </c:pt>
                <c:pt idx="24">
                  <c:v>0.78155264462424245</c:v>
                </c:pt>
                <c:pt idx="25">
                  <c:v>0.75708019565142859</c:v>
                </c:pt>
              </c:numCache>
            </c:numRef>
          </c:val>
          <c:extLst>
            <c:ext xmlns:c16="http://schemas.microsoft.com/office/drawing/2014/chart" uri="{C3380CC4-5D6E-409C-BE32-E72D297353CC}">
              <c16:uniqueId val="{00000003-68FD-4B0F-B966-284C46540F20}"/>
            </c:ext>
          </c:extLst>
        </c:ser>
        <c:dLbls>
          <c:showLegendKey val="0"/>
          <c:showVal val="0"/>
          <c:showCatName val="0"/>
          <c:showSerName val="0"/>
          <c:showPercent val="0"/>
          <c:showBubbleSize val="0"/>
        </c:dLbls>
        <c:gapWidth val="36"/>
        <c:overlap val="100"/>
        <c:axId val="230654440"/>
        <c:axId val="594191824"/>
      </c:barChart>
      <c:catAx>
        <c:axId val="23065444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94191824"/>
        <c:crosses val="autoZero"/>
        <c:auto val="1"/>
        <c:lblAlgn val="ctr"/>
        <c:lblOffset val="100"/>
        <c:tickLblSkip val="5"/>
        <c:tickMarkSkip val="1"/>
        <c:noMultiLvlLbl val="0"/>
      </c:catAx>
      <c:valAx>
        <c:axId val="59419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kg per $US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65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DMC -  Lao PDR</a:t>
            </a:r>
          </a:p>
        </c:rich>
      </c:tx>
      <c:layout>
        <c:manualLayout>
          <c:xMode val="edge"/>
          <c:yMode val="edge"/>
          <c:x val="0.3421957371047456"/>
          <c:y val="5.806929629718392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Graphs!$B$21</c:f>
              <c:strCache>
                <c:ptCount val="1"/>
                <c:pt idx="0">
                  <c:v>Biomass</c:v>
                </c:pt>
              </c:strCache>
            </c:strRef>
          </c:tx>
          <c:spPr>
            <a:solidFill>
              <a:schemeClr val="accent3">
                <a:lumMod val="75000"/>
              </a:schemeClr>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Graphs!$W$21:$AV$21</c:f>
              <c:numCache>
                <c:formatCode>General</c:formatCode>
                <c:ptCount val="26"/>
                <c:pt idx="0">
                  <c:v>8975868.5070099998</c:v>
                </c:pt>
                <c:pt idx="1">
                  <c:v>8328669.7912999997</c:v>
                </c:pt>
                <c:pt idx="2">
                  <c:v>8906083.9819499999</c:v>
                </c:pt>
                <c:pt idx="3">
                  <c:v>8761641.6014300007</c:v>
                </c:pt>
                <c:pt idx="4">
                  <c:v>9452466.0625999998</c:v>
                </c:pt>
                <c:pt idx="5">
                  <c:v>9517305.8594300002</c:v>
                </c:pt>
                <c:pt idx="6">
                  <c:v>9296541.2556100003</c:v>
                </c:pt>
                <c:pt idx="7">
                  <c:v>9918109.1983100008</c:v>
                </c:pt>
                <c:pt idx="8">
                  <c:v>10307151.364499999</c:v>
                </c:pt>
                <c:pt idx="9">
                  <c:v>11651028.249600001</c:v>
                </c:pt>
                <c:pt idx="10">
                  <c:v>12409284.129000001</c:v>
                </c:pt>
                <c:pt idx="11">
                  <c:v>12213162.7786</c:v>
                </c:pt>
                <c:pt idx="12">
                  <c:v>12927804.2334</c:v>
                </c:pt>
                <c:pt idx="13">
                  <c:v>12847110.498</c:v>
                </c:pt>
                <c:pt idx="14">
                  <c:v>13361655.7742</c:v>
                </c:pt>
                <c:pt idx="15">
                  <c:v>14055538.1205</c:v>
                </c:pt>
                <c:pt idx="16">
                  <c:v>14592294.647700001</c:v>
                </c:pt>
                <c:pt idx="17">
                  <c:v>16054406.210999999</c:v>
                </c:pt>
                <c:pt idx="18">
                  <c:v>17326285.897799999</c:v>
                </c:pt>
                <c:pt idx="19">
                  <c:v>17564896.152199998</c:v>
                </c:pt>
                <c:pt idx="20">
                  <c:v>18666504.5231</c:v>
                </c:pt>
                <c:pt idx="21">
                  <c:v>20857030.4771</c:v>
                </c:pt>
                <c:pt idx="22">
                  <c:v>21842131.859200001</c:v>
                </c:pt>
                <c:pt idx="23">
                  <c:v>22767796.370700002</c:v>
                </c:pt>
                <c:pt idx="24">
                  <c:v>27210120.2293</c:v>
                </c:pt>
                <c:pt idx="25">
                  <c:v>28097774.2597</c:v>
                </c:pt>
              </c:numCache>
            </c:numRef>
          </c:val>
          <c:extLst>
            <c:ext xmlns:c16="http://schemas.microsoft.com/office/drawing/2014/chart" uri="{C3380CC4-5D6E-409C-BE32-E72D297353CC}">
              <c16:uniqueId val="{00000000-8210-44DE-AF2A-AD58D00789D1}"/>
            </c:ext>
          </c:extLst>
        </c:ser>
        <c:ser>
          <c:idx val="1"/>
          <c:order val="1"/>
          <c:tx>
            <c:strRef>
              <c:f>Graphs!$B$22</c:f>
              <c:strCache>
                <c:ptCount val="1"/>
                <c:pt idx="0">
                  <c:v>Fossil fuels</c:v>
                </c:pt>
              </c:strCache>
            </c:strRef>
          </c:tx>
          <c:spPr>
            <a:solidFill>
              <a:schemeClr val="accent2"/>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Graphs!$W$22:$AV$22</c:f>
              <c:numCache>
                <c:formatCode>General</c:formatCode>
                <c:ptCount val="26"/>
                <c:pt idx="0">
                  <c:v>1000.015632</c:v>
                </c:pt>
                <c:pt idx="1">
                  <c:v>1000.015632</c:v>
                </c:pt>
                <c:pt idx="2">
                  <c:v>1000.015632</c:v>
                </c:pt>
                <c:pt idx="3">
                  <c:v>1000.015632</c:v>
                </c:pt>
                <c:pt idx="4">
                  <c:v>1000.015632</c:v>
                </c:pt>
                <c:pt idx="5">
                  <c:v>23521.40078</c:v>
                </c:pt>
                <c:pt idx="6">
                  <c:v>50733.853629999998</c:v>
                </c:pt>
                <c:pt idx="7">
                  <c:v>95446.611789999995</c:v>
                </c:pt>
                <c:pt idx="8">
                  <c:v>245627.13974000001</c:v>
                </c:pt>
                <c:pt idx="9">
                  <c:v>411884.94819999998</c:v>
                </c:pt>
                <c:pt idx="10">
                  <c:v>412095.75420000002</c:v>
                </c:pt>
                <c:pt idx="11">
                  <c:v>377327.36859999999</c:v>
                </c:pt>
                <c:pt idx="12">
                  <c:v>500068.13569999998</c:v>
                </c:pt>
                <c:pt idx="13">
                  <c:v>449111.47369999997</c:v>
                </c:pt>
                <c:pt idx="14">
                  <c:v>598862.19759999996</c:v>
                </c:pt>
                <c:pt idx="15">
                  <c:v>621971.49369999999</c:v>
                </c:pt>
                <c:pt idx="16">
                  <c:v>647716.92249999999</c:v>
                </c:pt>
                <c:pt idx="17">
                  <c:v>1037468.504</c:v>
                </c:pt>
                <c:pt idx="18">
                  <c:v>771498.01210000005</c:v>
                </c:pt>
                <c:pt idx="19">
                  <c:v>877938.79920000001</c:v>
                </c:pt>
                <c:pt idx="20">
                  <c:v>944972.9412</c:v>
                </c:pt>
                <c:pt idx="21">
                  <c:v>960016.18610000005</c:v>
                </c:pt>
                <c:pt idx="22">
                  <c:v>980016.53509999998</c:v>
                </c:pt>
                <c:pt idx="23">
                  <c:v>1200319.10573</c:v>
                </c:pt>
                <c:pt idx="24">
                  <c:v>1249344.0491599999</c:v>
                </c:pt>
                <c:pt idx="25">
                  <c:v>1342850.4172799999</c:v>
                </c:pt>
              </c:numCache>
            </c:numRef>
          </c:val>
          <c:extLst>
            <c:ext xmlns:c16="http://schemas.microsoft.com/office/drawing/2014/chart" uri="{C3380CC4-5D6E-409C-BE32-E72D297353CC}">
              <c16:uniqueId val="{00000001-8210-44DE-AF2A-AD58D00789D1}"/>
            </c:ext>
          </c:extLst>
        </c:ser>
        <c:ser>
          <c:idx val="2"/>
          <c:order val="2"/>
          <c:tx>
            <c:strRef>
              <c:f>Graphs!$B$23</c:f>
              <c:strCache>
                <c:ptCount val="1"/>
                <c:pt idx="0">
                  <c:v>Metal Ores</c:v>
                </c:pt>
              </c:strCache>
            </c:strRef>
          </c:tx>
          <c:spPr>
            <a:solidFill>
              <a:schemeClr val="bg1">
                <a:lumMod val="65000"/>
              </a:schemeClr>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Graphs!$W$23:$AV$23</c:f>
              <c:numCache>
                <c:formatCode>General</c:formatCode>
                <c:ptCount val="26"/>
                <c:pt idx="0">
                  <c:v>26666.666669999999</c:v>
                </c:pt>
                <c:pt idx="1">
                  <c:v>20000</c:v>
                </c:pt>
                <c:pt idx="2">
                  <c:v>38666.666669999999</c:v>
                </c:pt>
                <c:pt idx="3">
                  <c:v>44000</c:v>
                </c:pt>
                <c:pt idx="4">
                  <c:v>85333.333329999994</c:v>
                </c:pt>
                <c:pt idx="5">
                  <c:v>78000</c:v>
                </c:pt>
                <c:pt idx="6">
                  <c:v>100533.3333</c:v>
                </c:pt>
                <c:pt idx="7">
                  <c:v>50000</c:v>
                </c:pt>
                <c:pt idx="8">
                  <c:v>39666.666669999999</c:v>
                </c:pt>
                <c:pt idx="9">
                  <c:v>36000</c:v>
                </c:pt>
                <c:pt idx="10">
                  <c:v>37333.333330000001</c:v>
                </c:pt>
                <c:pt idx="11">
                  <c:v>276095.23810000002</c:v>
                </c:pt>
                <c:pt idx="12">
                  <c:v>39846.790889999997</c:v>
                </c:pt>
                <c:pt idx="13">
                  <c:v>1350678.0538300001</c:v>
                </c:pt>
                <c:pt idx="14">
                  <c:v>1481410.34399</c:v>
                </c:pt>
                <c:pt idx="15">
                  <c:v>7528444.3626199998</c:v>
                </c:pt>
                <c:pt idx="16">
                  <c:v>13353803.688300001</c:v>
                </c:pt>
                <c:pt idx="17">
                  <c:v>13149139.326199999</c:v>
                </c:pt>
                <c:pt idx="18">
                  <c:v>18269542.9597</c:v>
                </c:pt>
                <c:pt idx="19">
                  <c:v>24745706.529599998</c:v>
                </c:pt>
                <c:pt idx="20">
                  <c:v>26847724.667800002</c:v>
                </c:pt>
                <c:pt idx="21">
                  <c:v>27855149.675900001</c:v>
                </c:pt>
                <c:pt idx="22">
                  <c:v>30816070.193500001</c:v>
                </c:pt>
                <c:pt idx="23">
                  <c:v>33165074.017499998</c:v>
                </c:pt>
                <c:pt idx="24">
                  <c:v>34124537.097499996</c:v>
                </c:pt>
                <c:pt idx="25">
                  <c:v>37705584.166199997</c:v>
                </c:pt>
              </c:numCache>
            </c:numRef>
          </c:val>
          <c:extLst>
            <c:ext xmlns:c16="http://schemas.microsoft.com/office/drawing/2014/chart" uri="{C3380CC4-5D6E-409C-BE32-E72D297353CC}">
              <c16:uniqueId val="{00000002-8210-44DE-AF2A-AD58D00789D1}"/>
            </c:ext>
          </c:extLst>
        </c:ser>
        <c:ser>
          <c:idx val="3"/>
          <c:order val="3"/>
          <c:tx>
            <c:strRef>
              <c:f>Graphs!$B$24</c:f>
              <c:strCache>
                <c:ptCount val="1"/>
                <c:pt idx="0">
                  <c:v>Non-metallic minerals</c:v>
                </c:pt>
              </c:strCache>
            </c:strRef>
          </c:tx>
          <c:spPr>
            <a:solidFill>
              <a:schemeClr val="tx2">
                <a:lumMod val="20000"/>
                <a:lumOff val="80000"/>
              </a:schemeClr>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Graphs!$W$24:$AV$24</c:f>
              <c:numCache>
                <c:formatCode>General</c:formatCode>
                <c:ptCount val="26"/>
                <c:pt idx="0">
                  <c:v>137892</c:v>
                </c:pt>
                <c:pt idx="1">
                  <c:v>161892</c:v>
                </c:pt>
                <c:pt idx="2">
                  <c:v>184637</c:v>
                </c:pt>
                <c:pt idx="3">
                  <c:v>241229.932</c:v>
                </c:pt>
                <c:pt idx="4">
                  <c:v>227354.76</c:v>
                </c:pt>
                <c:pt idx="5">
                  <c:v>235604.76</c:v>
                </c:pt>
                <c:pt idx="6">
                  <c:v>235995.484</c:v>
                </c:pt>
                <c:pt idx="7">
                  <c:v>259012.20800000001</c:v>
                </c:pt>
                <c:pt idx="8">
                  <c:v>650150.07999999996</c:v>
                </c:pt>
                <c:pt idx="9">
                  <c:v>691495.08</c:v>
                </c:pt>
                <c:pt idx="10">
                  <c:v>871520.39199999999</c:v>
                </c:pt>
                <c:pt idx="11">
                  <c:v>883155.73600000003</c:v>
                </c:pt>
                <c:pt idx="12">
                  <c:v>2646569.7200000002</c:v>
                </c:pt>
                <c:pt idx="13">
                  <c:v>1853889.62</c:v>
                </c:pt>
                <c:pt idx="14">
                  <c:v>2117302.62</c:v>
                </c:pt>
                <c:pt idx="15">
                  <c:v>2436097</c:v>
                </c:pt>
                <c:pt idx="16">
                  <c:v>2405419</c:v>
                </c:pt>
                <c:pt idx="17">
                  <c:v>3193960.4</c:v>
                </c:pt>
                <c:pt idx="18">
                  <c:v>3461072.4</c:v>
                </c:pt>
                <c:pt idx="19">
                  <c:v>4478171.4000000004</c:v>
                </c:pt>
                <c:pt idx="20">
                  <c:v>5902914.4000000004</c:v>
                </c:pt>
                <c:pt idx="21">
                  <c:v>3927201.4</c:v>
                </c:pt>
                <c:pt idx="22">
                  <c:v>4119294.60653</c:v>
                </c:pt>
                <c:pt idx="23">
                  <c:v>4331581.8130599996</c:v>
                </c:pt>
                <c:pt idx="24">
                  <c:v>4625152.0195899997</c:v>
                </c:pt>
                <c:pt idx="25">
                  <c:v>5000782.4546800004</c:v>
                </c:pt>
              </c:numCache>
            </c:numRef>
          </c:val>
          <c:extLst>
            <c:ext xmlns:c16="http://schemas.microsoft.com/office/drawing/2014/chart" uri="{C3380CC4-5D6E-409C-BE32-E72D297353CC}">
              <c16:uniqueId val="{00000003-8210-44DE-AF2A-AD58D00789D1}"/>
            </c:ext>
          </c:extLst>
        </c:ser>
        <c:dLbls>
          <c:showLegendKey val="0"/>
          <c:showVal val="0"/>
          <c:showCatName val="0"/>
          <c:showSerName val="0"/>
          <c:showPercent val="0"/>
          <c:showBubbleSize val="0"/>
        </c:dLbls>
        <c:gapWidth val="36"/>
        <c:overlap val="100"/>
        <c:axId val="233082264"/>
        <c:axId val="233081480"/>
      </c:barChart>
      <c:catAx>
        <c:axId val="23308226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33081480"/>
        <c:crosses val="autoZero"/>
        <c:auto val="1"/>
        <c:lblAlgn val="ctr"/>
        <c:lblOffset val="100"/>
        <c:tickLblSkip val="5"/>
        <c:tickMarkSkip val="1"/>
        <c:noMultiLvlLbl val="0"/>
      </c:catAx>
      <c:valAx>
        <c:axId val="233081480"/>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082264"/>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13/08/2018</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13/08/2018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235163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74161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227468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246093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159428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14</a:t>
            </a:fld>
            <a:endParaRPr lang="en-AU"/>
          </a:p>
        </p:txBody>
      </p:sp>
    </p:spTree>
    <p:extLst>
      <p:ext uri="{BB962C8B-B14F-4D97-AF65-F5344CB8AC3E}">
        <p14:creationId xmlns:p14="http://schemas.microsoft.com/office/powerpoint/2010/main" val="1545896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15</a:t>
            </a:fld>
            <a:endParaRPr lang="en-AU"/>
          </a:p>
        </p:txBody>
      </p:sp>
    </p:spTree>
    <p:extLst>
      <p:ext uri="{BB962C8B-B14F-4D97-AF65-F5344CB8AC3E}">
        <p14:creationId xmlns:p14="http://schemas.microsoft.com/office/powerpoint/2010/main" val="60070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t>Largely read from slide</a:t>
            </a:r>
            <a:r>
              <a:rPr lang="en-AU" dirty="0"/>
              <a:t>.</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186519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17</a:t>
            </a:fld>
            <a:endParaRPr lang="en-AU"/>
          </a:p>
        </p:txBody>
      </p:sp>
      <p:sp>
        <p:nvSpPr>
          <p:cNvPr id="5" name="TextBox 4"/>
          <p:cNvSpPr txBox="1"/>
          <p:nvPr/>
        </p:nvSpPr>
        <p:spPr>
          <a:xfrm>
            <a:off x="909503" y="5388132"/>
            <a:ext cx="4918873" cy="2092881"/>
          </a:xfrm>
          <a:prstGeom prst="rect">
            <a:avLst/>
          </a:prstGeom>
          <a:noFill/>
        </p:spPr>
        <p:txBody>
          <a:bodyPr wrap="square" rtlCol="0">
            <a:spAutoFit/>
          </a:bodyPr>
          <a:lstStyle/>
          <a:p>
            <a:r>
              <a:rPr lang="en-AU" sz="1400" dirty="0"/>
              <a:t>Point out different scales.</a:t>
            </a:r>
          </a:p>
          <a:p>
            <a:endParaRPr lang="en-AU" sz="1400" dirty="0"/>
          </a:p>
          <a:p>
            <a:r>
              <a:rPr lang="en-AU" sz="1400" dirty="0"/>
              <a:t>Philippines much higher total DE (hardly surprising given </a:t>
            </a:r>
            <a:r>
              <a:rPr lang="en-AU" sz="1400" dirty="0" err="1"/>
              <a:t>popn</a:t>
            </a:r>
            <a:r>
              <a:rPr lang="en-AU" sz="1400" dirty="0"/>
              <a:t>).</a:t>
            </a:r>
          </a:p>
          <a:p>
            <a:endParaRPr lang="en-AU" sz="1400" dirty="0"/>
          </a:p>
          <a:p>
            <a:r>
              <a:rPr lang="en-AU" sz="1400" dirty="0"/>
              <a:t>Laos much faster growth.</a:t>
            </a:r>
          </a:p>
          <a:p>
            <a:endParaRPr lang="en-AU" sz="1400" dirty="0"/>
          </a:p>
          <a:p>
            <a:r>
              <a:rPr lang="en-AU" sz="1400" dirty="0"/>
              <a:t>The mix change, especially Laos minerals. Note biomass most basic requirement.</a:t>
            </a:r>
          </a:p>
          <a:p>
            <a:endParaRPr lang="en-AU" dirty="0"/>
          </a:p>
        </p:txBody>
      </p:sp>
    </p:spTree>
    <p:extLst>
      <p:ext uri="{BB962C8B-B14F-4D97-AF65-F5344CB8AC3E}">
        <p14:creationId xmlns:p14="http://schemas.microsoft.com/office/powerpoint/2010/main" val="2688630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Again note different scales</a:t>
            </a:r>
          </a:p>
          <a:p>
            <a:endParaRPr lang="en-AU" sz="1400" dirty="0"/>
          </a:p>
          <a:p>
            <a:r>
              <a:rPr lang="en-AU" sz="1400" dirty="0"/>
              <a:t>Lao per capita DE went from half Philippines level to 2.5 times Philippines level in 25 years. </a:t>
            </a:r>
          </a:p>
          <a:p>
            <a:endParaRPr lang="en-AU" sz="1400" dirty="0"/>
          </a:p>
          <a:p>
            <a:r>
              <a:rPr lang="en-AU" sz="1400" dirty="0"/>
              <a:t>Increases here are generally bad in sustainability sense, but total levels are still lower than what is generally though practical for industrialized society.</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18</a:t>
            </a:fld>
            <a:endParaRPr lang="en-AU"/>
          </a:p>
        </p:txBody>
      </p:sp>
    </p:spTree>
    <p:extLst>
      <p:ext uri="{BB962C8B-B14F-4D97-AF65-F5344CB8AC3E}">
        <p14:creationId xmlns:p14="http://schemas.microsoft.com/office/powerpoint/2010/main" val="183444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19</a:t>
            </a:fld>
            <a:endParaRPr lang="en-AU"/>
          </a:p>
        </p:txBody>
      </p:sp>
      <p:sp>
        <p:nvSpPr>
          <p:cNvPr id="5" name="Notes Placeholder 2"/>
          <p:cNvSpPr txBox="1">
            <a:spLocks/>
          </p:cNvSpPr>
          <p:nvPr/>
        </p:nvSpPr>
        <p:spPr>
          <a:xfrm>
            <a:off x="824848" y="5284169"/>
            <a:ext cx="5390305" cy="484931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AU" sz="1400" dirty="0"/>
              <a:t>Again note different scales</a:t>
            </a:r>
          </a:p>
          <a:p>
            <a:endParaRPr lang="en-AU" sz="1400" dirty="0"/>
          </a:p>
          <a:p>
            <a:r>
              <a:rPr lang="en-AU" sz="1400" dirty="0"/>
              <a:t>On another measure, despite Philippines extracting much less per capita, it’s high population density still translates to much higher environmental pressure from extractive activities per km2.</a:t>
            </a:r>
          </a:p>
          <a:p>
            <a:endParaRPr lang="en-AU" sz="1400" dirty="0"/>
          </a:p>
          <a:p>
            <a:r>
              <a:rPr lang="en-AU" sz="1400" dirty="0"/>
              <a:t>Looking at this slide in conjunction with the last, we can see that Laos could afford to be roughly 10 times as profligate per capita before placing the same extractive pressure on its environment as the Philippines.</a:t>
            </a:r>
          </a:p>
          <a:p>
            <a:endParaRPr lang="en-AU" sz="1600" dirty="0"/>
          </a:p>
        </p:txBody>
      </p:sp>
    </p:spTree>
    <p:extLst>
      <p:ext uri="{BB962C8B-B14F-4D97-AF65-F5344CB8AC3E}">
        <p14:creationId xmlns:p14="http://schemas.microsoft.com/office/powerpoint/2010/main" val="92140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1583186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This shows us how material an economy has to use to generate a dollar of GDP</a:t>
            </a:r>
          </a:p>
          <a:p>
            <a:endParaRPr lang="en-AU" sz="1400" dirty="0"/>
          </a:p>
          <a:p>
            <a:r>
              <a:rPr lang="en-AU" sz="1400" dirty="0"/>
              <a:t>Lower is better</a:t>
            </a:r>
          </a:p>
          <a:p>
            <a:endParaRPr lang="en-AU" sz="1400" dirty="0"/>
          </a:p>
          <a:p>
            <a:r>
              <a:rPr lang="en-AU" sz="1400" dirty="0"/>
              <a:t>On this measure, The Philippines performance is relatively good and getting better, Laos poor and getting worse HOWEVER note that this is largely a result of mining, and mining is a special case.</a:t>
            </a:r>
          </a:p>
          <a:p>
            <a:endParaRPr lang="en-AU" sz="1400" dirty="0"/>
          </a:p>
          <a:p>
            <a:r>
              <a:rPr lang="en-AU" sz="1400" dirty="0"/>
              <a:t>Laos performance on Biomass seems to be improving roughly in line with the Philippines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72219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Note that this slide is Lao-Lao, not Lao-Philippines</a:t>
            </a:r>
          </a:p>
          <a:p>
            <a:endParaRPr lang="en-AU" sz="1400" dirty="0"/>
          </a:p>
          <a:p>
            <a:r>
              <a:rPr lang="en-AU" sz="1400" dirty="0"/>
              <a:t>This slide goes to the difference between territorial material flow accounts, and accounts based on final consumption.</a:t>
            </a:r>
          </a:p>
          <a:p>
            <a:endParaRPr lang="en-AU" sz="1400" dirty="0"/>
          </a:p>
          <a:p>
            <a:r>
              <a:rPr lang="en-AU" sz="1400" dirty="0"/>
              <a:t>Territorial accounts show where physical extraction and bulk material accumulation/emissions are taking place</a:t>
            </a:r>
          </a:p>
          <a:p>
            <a:endParaRPr lang="en-AU" sz="1400" dirty="0"/>
          </a:p>
          <a:p>
            <a:r>
              <a:rPr lang="en-AU" sz="1400" dirty="0"/>
              <a:t>Consumption based accounts (material footprint) serve to show us how much material consumption is actually required to underpin local consumption</a:t>
            </a:r>
          </a:p>
          <a:p>
            <a:endParaRPr lang="en-AU" sz="1400" dirty="0"/>
          </a:p>
          <a:p>
            <a:r>
              <a:rPr lang="en-AU" sz="1400" dirty="0"/>
              <a:t>The difference is the degree to which local production is actually going to support consumption in other countries.</a:t>
            </a:r>
          </a:p>
          <a:p>
            <a:endParaRPr lang="en-AU" sz="1400" dirty="0"/>
          </a:p>
          <a:p>
            <a:r>
              <a:rPr lang="en-AU" sz="1400" dirty="0"/>
              <a:t>Quick mention of reversed situation for Japan. UK etc.</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21</a:t>
            </a:fld>
            <a:endParaRPr lang="en-AU"/>
          </a:p>
        </p:txBody>
      </p:sp>
    </p:spTree>
    <p:extLst>
      <p:ext uri="{BB962C8B-B14F-4D97-AF65-F5344CB8AC3E}">
        <p14:creationId xmlns:p14="http://schemas.microsoft.com/office/powerpoint/2010/main" val="25858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22</a:t>
            </a:fld>
            <a:endParaRPr lang="en-AU"/>
          </a:p>
        </p:txBody>
      </p:sp>
    </p:spTree>
    <p:extLst>
      <p:ext uri="{BB962C8B-B14F-4D97-AF65-F5344CB8AC3E}">
        <p14:creationId xmlns:p14="http://schemas.microsoft.com/office/powerpoint/2010/main" val="2725507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23</a:t>
            </a:fld>
            <a:endParaRPr lang="en-AU"/>
          </a:p>
        </p:txBody>
      </p:sp>
      <p:sp>
        <p:nvSpPr>
          <p:cNvPr id="5" name="TextBox 4"/>
          <p:cNvSpPr txBox="1"/>
          <p:nvPr/>
        </p:nvSpPr>
        <p:spPr>
          <a:xfrm>
            <a:off x="909504" y="5466303"/>
            <a:ext cx="4918873" cy="954107"/>
          </a:xfrm>
          <a:prstGeom prst="rect">
            <a:avLst/>
          </a:prstGeom>
          <a:noFill/>
        </p:spPr>
        <p:txBody>
          <a:bodyPr wrap="square" rtlCol="0">
            <a:spAutoFit/>
          </a:bodyPr>
          <a:lstStyle/>
          <a:p>
            <a:r>
              <a:rPr lang="en-AU" sz="1400" dirty="0"/>
              <a:t>Read from slide</a:t>
            </a:r>
          </a:p>
          <a:p>
            <a:endParaRPr lang="en-AU" sz="1400" dirty="0"/>
          </a:p>
          <a:p>
            <a:r>
              <a:rPr lang="en-AU" sz="1400" dirty="0"/>
              <a:t>Main point is industrialized country origins and the effect this has had on emphasis in earlier guides</a:t>
            </a:r>
          </a:p>
        </p:txBody>
      </p:sp>
    </p:spTree>
    <p:extLst>
      <p:ext uri="{BB962C8B-B14F-4D97-AF65-F5344CB8AC3E}">
        <p14:creationId xmlns:p14="http://schemas.microsoft.com/office/powerpoint/2010/main" val="118030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24</a:t>
            </a:fld>
            <a:endParaRPr lang="en-AU"/>
          </a:p>
        </p:txBody>
      </p:sp>
      <p:sp>
        <p:nvSpPr>
          <p:cNvPr id="5" name="TextBox 4"/>
          <p:cNvSpPr txBox="1"/>
          <p:nvPr/>
        </p:nvSpPr>
        <p:spPr>
          <a:xfrm>
            <a:off x="1132946" y="5432346"/>
            <a:ext cx="4918873" cy="553998"/>
          </a:xfrm>
          <a:prstGeom prst="rect">
            <a:avLst/>
          </a:prstGeom>
          <a:noFill/>
        </p:spPr>
        <p:txBody>
          <a:bodyPr wrap="square" rtlCol="0">
            <a:spAutoFit/>
          </a:bodyPr>
          <a:lstStyle/>
          <a:p>
            <a:r>
              <a:rPr lang="en-AU" sz="1400" dirty="0"/>
              <a:t>Read from slide</a:t>
            </a:r>
          </a:p>
          <a:p>
            <a:endParaRPr lang="en-AU" sz="1600" dirty="0"/>
          </a:p>
        </p:txBody>
      </p:sp>
    </p:spTree>
    <p:extLst>
      <p:ext uri="{BB962C8B-B14F-4D97-AF65-F5344CB8AC3E}">
        <p14:creationId xmlns:p14="http://schemas.microsoft.com/office/powerpoint/2010/main" val="248414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Note that the a prefix just means “Domestic Extraction Table”, (B and C are imports and exports respectively in the manual)</a:t>
            </a:r>
          </a:p>
          <a:p>
            <a:endParaRPr lang="en-AU" sz="1400" dirty="0"/>
          </a:p>
          <a:p>
            <a:r>
              <a:rPr lang="en-AU" sz="1400" dirty="0"/>
              <a:t>Four major subcategories for biomass, see colour bands, note nesting numbers e.g. 1.1 is crops, 1.2 crop residues and grazed biomass etc.</a:t>
            </a:r>
          </a:p>
          <a:p>
            <a:endParaRPr lang="en-AU" sz="1400" dirty="0"/>
          </a:p>
          <a:p>
            <a:r>
              <a:rPr lang="en-AU" sz="1400" dirty="0"/>
              <a:t>Materials tend to get their own category if they are large in volumetric terms, fundamentally different in some way, and more lately if differentiating them is important for material footprinting work.</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25</a:t>
            </a:fld>
            <a:endParaRPr lang="en-AU"/>
          </a:p>
        </p:txBody>
      </p:sp>
    </p:spTree>
    <p:extLst>
      <p:ext uri="{BB962C8B-B14F-4D97-AF65-F5344CB8AC3E}">
        <p14:creationId xmlns:p14="http://schemas.microsoft.com/office/powerpoint/2010/main" val="2042101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This is a very small sample of the data the FAO has on crops for Laos and the Philippines</a:t>
            </a:r>
          </a:p>
          <a:p>
            <a:endParaRPr lang="en-AU" sz="1400" dirty="0"/>
          </a:p>
          <a:p>
            <a:r>
              <a:rPr lang="en-AU" sz="1400" dirty="0"/>
              <a:t>Note the flags</a:t>
            </a:r>
          </a:p>
          <a:p>
            <a:endParaRPr lang="en-AU" sz="1400" dirty="0"/>
          </a:p>
          <a:p>
            <a:r>
              <a:rPr lang="en-AU" sz="1400" dirty="0"/>
              <a:t>The FAO has various ways of filling in data, explained in the key. Go to FAO website for more details</a:t>
            </a:r>
          </a:p>
          <a:p>
            <a:endParaRPr lang="en-AU" sz="1400" dirty="0"/>
          </a:p>
          <a:p>
            <a:r>
              <a:rPr lang="en-AU" sz="1400" dirty="0"/>
              <a:t>The main point here is to note the missing flags. This means official data, which means someone in the country concerned is already  assembling official figures for these crops.</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26</a:t>
            </a:fld>
            <a:endParaRPr lang="en-AU"/>
          </a:p>
        </p:txBody>
      </p:sp>
    </p:spTree>
    <p:extLst>
      <p:ext uri="{BB962C8B-B14F-4D97-AF65-F5344CB8AC3E}">
        <p14:creationId xmlns:p14="http://schemas.microsoft.com/office/powerpoint/2010/main" val="1535644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In other words, you almost definitely have someone assembling data locally for the blue fields here.</a:t>
            </a:r>
          </a:p>
          <a:p>
            <a:endParaRPr lang="en-AU" sz="1400" dirty="0"/>
          </a:p>
          <a:p>
            <a:r>
              <a:rPr lang="en-AU" sz="1400" dirty="0"/>
              <a:t>Following up on who has that data and how to access it is the logical first step for you in assembling biomass accounts</a:t>
            </a:r>
          </a:p>
          <a:p>
            <a:endParaRPr lang="en-AU" sz="1400" dirty="0"/>
          </a:p>
          <a:p>
            <a:r>
              <a:rPr lang="en-AU" sz="1400" dirty="0"/>
              <a:t>After that, think about whether the FAO methodologies for non-official data can be improved upon locally.</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27</a:t>
            </a:fld>
            <a:endParaRPr lang="en-AU"/>
          </a:p>
        </p:txBody>
      </p:sp>
    </p:spTree>
    <p:extLst>
      <p:ext uri="{BB962C8B-B14F-4D97-AF65-F5344CB8AC3E}">
        <p14:creationId xmlns:p14="http://schemas.microsoft.com/office/powerpoint/2010/main" val="3286674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 top group lists other biomass components for which the FAO compiles data, and from which you should be able to get an indication is you already have the primary data.</a:t>
            </a:r>
          </a:p>
          <a:p>
            <a:endParaRPr lang="en-AU" sz="1400" dirty="0"/>
          </a:p>
          <a:p>
            <a:r>
              <a:rPr lang="en-AU" sz="1400" dirty="0"/>
              <a:t>The second group contains biomass components for the EW-MFA accounts for which the data reported to the FAO will not be enough on its own.</a:t>
            </a:r>
          </a:p>
          <a:p>
            <a:endParaRPr lang="en-AU" sz="1400" dirty="0"/>
          </a:p>
          <a:p>
            <a:r>
              <a:rPr lang="en-AU" sz="1400" dirty="0"/>
              <a:t>Looking into what else might be available to use as coefficients for crop residues and grazed biomass will be one of the main tasks regarding the, and thinking about it before the workshop would be a very good idea. biomass accounts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28</a:t>
            </a:fld>
            <a:endParaRPr lang="en-AU"/>
          </a:p>
        </p:txBody>
      </p:sp>
    </p:spTree>
    <p:extLst>
      <p:ext uri="{BB962C8B-B14F-4D97-AF65-F5344CB8AC3E}">
        <p14:creationId xmlns:p14="http://schemas.microsoft.com/office/powerpoint/2010/main" val="194249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788" y="5118726"/>
            <a:ext cx="5390305" cy="4646993"/>
          </a:xfrm>
        </p:spPr>
        <p:txBody>
          <a:bodyPr/>
          <a:lstStyle/>
          <a:p>
            <a:r>
              <a:rPr lang="en-AU" sz="1400" dirty="0"/>
              <a:t>Some specific questions you want to think about are listed here.</a:t>
            </a:r>
          </a:p>
          <a:p>
            <a:endParaRPr lang="en-AU" sz="1400" dirty="0"/>
          </a:p>
          <a:p>
            <a:r>
              <a:rPr lang="en-AU" sz="1400" dirty="0"/>
              <a:t> We’ll pause here for questions, and  to see if anyone has any immediate ideas regarding these questions .</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29</a:t>
            </a:fld>
            <a:endParaRPr lang="en-AU"/>
          </a:p>
        </p:txBody>
      </p:sp>
    </p:spTree>
    <p:extLst>
      <p:ext uri="{BB962C8B-B14F-4D97-AF65-F5344CB8AC3E}">
        <p14:creationId xmlns:p14="http://schemas.microsoft.com/office/powerpoint/2010/main" val="345696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702995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30</a:t>
            </a:fld>
            <a:endParaRPr lang="en-AU"/>
          </a:p>
        </p:txBody>
      </p:sp>
    </p:spTree>
    <p:extLst>
      <p:ext uri="{BB962C8B-B14F-4D97-AF65-F5344CB8AC3E}">
        <p14:creationId xmlns:p14="http://schemas.microsoft.com/office/powerpoint/2010/main" val="1483000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31</a:t>
            </a:fld>
            <a:endParaRPr lang="en-AU"/>
          </a:p>
        </p:txBody>
      </p:sp>
    </p:spTree>
    <p:extLst>
      <p:ext uri="{BB962C8B-B14F-4D97-AF65-F5344CB8AC3E}">
        <p14:creationId xmlns:p14="http://schemas.microsoft.com/office/powerpoint/2010/main" val="20323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32</a:t>
            </a:fld>
            <a:endParaRPr lang="en-AU"/>
          </a:p>
        </p:txBody>
      </p:sp>
    </p:spTree>
    <p:extLst>
      <p:ext uri="{BB962C8B-B14F-4D97-AF65-F5344CB8AC3E}">
        <p14:creationId xmlns:p14="http://schemas.microsoft.com/office/powerpoint/2010/main" val="1864870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33</a:t>
            </a:fld>
            <a:endParaRPr lang="en-AU"/>
          </a:p>
        </p:txBody>
      </p:sp>
    </p:spTree>
    <p:extLst>
      <p:ext uri="{BB962C8B-B14F-4D97-AF65-F5344CB8AC3E}">
        <p14:creationId xmlns:p14="http://schemas.microsoft.com/office/powerpoint/2010/main" val="2675265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34</a:t>
            </a:fld>
            <a:endParaRPr lang="en-AU"/>
          </a:p>
        </p:txBody>
      </p:sp>
    </p:spTree>
    <p:extLst>
      <p:ext uri="{BB962C8B-B14F-4D97-AF65-F5344CB8AC3E}">
        <p14:creationId xmlns:p14="http://schemas.microsoft.com/office/powerpoint/2010/main" val="2654328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35</a:t>
            </a:fld>
            <a:endParaRPr lang="en-AU"/>
          </a:p>
        </p:txBody>
      </p:sp>
    </p:spTree>
    <p:extLst>
      <p:ext uri="{BB962C8B-B14F-4D97-AF65-F5344CB8AC3E}">
        <p14:creationId xmlns:p14="http://schemas.microsoft.com/office/powerpoint/2010/main" val="2534629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 preferred method of Compiling Metal ores accounts has changed a lot from the Eurostat guide.</a:t>
            </a:r>
          </a:p>
          <a:p>
            <a:endParaRPr lang="en-AU" sz="1400" dirty="0"/>
          </a:p>
          <a:p>
            <a:r>
              <a:rPr lang="en-AU" sz="1400" dirty="0"/>
              <a:t>One big change has been the lumping together of all gross ores other than Iron and Aluminium  under Other metal ores. Previously went by individual metals.</a:t>
            </a:r>
          </a:p>
          <a:p>
            <a:endParaRPr lang="en-AU" sz="1400" dirty="0"/>
          </a:p>
          <a:p>
            <a:r>
              <a:rPr lang="en-AU" sz="1400" dirty="0"/>
              <a:t>Another important change is the upgrading of contained metals from optional to compulsory. This both more reflective of the reality of available data, and  compensates for the lack of detail in the ore categories.</a:t>
            </a:r>
          </a:p>
          <a:p>
            <a:endParaRPr lang="en-AU" sz="1400" dirty="0"/>
          </a:p>
          <a:p>
            <a:r>
              <a:rPr lang="en-AU" sz="1400" dirty="0"/>
              <a:t>Note that while contained metals are compulsory, they are not added to metal ores, for material flow totals, as this would be double counting.</a:t>
            </a:r>
          </a:p>
        </p:txBody>
      </p:sp>
      <p:sp>
        <p:nvSpPr>
          <p:cNvPr id="4" name="Slide Number Placeholder 3"/>
          <p:cNvSpPr>
            <a:spLocks noGrp="1"/>
          </p:cNvSpPr>
          <p:nvPr>
            <p:ph type="sldNum" sz="quarter" idx="10"/>
          </p:nvPr>
        </p:nvSpPr>
        <p:spPr/>
        <p:txBody>
          <a:bodyPr/>
          <a:lstStyle/>
          <a:p>
            <a:fld id="{9A496215-5E4C-414D-A8DB-C38AA7CF7C2A}" type="slidenum">
              <a:rPr lang="en-AU" smtClean="0"/>
              <a:pPr/>
              <a:t>36</a:t>
            </a:fld>
            <a:endParaRPr lang="en-AU"/>
          </a:p>
        </p:txBody>
      </p:sp>
    </p:spTree>
    <p:extLst>
      <p:ext uri="{BB962C8B-B14F-4D97-AF65-F5344CB8AC3E}">
        <p14:creationId xmlns:p14="http://schemas.microsoft.com/office/powerpoint/2010/main" val="2621787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Largely read from and expand on slide.</a:t>
            </a:r>
          </a:p>
          <a:p>
            <a:endParaRPr lang="en-AU" sz="1400" dirty="0"/>
          </a:p>
          <a:p>
            <a:r>
              <a:rPr lang="en-AU" sz="1400" dirty="0"/>
              <a:t>For third point, highlight the Lao example of the change in grades for </a:t>
            </a:r>
            <a:r>
              <a:rPr lang="en-AU" sz="1400" dirty="0" err="1"/>
              <a:t>Sepon</a:t>
            </a:r>
            <a:r>
              <a:rPr lang="en-AU" sz="1400" dirty="0"/>
              <a:t> and the effect that had on tonnages.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37</a:t>
            </a:fld>
            <a:endParaRPr lang="en-AU"/>
          </a:p>
        </p:txBody>
      </p:sp>
    </p:spTree>
    <p:extLst>
      <p:ext uri="{BB962C8B-B14F-4D97-AF65-F5344CB8AC3E}">
        <p14:creationId xmlns:p14="http://schemas.microsoft.com/office/powerpoint/2010/main" val="2589042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38</a:t>
            </a:fld>
            <a:endParaRPr lang="en-AU"/>
          </a:p>
        </p:txBody>
      </p:sp>
    </p:spTree>
    <p:extLst>
      <p:ext uri="{BB962C8B-B14F-4D97-AF65-F5344CB8AC3E}">
        <p14:creationId xmlns:p14="http://schemas.microsoft.com/office/powerpoint/2010/main" val="594538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39</a:t>
            </a:fld>
            <a:endParaRPr lang="en-AU"/>
          </a:p>
        </p:txBody>
      </p:sp>
    </p:spTree>
    <p:extLst>
      <p:ext uri="{BB962C8B-B14F-4D97-AF65-F5344CB8AC3E}">
        <p14:creationId xmlns:p14="http://schemas.microsoft.com/office/powerpoint/2010/main" val="280239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2915620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40</a:t>
            </a:fld>
            <a:endParaRPr lang="en-AU"/>
          </a:p>
        </p:txBody>
      </p:sp>
    </p:spTree>
    <p:extLst>
      <p:ext uri="{BB962C8B-B14F-4D97-AF65-F5344CB8AC3E}">
        <p14:creationId xmlns:p14="http://schemas.microsoft.com/office/powerpoint/2010/main" val="162209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41</a:t>
            </a:fld>
            <a:endParaRPr lang="en-AU"/>
          </a:p>
        </p:txBody>
      </p:sp>
    </p:spTree>
    <p:extLst>
      <p:ext uri="{BB962C8B-B14F-4D97-AF65-F5344CB8AC3E}">
        <p14:creationId xmlns:p14="http://schemas.microsoft.com/office/powerpoint/2010/main" val="1428551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42</a:t>
            </a:fld>
            <a:endParaRPr lang="en-AU"/>
          </a:p>
        </p:txBody>
      </p:sp>
    </p:spTree>
    <p:extLst>
      <p:ext uri="{BB962C8B-B14F-4D97-AF65-F5344CB8AC3E}">
        <p14:creationId xmlns:p14="http://schemas.microsoft.com/office/powerpoint/2010/main" val="841311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43</a:t>
            </a:fld>
            <a:endParaRPr lang="en-AU"/>
          </a:p>
        </p:txBody>
      </p:sp>
    </p:spTree>
    <p:extLst>
      <p:ext uri="{BB962C8B-B14F-4D97-AF65-F5344CB8AC3E}">
        <p14:creationId xmlns:p14="http://schemas.microsoft.com/office/powerpoint/2010/main" val="1196077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44</a:t>
            </a:fld>
            <a:endParaRPr lang="en-AU"/>
          </a:p>
        </p:txBody>
      </p:sp>
    </p:spTree>
    <p:extLst>
      <p:ext uri="{BB962C8B-B14F-4D97-AF65-F5344CB8AC3E}">
        <p14:creationId xmlns:p14="http://schemas.microsoft.com/office/powerpoint/2010/main" val="355674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45</a:t>
            </a:fld>
            <a:endParaRPr lang="en-AU"/>
          </a:p>
        </p:txBody>
      </p:sp>
    </p:spTree>
    <p:extLst>
      <p:ext uri="{BB962C8B-B14F-4D97-AF65-F5344CB8AC3E}">
        <p14:creationId xmlns:p14="http://schemas.microsoft.com/office/powerpoint/2010/main" val="4140472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46</a:t>
            </a:fld>
            <a:endParaRPr lang="en-AU"/>
          </a:p>
        </p:txBody>
      </p:sp>
    </p:spTree>
    <p:extLst>
      <p:ext uri="{BB962C8B-B14F-4D97-AF65-F5344CB8AC3E}">
        <p14:creationId xmlns:p14="http://schemas.microsoft.com/office/powerpoint/2010/main" val="144382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357552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137792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377384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180812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3565084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177597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Presentation title  |  Presenter name</a:t>
            </a:r>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6388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938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a:t>Presentation title  |  Presenter name</a:t>
            </a:r>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6412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6476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52071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6379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cap="all" baseline="0">
                <a:latin typeface="Tw Cen MT" panose="020B0602020104020603" pitchFamily="34" charset="0"/>
              </a:defRPr>
            </a:lvl1pPr>
          </a:lstStyle>
          <a:p>
            <a:r>
              <a:rPr lang="en-US" dirty="0"/>
              <a:t>Click to edit Master title style</a:t>
            </a:r>
            <a:endParaRPr lang="en-AU" dirty="0"/>
          </a:p>
        </p:txBody>
      </p:sp>
      <p:sp>
        <p:nvSpPr>
          <p:cNvPr id="3" name="Content Placeholder 2"/>
          <p:cNvSpPr>
            <a:spLocks noGrp="1"/>
          </p:cNvSpPr>
          <p:nvPr>
            <p:ph idx="1"/>
          </p:nvPr>
        </p:nvSpPr>
        <p:spPr/>
        <p:txBody>
          <a:bodyPr>
            <a:normAutofit/>
          </a:bodyPr>
          <a:lstStyle>
            <a:lvl1pPr>
              <a:defRPr sz="1800">
                <a:latin typeface="Tw Cen MT" panose="020B0602020104020603" pitchFamily="34" charset="0"/>
              </a:defRPr>
            </a:lvl1pPr>
            <a:lvl2pPr>
              <a:defRPr sz="1800">
                <a:latin typeface="Tw Cen MT" panose="020B0602020104020603" pitchFamily="34" charset="0"/>
              </a:defRPr>
            </a:lvl2pPr>
            <a:lvl3pPr>
              <a:defRPr sz="1800">
                <a:latin typeface="Tw Cen MT" panose="020B0602020104020603" pitchFamily="34" charset="0"/>
              </a:defRPr>
            </a:lvl3pPr>
            <a:lvl4pPr>
              <a:defRPr sz="1800">
                <a:latin typeface="Tw Cen MT" panose="020B0602020104020603" pitchFamily="34" charset="0"/>
              </a:defRPr>
            </a:lvl4pPr>
            <a:lvl5pPr>
              <a:defRPr sz="1800">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8096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4646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598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Tw Cen MT" panose="020B0602020104020603" pitchFamily="34" charset="0"/>
              </a:defRPr>
            </a:lvl1pPr>
          </a:lstStyle>
          <a:p>
            <a:r>
              <a:rPr lang="en-US" dirty="0"/>
              <a:t>Click to edit Master title style</a:t>
            </a:r>
            <a:endParaRPr lang="en-AU" dirty="0"/>
          </a:p>
        </p:txBody>
      </p:sp>
      <p:sp>
        <p:nvSpPr>
          <p:cNvPr id="3" name="Content Placeholder 2"/>
          <p:cNvSpPr>
            <a:spLocks noGrp="1"/>
          </p:cNvSpPr>
          <p:nvPr>
            <p:ph sz="half" idx="1"/>
          </p:nvPr>
        </p:nvSpPr>
        <p:spPr>
          <a:xfrm>
            <a:off x="358775" y="1268413"/>
            <a:ext cx="4038600" cy="4525963"/>
          </a:xfrm>
        </p:spPr>
        <p:txBody>
          <a:bodyPr/>
          <a:lstStyle>
            <a:lvl1pPr>
              <a:defRPr sz="2400">
                <a:latin typeface="Tw Cen MT" panose="020B0602020104020603" pitchFamily="34" charset="0"/>
              </a:defRPr>
            </a:lvl1pPr>
            <a:lvl2pPr>
              <a:defRPr sz="2000">
                <a:latin typeface="Tw Cen MT" panose="020B0602020104020603" pitchFamily="34" charset="0"/>
              </a:defRPr>
            </a:lvl2pPr>
            <a:lvl3pPr>
              <a:defRPr sz="2000">
                <a:latin typeface="Tw Cen MT" panose="020B0602020104020603" pitchFamily="34" charset="0"/>
              </a:defRPr>
            </a:lvl3pPr>
            <a:lvl4pPr>
              <a:defRPr sz="2000">
                <a:latin typeface="Tw Cen MT" panose="020B0602020104020603" pitchFamily="34" charset="0"/>
              </a:defRPr>
            </a:lvl4pPr>
            <a:lvl5pPr>
              <a:defRPr sz="1800">
                <a:latin typeface="Tw Cen MT" panose="020B06020201040206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Presentation title  |  Presenter name</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047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dirty="0"/>
              <a:t>Presentation title  |  Presenter name</a:t>
            </a:r>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userDrawn="1"/>
        </p:nvSpPr>
        <p:spPr bwMode="auto">
          <a:xfrm>
            <a:off x="3175" y="3326606"/>
            <a:ext cx="9161463" cy="801687"/>
          </a:xfrm>
          <a:prstGeom prst="rect">
            <a:avLst/>
          </a:prstGeom>
          <a:noFill/>
          <a:ln>
            <a:noFill/>
          </a:ln>
          <a:extLst/>
        </p:spPr>
        <p:txBody>
          <a:bodyPr/>
          <a:lstStyle/>
          <a:p>
            <a:pPr>
              <a:defRPr/>
            </a:pPr>
            <a:endParaRPr lang="en-AU"/>
          </a:p>
        </p:txBody>
      </p:sp>
      <p:sp>
        <p:nvSpPr>
          <p:cNvPr id="38" name="Rectangle 7"/>
          <p:cNvSpPr>
            <a:spLocks noChangeArrowheads="1"/>
          </p:cNvSpPr>
          <p:nvPr userDrawn="1"/>
        </p:nvSpPr>
        <p:spPr bwMode="auto">
          <a:xfrm>
            <a:off x="12701" y="3637756"/>
            <a:ext cx="9142412" cy="490537"/>
          </a:xfrm>
          <a:prstGeom prst="rect">
            <a:avLst/>
          </a:prstGeom>
          <a:noFill/>
          <a:ln>
            <a:noFill/>
          </a:ln>
          <a:extLst/>
        </p:spPr>
        <p:txBody>
          <a:bodyPr/>
          <a:lstStyle/>
          <a:p>
            <a:pPr>
              <a:defRPr/>
            </a:pPr>
            <a:endParaRPr lang="en-AU"/>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Lst>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unstats.un.org/unsd/energy/quest.ht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Webinar 1</a:t>
            </a:r>
          </a:p>
        </p:txBody>
      </p:sp>
      <p:sp>
        <p:nvSpPr>
          <p:cNvPr id="5" name="Subtitle 4"/>
          <p:cNvSpPr>
            <a:spLocks noGrp="1"/>
          </p:cNvSpPr>
          <p:nvPr>
            <p:ph type="subTitle" idx="1"/>
          </p:nvPr>
        </p:nvSpPr>
        <p:spPr/>
        <p:txBody>
          <a:bodyPr/>
          <a:lstStyle/>
          <a:p>
            <a:r>
              <a:rPr lang="en-AU" dirty="0"/>
              <a:t>ONS collaboration with the Philippines and Laos for Global MFA Manual</a:t>
            </a:r>
          </a:p>
        </p:txBody>
      </p:sp>
      <p:sp>
        <p:nvSpPr>
          <p:cNvPr id="13" name="Text Placeholder 12"/>
          <p:cNvSpPr>
            <a:spLocks noGrp="1"/>
          </p:cNvSpPr>
          <p:nvPr>
            <p:ph type="body" sz="quarter" idx="17"/>
          </p:nvPr>
        </p:nvSpPr>
        <p:spPr/>
        <p:txBody>
          <a:bodyPr/>
          <a:lstStyle/>
          <a:p>
            <a:r>
              <a:rPr lang="en-AU" dirty="0"/>
              <a:t>Land and water</a:t>
            </a:r>
          </a:p>
        </p:txBody>
      </p:sp>
      <p:sp>
        <p:nvSpPr>
          <p:cNvPr id="16" name="Footer Placeholder 2"/>
          <p:cNvSpPr txBox="1">
            <a:spLocks/>
          </p:cNvSpPr>
          <p:nvPr/>
        </p:nvSpPr>
        <p:spPr bwMode="auto">
          <a:xfrm>
            <a:off x="360363" y="4700964"/>
            <a:ext cx="8042275" cy="250825"/>
          </a:xfrm>
          <a:prstGeom prst="rect">
            <a:avLst/>
          </a:prstGeom>
          <a:noFill/>
          <a:ln w="9525">
            <a:noFill/>
            <a:miter lim="800000"/>
            <a:headEnd/>
            <a:tailEnd/>
          </a:ln>
        </p:spPr>
        <p:txBody>
          <a:bodyPr lIns="0" tIns="0" rIns="0" bIns="0"/>
          <a:lstStyle/>
          <a:p>
            <a:r>
              <a:rPr lang="en-AU" sz="1600" b="1" dirty="0">
                <a:solidFill>
                  <a:schemeClr val="bg1"/>
                </a:solidFill>
                <a:latin typeface="Calibri" pitchFamily="34" charset="0"/>
              </a:rPr>
              <a:t>Jim West, Heinz Schandl and Alessio Miatto</a:t>
            </a:r>
            <a:endParaRPr lang="en-US" sz="1600" dirty="0">
              <a:solidFill>
                <a:schemeClr val="bg1"/>
              </a:solidFill>
              <a:latin typeface="Calibri" pitchFamily="34" charset="0"/>
            </a:endParaRPr>
          </a:p>
        </p:txBody>
      </p:sp>
      <p:sp>
        <p:nvSpPr>
          <p:cNvPr id="17" name="Footer Placeholder 2"/>
          <p:cNvSpPr txBox="1">
            <a:spLocks/>
          </p:cNvSpPr>
          <p:nvPr/>
        </p:nvSpPr>
        <p:spPr bwMode="auto">
          <a:xfrm>
            <a:off x="361950" y="4962901"/>
            <a:ext cx="8042275" cy="252413"/>
          </a:xfrm>
          <a:prstGeom prst="rect">
            <a:avLst/>
          </a:prstGeom>
          <a:noFill/>
          <a:ln w="9525">
            <a:noFill/>
            <a:miter lim="800000"/>
            <a:headEnd/>
            <a:tailEnd/>
          </a:ln>
        </p:spPr>
        <p:txBody>
          <a:bodyPr lIns="0" tIns="0" rIns="0" bIns="0"/>
          <a:lstStyle/>
          <a:p>
            <a:r>
              <a:rPr lang="en-AU" sz="1600" dirty="0">
                <a:solidFill>
                  <a:schemeClr val="bg1"/>
                </a:solidFill>
                <a:latin typeface="Calibri" pitchFamily="34" charset="0"/>
              </a:rPr>
              <a:t>6 November 2017</a:t>
            </a:r>
            <a:endParaRPr lang="en-US" sz="1600" dirty="0">
              <a:solidFill>
                <a:schemeClr val="bg1"/>
              </a:solidFill>
              <a:latin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043" y="259390"/>
            <a:ext cx="1294685" cy="1143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230" y="2814644"/>
            <a:ext cx="1286469" cy="1143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1836" y="1592315"/>
            <a:ext cx="1301259" cy="1032404"/>
          </a:xfrm>
          <a:prstGeom prst="rect">
            <a:avLst/>
          </a:prstGeom>
        </p:spPr>
      </p:pic>
    </p:spTree>
    <p:extLst>
      <p:ext uri="{BB962C8B-B14F-4D97-AF65-F5344CB8AC3E}">
        <p14:creationId xmlns:p14="http://schemas.microsoft.com/office/powerpoint/2010/main" val="108372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MFA indicators</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10</a:t>
            </a:fld>
            <a:r>
              <a:rPr lang="en-AU"/>
              <a:t>  |</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4130473890"/>
              </p:ext>
            </p:extLst>
          </p:nvPr>
        </p:nvGraphicFramePr>
        <p:xfrm>
          <a:off x="827584" y="908720"/>
          <a:ext cx="7272808" cy="4145280"/>
        </p:xfrm>
        <a:graphic>
          <a:graphicData uri="http://schemas.openxmlformats.org/drawingml/2006/table">
            <a:tbl>
              <a:tblPr firstRow="1" firstCol="1" bandRow="1">
                <a:tableStyleId>{5C22544A-7EE6-4342-B048-85BDC9FD1C3A}</a:tableStyleId>
              </a:tblPr>
              <a:tblGrid>
                <a:gridCol w="1368088">
                  <a:extLst>
                    <a:ext uri="{9D8B030D-6E8A-4147-A177-3AD203B41FA5}">
                      <a16:colId xmlns:a16="http://schemas.microsoft.com/office/drawing/2014/main" val="20000"/>
                    </a:ext>
                  </a:extLst>
                </a:gridCol>
                <a:gridCol w="468058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0">
                <a:tc>
                  <a:txBody>
                    <a:bodyPr/>
                    <a:lstStyle/>
                    <a:p>
                      <a:pPr>
                        <a:spcBef>
                          <a:spcPts val="600"/>
                        </a:spcBef>
                        <a:spcAft>
                          <a:spcPts val="0"/>
                        </a:spcAft>
                      </a:pPr>
                      <a:r>
                        <a:rPr lang="en-AU" sz="1600" noProof="0" dirty="0">
                          <a:effectLst/>
                          <a:latin typeface="Tw Cen MT" panose="020B0602020104020603" pitchFamily="34" charset="0"/>
                        </a:rPr>
                        <a:t>Abbreviation</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Indicator name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Accounting module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spcBef>
                          <a:spcPts val="600"/>
                        </a:spcBef>
                        <a:spcAft>
                          <a:spcPts val="0"/>
                        </a:spcAft>
                      </a:pPr>
                      <a:r>
                        <a:rPr lang="en-AU" sz="1600" noProof="0" dirty="0">
                          <a:effectLst/>
                          <a:latin typeface="Tw Cen MT" panose="020B0602020104020603" pitchFamily="34" charset="0"/>
                        </a:rPr>
                        <a:t>DE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Extraction (used in the economy)</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spcBef>
                          <a:spcPts val="600"/>
                        </a:spcBef>
                        <a:spcAft>
                          <a:spcPts val="0"/>
                        </a:spcAft>
                      </a:pPr>
                      <a:r>
                        <a:rPr lang="en-AU" sz="1600" noProof="0" dirty="0">
                          <a:effectLst/>
                          <a:latin typeface="Tw Cen MT" panose="020B0602020104020603" pitchFamily="34" charset="0"/>
                        </a:rPr>
                        <a:t>IM</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Imports of Materials (direct)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spcBef>
                          <a:spcPts val="600"/>
                        </a:spcBef>
                        <a:spcAft>
                          <a:spcPts val="0"/>
                        </a:spcAft>
                      </a:pPr>
                      <a:r>
                        <a:rPr lang="en-AU" sz="1600" noProof="0" dirty="0">
                          <a:effectLst/>
                          <a:latin typeface="Tw Cen MT" panose="020B0602020104020603" pitchFamily="34" charset="0"/>
                        </a:rPr>
                        <a:t>DMI</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Material Input (DE + IM)</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spcBef>
                          <a:spcPts val="600"/>
                        </a:spcBef>
                        <a:spcAft>
                          <a:spcPts val="0"/>
                        </a:spcAft>
                      </a:pPr>
                      <a:r>
                        <a:rPr lang="en-AU" sz="1600" noProof="0" dirty="0">
                          <a:effectLst/>
                          <a:latin typeface="Tw Cen MT" panose="020B0602020104020603" pitchFamily="34" charset="0"/>
                        </a:rPr>
                        <a:t>EX</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Exports of Materials</a:t>
                      </a:r>
                      <a:r>
                        <a:rPr lang="en-AU" sz="1600" baseline="0" noProof="0" dirty="0">
                          <a:effectLst/>
                          <a:latin typeface="Tw Cen MT" panose="020B0602020104020603" pitchFamily="34" charset="0"/>
                        </a:rPr>
                        <a:t> </a:t>
                      </a:r>
                      <a:r>
                        <a:rPr lang="en-AU" sz="1600" noProof="0" dirty="0">
                          <a:effectLst/>
                          <a:latin typeface="Tw Cen MT" panose="020B0602020104020603" pitchFamily="34" charset="0"/>
                        </a:rPr>
                        <a:t>(direct)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spcBef>
                          <a:spcPts val="600"/>
                        </a:spcBef>
                        <a:spcAft>
                          <a:spcPts val="0"/>
                        </a:spcAft>
                      </a:pPr>
                      <a:r>
                        <a:rPr lang="en-AU" sz="1600" noProof="0" dirty="0">
                          <a:effectLst/>
                          <a:latin typeface="Tw Cen MT" panose="020B0602020104020603" pitchFamily="34" charset="0"/>
                        </a:rPr>
                        <a:t>PTB</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Physical Trade Balance (IM – EX)</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spcBef>
                          <a:spcPts val="600"/>
                        </a:spcBef>
                        <a:spcAft>
                          <a:spcPts val="0"/>
                        </a:spcAft>
                      </a:pPr>
                      <a:r>
                        <a:rPr lang="en-AU" sz="1600" noProof="0" dirty="0">
                          <a:effectLst/>
                          <a:latin typeface="Tw Cen MT" panose="020B0602020104020603" pitchFamily="34" charset="0"/>
                        </a:rPr>
                        <a:t>DMC</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Material Consumption (DE + PTB)</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spcBef>
                          <a:spcPts val="600"/>
                        </a:spcBef>
                        <a:spcAft>
                          <a:spcPts val="0"/>
                        </a:spcAft>
                      </a:pPr>
                      <a:r>
                        <a:rPr lang="en-AU" sz="1600" noProof="0" dirty="0">
                          <a:effectLst/>
                          <a:latin typeface="Tw Cen MT" panose="020B0602020104020603" pitchFamily="34" charset="0"/>
                        </a:rPr>
                        <a:t>RME</a:t>
                      </a:r>
                      <a:r>
                        <a:rPr lang="en-AU" sz="1600" baseline="-25000" noProof="0" dirty="0">
                          <a:effectLst/>
                          <a:latin typeface="Tw Cen MT" panose="020B0602020104020603" pitchFamily="34" charset="0"/>
                        </a:rPr>
                        <a:t>Imports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Raw Material Equivalents of Imports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spcBef>
                          <a:spcPts val="600"/>
                        </a:spcBef>
                        <a:spcAft>
                          <a:spcPts val="0"/>
                        </a:spcAft>
                      </a:pPr>
                      <a:r>
                        <a:rPr lang="en-AU" sz="1600" noProof="0" dirty="0">
                          <a:effectLst/>
                          <a:latin typeface="Tw Cen MT" panose="020B0602020104020603" pitchFamily="34" charset="0"/>
                        </a:rPr>
                        <a:t>RME</a:t>
                      </a:r>
                      <a:r>
                        <a:rPr lang="en-AU" sz="1600" baseline="-25000" noProof="0" dirty="0">
                          <a:effectLst/>
                          <a:latin typeface="Tw Cen MT" panose="020B0602020104020603" pitchFamily="34" charset="0"/>
                        </a:rPr>
                        <a:t>Exports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Raw Material Equivalents of Exports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spcBef>
                          <a:spcPts val="600"/>
                        </a:spcBef>
                        <a:spcAft>
                          <a:spcPts val="0"/>
                        </a:spcAft>
                      </a:pPr>
                      <a:r>
                        <a:rPr lang="en-AU" sz="1600" noProof="0" dirty="0">
                          <a:effectLst/>
                          <a:latin typeface="Tw Cen MT" panose="020B0602020104020603" pitchFamily="34" charset="0"/>
                        </a:rPr>
                        <a:t>RTB</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Raw Material Trade Balance </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a:spcBef>
                          <a:spcPts val="600"/>
                        </a:spcBef>
                        <a:spcAft>
                          <a:spcPts val="0"/>
                        </a:spcAft>
                      </a:pPr>
                      <a:r>
                        <a:rPr lang="en-AU" sz="1600" noProof="0" dirty="0">
                          <a:effectLst/>
                          <a:latin typeface="Tw Cen MT" panose="020B0602020104020603" pitchFamily="34" charset="0"/>
                        </a:rPr>
                        <a:t>MF</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Material</a:t>
                      </a:r>
                      <a:r>
                        <a:rPr lang="en-AU" sz="1600" baseline="0" noProof="0" dirty="0">
                          <a:effectLst/>
                          <a:latin typeface="Tw Cen MT" panose="020B0602020104020603" pitchFamily="34" charset="0"/>
                        </a:rPr>
                        <a:t> </a:t>
                      </a:r>
                      <a:r>
                        <a:rPr lang="en-AU" sz="1600" noProof="0" dirty="0">
                          <a:effectLst/>
                          <a:latin typeface="Tw Cen MT" panose="020B0602020104020603" pitchFamily="34" charset="0"/>
                        </a:rPr>
                        <a:t>Footprint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a:spcBef>
                          <a:spcPts val="600"/>
                        </a:spcBef>
                        <a:spcAft>
                          <a:spcPts val="0"/>
                        </a:spcAft>
                      </a:pPr>
                      <a:r>
                        <a:rPr lang="en-AU" sz="1600" noProof="0" dirty="0">
                          <a:effectLst/>
                          <a:latin typeface="Tw Cen MT" panose="020B0602020104020603" pitchFamily="34" charset="0"/>
                        </a:rPr>
                        <a:t>DPO</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Process Output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3</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a:spcBef>
                          <a:spcPts val="600"/>
                        </a:spcBef>
                        <a:spcAft>
                          <a:spcPts val="0"/>
                        </a:spcAft>
                      </a:pPr>
                      <a:r>
                        <a:rPr lang="en-AU" sz="1600" noProof="0" dirty="0">
                          <a:effectLst/>
                          <a:latin typeface="Tw Cen MT" panose="020B0602020104020603" pitchFamily="34" charset="0"/>
                        </a:rPr>
                        <a:t>NAS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Net Addition to Stock</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4</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a:spcBef>
                          <a:spcPts val="600"/>
                        </a:spcBef>
                        <a:spcAft>
                          <a:spcPts val="0"/>
                        </a:spcAft>
                      </a:pPr>
                      <a:r>
                        <a:rPr lang="en-AU" sz="1600" noProof="0" dirty="0">
                          <a:effectLst/>
                          <a:latin typeface="Tw Cen MT" panose="020B0602020104020603" pitchFamily="34" charset="0"/>
                        </a:rPr>
                        <a:t>MS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Material Stock</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4</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0">
                <a:tc>
                  <a:txBody>
                    <a:bodyPr/>
                    <a:lstStyle/>
                    <a:p>
                      <a:pPr>
                        <a:spcBef>
                          <a:spcPts val="600"/>
                        </a:spcBef>
                        <a:spcAft>
                          <a:spcPts val="0"/>
                        </a:spcAft>
                      </a:pPr>
                      <a:r>
                        <a:rPr lang="en-AU" sz="1600" noProof="0" dirty="0" err="1">
                          <a:effectLst/>
                          <a:latin typeface="Tw Cen MT" panose="020B0602020104020603" pitchFamily="34" charset="0"/>
                        </a:rPr>
                        <a:t>DE</a:t>
                      </a:r>
                      <a:r>
                        <a:rPr lang="en-AU" sz="1600" baseline="-25000" noProof="0" dirty="0" err="1">
                          <a:effectLst/>
                          <a:latin typeface="Tw Cen MT" panose="020B0602020104020603" pitchFamily="34" charset="0"/>
                        </a:rPr>
                        <a:t>unused</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Unused Domestic Extraction (returned to the environment without economic use)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5</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787" y="123897"/>
            <a:ext cx="888975" cy="784823"/>
          </a:xfrm>
          <a:prstGeom prst="rect">
            <a:avLst/>
          </a:prstGeom>
        </p:spPr>
      </p:pic>
    </p:spTree>
    <p:extLst>
      <p:ext uri="{BB962C8B-B14F-4D97-AF65-F5344CB8AC3E}">
        <p14:creationId xmlns:p14="http://schemas.microsoft.com/office/powerpoint/2010/main" val="176310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t>Natural resource use in the context of</a:t>
            </a:r>
            <a:br>
              <a:rPr lang="en-AU" sz="2800" dirty="0"/>
            </a:br>
            <a:r>
              <a:rPr lang="en-AU" sz="2800" dirty="0"/>
              <a:t>2030 development agenda and the SDG’s </a:t>
            </a:r>
          </a:p>
        </p:txBody>
      </p:sp>
      <p:sp>
        <p:nvSpPr>
          <p:cNvPr id="3" name="Content Placeholder 2"/>
          <p:cNvSpPr>
            <a:spLocks noGrp="1"/>
          </p:cNvSpPr>
          <p:nvPr>
            <p:ph idx="1"/>
          </p:nvPr>
        </p:nvSpPr>
        <p:spPr/>
        <p:txBody>
          <a:bodyPr/>
          <a:lstStyle/>
          <a:p>
            <a:r>
              <a:rPr lang="en-AU" dirty="0"/>
              <a:t>SDG’s present an ambitious global policy agenda to align objectives for people, prosperity, planet and piece achieved through participation</a:t>
            </a:r>
          </a:p>
          <a:p>
            <a:r>
              <a:rPr lang="en-AU" dirty="0"/>
              <a:t>Natural resources are addressed in several SDG’s</a:t>
            </a:r>
          </a:p>
          <a:p>
            <a:endParaRPr lang="en-AU" dirty="0"/>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11</a:t>
            </a:fld>
            <a:r>
              <a:rPr lang="en-AU"/>
              <a:t>  |</a:t>
            </a:r>
            <a:endParaRPr lang="en-AU" dirty="0"/>
          </a:p>
        </p:txBody>
      </p:sp>
      <p:pic>
        <p:nvPicPr>
          <p:cNvPr id="7" name="Picture 6" descr="Image result for SDG symbols source sit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7217" y="2349833"/>
            <a:ext cx="1620000" cy="1620000"/>
          </a:xfrm>
          <a:prstGeom prst="rect">
            <a:avLst/>
          </a:prstGeom>
          <a:noFill/>
          <a:ln>
            <a:noFill/>
          </a:ln>
        </p:spPr>
      </p:pic>
      <p:pic>
        <p:nvPicPr>
          <p:cNvPr id="8" name="Picture 7" descr="Image result for SDG symbols source sit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348880"/>
            <a:ext cx="1620000" cy="1620000"/>
          </a:xfrm>
          <a:prstGeom prst="rect">
            <a:avLst/>
          </a:prstGeom>
          <a:noFill/>
          <a:ln>
            <a:noFill/>
          </a:ln>
        </p:spPr>
      </p:pic>
      <p:pic>
        <p:nvPicPr>
          <p:cNvPr id="9" name="Picture 8" descr="Image result for SDG symbols source sit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216" y="4114030"/>
            <a:ext cx="1620000" cy="1620000"/>
          </a:xfrm>
          <a:prstGeom prst="rect">
            <a:avLst/>
          </a:prstGeom>
          <a:noFill/>
          <a:ln>
            <a:noFill/>
          </a:ln>
        </p:spPr>
      </p:pic>
      <p:pic>
        <p:nvPicPr>
          <p:cNvPr id="10" name="Picture 9" descr="Image result for SDG symbols source sit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2834" y="2348880"/>
            <a:ext cx="1620000" cy="1620000"/>
          </a:xfrm>
          <a:prstGeom prst="rect">
            <a:avLst/>
          </a:prstGeom>
          <a:noFill/>
          <a:ln>
            <a:noFill/>
          </a:ln>
        </p:spPr>
      </p:pic>
      <p:pic>
        <p:nvPicPr>
          <p:cNvPr id="11" name="Picture 10" descr="Related imag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0600" y="2348880"/>
            <a:ext cx="1620000" cy="1620000"/>
          </a:xfrm>
          <a:prstGeom prst="rect">
            <a:avLst/>
          </a:prstGeom>
          <a:noFill/>
          <a:ln>
            <a:noFill/>
          </a:ln>
        </p:spPr>
      </p:pic>
      <p:pic>
        <p:nvPicPr>
          <p:cNvPr id="12" name="Picture 11" descr="Image result for SDG symbols source sit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834" y="4114030"/>
            <a:ext cx="1620000" cy="1620000"/>
          </a:xfrm>
          <a:prstGeom prst="rect">
            <a:avLst/>
          </a:prstGeom>
          <a:noFill/>
          <a:ln>
            <a:noFill/>
          </a:ln>
        </p:spPr>
      </p:pic>
      <p:pic>
        <p:nvPicPr>
          <p:cNvPr id="13" name="Picture 12" descr="Image result for SDG symbols source sit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0708" y="4135145"/>
            <a:ext cx="1620000" cy="1620000"/>
          </a:xfrm>
          <a:prstGeom prst="rect">
            <a:avLst/>
          </a:prstGeom>
          <a:noFill/>
          <a:ln>
            <a:noFill/>
          </a:ln>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4570" y="129920"/>
            <a:ext cx="879430" cy="776396"/>
          </a:xfrm>
          <a:prstGeom prst="rect">
            <a:avLst/>
          </a:prstGeom>
        </p:spPr>
      </p:pic>
    </p:spTree>
    <p:extLst>
      <p:ext uri="{BB962C8B-B14F-4D97-AF65-F5344CB8AC3E}">
        <p14:creationId xmlns:p14="http://schemas.microsoft.com/office/powerpoint/2010/main" val="198337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Material Flow Accounts and Indicators</a:t>
            </a:r>
            <a:br>
              <a:rPr lang="en-AU" sz="2800" dirty="0"/>
            </a:br>
            <a:r>
              <a:rPr lang="en-AU" sz="2800" dirty="0"/>
              <a:t>for SDG Monitoring</a:t>
            </a:r>
          </a:p>
        </p:txBody>
      </p:sp>
      <p:sp>
        <p:nvSpPr>
          <p:cNvPr id="7" name="Content Placeholder 6"/>
          <p:cNvSpPr>
            <a:spLocks noGrp="1"/>
          </p:cNvSpPr>
          <p:nvPr>
            <p:ph sz="half" idx="1"/>
          </p:nvPr>
        </p:nvSpPr>
        <p:spPr/>
        <p:txBody>
          <a:bodyPr/>
          <a:lstStyle/>
          <a:p>
            <a:pPr marL="0" indent="0">
              <a:buNone/>
            </a:pPr>
            <a:r>
              <a:rPr lang="en-AU" b="1" dirty="0"/>
              <a:t>SDG 8.4</a:t>
            </a:r>
          </a:p>
          <a:p>
            <a:pPr marL="0" indent="0">
              <a:buNone/>
            </a:pPr>
            <a:r>
              <a:rPr lang="en-AU" dirty="0"/>
              <a:t>Improve progressively through 2030 global resource efficiency in consumption and production, and endeavour to decouple economic growth from environmental degradation in accordance with the 10-year framework of programs on sustainable consumption and production with developed countries taking the lead</a:t>
            </a:r>
          </a:p>
          <a:p>
            <a:endParaRPr lang="en-AU" dirty="0"/>
          </a:p>
        </p:txBody>
      </p:sp>
      <p:sp>
        <p:nvSpPr>
          <p:cNvPr id="8" name="Content Placeholder 7"/>
          <p:cNvSpPr>
            <a:spLocks noGrp="1"/>
          </p:cNvSpPr>
          <p:nvPr>
            <p:ph sz="half" idx="2"/>
          </p:nvPr>
        </p:nvSpPr>
        <p:spPr/>
        <p:txBody>
          <a:bodyPr/>
          <a:lstStyle/>
          <a:p>
            <a:pPr marL="0" indent="0">
              <a:buNone/>
            </a:pPr>
            <a:r>
              <a:rPr lang="en-AU" b="1" dirty="0"/>
              <a:t>SDG 12.2</a:t>
            </a:r>
          </a:p>
          <a:p>
            <a:pPr marL="0" indent="0">
              <a:buNone/>
            </a:pPr>
            <a:r>
              <a:rPr lang="en-AU" dirty="0"/>
              <a:t>By 2030, achieve the sustainable management and efficient use of natural resources</a:t>
            </a:r>
          </a:p>
          <a:p>
            <a:pPr marL="0" indent="0">
              <a:buNone/>
            </a:pPr>
            <a:r>
              <a:rPr lang="en-AU" b="1" dirty="0"/>
              <a:t>SDG 12.5</a:t>
            </a:r>
          </a:p>
          <a:p>
            <a:pPr marL="0" indent="0">
              <a:buNone/>
            </a:pPr>
            <a:r>
              <a:rPr lang="en-AU" dirty="0"/>
              <a:t>By 2030, substantially reduce waste generation through prevention, reduction, recycling and reuse</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12</a:t>
            </a:fld>
            <a:r>
              <a:rPr lang="en-AU"/>
              <a:t>  |</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50" y="119623"/>
            <a:ext cx="814150" cy="718764"/>
          </a:xfrm>
          <a:prstGeom prst="rect">
            <a:avLst/>
          </a:prstGeom>
        </p:spPr>
      </p:pic>
    </p:spTree>
    <p:extLst>
      <p:ext uri="{BB962C8B-B14F-4D97-AF65-F5344CB8AC3E}">
        <p14:creationId xmlns:p14="http://schemas.microsoft.com/office/powerpoint/2010/main" val="15433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MFA Indicators adopted by IAEG</a:t>
            </a:r>
          </a:p>
        </p:txBody>
      </p:sp>
      <p:sp>
        <p:nvSpPr>
          <p:cNvPr id="3" name="Content Placeholder 2"/>
          <p:cNvSpPr>
            <a:spLocks noGrp="1"/>
          </p:cNvSpPr>
          <p:nvPr>
            <p:ph sz="half" idx="1"/>
          </p:nvPr>
        </p:nvSpPr>
        <p:spPr/>
        <p:txBody>
          <a:bodyPr>
            <a:normAutofit/>
          </a:bodyPr>
          <a:lstStyle/>
          <a:p>
            <a:pPr marL="0" indent="0">
              <a:buNone/>
            </a:pPr>
            <a:r>
              <a:rPr lang="en-AU" sz="2000" dirty="0"/>
              <a:t>SDG 8.4</a:t>
            </a:r>
          </a:p>
          <a:p>
            <a:pPr marL="0" indent="0">
              <a:buNone/>
            </a:pPr>
            <a:r>
              <a:rPr lang="en-AU" sz="2000" b="1" dirty="0"/>
              <a:t>Resource productivity indicator (production approach)</a:t>
            </a:r>
          </a:p>
          <a:p>
            <a:pPr marL="0" indent="0">
              <a:buNone/>
            </a:pPr>
            <a:r>
              <a:rPr lang="en-AU" sz="2000" dirty="0"/>
              <a:t>Gross Domestic Product (GDP) per unit of Domestic Material Consumption (DMC) in US$/kg</a:t>
            </a:r>
          </a:p>
          <a:p>
            <a:pPr marL="0" indent="0">
              <a:buNone/>
            </a:pPr>
            <a:r>
              <a:rPr lang="en-AU" sz="2000" b="1" dirty="0"/>
              <a:t>Resource productivity indicator (consumption approach</a:t>
            </a:r>
            <a:r>
              <a:rPr lang="en-AU" sz="2000" dirty="0"/>
              <a:t>)</a:t>
            </a:r>
          </a:p>
          <a:p>
            <a:pPr marL="0" indent="0">
              <a:buNone/>
            </a:pPr>
            <a:r>
              <a:rPr lang="en-AU" sz="2000" dirty="0"/>
              <a:t>Gross Domestic Product (GDP) per unit of Material Footprint (MF) in US$/kg</a:t>
            </a:r>
          </a:p>
        </p:txBody>
      </p:sp>
      <p:sp>
        <p:nvSpPr>
          <p:cNvPr id="4" name="Content Placeholder 3"/>
          <p:cNvSpPr>
            <a:spLocks noGrp="1"/>
          </p:cNvSpPr>
          <p:nvPr>
            <p:ph sz="half" idx="2"/>
          </p:nvPr>
        </p:nvSpPr>
        <p:spPr>
          <a:xfrm>
            <a:off x="4801319" y="1268413"/>
            <a:ext cx="4038600" cy="4525963"/>
          </a:xfrm>
        </p:spPr>
        <p:txBody>
          <a:bodyPr>
            <a:normAutofit/>
          </a:bodyPr>
          <a:lstStyle/>
          <a:p>
            <a:pPr marL="0" indent="0">
              <a:buNone/>
            </a:pPr>
            <a:r>
              <a:rPr lang="en-AU" sz="2000" dirty="0"/>
              <a:t>SDG 12.2</a:t>
            </a:r>
          </a:p>
          <a:p>
            <a:pPr marL="0" indent="0">
              <a:buNone/>
            </a:pPr>
            <a:r>
              <a:rPr lang="en-AU" sz="2000" b="1" dirty="0"/>
              <a:t>Resource Use (territorial approach)</a:t>
            </a:r>
          </a:p>
          <a:p>
            <a:pPr marL="0" indent="0">
              <a:buNone/>
            </a:pPr>
            <a:r>
              <a:rPr lang="en-AU" sz="2000" dirty="0"/>
              <a:t>Domestic Material Consumption (DMC) per capita in tonnes</a:t>
            </a:r>
          </a:p>
          <a:p>
            <a:pPr marL="0" indent="0">
              <a:buNone/>
            </a:pPr>
            <a:r>
              <a:rPr lang="en-AU" sz="2000" b="1" dirty="0"/>
              <a:t>Resource Use (consumption approach)</a:t>
            </a:r>
          </a:p>
          <a:p>
            <a:pPr marL="0" indent="0">
              <a:buNone/>
            </a:pPr>
            <a:r>
              <a:rPr lang="en-AU" sz="2000" dirty="0"/>
              <a:t>Material Footprint (MF) per capita in tonnes</a:t>
            </a:r>
          </a:p>
          <a:p>
            <a:pPr marL="0" indent="0">
              <a:buNone/>
            </a:pPr>
            <a:r>
              <a:rPr lang="en-AU" sz="2000" dirty="0"/>
              <a:t>SDG 12.5</a:t>
            </a:r>
          </a:p>
          <a:p>
            <a:pPr marL="0" indent="0">
              <a:buNone/>
            </a:pPr>
            <a:r>
              <a:rPr lang="en-AU" sz="2000" b="1" dirty="0"/>
              <a:t>Waste and Emissions</a:t>
            </a:r>
          </a:p>
          <a:p>
            <a:pPr marL="0" indent="0">
              <a:buNone/>
            </a:pPr>
            <a:r>
              <a:rPr lang="en-AU" sz="2000" dirty="0"/>
              <a:t>Domestic Processed Output (DPO) per capita in tonnes </a:t>
            </a:r>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Slide Number Placeholder 5"/>
          <p:cNvSpPr>
            <a:spLocks noGrp="1"/>
          </p:cNvSpPr>
          <p:nvPr>
            <p:ph type="sldNum" sz="quarter" idx="4"/>
          </p:nvPr>
        </p:nvSpPr>
        <p:spPr/>
        <p:txBody>
          <a:bodyPr/>
          <a:lstStyle/>
          <a:p>
            <a:fld id="{2ABE124A-B5C5-46E0-B944-45307B126769}" type="slidenum">
              <a:rPr lang="en-AU" smtClean="0"/>
              <a:pPr/>
              <a:t>13</a:t>
            </a:fld>
            <a:r>
              <a:rPr lang="en-AU"/>
              <a:t>  |</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728" y="133350"/>
            <a:ext cx="807422" cy="712825"/>
          </a:xfrm>
          <a:prstGeom prst="rect">
            <a:avLst/>
          </a:prstGeom>
        </p:spPr>
      </p:pic>
    </p:spTree>
    <p:extLst>
      <p:ext uri="{BB962C8B-B14F-4D97-AF65-F5344CB8AC3E}">
        <p14:creationId xmlns:p14="http://schemas.microsoft.com/office/powerpoint/2010/main" val="294198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Current reporting of </a:t>
            </a:r>
            <a:r>
              <a:rPr lang="en-AU" dirty="0" err="1"/>
              <a:t>mfa</a:t>
            </a:r>
            <a:endParaRPr lang="en-AU" dirty="0"/>
          </a:p>
        </p:txBody>
      </p:sp>
      <p:sp>
        <p:nvSpPr>
          <p:cNvPr id="8" name="Content Placeholder 7"/>
          <p:cNvSpPr>
            <a:spLocks noGrp="1"/>
          </p:cNvSpPr>
          <p:nvPr>
            <p:ph idx="1"/>
          </p:nvPr>
        </p:nvSpPr>
        <p:spPr/>
        <p:txBody>
          <a:bodyPr/>
          <a:lstStyle/>
          <a:p>
            <a:r>
              <a:rPr lang="en-AU" dirty="0"/>
              <a:t>European Union countries report material flows to the European Statistical Office (EUROSTAT)</a:t>
            </a:r>
          </a:p>
          <a:p>
            <a:r>
              <a:rPr lang="en-AU" dirty="0"/>
              <a:t>Japan and China have national material flow accounts</a:t>
            </a:r>
          </a:p>
          <a:p>
            <a:r>
              <a:rPr lang="en-AU" dirty="0"/>
              <a:t>Mongolia and Thailand have preliminary accounts</a:t>
            </a:r>
          </a:p>
          <a:p>
            <a:r>
              <a:rPr lang="en-AU" dirty="0"/>
              <a:t>UN Environment International Resource Panel reports MFA data for all countries in the world</a:t>
            </a:r>
          </a:p>
          <a:p>
            <a:r>
              <a:rPr lang="en-AU" dirty="0"/>
              <a:t>Current accounting standard established by EUROSTAT (since 2001, latest edition in 20xx)</a:t>
            </a:r>
          </a:p>
          <a:p>
            <a:r>
              <a:rPr lang="en-AU" dirty="0"/>
              <a:t>In this project we establish a Global Material Flow Accounting Manual and collaborate with four National Statistical Offices of the Philippines, Laos, South Africa and Chile to test its implementation.</a:t>
            </a:r>
          </a:p>
          <a:p>
            <a:r>
              <a:rPr lang="en-AU" dirty="0"/>
              <a:t>Aim to seek approval by the UN Statistical Commission for the Global MFA Manual if case studies are successful.</a:t>
            </a:r>
          </a:p>
          <a:p>
            <a:endParaRPr lang="en-AU" dirty="0"/>
          </a:p>
          <a:p>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Slide Number Placeholder 5"/>
          <p:cNvSpPr>
            <a:spLocks noGrp="1"/>
          </p:cNvSpPr>
          <p:nvPr>
            <p:ph type="sldNum" sz="quarter" idx="4"/>
          </p:nvPr>
        </p:nvSpPr>
        <p:spPr/>
        <p:txBody>
          <a:bodyPr/>
          <a:lstStyle/>
          <a:p>
            <a:fld id="{2ABE124A-B5C5-46E0-B944-45307B126769}" type="slidenum">
              <a:rPr lang="en-AU" smtClean="0"/>
              <a:pPr/>
              <a:t>14</a:t>
            </a:fld>
            <a:r>
              <a:rPr lang="en-AU"/>
              <a:t>  |</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2229" y="188414"/>
            <a:ext cx="777921" cy="686780"/>
          </a:xfrm>
          <a:prstGeom prst="rect">
            <a:avLst/>
          </a:prstGeom>
        </p:spPr>
      </p:pic>
    </p:spTree>
    <p:extLst>
      <p:ext uri="{BB962C8B-B14F-4D97-AF65-F5344CB8AC3E}">
        <p14:creationId xmlns:p14="http://schemas.microsoft.com/office/powerpoint/2010/main" val="14665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latin typeface="Tw Cen MT" panose="020B0602020104020603" pitchFamily="34" charset="0"/>
              </a:rPr>
              <a:t>Why physical accounts and some preliminary results for the Philippines and Laos?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159926"/>
            <a:ext cx="687401" cy="606865"/>
          </a:xfrm>
          <a:prstGeom prst="rect">
            <a:avLst/>
          </a:prstGeom>
        </p:spPr>
      </p:pic>
    </p:spTree>
    <p:extLst>
      <p:ext uri="{BB962C8B-B14F-4D97-AF65-F5344CB8AC3E}">
        <p14:creationId xmlns:p14="http://schemas.microsoft.com/office/powerpoint/2010/main" val="135478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normAutofit fontScale="92500" lnSpcReduction="20000"/>
          </a:bodyPr>
          <a:lstStyle/>
          <a:p>
            <a:r>
              <a:rPr lang="en-AU" dirty="0"/>
              <a:t>Physical accounts can be defined as the stocks and flows of all tangible physical things underlying an economy.</a:t>
            </a:r>
          </a:p>
          <a:p>
            <a:pPr marL="0" indent="0">
              <a:buNone/>
            </a:pPr>
            <a:endParaRPr lang="en-AU" dirty="0"/>
          </a:p>
          <a:p>
            <a:r>
              <a:rPr lang="en-AU" dirty="0"/>
              <a:t>Are in contrast to notional or intangible accounts, notably financial accounts</a:t>
            </a:r>
          </a:p>
          <a:p>
            <a:endParaRPr lang="en-AU" dirty="0"/>
          </a:p>
          <a:p>
            <a:r>
              <a:rPr lang="en-AU" dirty="0"/>
              <a:t>Include stocks and flows of materials, energy, and water. All have important uses for environmental and economic policy formation</a:t>
            </a:r>
          </a:p>
          <a:p>
            <a:endParaRPr lang="en-AU" dirty="0"/>
          </a:p>
          <a:p>
            <a:pPr marL="0" indent="0" algn="ctr">
              <a:buNone/>
            </a:pPr>
            <a:r>
              <a:rPr lang="en-AU" dirty="0"/>
              <a:t> </a:t>
            </a:r>
            <a:r>
              <a:rPr lang="en-AU" u="sng" dirty="0"/>
              <a:t>HOWEVER</a:t>
            </a:r>
            <a:r>
              <a:rPr lang="en-AU" dirty="0"/>
              <a:t> </a:t>
            </a:r>
          </a:p>
          <a:p>
            <a:pPr marL="0" indent="0">
              <a:buNone/>
            </a:pPr>
            <a:endParaRPr lang="en-AU" dirty="0"/>
          </a:p>
          <a:p>
            <a:r>
              <a:rPr lang="en-AU" dirty="0"/>
              <a:t>For the workshops, our main emphasis will be mainly on flows of a set of materials i.e. those included in economy wide material flow accounting (EW-MFA)</a:t>
            </a:r>
          </a:p>
          <a:p>
            <a:pPr marL="342900" indent="-342900"/>
            <a:endParaRPr lang="en-AU" dirty="0"/>
          </a:p>
          <a:p>
            <a:pPr marL="342900" indent="-342900"/>
            <a:r>
              <a:rPr lang="en-AU" dirty="0"/>
              <a:t>Biomass, fossil fuels, metal ores, non-metallic minerals</a:t>
            </a:r>
          </a:p>
          <a:p>
            <a:pPr marL="342900" indent="-342900"/>
            <a:endParaRPr lang="en-AU" dirty="0"/>
          </a:p>
          <a:p>
            <a:pPr marL="342900" indent="-342900"/>
            <a:endParaRPr lang="en-AU" dirty="0"/>
          </a:p>
          <a:p>
            <a:endParaRPr lang="en-AU" u="sng" dirty="0"/>
          </a:p>
        </p:txBody>
      </p:sp>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16</a:t>
            </a:fld>
            <a:r>
              <a:rPr lang="en-AU"/>
              <a:t>  |</a:t>
            </a:r>
            <a:endParaRPr lang="en-AU" dirty="0"/>
          </a:p>
        </p:txBody>
      </p:sp>
      <p:sp>
        <p:nvSpPr>
          <p:cNvPr id="9" name="Title 8"/>
          <p:cNvSpPr>
            <a:spLocks noGrp="1"/>
          </p:cNvSpPr>
          <p:nvPr>
            <p:ph type="title" idx="4294967295"/>
          </p:nvPr>
        </p:nvSpPr>
        <p:spPr>
          <a:xfrm>
            <a:off x="682625" y="274638"/>
            <a:ext cx="8461375" cy="852487"/>
          </a:xfrm>
        </p:spPr>
        <p:txBody>
          <a:bodyPr>
            <a:normAutofit/>
          </a:bodyPr>
          <a:lstStyle/>
          <a:p>
            <a:r>
              <a:rPr lang="en-AU" dirty="0"/>
              <a:t>What are physical accounts?</a:t>
            </a:r>
            <a:endParaRPr lang="en-AU" dirty="0">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986" y="274638"/>
            <a:ext cx="768164" cy="678166"/>
          </a:xfrm>
          <a:prstGeom prst="rect">
            <a:avLst/>
          </a:prstGeom>
        </p:spPr>
      </p:pic>
    </p:spTree>
    <p:extLst>
      <p:ext uri="{BB962C8B-B14F-4D97-AF65-F5344CB8AC3E}">
        <p14:creationId xmlns:p14="http://schemas.microsoft.com/office/powerpoint/2010/main" val="415936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normAutofit/>
          </a:bodyPr>
          <a:lstStyle/>
          <a:p>
            <a:pPr marL="342900" indent="-342900"/>
            <a:endParaRPr lang="en-AU" dirty="0"/>
          </a:p>
          <a:p>
            <a:endParaRPr lang="en-AU" u="sng" dirty="0"/>
          </a:p>
        </p:txBody>
      </p:sp>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17</a:t>
            </a:fld>
            <a:r>
              <a:rPr lang="en-AU"/>
              <a:t>  |</a:t>
            </a:r>
            <a:endParaRPr lang="en-AU" dirty="0"/>
          </a:p>
        </p:txBody>
      </p:sp>
      <p:sp>
        <p:nvSpPr>
          <p:cNvPr id="9" name="Title 8"/>
          <p:cNvSpPr>
            <a:spLocks noGrp="1"/>
          </p:cNvSpPr>
          <p:nvPr>
            <p:ph type="title" idx="4294967295"/>
          </p:nvPr>
        </p:nvSpPr>
        <p:spPr>
          <a:xfrm>
            <a:off x="682625" y="274639"/>
            <a:ext cx="8461375" cy="634082"/>
          </a:xfrm>
        </p:spPr>
        <p:txBody>
          <a:bodyPr>
            <a:normAutofit fontScale="90000"/>
          </a:bodyPr>
          <a:lstStyle/>
          <a:p>
            <a:r>
              <a:rPr lang="en-AU" sz="2800" dirty="0"/>
              <a:t>Total environmental pressure from domestic</a:t>
            </a:r>
            <a:br>
              <a:rPr lang="en-AU" sz="2800" dirty="0"/>
            </a:br>
            <a:r>
              <a:rPr lang="en-AU" sz="2800" dirty="0"/>
              <a:t>extraction</a:t>
            </a:r>
            <a:endParaRPr lang="en-AU" sz="2800" dirty="0">
              <a:effectLst/>
            </a:endParaRPr>
          </a:p>
        </p:txBody>
      </p:sp>
      <p:graphicFrame>
        <p:nvGraphicFramePr>
          <p:cNvPr id="6" name="Chart 5"/>
          <p:cNvGraphicFramePr>
            <a:graphicFrameLocks/>
          </p:cNvGraphicFramePr>
          <p:nvPr>
            <p:extLst/>
          </p:nvPr>
        </p:nvGraphicFramePr>
        <p:xfrm>
          <a:off x="474595" y="1628800"/>
          <a:ext cx="4025398"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4571999" y="1628800"/>
          <a:ext cx="4248151" cy="36004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948" y="261959"/>
            <a:ext cx="777921" cy="686780"/>
          </a:xfrm>
          <a:prstGeom prst="rect">
            <a:avLst/>
          </a:prstGeom>
        </p:spPr>
      </p:pic>
    </p:spTree>
    <p:extLst>
      <p:ext uri="{BB962C8B-B14F-4D97-AF65-F5344CB8AC3E}">
        <p14:creationId xmlns:p14="http://schemas.microsoft.com/office/powerpoint/2010/main" val="10791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18</a:t>
            </a:fld>
            <a:r>
              <a:rPr lang="en-AU"/>
              <a:t>  |</a:t>
            </a:r>
            <a:endParaRPr lang="en-AU" dirty="0"/>
          </a:p>
        </p:txBody>
      </p:sp>
      <p:sp>
        <p:nvSpPr>
          <p:cNvPr id="9" name="Title 8"/>
          <p:cNvSpPr>
            <a:spLocks noGrp="1"/>
          </p:cNvSpPr>
          <p:nvPr>
            <p:ph type="title" idx="4294967295"/>
          </p:nvPr>
        </p:nvSpPr>
        <p:spPr>
          <a:xfrm>
            <a:off x="682625" y="274638"/>
            <a:ext cx="8461375" cy="852487"/>
          </a:xfrm>
        </p:spPr>
        <p:txBody>
          <a:bodyPr>
            <a:normAutofit fontScale="90000"/>
          </a:bodyPr>
          <a:lstStyle/>
          <a:p>
            <a:r>
              <a:rPr lang="en-AU" sz="2800" dirty="0"/>
              <a:t>Relative environmental pressure exerted by DE,</a:t>
            </a:r>
            <a:br>
              <a:rPr lang="en-AU" sz="2800" dirty="0"/>
            </a:br>
            <a:r>
              <a:rPr lang="en-AU" sz="2800" dirty="0"/>
              <a:t>per capita </a:t>
            </a:r>
            <a:endParaRPr lang="en-AU" sz="2800" dirty="0">
              <a:effectLst/>
            </a:endParaRPr>
          </a:p>
        </p:txBody>
      </p:sp>
      <p:graphicFrame>
        <p:nvGraphicFramePr>
          <p:cNvPr id="6" name="Content Placeholder 5"/>
          <p:cNvGraphicFramePr>
            <a:graphicFrameLocks noGrp="1"/>
          </p:cNvGraphicFramePr>
          <p:nvPr>
            <p:ph idx="1"/>
            <p:extLst/>
          </p:nvPr>
        </p:nvGraphicFramePr>
        <p:xfrm>
          <a:off x="358775" y="1268413"/>
          <a:ext cx="4069209" cy="4464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4456757" y="1268413"/>
          <a:ext cx="3923332" cy="4464684"/>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9848" y="274638"/>
            <a:ext cx="768164" cy="678166"/>
          </a:xfrm>
          <a:prstGeom prst="rect">
            <a:avLst/>
          </a:prstGeom>
        </p:spPr>
      </p:pic>
    </p:spTree>
    <p:extLst>
      <p:ext uri="{BB962C8B-B14F-4D97-AF65-F5344CB8AC3E}">
        <p14:creationId xmlns:p14="http://schemas.microsoft.com/office/powerpoint/2010/main" val="310004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19</a:t>
            </a:fld>
            <a:r>
              <a:rPr lang="en-AU"/>
              <a:t>  |</a:t>
            </a:r>
            <a:endParaRPr lang="en-AU" dirty="0"/>
          </a:p>
        </p:txBody>
      </p:sp>
      <p:sp>
        <p:nvSpPr>
          <p:cNvPr id="9" name="Title 8"/>
          <p:cNvSpPr>
            <a:spLocks noGrp="1"/>
          </p:cNvSpPr>
          <p:nvPr>
            <p:ph type="title" idx="4294967295"/>
          </p:nvPr>
        </p:nvSpPr>
        <p:spPr>
          <a:xfrm>
            <a:off x="682625" y="274639"/>
            <a:ext cx="8461375" cy="562074"/>
          </a:xfrm>
        </p:spPr>
        <p:txBody>
          <a:bodyPr>
            <a:normAutofit/>
          </a:bodyPr>
          <a:lstStyle/>
          <a:p>
            <a:r>
              <a:rPr lang="en-AU" sz="2800" dirty="0"/>
              <a:t>Intensity of environmental pressure</a:t>
            </a:r>
            <a:endParaRPr lang="en-AU" sz="2800" dirty="0">
              <a:effectLst/>
            </a:endParaRPr>
          </a:p>
        </p:txBody>
      </p:sp>
      <p:graphicFrame>
        <p:nvGraphicFramePr>
          <p:cNvPr id="8" name="Chart 7"/>
          <p:cNvGraphicFramePr>
            <a:graphicFrameLocks/>
          </p:cNvGraphicFramePr>
          <p:nvPr>
            <p:extLst/>
          </p:nvPr>
        </p:nvGraphicFramePr>
        <p:xfrm>
          <a:off x="251520" y="1261856"/>
          <a:ext cx="4322732" cy="4464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4716016" y="1261856"/>
          <a:ext cx="4176464" cy="446468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2752" y="180589"/>
            <a:ext cx="849728" cy="750174"/>
          </a:xfrm>
          <a:prstGeom prst="rect">
            <a:avLst/>
          </a:prstGeom>
        </p:spPr>
      </p:pic>
    </p:spTree>
    <p:extLst>
      <p:ext uri="{BB962C8B-B14F-4D97-AF65-F5344CB8AC3E}">
        <p14:creationId xmlns:p14="http://schemas.microsoft.com/office/powerpoint/2010/main" val="41132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latin typeface="Tw Cen MT" panose="020B0602020104020603" pitchFamily="34" charset="0"/>
              </a:rPr>
              <a:t>Welcome and introduction of webinar and participants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0" y="6021288"/>
            <a:ext cx="858024" cy="757498"/>
          </a:xfrm>
          <a:prstGeom prst="rect">
            <a:avLst/>
          </a:prstGeom>
        </p:spPr>
      </p:pic>
    </p:spTree>
    <p:extLst>
      <p:ext uri="{BB962C8B-B14F-4D97-AF65-F5344CB8AC3E}">
        <p14:creationId xmlns:p14="http://schemas.microsoft.com/office/powerpoint/2010/main" val="64511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20</a:t>
            </a:fld>
            <a:r>
              <a:rPr lang="en-AU"/>
              <a:t>  |</a:t>
            </a:r>
            <a:endParaRPr lang="en-AU" dirty="0"/>
          </a:p>
        </p:txBody>
      </p:sp>
      <p:sp>
        <p:nvSpPr>
          <p:cNvPr id="9" name="Title 8"/>
          <p:cNvSpPr>
            <a:spLocks noGrp="1"/>
          </p:cNvSpPr>
          <p:nvPr>
            <p:ph type="title" idx="4294967295"/>
          </p:nvPr>
        </p:nvSpPr>
        <p:spPr>
          <a:xfrm>
            <a:off x="682625" y="274638"/>
            <a:ext cx="8461375" cy="778097"/>
          </a:xfrm>
        </p:spPr>
        <p:txBody>
          <a:bodyPr>
            <a:normAutofit fontScale="90000"/>
          </a:bodyPr>
          <a:lstStyle/>
          <a:p>
            <a:r>
              <a:rPr lang="en-AU" sz="2800" dirty="0"/>
              <a:t>Material efficiency (creation of GDP from resource consumption)</a:t>
            </a:r>
            <a:endParaRPr lang="en-AU" sz="2800" dirty="0">
              <a:effectLst/>
            </a:endParaRPr>
          </a:p>
        </p:txBody>
      </p:sp>
      <p:graphicFrame>
        <p:nvGraphicFramePr>
          <p:cNvPr id="7" name="Chart 6"/>
          <p:cNvGraphicFramePr>
            <a:graphicFrameLocks/>
          </p:cNvGraphicFramePr>
          <p:nvPr>
            <p:extLst/>
          </p:nvPr>
        </p:nvGraphicFramePr>
        <p:xfrm>
          <a:off x="539552" y="1261856"/>
          <a:ext cx="4032449" cy="4464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4716016" y="1261856"/>
          <a:ext cx="3960439" cy="4464683"/>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324603"/>
            <a:ext cx="768164" cy="678166"/>
          </a:xfrm>
          <a:prstGeom prst="rect">
            <a:avLst/>
          </a:prstGeom>
        </p:spPr>
      </p:pic>
    </p:spTree>
    <p:extLst>
      <p:ext uri="{BB962C8B-B14F-4D97-AF65-F5344CB8AC3E}">
        <p14:creationId xmlns:p14="http://schemas.microsoft.com/office/powerpoint/2010/main" val="342812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21</a:t>
            </a:fld>
            <a:r>
              <a:rPr lang="en-AU"/>
              <a:t>  |</a:t>
            </a:r>
            <a:endParaRPr lang="en-AU" dirty="0"/>
          </a:p>
        </p:txBody>
      </p:sp>
      <p:sp>
        <p:nvSpPr>
          <p:cNvPr id="9" name="Title 8"/>
          <p:cNvSpPr>
            <a:spLocks noGrp="1"/>
          </p:cNvSpPr>
          <p:nvPr>
            <p:ph type="title" idx="4294967295"/>
          </p:nvPr>
        </p:nvSpPr>
        <p:spPr>
          <a:xfrm>
            <a:off x="646127" y="332656"/>
            <a:ext cx="8461375" cy="778097"/>
          </a:xfrm>
        </p:spPr>
        <p:txBody>
          <a:bodyPr>
            <a:noAutofit/>
          </a:bodyPr>
          <a:lstStyle/>
          <a:p>
            <a:r>
              <a:rPr lang="en-AU" sz="2800" dirty="0"/>
              <a:t>Local environmental loads imposed for</a:t>
            </a:r>
            <a:br>
              <a:rPr lang="en-AU" sz="2800" dirty="0"/>
            </a:br>
            <a:r>
              <a:rPr lang="en-AU" sz="2800" dirty="0"/>
              <a:t>consumption in other countries</a:t>
            </a:r>
            <a:endParaRPr lang="en-AU" sz="2800" dirty="0">
              <a:effectLst/>
            </a:endParaRPr>
          </a:p>
        </p:txBody>
      </p:sp>
      <p:graphicFrame>
        <p:nvGraphicFramePr>
          <p:cNvPr id="8" name="Chart 7"/>
          <p:cNvGraphicFramePr>
            <a:graphicFrameLocks/>
          </p:cNvGraphicFramePr>
          <p:nvPr>
            <p:extLst/>
          </p:nvPr>
        </p:nvGraphicFramePr>
        <p:xfrm>
          <a:off x="595445" y="1261856"/>
          <a:ext cx="4048563" cy="4464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4644008" y="1261856"/>
          <a:ext cx="3968899" cy="446468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181553"/>
            <a:ext cx="777921" cy="686780"/>
          </a:xfrm>
          <a:prstGeom prst="rect">
            <a:avLst/>
          </a:prstGeom>
        </p:spPr>
      </p:pic>
    </p:spTree>
    <p:extLst>
      <p:ext uri="{BB962C8B-B14F-4D97-AF65-F5344CB8AC3E}">
        <p14:creationId xmlns:p14="http://schemas.microsoft.com/office/powerpoint/2010/main" val="200204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Tw Cen MT" panose="020B0602020104020603" pitchFamily="34" charset="0"/>
              </a:rPr>
              <a:t>Domestic extraction of biomass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21288"/>
            <a:ext cx="849728" cy="750174"/>
          </a:xfrm>
          <a:prstGeom prst="rect">
            <a:avLst/>
          </a:prstGeom>
        </p:spPr>
      </p:pic>
    </p:spTree>
    <p:extLst>
      <p:ext uri="{BB962C8B-B14F-4D97-AF65-F5344CB8AC3E}">
        <p14:creationId xmlns:p14="http://schemas.microsoft.com/office/powerpoint/2010/main" val="274469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23</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Origins of current manual </a:t>
            </a:r>
            <a:endParaRPr lang="en-AU" sz="2800" dirty="0">
              <a:effectLst/>
            </a:endParaRPr>
          </a:p>
        </p:txBody>
      </p:sp>
      <p:sp>
        <p:nvSpPr>
          <p:cNvPr id="7" name="TextBox 6"/>
          <p:cNvSpPr txBox="1"/>
          <p:nvPr/>
        </p:nvSpPr>
        <p:spPr>
          <a:xfrm>
            <a:off x="652273" y="1196752"/>
            <a:ext cx="7350393" cy="4524315"/>
          </a:xfrm>
          <a:prstGeom prst="rect">
            <a:avLst/>
          </a:prstGeom>
          <a:noFill/>
        </p:spPr>
        <p:txBody>
          <a:bodyPr wrap="square" rtlCol="0">
            <a:spAutoFit/>
          </a:bodyPr>
          <a:lstStyle/>
          <a:p>
            <a:endParaRPr lang="en-AU" dirty="0"/>
          </a:p>
          <a:p>
            <a:r>
              <a:rPr lang="en-AU" dirty="0"/>
              <a:t>Eurostat manual evolution:</a:t>
            </a:r>
          </a:p>
          <a:p>
            <a:endParaRPr lang="en-AU" dirty="0"/>
          </a:p>
          <a:p>
            <a:pPr marL="742950" lvl="1" indent="-285750">
              <a:buFont typeface="Arial" panose="020B0604020202020204" pitchFamily="34" charset="0"/>
              <a:buChar char="•"/>
            </a:pPr>
            <a:r>
              <a:rPr lang="en-AU" dirty="0"/>
              <a:t>EW-MFA accounts established in early 1990s for Austria, Germany, Japan.</a:t>
            </a:r>
          </a:p>
          <a:p>
            <a:pPr marL="742950" lvl="1" indent="-285750">
              <a:buFont typeface="Arial" panose="020B0604020202020204" pitchFamily="34" charset="0"/>
              <a:buChar char="•"/>
            </a:pPr>
            <a:r>
              <a:rPr lang="en-AU" dirty="0"/>
              <a:t>“Economy-wide material flow accounts and derived indicators: A methodological guide” (Eurostat 2001).</a:t>
            </a:r>
          </a:p>
          <a:p>
            <a:pPr marL="742950" lvl="1" indent="-285750">
              <a:buFont typeface="Arial" panose="020B0604020202020204" pitchFamily="34" charset="0"/>
              <a:buChar char="•"/>
            </a:pPr>
            <a:r>
              <a:rPr lang="en-AU" dirty="0"/>
              <a:t>Eurostat Compilation Guide (first published in 2007, and the latest version from 2013. </a:t>
            </a:r>
          </a:p>
          <a:p>
            <a:endParaRPr lang="en-AU" dirty="0"/>
          </a:p>
          <a:p>
            <a:r>
              <a:rPr lang="en-AU" dirty="0"/>
              <a:t>Why not just use Eurostat manual?</a:t>
            </a:r>
          </a:p>
          <a:p>
            <a:pPr marL="742950" lvl="1" indent="-285750">
              <a:buFont typeface="Arial" panose="020B0604020202020204" pitchFamily="34" charset="0"/>
              <a:buChar char="•"/>
            </a:pPr>
            <a:r>
              <a:rPr lang="en-AU" dirty="0"/>
              <a:t>Assumes pre-existing data availability high compared to reality for many developing countries </a:t>
            </a:r>
          </a:p>
          <a:p>
            <a:pPr marL="742950" lvl="1" indent="-285750">
              <a:buFont typeface="Arial" panose="020B0604020202020204" pitchFamily="34" charset="0"/>
              <a:buChar char="•"/>
            </a:pPr>
            <a:r>
              <a:rPr lang="en-AU" dirty="0"/>
              <a:t>Desirability of more detailed treatment of minerals in particular, and expectation that data collected should serve a range of other practical development goals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60647"/>
            <a:ext cx="768164" cy="678166"/>
          </a:xfrm>
          <a:prstGeom prst="rect">
            <a:avLst/>
          </a:prstGeom>
        </p:spPr>
      </p:pic>
    </p:spTree>
    <p:extLst>
      <p:ext uri="{BB962C8B-B14F-4D97-AF65-F5344CB8AC3E}">
        <p14:creationId xmlns:p14="http://schemas.microsoft.com/office/powerpoint/2010/main" val="260912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24</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Why the emphasis on domestic extraction?</a:t>
            </a:r>
            <a:endParaRPr lang="en-AU" sz="2800" dirty="0">
              <a:effectLst/>
            </a:endParaRPr>
          </a:p>
        </p:txBody>
      </p:sp>
      <p:sp>
        <p:nvSpPr>
          <p:cNvPr id="4" name="TextBox 3"/>
          <p:cNvSpPr txBox="1"/>
          <p:nvPr/>
        </p:nvSpPr>
        <p:spPr>
          <a:xfrm>
            <a:off x="686521" y="1340768"/>
            <a:ext cx="7350393" cy="4801314"/>
          </a:xfrm>
          <a:prstGeom prst="rect">
            <a:avLst/>
          </a:prstGeom>
          <a:noFill/>
        </p:spPr>
        <p:txBody>
          <a:bodyPr wrap="square" rtlCol="0">
            <a:spAutoFit/>
          </a:bodyPr>
          <a:lstStyle/>
          <a:p>
            <a:r>
              <a:rPr lang="en-AU" dirty="0"/>
              <a:t>New manual has sections on many materials related things, however it, and the workshops, will strongly emphasizes DE.</a:t>
            </a:r>
          </a:p>
          <a:p>
            <a:r>
              <a:rPr lang="en-AU" dirty="0"/>
              <a:t> </a:t>
            </a:r>
          </a:p>
          <a:p>
            <a:r>
              <a:rPr lang="en-AU" dirty="0"/>
              <a:t>Establishing a good basis for DE is both the most crucial thing to get right at local level, and something which local authorities have control over.</a:t>
            </a:r>
          </a:p>
          <a:p>
            <a:endParaRPr lang="en-AU" dirty="0"/>
          </a:p>
          <a:p>
            <a:r>
              <a:rPr lang="en-AU" dirty="0"/>
              <a:t>Nobody else looks after it (no IEA, FAO equivalents for some categories, no public prominence like GHG emissions). </a:t>
            </a:r>
          </a:p>
          <a:p>
            <a:endParaRPr lang="en-AU" dirty="0"/>
          </a:p>
          <a:p>
            <a:r>
              <a:rPr lang="en-AU" dirty="0"/>
              <a:t>It provides a major and missing foundation for material footprinting, as well as the territorial accounts.</a:t>
            </a:r>
          </a:p>
          <a:p>
            <a:r>
              <a:rPr lang="en-AU" dirty="0"/>
              <a:t> </a:t>
            </a:r>
          </a:p>
          <a:p>
            <a:r>
              <a:rPr lang="en-AU" dirty="0"/>
              <a:t>The main thrust of pilot testing the manual will be establishing whether it is a practical basis for establishing DE accounts.</a:t>
            </a:r>
          </a:p>
          <a:p>
            <a:r>
              <a:rPr lang="en-AU" dirty="0"/>
              <a:t> </a:t>
            </a:r>
          </a:p>
          <a:p>
            <a:r>
              <a:rPr lang="en-AU" dirty="0"/>
              <a:t>Establishing other material accounts (and touching on other physical accounts) desirable but secondary.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440" y="190389"/>
            <a:ext cx="712904" cy="629380"/>
          </a:xfrm>
          <a:prstGeom prst="rect">
            <a:avLst/>
          </a:prstGeom>
        </p:spPr>
      </p:pic>
    </p:spTree>
    <p:extLst>
      <p:ext uri="{BB962C8B-B14F-4D97-AF65-F5344CB8AC3E}">
        <p14:creationId xmlns:p14="http://schemas.microsoft.com/office/powerpoint/2010/main" val="408971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25</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A.1 Biomass – structure of MFA account</a:t>
            </a:r>
            <a:endParaRPr lang="en-AU" sz="2800" dirty="0">
              <a:effectLst/>
            </a:endParaRPr>
          </a:p>
        </p:txBody>
      </p:sp>
      <p:graphicFrame>
        <p:nvGraphicFramePr>
          <p:cNvPr id="6" name="Table 5"/>
          <p:cNvGraphicFramePr>
            <a:graphicFrameLocks noGrp="1"/>
          </p:cNvGraphicFramePr>
          <p:nvPr>
            <p:extLst/>
          </p:nvPr>
        </p:nvGraphicFramePr>
        <p:xfrm>
          <a:off x="467544" y="1268415"/>
          <a:ext cx="8208911" cy="4187994"/>
        </p:xfrm>
        <a:graphic>
          <a:graphicData uri="http://schemas.openxmlformats.org/drawingml/2006/table">
            <a:tbl>
              <a:tblPr/>
              <a:tblGrid>
                <a:gridCol w="774366">
                  <a:extLst>
                    <a:ext uri="{9D8B030D-6E8A-4147-A177-3AD203B41FA5}">
                      <a16:colId xmlns:a16="http://schemas.microsoft.com/office/drawing/2014/main" val="20000"/>
                    </a:ext>
                  </a:extLst>
                </a:gridCol>
                <a:gridCol w="809703">
                  <a:extLst>
                    <a:ext uri="{9D8B030D-6E8A-4147-A177-3AD203B41FA5}">
                      <a16:colId xmlns:a16="http://schemas.microsoft.com/office/drawing/2014/main" val="20001"/>
                    </a:ext>
                  </a:extLst>
                </a:gridCol>
                <a:gridCol w="1987453">
                  <a:extLst>
                    <a:ext uri="{9D8B030D-6E8A-4147-A177-3AD203B41FA5}">
                      <a16:colId xmlns:a16="http://schemas.microsoft.com/office/drawing/2014/main" val="20002"/>
                    </a:ext>
                  </a:extLst>
                </a:gridCol>
                <a:gridCol w="147218">
                  <a:extLst>
                    <a:ext uri="{9D8B030D-6E8A-4147-A177-3AD203B41FA5}">
                      <a16:colId xmlns:a16="http://schemas.microsoft.com/office/drawing/2014/main" val="20003"/>
                    </a:ext>
                  </a:extLst>
                </a:gridCol>
                <a:gridCol w="1249812">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2448271">
                  <a:extLst>
                    <a:ext uri="{9D8B030D-6E8A-4147-A177-3AD203B41FA5}">
                      <a16:colId xmlns:a16="http://schemas.microsoft.com/office/drawing/2014/main" val="20006"/>
                    </a:ext>
                  </a:extLst>
                </a:gridCol>
              </a:tblGrid>
              <a:tr h="490690">
                <a:tc>
                  <a:txBody>
                    <a:bodyPr/>
                    <a:lstStyle/>
                    <a:p>
                      <a:pPr algn="l" fontAlgn="b"/>
                      <a:r>
                        <a:rPr lang="en-AU" sz="1600" b="0" i="0" u="none" strike="noStrike" dirty="0">
                          <a:solidFill>
                            <a:srgbClr val="000000"/>
                          </a:solidFill>
                          <a:effectLst/>
                          <a:latin typeface="Calibri" panose="020F0502020204030204" pitchFamily="34" charset="0"/>
                        </a:rPr>
                        <a:t>Primary crops</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A.1.1.1.1</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Rice</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Crop residues (used)…</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A.1.2.1.1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Straw</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0"/>
                  </a:ext>
                </a:extLst>
              </a:tr>
              <a:tr h="246871">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A.1.1.1.2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Wheat</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A.1.2.1.2</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Other crop residues (sugar…</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1"/>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A.1.1.1.3</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Cereals n.e.c.</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A.1.2.2.1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Fodder crops (including bio…</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Roots and tubers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A.1.2.2.2</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Grazed biomass</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3"/>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A.1.1.3</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Sugar crops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extLst>
                  <a:ext uri="{0D108BD9-81ED-4DB2-BD59-A6C34878D82A}">
                    <a16:rowId xmlns:a16="http://schemas.microsoft.com/office/drawing/2014/main" val="10004"/>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A.1.1.4</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Pulses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Wood</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a:solidFill>
                            <a:srgbClr val="000000"/>
                          </a:solidFill>
                          <a:effectLst/>
                          <a:latin typeface="Calibri" panose="020F0502020204030204" pitchFamily="34" charset="0"/>
                        </a:rPr>
                        <a:t>A.1.3.1</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dirty="0">
                          <a:solidFill>
                            <a:srgbClr val="000000"/>
                          </a:solidFill>
                          <a:effectLst/>
                          <a:latin typeface="Calibri" panose="020F0502020204030204" pitchFamily="34" charset="0"/>
                        </a:rPr>
                        <a:t>Timber (Industrial </a:t>
                      </a:r>
                      <a:r>
                        <a:rPr lang="en-AU" sz="1600" b="0" i="0" u="none" strike="noStrike" dirty="0" err="1">
                          <a:solidFill>
                            <a:srgbClr val="000000"/>
                          </a:solidFill>
                          <a:effectLst/>
                          <a:latin typeface="Calibri" panose="020F0502020204030204" pitchFamily="34" charset="0"/>
                        </a:rPr>
                        <a:t>rou</a:t>
                      </a:r>
                      <a:r>
                        <a:rPr lang="en-AU" sz="1600" b="0" i="0" u="none" strike="noStrike" dirty="0">
                          <a:solidFill>
                            <a:srgbClr val="000000"/>
                          </a:solidFill>
                          <a:effectLst/>
                          <a:latin typeface="Calibri" panose="020F0502020204030204" pitchFamily="34" charset="0"/>
                        </a:rPr>
                        <a:t>…</a:t>
                      </a: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5"/>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A.1.1.5</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Nuts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a:solidFill>
                            <a:srgbClr val="000000"/>
                          </a:solidFill>
                          <a:effectLst/>
                          <a:latin typeface="Calibri" panose="020F0502020204030204" pitchFamily="34" charset="0"/>
                        </a:rPr>
                        <a:t>A.1.3.2</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a:solidFill>
                            <a:srgbClr val="000000"/>
                          </a:solidFill>
                          <a:effectLst/>
                          <a:latin typeface="Calibri" panose="020F0502020204030204" pitchFamily="34" charset="0"/>
                        </a:rPr>
                        <a:t>Wood fuel and other ext..</a:t>
                      </a: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6"/>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A.1.1.6</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Oil bearing crops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extLst>
                  <a:ext uri="{0D108BD9-81ED-4DB2-BD59-A6C34878D82A}">
                    <a16:rowId xmlns:a16="http://schemas.microsoft.com/office/drawing/2014/main" val="10007"/>
                  </a:ext>
                </a:extLst>
              </a:tr>
              <a:tr h="490690">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A.1.1.7</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Vegetables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Wild harvest n.e.c.</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A.1.4.1</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Wild fish catch</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8"/>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A.1.1.8</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Fruits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A.1.4.2</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All other wild  aquatic ani…</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A.1.1.9</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Fibres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A.1.4.3</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Wild aquatic plant harvest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A.1.1.10</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Other crops n.e.c</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A.1.4.4</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Wild terr. plant harvest n.e.c.</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1"/>
                  </a:ext>
                </a:extLst>
              </a:tr>
              <a:tr h="490690">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A.1.1.11</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Spice - beverage – pharm…</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dirty="0">
                          <a:solidFill>
                            <a:srgbClr val="000000"/>
                          </a:solidFill>
                          <a:effectLst/>
                          <a:latin typeface="Calibri" panose="020F0502020204030204" pitchFamily="34" charset="0"/>
                        </a:rPr>
                        <a:t>A.1.4.5</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dirty="0">
                          <a:solidFill>
                            <a:srgbClr val="000000"/>
                          </a:solidFill>
                          <a:effectLst/>
                          <a:latin typeface="Calibri" panose="020F0502020204030204" pitchFamily="34" charset="0"/>
                        </a:rPr>
                        <a:t>Wild terrestrial animal catch</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Tobacco</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extLst>
                  <a:ext uri="{0D108BD9-81ED-4DB2-BD59-A6C34878D82A}">
                    <a16:rowId xmlns:a16="http://schemas.microsoft.com/office/drawing/2014/main" val="10013"/>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188984"/>
            <a:ext cx="777921" cy="686780"/>
          </a:xfrm>
          <a:prstGeom prst="rect">
            <a:avLst/>
          </a:prstGeom>
        </p:spPr>
      </p:pic>
    </p:spTree>
    <p:extLst>
      <p:ext uri="{BB962C8B-B14F-4D97-AF65-F5344CB8AC3E}">
        <p14:creationId xmlns:p14="http://schemas.microsoft.com/office/powerpoint/2010/main" val="40990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39"/>
            <a:ext cx="7813624" cy="490065"/>
          </a:xfrm>
        </p:spPr>
        <p:txBody>
          <a:bodyPr>
            <a:noAutofit/>
          </a:bodyPr>
          <a:lstStyle/>
          <a:p>
            <a:pPr algn="ctr"/>
            <a:r>
              <a:rPr lang="en-AU" sz="2400" dirty="0"/>
              <a:t>Compiling A.1.1 Crops – First check if you are already compiling data</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26</a:t>
            </a:fld>
            <a:r>
              <a:rPr lang="en-AU"/>
              <a:t>  |</a:t>
            </a:r>
            <a:endParaRPr lang="en-AU" dirty="0"/>
          </a:p>
        </p:txBody>
      </p:sp>
      <p:graphicFrame>
        <p:nvGraphicFramePr>
          <p:cNvPr id="5" name="Table 4"/>
          <p:cNvGraphicFramePr>
            <a:graphicFrameLocks noGrp="1"/>
          </p:cNvGraphicFramePr>
          <p:nvPr>
            <p:extLst/>
          </p:nvPr>
        </p:nvGraphicFramePr>
        <p:xfrm>
          <a:off x="1043608" y="1159017"/>
          <a:ext cx="7344816" cy="4573595"/>
        </p:xfrm>
        <a:graphic>
          <a:graphicData uri="http://schemas.openxmlformats.org/drawingml/2006/table">
            <a:tbl>
              <a:tblPr/>
              <a:tblGrid>
                <a:gridCol w="1904211">
                  <a:extLst>
                    <a:ext uri="{9D8B030D-6E8A-4147-A177-3AD203B41FA5}">
                      <a16:colId xmlns:a16="http://schemas.microsoft.com/office/drawing/2014/main" val="20000"/>
                    </a:ext>
                  </a:extLst>
                </a:gridCol>
                <a:gridCol w="751323">
                  <a:extLst>
                    <a:ext uri="{9D8B030D-6E8A-4147-A177-3AD203B41FA5}">
                      <a16:colId xmlns:a16="http://schemas.microsoft.com/office/drawing/2014/main" val="20001"/>
                    </a:ext>
                  </a:extLst>
                </a:gridCol>
                <a:gridCol w="621783">
                  <a:extLst>
                    <a:ext uri="{9D8B030D-6E8A-4147-A177-3AD203B41FA5}">
                      <a16:colId xmlns:a16="http://schemas.microsoft.com/office/drawing/2014/main" val="20002"/>
                    </a:ext>
                  </a:extLst>
                </a:gridCol>
                <a:gridCol w="518153">
                  <a:extLst>
                    <a:ext uri="{9D8B030D-6E8A-4147-A177-3AD203B41FA5}">
                      <a16:colId xmlns:a16="http://schemas.microsoft.com/office/drawing/2014/main" val="20003"/>
                    </a:ext>
                  </a:extLst>
                </a:gridCol>
                <a:gridCol w="2085565">
                  <a:extLst>
                    <a:ext uri="{9D8B030D-6E8A-4147-A177-3AD203B41FA5}">
                      <a16:colId xmlns:a16="http://schemas.microsoft.com/office/drawing/2014/main" val="20004"/>
                    </a:ext>
                  </a:extLst>
                </a:gridCol>
                <a:gridCol w="1023352">
                  <a:extLst>
                    <a:ext uri="{9D8B030D-6E8A-4147-A177-3AD203B41FA5}">
                      <a16:colId xmlns:a16="http://schemas.microsoft.com/office/drawing/2014/main" val="20005"/>
                    </a:ext>
                  </a:extLst>
                </a:gridCol>
                <a:gridCol w="440429">
                  <a:extLst>
                    <a:ext uri="{9D8B030D-6E8A-4147-A177-3AD203B41FA5}">
                      <a16:colId xmlns:a16="http://schemas.microsoft.com/office/drawing/2014/main" val="20006"/>
                    </a:ext>
                  </a:extLst>
                </a:gridCol>
              </a:tblGrid>
              <a:tr h="230617">
                <a:tc gridSpan="3">
                  <a:txBody>
                    <a:bodyPr/>
                    <a:lstStyle/>
                    <a:p>
                      <a:pPr algn="ctr" fontAlgn="b"/>
                      <a:r>
                        <a:rPr lang="en-AU" sz="1400" b="1" i="0" u="none" strike="noStrike" dirty="0">
                          <a:solidFill>
                            <a:srgbClr val="000000"/>
                          </a:solidFill>
                          <a:effectLst/>
                          <a:latin typeface="Calibri" panose="020F0502020204030204" pitchFamily="34" charset="0"/>
                        </a:rPr>
                        <a:t>Lao PDR</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tc>
                  <a:txBody>
                    <a:bodyPr/>
                    <a:lstStyle/>
                    <a:p>
                      <a:pPr algn="ctr"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gridSpan="3">
                  <a:txBody>
                    <a:bodyPr/>
                    <a:lstStyle/>
                    <a:p>
                      <a:pPr algn="ctr" fontAlgn="b"/>
                      <a:r>
                        <a:rPr lang="en-AU" sz="1400" b="1" i="0" u="none" strike="noStrike">
                          <a:solidFill>
                            <a:srgbClr val="000000"/>
                          </a:solidFill>
                          <a:effectLst/>
                          <a:latin typeface="Calibri" panose="020F0502020204030204" pitchFamily="34" charset="0"/>
                        </a:rPr>
                        <a:t>Philippines</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30617">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dirty="0">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tc>
                  <a:txBody>
                    <a:bodyPr/>
                    <a:lstStyle/>
                    <a:p>
                      <a:pPr algn="l"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dirty="0">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1"/>
                  </a:ext>
                </a:extLst>
              </a:tr>
              <a:tr h="230617">
                <a:tc>
                  <a:txBody>
                    <a:bodyPr/>
                    <a:lstStyle/>
                    <a:p>
                      <a:pPr algn="l" fontAlgn="b"/>
                      <a:r>
                        <a:rPr lang="en-AU" sz="1400" b="0" i="0" u="none" strike="noStrike">
                          <a:solidFill>
                            <a:srgbClr val="000000"/>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5E+05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Agave fibres nes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2"/>
                  </a:ext>
                </a:extLst>
              </a:tr>
              <a:tr h="230617">
                <a:tc>
                  <a:txBody>
                    <a:bodyPr/>
                    <a:lstStyle/>
                    <a:p>
                      <a:pPr algn="l" fontAlgn="b"/>
                      <a:r>
                        <a:rPr lang="en-AU" sz="1400" b="0" i="0" u="none" strike="noStrike">
                          <a:solidFill>
                            <a:srgbClr val="000000"/>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Asparagus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2939</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3"/>
                  </a:ext>
                </a:extLst>
              </a:tr>
              <a:tr h="230617">
                <a:tc>
                  <a:txBody>
                    <a:bodyPr/>
                    <a:lstStyle/>
                    <a:p>
                      <a:pPr algn="l" fontAlgn="b"/>
                      <a:r>
                        <a:rPr lang="en-AU" sz="1400" b="0" i="0" u="none" strike="noStrike">
                          <a:solidFill>
                            <a:srgbClr val="000000"/>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2E+06</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Avocados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20061</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4"/>
                  </a:ext>
                </a:extLst>
              </a:tr>
              <a:tr h="230617">
                <a:tc>
                  <a:txBody>
                    <a:bodyPr/>
                    <a:lstStyle/>
                    <a:p>
                      <a:pPr algn="l" fontAlgn="b"/>
                      <a:r>
                        <a:rPr lang="en-AU" sz="1400" b="0" i="0" u="none" strike="noStrike">
                          <a:solidFill>
                            <a:srgbClr val="000000"/>
                          </a:solidFill>
                          <a:effectLst/>
                          <a:latin typeface="Calibri" panose="020F0502020204030204" pitchFamily="34" charset="0"/>
                        </a:rPr>
                        <a:t>Cereals,Total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5E+06</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8884857</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5"/>
                  </a:ext>
                </a:extLst>
              </a:tr>
              <a:tr h="230617">
                <a:tc>
                  <a:txBody>
                    <a:bodyPr/>
                    <a:lstStyle/>
                    <a:p>
                      <a:pPr algn="l" fontAlgn="b"/>
                      <a:r>
                        <a:rPr lang="en-AU" sz="1400" b="0" i="0" u="none" strike="noStrike">
                          <a:solidFill>
                            <a:srgbClr val="000000"/>
                          </a:solidFill>
                          <a:effectLst/>
                          <a:latin typeface="Calibri" panose="020F0502020204030204" pitchFamily="34" charset="0"/>
                        </a:rPr>
                        <a:t>Citrus Fruit,Total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98336</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32144</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6"/>
                  </a:ext>
                </a:extLst>
              </a:tr>
              <a:tr h="230617">
                <a:tc>
                  <a:txBody>
                    <a:bodyPr/>
                    <a:lstStyle/>
                    <a:p>
                      <a:pPr algn="l" fontAlgn="b"/>
                      <a:r>
                        <a:rPr lang="en-AU" sz="1400" b="0" i="0" u="none" strike="noStrike">
                          <a:solidFill>
                            <a:srgbClr val="000000"/>
                          </a:solidFill>
                          <a:effectLst/>
                          <a:latin typeface="Calibri" panose="020F0502020204030204" pitchFamily="34" charset="0"/>
                        </a:rPr>
                        <a:t>Coffee, green</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1E+05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Beans, green</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19075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err="1">
                          <a:solidFill>
                            <a:srgbClr val="000000"/>
                          </a:solidFill>
                          <a:effectLst/>
                          <a:latin typeface="Calibri" panose="020F0502020204030204" pitchFamily="34" charset="0"/>
                        </a:rPr>
                        <a:t>Im</a:t>
                      </a:r>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7"/>
                  </a:ext>
                </a:extLst>
              </a:tr>
              <a:tr h="230617">
                <a:tc>
                  <a:txBody>
                    <a:bodyPr/>
                    <a:lstStyle/>
                    <a:p>
                      <a:pPr algn="l" fontAlgn="b"/>
                      <a:r>
                        <a:rPr lang="en-AU" sz="1400" b="0" i="0" u="none" strike="noStrike">
                          <a:solidFill>
                            <a:srgbClr val="000000"/>
                          </a:solidFill>
                          <a:effectLst/>
                          <a:latin typeface="Calibri" panose="020F0502020204030204" pitchFamily="34" charset="0"/>
                        </a:rPr>
                        <a:t>Cotton lint</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1225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Carrots and turnips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75700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8"/>
                  </a:ext>
                </a:extLst>
              </a:tr>
              <a:tr h="230617">
                <a:tc>
                  <a:txBody>
                    <a:bodyPr/>
                    <a:lstStyle/>
                    <a:p>
                      <a:pPr algn="l" fontAlgn="b"/>
                      <a:r>
                        <a:rPr lang="en-AU" sz="1400" b="0" i="0" u="none" strike="noStrike">
                          <a:solidFill>
                            <a:srgbClr val="000000"/>
                          </a:solidFill>
                          <a:effectLst/>
                          <a:latin typeface="Calibri" panose="020F0502020204030204" pitchFamily="34" charset="0"/>
                        </a:rPr>
                        <a:t>Cottonseed</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2540254</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9"/>
                  </a:ext>
                </a:extLst>
              </a:tr>
              <a:tr h="230617">
                <a:tc>
                  <a:txBody>
                    <a:bodyPr/>
                    <a:lstStyle/>
                    <a:p>
                      <a:pPr algn="l" fontAlgn="b"/>
                      <a:r>
                        <a:rPr lang="en-AU" sz="1400" b="0" i="0" u="none" strike="noStrike">
                          <a:solidFill>
                            <a:srgbClr val="000000"/>
                          </a:solidFill>
                          <a:effectLst/>
                          <a:latin typeface="Calibri" panose="020F0502020204030204" pitchFamily="34" charset="0"/>
                        </a:rPr>
                        <a:t>Lemons and limes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4520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305496"/>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Castor oil seed</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44</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0"/>
                  </a:ext>
                </a:extLst>
              </a:tr>
              <a:tr h="230617">
                <a:tc>
                  <a:txBody>
                    <a:bodyPr/>
                    <a:lstStyle/>
                    <a:p>
                      <a:pPr algn="l" fontAlgn="b"/>
                      <a:r>
                        <a:rPr lang="en-AU" sz="1400" b="0" i="0" u="none" strike="noStrike">
                          <a:solidFill>
                            <a:srgbClr val="000000"/>
                          </a:solidFill>
                          <a:effectLst/>
                          <a:latin typeface="Calibri" panose="020F0502020204030204" pitchFamily="34" charset="0"/>
                        </a:rPr>
                        <a:t>Oranges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51409</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err="1">
                          <a:solidFill>
                            <a:srgbClr val="000000"/>
                          </a:solidFill>
                          <a:effectLst/>
                          <a:latin typeface="Calibri" panose="020F0502020204030204" pitchFamily="34" charset="0"/>
                        </a:rPr>
                        <a:t>Im</a:t>
                      </a:r>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Chicory roots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4591</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err="1">
                          <a:solidFill>
                            <a:srgbClr val="000000"/>
                          </a:solidFill>
                          <a:effectLst/>
                          <a:latin typeface="Calibri" panose="020F0502020204030204" pitchFamily="34" charset="0"/>
                        </a:rPr>
                        <a:t>Im</a:t>
                      </a:r>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1"/>
                  </a:ext>
                </a:extLst>
              </a:tr>
              <a:tr h="230617">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2"/>
                  </a:ext>
                </a:extLst>
              </a:tr>
              <a:tr h="230617">
                <a:tc>
                  <a:txBody>
                    <a:bodyPr/>
                    <a:lstStyle/>
                    <a:p>
                      <a:pPr algn="l" fontAlgn="b"/>
                      <a:r>
                        <a:rPr lang="en-AU" sz="1400" b="0" i="0" u="none" strike="noStrike">
                          <a:solidFill>
                            <a:srgbClr val="000000"/>
                          </a:solidFill>
                          <a:effectLst/>
                          <a:latin typeface="Calibri" panose="020F0502020204030204" pitchFamily="34" charset="0"/>
                        </a:rPr>
                        <a:t>      : Official data</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3"/>
                  </a:ext>
                </a:extLst>
              </a:tr>
              <a:tr h="230617">
                <a:tc gridSpan="2">
                  <a:txBody>
                    <a:bodyPr/>
                    <a:lstStyle/>
                    <a:p>
                      <a:pPr algn="l" fontAlgn="b"/>
                      <a:r>
                        <a:rPr lang="en-AU" sz="1400" b="0" i="0" u="none" strike="noStrike">
                          <a:solidFill>
                            <a:srgbClr val="000000"/>
                          </a:solidFill>
                          <a:effectLst/>
                          <a:latin typeface="Calibri" panose="020F0502020204030204" pitchFamily="34" charset="0"/>
                        </a:rPr>
                        <a:t>*    : Unofficial figure</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4"/>
                  </a:ext>
                </a:extLst>
              </a:tr>
              <a:tr h="422489">
                <a:tc gridSpan="7">
                  <a:txBody>
                    <a:bodyPr/>
                    <a:lstStyle/>
                    <a:p>
                      <a:pPr algn="l" fontAlgn="b"/>
                      <a:r>
                        <a:rPr lang="en-AU" sz="1400" b="0" i="0" u="none" strike="noStrike">
                          <a:solidFill>
                            <a:srgbClr val="000000"/>
                          </a:solidFill>
                          <a:effectLst/>
                          <a:latin typeface="Calibri" panose="020F0502020204030204" pitchFamily="34" charset="0"/>
                        </a:rPr>
                        <a:t>A   : Aggregate, may include official, semi-official, estimated or calculated data</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5"/>
                  </a:ext>
                </a:extLst>
              </a:tr>
              <a:tr h="230617">
                <a:tc>
                  <a:txBody>
                    <a:bodyPr/>
                    <a:lstStyle/>
                    <a:p>
                      <a:pPr algn="l" fontAlgn="b"/>
                      <a:r>
                        <a:rPr lang="en-AU" sz="1400" b="0" i="0" u="none" strike="noStrike">
                          <a:solidFill>
                            <a:srgbClr val="000000"/>
                          </a:solidFill>
                          <a:effectLst/>
                          <a:latin typeface="Calibri" panose="020F0502020204030204" pitchFamily="34" charset="0"/>
                        </a:rPr>
                        <a:t>F   : FAO estimate</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6"/>
                  </a:ext>
                </a:extLst>
              </a:tr>
              <a:tr h="230617">
                <a:tc gridSpan="2">
                  <a:txBody>
                    <a:bodyPr/>
                    <a:lstStyle/>
                    <a:p>
                      <a:pPr algn="l" fontAlgn="b"/>
                      <a:r>
                        <a:rPr lang="en-AU" sz="1400" b="0" i="0" u="none" strike="noStrike">
                          <a:solidFill>
                            <a:srgbClr val="000000"/>
                          </a:solidFill>
                          <a:effectLst/>
                          <a:latin typeface="Calibri" panose="020F0502020204030204" pitchFamily="34" charset="0"/>
                        </a:rPr>
                        <a:t>Fc  :Calculated data</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7"/>
                  </a:ext>
                </a:extLst>
              </a:tr>
              <a:tr h="230617">
                <a:tc gridSpan="5">
                  <a:txBody>
                    <a:bodyPr/>
                    <a:lstStyle/>
                    <a:p>
                      <a:pPr algn="l" fontAlgn="b"/>
                      <a:r>
                        <a:rPr lang="en-AU" sz="1400" b="0" i="0" u="none" strike="noStrike">
                          <a:solidFill>
                            <a:srgbClr val="000000"/>
                          </a:solidFill>
                          <a:effectLst/>
                          <a:latin typeface="Calibri" panose="020F0502020204030204" pitchFamily="34" charset="0"/>
                        </a:rPr>
                        <a:t>Im  : FAO data based on imputation methodology</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86538"/>
            <a:ext cx="768164" cy="678166"/>
          </a:xfrm>
          <a:prstGeom prst="rect">
            <a:avLst/>
          </a:prstGeom>
        </p:spPr>
      </p:pic>
    </p:spTree>
    <p:extLst>
      <p:ext uri="{BB962C8B-B14F-4D97-AF65-F5344CB8AC3E}">
        <p14:creationId xmlns:p14="http://schemas.microsoft.com/office/powerpoint/2010/main" val="325894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39"/>
            <a:ext cx="8461374" cy="562073"/>
          </a:xfrm>
        </p:spPr>
        <p:txBody>
          <a:bodyPr>
            <a:noAutofit/>
          </a:bodyPr>
          <a:lstStyle/>
          <a:p>
            <a:pPr algn="ctr"/>
            <a:r>
              <a:rPr lang="en-AU" sz="2400" dirty="0"/>
              <a:t>Compiling A.1.1 Crops – If FAO has official data (blue),</a:t>
            </a:r>
            <a:br>
              <a:rPr lang="en-AU" sz="2400" dirty="0"/>
            </a:br>
            <a:r>
              <a:rPr lang="en-AU" sz="2400" dirty="0"/>
              <a:t>someone is providing it</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27</a:t>
            </a:fld>
            <a:r>
              <a:rPr lang="en-AU"/>
              <a:t>  |</a:t>
            </a:r>
            <a:endParaRPr lang="en-AU" dirty="0"/>
          </a:p>
        </p:txBody>
      </p:sp>
      <p:graphicFrame>
        <p:nvGraphicFramePr>
          <p:cNvPr id="2" name="Table 1"/>
          <p:cNvGraphicFramePr>
            <a:graphicFrameLocks noGrp="1"/>
          </p:cNvGraphicFramePr>
          <p:nvPr/>
        </p:nvGraphicFramePr>
        <p:xfrm>
          <a:off x="1043608" y="1159017"/>
          <a:ext cx="7344816" cy="4573595"/>
        </p:xfrm>
        <a:graphic>
          <a:graphicData uri="http://schemas.openxmlformats.org/drawingml/2006/table">
            <a:tbl>
              <a:tblPr/>
              <a:tblGrid>
                <a:gridCol w="1904213">
                  <a:extLst>
                    <a:ext uri="{9D8B030D-6E8A-4147-A177-3AD203B41FA5}">
                      <a16:colId xmlns:a16="http://schemas.microsoft.com/office/drawing/2014/main" val="20000"/>
                    </a:ext>
                  </a:extLst>
                </a:gridCol>
                <a:gridCol w="751321">
                  <a:extLst>
                    <a:ext uri="{9D8B030D-6E8A-4147-A177-3AD203B41FA5}">
                      <a16:colId xmlns:a16="http://schemas.microsoft.com/office/drawing/2014/main" val="20001"/>
                    </a:ext>
                  </a:extLst>
                </a:gridCol>
                <a:gridCol w="621782">
                  <a:extLst>
                    <a:ext uri="{9D8B030D-6E8A-4147-A177-3AD203B41FA5}">
                      <a16:colId xmlns:a16="http://schemas.microsoft.com/office/drawing/2014/main" val="20002"/>
                    </a:ext>
                  </a:extLst>
                </a:gridCol>
                <a:gridCol w="518153">
                  <a:extLst>
                    <a:ext uri="{9D8B030D-6E8A-4147-A177-3AD203B41FA5}">
                      <a16:colId xmlns:a16="http://schemas.microsoft.com/office/drawing/2014/main" val="20003"/>
                    </a:ext>
                  </a:extLst>
                </a:gridCol>
                <a:gridCol w="2085567">
                  <a:extLst>
                    <a:ext uri="{9D8B030D-6E8A-4147-A177-3AD203B41FA5}">
                      <a16:colId xmlns:a16="http://schemas.microsoft.com/office/drawing/2014/main" val="20004"/>
                    </a:ext>
                  </a:extLst>
                </a:gridCol>
                <a:gridCol w="1023351">
                  <a:extLst>
                    <a:ext uri="{9D8B030D-6E8A-4147-A177-3AD203B41FA5}">
                      <a16:colId xmlns:a16="http://schemas.microsoft.com/office/drawing/2014/main" val="20005"/>
                    </a:ext>
                  </a:extLst>
                </a:gridCol>
                <a:gridCol w="440429">
                  <a:extLst>
                    <a:ext uri="{9D8B030D-6E8A-4147-A177-3AD203B41FA5}">
                      <a16:colId xmlns:a16="http://schemas.microsoft.com/office/drawing/2014/main" val="20006"/>
                    </a:ext>
                  </a:extLst>
                </a:gridCol>
              </a:tblGrid>
              <a:tr h="230617">
                <a:tc gridSpan="3">
                  <a:txBody>
                    <a:bodyPr/>
                    <a:lstStyle/>
                    <a:p>
                      <a:pPr algn="ctr" fontAlgn="b"/>
                      <a:r>
                        <a:rPr lang="en-AU" sz="1400" b="1" i="0" u="none" strike="noStrike" dirty="0">
                          <a:solidFill>
                            <a:srgbClr val="000000"/>
                          </a:solidFill>
                          <a:effectLst/>
                          <a:latin typeface="Calibri" panose="020F0502020204030204" pitchFamily="34" charset="0"/>
                        </a:rPr>
                        <a:t>Lao PDR</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tc>
                  <a:txBody>
                    <a:bodyPr/>
                    <a:lstStyle/>
                    <a:p>
                      <a:pPr algn="ctr"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gridSpan="3">
                  <a:txBody>
                    <a:bodyPr/>
                    <a:lstStyle/>
                    <a:p>
                      <a:pPr algn="ctr" fontAlgn="b"/>
                      <a:r>
                        <a:rPr lang="en-AU" sz="1400" b="1" i="0" u="none" strike="noStrike">
                          <a:solidFill>
                            <a:srgbClr val="000000"/>
                          </a:solidFill>
                          <a:effectLst/>
                          <a:latin typeface="Calibri" panose="020F0502020204030204" pitchFamily="34" charset="0"/>
                        </a:rPr>
                        <a:t>Philippines</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30617">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tc>
                  <a:txBody>
                    <a:bodyPr/>
                    <a:lstStyle/>
                    <a:p>
                      <a:pPr algn="l"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1"/>
                  </a:ext>
                </a:extLst>
              </a:tr>
              <a:tr h="230617">
                <a:tc>
                  <a:txBody>
                    <a:bodyPr/>
                    <a:lstStyle/>
                    <a:p>
                      <a:pPr algn="l" fontAlgn="b"/>
                      <a:r>
                        <a:rPr lang="en-AU" sz="1400" b="1" i="0" u="none" strike="noStrike">
                          <a:solidFill>
                            <a:srgbClr val="305496"/>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5E+05</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Agave fibres nes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2"/>
                  </a:ext>
                </a:extLst>
              </a:tr>
              <a:tr h="230617">
                <a:tc>
                  <a:txBody>
                    <a:bodyPr/>
                    <a:lstStyle/>
                    <a:p>
                      <a:pPr algn="l" fontAlgn="b"/>
                      <a:r>
                        <a:rPr lang="en-AU" sz="1400" b="1" i="0" u="none" strike="noStrike">
                          <a:solidFill>
                            <a:srgbClr val="305496"/>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Asparagus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2939</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3"/>
                  </a:ext>
                </a:extLst>
              </a:tr>
              <a:tr h="230617">
                <a:tc>
                  <a:txBody>
                    <a:bodyPr/>
                    <a:lstStyle/>
                    <a:p>
                      <a:pPr algn="l" fontAlgn="b"/>
                      <a:r>
                        <a:rPr lang="en-AU" sz="1400" b="1" i="0" u="none" strike="noStrike">
                          <a:solidFill>
                            <a:srgbClr val="305496"/>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2E+06</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Avocados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20061</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4"/>
                  </a:ext>
                </a:extLst>
              </a:tr>
              <a:tr h="230617">
                <a:tc>
                  <a:txBody>
                    <a:bodyPr/>
                    <a:lstStyle/>
                    <a:p>
                      <a:pPr algn="l" fontAlgn="b"/>
                      <a:r>
                        <a:rPr lang="en-AU" sz="1400" b="0" i="0" u="none" strike="noStrike">
                          <a:solidFill>
                            <a:srgbClr val="A5A5A5"/>
                          </a:solidFill>
                          <a:effectLst/>
                          <a:latin typeface="Calibri" panose="020F0502020204030204" pitchFamily="34" charset="0"/>
                        </a:rPr>
                        <a:t>Cereals,Total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A5A5A5"/>
                          </a:solidFill>
                          <a:effectLst/>
                          <a:latin typeface="Calibri" panose="020F0502020204030204" pitchFamily="34" charset="0"/>
                        </a:rPr>
                        <a:t>5E+06</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A5A5A5"/>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8884857</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5"/>
                  </a:ext>
                </a:extLst>
              </a:tr>
              <a:tr h="230617">
                <a:tc>
                  <a:txBody>
                    <a:bodyPr/>
                    <a:lstStyle/>
                    <a:p>
                      <a:pPr algn="l" fontAlgn="b"/>
                      <a:r>
                        <a:rPr lang="en-AU" sz="1400" b="0" i="0" u="none" strike="noStrike">
                          <a:solidFill>
                            <a:srgbClr val="A5A5A5"/>
                          </a:solidFill>
                          <a:effectLst/>
                          <a:latin typeface="Calibri" panose="020F0502020204030204" pitchFamily="34" charset="0"/>
                        </a:rPr>
                        <a:t>Citrus Fruit,Total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A5A5A5"/>
                          </a:solidFill>
                          <a:effectLst/>
                          <a:latin typeface="Calibri" panose="020F0502020204030204" pitchFamily="34" charset="0"/>
                        </a:rPr>
                        <a:t>98336</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A5A5A5"/>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32144</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6"/>
                  </a:ext>
                </a:extLst>
              </a:tr>
              <a:tr h="230617">
                <a:tc>
                  <a:txBody>
                    <a:bodyPr/>
                    <a:lstStyle/>
                    <a:p>
                      <a:pPr algn="l" fontAlgn="b"/>
                      <a:r>
                        <a:rPr lang="en-AU" sz="1400" b="1" i="0" u="none" strike="noStrike">
                          <a:solidFill>
                            <a:srgbClr val="305496"/>
                          </a:solidFill>
                          <a:effectLst/>
                          <a:latin typeface="Calibri" panose="020F0502020204030204" pitchFamily="34" charset="0"/>
                        </a:rPr>
                        <a:t>Coffee, green</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1E+05</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Beans, green</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19075</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Im</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7"/>
                  </a:ext>
                </a:extLst>
              </a:tr>
              <a:tr h="230617">
                <a:tc>
                  <a:txBody>
                    <a:bodyPr/>
                    <a:lstStyle/>
                    <a:p>
                      <a:pPr algn="l" fontAlgn="b"/>
                      <a:r>
                        <a:rPr lang="en-AU" sz="1400" b="1" i="0" u="none" strike="noStrike">
                          <a:solidFill>
                            <a:srgbClr val="305496"/>
                          </a:solidFill>
                          <a:effectLst/>
                          <a:latin typeface="Calibri" panose="020F0502020204030204" pitchFamily="34" charset="0"/>
                        </a:rPr>
                        <a:t>Cotton lint</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1225</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Carrots and turnips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75700</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8"/>
                  </a:ext>
                </a:extLst>
              </a:tr>
              <a:tr h="230617">
                <a:tc>
                  <a:txBody>
                    <a:bodyPr/>
                    <a:lstStyle/>
                    <a:p>
                      <a:pPr algn="l" fontAlgn="b"/>
                      <a:r>
                        <a:rPr lang="en-AU" sz="1400" b="0" i="0" u="none" strike="noStrike">
                          <a:solidFill>
                            <a:srgbClr val="000000"/>
                          </a:solidFill>
                          <a:effectLst/>
                          <a:latin typeface="Calibri" panose="020F0502020204030204" pitchFamily="34" charset="0"/>
                        </a:rPr>
                        <a:t>Cottonseed</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2540254</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dirty="0">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9"/>
                  </a:ext>
                </a:extLst>
              </a:tr>
              <a:tr h="230617">
                <a:tc>
                  <a:txBody>
                    <a:bodyPr/>
                    <a:lstStyle/>
                    <a:p>
                      <a:pPr algn="l" fontAlgn="b"/>
                      <a:r>
                        <a:rPr lang="en-AU" sz="1400" b="1" i="0" u="none" strike="noStrike">
                          <a:solidFill>
                            <a:srgbClr val="305496"/>
                          </a:solidFill>
                          <a:effectLst/>
                          <a:latin typeface="Calibri" panose="020F0502020204030204" pitchFamily="34" charset="0"/>
                        </a:rPr>
                        <a:t>Lemons and limes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4520</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305496"/>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Castor oil seed</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44</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dirty="0">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0"/>
                  </a:ext>
                </a:extLst>
              </a:tr>
              <a:tr h="230617">
                <a:tc>
                  <a:txBody>
                    <a:bodyPr/>
                    <a:lstStyle/>
                    <a:p>
                      <a:pPr algn="l" fontAlgn="b"/>
                      <a:r>
                        <a:rPr lang="en-AU" sz="1400" b="0" i="0" u="none" strike="noStrike">
                          <a:solidFill>
                            <a:srgbClr val="000000"/>
                          </a:solidFill>
                          <a:effectLst/>
                          <a:latin typeface="Calibri" panose="020F0502020204030204" pitchFamily="34" charset="0"/>
                        </a:rPr>
                        <a:t>Oranges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51409</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Im</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Chicory roots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4591</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Im</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1"/>
                  </a:ext>
                </a:extLst>
              </a:tr>
              <a:tr h="230617">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2"/>
                  </a:ext>
                </a:extLst>
              </a:tr>
              <a:tr h="230617">
                <a:tc>
                  <a:txBody>
                    <a:bodyPr/>
                    <a:lstStyle/>
                    <a:p>
                      <a:pPr algn="l" fontAlgn="b"/>
                      <a:r>
                        <a:rPr lang="en-AU" sz="1400" b="1" i="0" u="none" strike="noStrike">
                          <a:solidFill>
                            <a:srgbClr val="305496"/>
                          </a:solidFill>
                          <a:effectLst/>
                          <a:latin typeface="Calibri" panose="020F0502020204030204" pitchFamily="34" charset="0"/>
                        </a:rPr>
                        <a:t>      : Official data</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3"/>
                  </a:ext>
                </a:extLst>
              </a:tr>
              <a:tr h="230617">
                <a:tc gridSpan="2">
                  <a:txBody>
                    <a:bodyPr/>
                    <a:lstStyle/>
                    <a:p>
                      <a:pPr algn="l" fontAlgn="b"/>
                      <a:r>
                        <a:rPr lang="en-AU" sz="1400" b="0" i="0" u="none" strike="noStrike">
                          <a:solidFill>
                            <a:srgbClr val="000000"/>
                          </a:solidFill>
                          <a:effectLst/>
                          <a:latin typeface="Calibri" panose="020F0502020204030204" pitchFamily="34" charset="0"/>
                        </a:rPr>
                        <a:t>*    : Unofficial figure</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4"/>
                  </a:ext>
                </a:extLst>
              </a:tr>
              <a:tr h="422489">
                <a:tc gridSpan="7">
                  <a:txBody>
                    <a:bodyPr/>
                    <a:lstStyle/>
                    <a:p>
                      <a:pPr algn="l" fontAlgn="b"/>
                      <a:r>
                        <a:rPr lang="en-AU" sz="1400" b="0" i="0" u="none" strike="noStrike" dirty="0">
                          <a:solidFill>
                            <a:srgbClr val="D9D9D9"/>
                          </a:solidFill>
                          <a:effectLst/>
                          <a:latin typeface="Calibri" panose="020F0502020204030204" pitchFamily="34" charset="0"/>
                        </a:rPr>
                        <a:t>A   : Aggregate, may include official, semi-official, estimated or calculated data</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5"/>
                  </a:ext>
                </a:extLst>
              </a:tr>
              <a:tr h="230617">
                <a:tc>
                  <a:txBody>
                    <a:bodyPr/>
                    <a:lstStyle/>
                    <a:p>
                      <a:pPr algn="l" fontAlgn="b"/>
                      <a:r>
                        <a:rPr lang="en-AU" sz="1400" b="0" i="0" u="none" strike="noStrike">
                          <a:solidFill>
                            <a:srgbClr val="000000"/>
                          </a:solidFill>
                          <a:effectLst/>
                          <a:latin typeface="Calibri" panose="020F0502020204030204" pitchFamily="34" charset="0"/>
                        </a:rPr>
                        <a:t>F   : FAO estimate</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6"/>
                  </a:ext>
                </a:extLst>
              </a:tr>
              <a:tr h="230617">
                <a:tc gridSpan="2">
                  <a:txBody>
                    <a:bodyPr/>
                    <a:lstStyle/>
                    <a:p>
                      <a:pPr algn="l" fontAlgn="b"/>
                      <a:r>
                        <a:rPr lang="en-AU" sz="1400" b="0" i="0" u="none" strike="noStrike">
                          <a:solidFill>
                            <a:srgbClr val="000000"/>
                          </a:solidFill>
                          <a:effectLst/>
                          <a:latin typeface="Calibri" panose="020F0502020204030204" pitchFamily="34" charset="0"/>
                        </a:rPr>
                        <a:t>Fc  :Calculated data</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7"/>
                  </a:ext>
                </a:extLst>
              </a:tr>
              <a:tr h="230617">
                <a:tc gridSpan="5">
                  <a:txBody>
                    <a:bodyPr/>
                    <a:lstStyle/>
                    <a:p>
                      <a:pPr algn="l" fontAlgn="b"/>
                      <a:r>
                        <a:rPr lang="en-AU" sz="1400" b="0" i="0" u="none" strike="noStrike">
                          <a:solidFill>
                            <a:srgbClr val="000000"/>
                          </a:solidFill>
                          <a:effectLst/>
                          <a:latin typeface="Calibri" panose="020F0502020204030204" pitchFamily="34" charset="0"/>
                        </a:rPr>
                        <a:t>Im  : FAO data based on imputation methodology</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16592"/>
            <a:ext cx="768164" cy="678166"/>
          </a:xfrm>
          <a:prstGeom prst="rect">
            <a:avLst/>
          </a:prstGeom>
        </p:spPr>
      </p:pic>
    </p:spTree>
    <p:extLst>
      <p:ext uri="{BB962C8B-B14F-4D97-AF65-F5344CB8AC3E}">
        <p14:creationId xmlns:p14="http://schemas.microsoft.com/office/powerpoint/2010/main" val="108076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28</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FAO also compiles other biomass accounts,</a:t>
            </a:r>
            <a:br>
              <a:rPr lang="en-AU" sz="2800" dirty="0"/>
            </a:br>
            <a:r>
              <a:rPr lang="en-AU" sz="2800" dirty="0"/>
              <a:t>check if you are reporting for those</a:t>
            </a:r>
            <a:endParaRPr lang="en-AU" sz="2800" dirty="0">
              <a:effectLst/>
            </a:endParaRPr>
          </a:p>
        </p:txBody>
      </p:sp>
      <p:sp>
        <p:nvSpPr>
          <p:cNvPr id="4" name="TextBox 3"/>
          <p:cNvSpPr txBox="1"/>
          <p:nvPr/>
        </p:nvSpPr>
        <p:spPr>
          <a:xfrm>
            <a:off x="618989" y="1268760"/>
            <a:ext cx="7913451" cy="4247317"/>
          </a:xfrm>
          <a:prstGeom prst="rect">
            <a:avLst/>
          </a:prstGeom>
          <a:noFill/>
        </p:spPr>
        <p:txBody>
          <a:bodyPr wrap="square" rtlCol="0">
            <a:spAutoFit/>
          </a:bodyPr>
          <a:lstStyle/>
          <a:p>
            <a:r>
              <a:rPr lang="en-AU" dirty="0"/>
              <a:t>Relevant FAO databases include:</a:t>
            </a:r>
          </a:p>
          <a:p>
            <a:pPr marL="742950" lvl="1" indent="-285750">
              <a:buFont typeface="Arial" panose="020B0604020202020204" pitchFamily="34" charset="0"/>
              <a:buChar char="•"/>
            </a:pPr>
            <a:r>
              <a:rPr lang="en-AU" dirty="0"/>
              <a:t>Forestry production statistics</a:t>
            </a:r>
          </a:p>
          <a:p>
            <a:pPr marL="742950" lvl="1" indent="-285750">
              <a:buFont typeface="Arial" panose="020B0604020202020204" pitchFamily="34" charset="0"/>
              <a:buChar char="•"/>
            </a:pPr>
            <a:r>
              <a:rPr lang="en-AU" dirty="0"/>
              <a:t>Wild fish capture -  </a:t>
            </a:r>
            <a:r>
              <a:rPr lang="en-AU" dirty="0" err="1"/>
              <a:t>FishstatJ</a:t>
            </a:r>
            <a:r>
              <a:rPr lang="en-AU" dirty="0"/>
              <a:t> application</a:t>
            </a:r>
          </a:p>
          <a:p>
            <a:pPr marL="742950" lvl="1" indent="-285750">
              <a:buFont typeface="Arial" panose="020B0604020202020204" pitchFamily="34" charset="0"/>
              <a:buChar char="•"/>
            </a:pPr>
            <a:r>
              <a:rPr lang="en-AU" dirty="0"/>
              <a:t>Aquatic plant production </a:t>
            </a:r>
          </a:p>
          <a:p>
            <a:pPr marL="742950" lvl="1" indent="-285750">
              <a:buFont typeface="Arial" panose="020B0604020202020204" pitchFamily="34" charset="0"/>
              <a:buChar char="•"/>
            </a:pPr>
            <a:endParaRPr lang="en-AU" dirty="0"/>
          </a:p>
          <a:p>
            <a:r>
              <a:rPr lang="en-AU" dirty="0"/>
              <a:t>FAO isn’t compiling all the statistics necessary for: </a:t>
            </a:r>
          </a:p>
          <a:p>
            <a:pPr marL="742950" lvl="1" indent="-285750">
              <a:buFont typeface="Arial" panose="020B0604020202020204" pitchFamily="34" charset="0"/>
              <a:buChar char="•"/>
            </a:pPr>
            <a:r>
              <a:rPr lang="en-AU" dirty="0"/>
              <a:t>Crop residues</a:t>
            </a:r>
          </a:p>
          <a:p>
            <a:pPr marL="742950" lvl="1" indent="-285750">
              <a:buFont typeface="Arial" panose="020B0604020202020204" pitchFamily="34" charset="0"/>
              <a:buChar char="•"/>
            </a:pPr>
            <a:r>
              <a:rPr lang="en-AU" dirty="0"/>
              <a:t>Grazed biomass</a:t>
            </a:r>
          </a:p>
          <a:p>
            <a:pPr marL="742950" lvl="1" indent="-285750">
              <a:buFont typeface="Arial" panose="020B0604020202020204" pitchFamily="34" charset="0"/>
              <a:buChar char="•"/>
            </a:pPr>
            <a:endParaRPr lang="en-AU" dirty="0"/>
          </a:p>
          <a:p>
            <a:r>
              <a:rPr lang="en-AU" dirty="0"/>
              <a:t>For these, the data supplied to the FAO is important (crops production, herd sizes), but require local coefficients as well (grass consumed per cow, recovery of residues from field)</a:t>
            </a:r>
          </a:p>
          <a:p>
            <a:endParaRPr lang="en-AU" dirty="0"/>
          </a:p>
          <a:p>
            <a:r>
              <a:rPr lang="en-AU" dirty="0"/>
              <a:t>Who might have this additional data? (Discuss)</a:t>
            </a:r>
          </a:p>
          <a:p>
            <a:pPr lvl="1"/>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60394"/>
            <a:ext cx="768164" cy="678166"/>
          </a:xfrm>
          <a:prstGeom prst="rect">
            <a:avLst/>
          </a:prstGeom>
        </p:spPr>
      </p:pic>
    </p:spTree>
    <p:extLst>
      <p:ext uri="{BB962C8B-B14F-4D97-AF65-F5344CB8AC3E}">
        <p14:creationId xmlns:p14="http://schemas.microsoft.com/office/powerpoint/2010/main" val="325104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29</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 Who might have</a:t>
            </a:r>
            <a:br>
              <a:rPr lang="en-AU" sz="2400" dirty="0"/>
            </a:br>
            <a:r>
              <a:rPr lang="en-AU" sz="2400" dirty="0"/>
              <a:t>local biomass coefficients and other data?</a:t>
            </a:r>
            <a:endParaRPr lang="en-AU" sz="2400" dirty="0">
              <a:effectLst/>
            </a:endParaRPr>
          </a:p>
        </p:txBody>
      </p:sp>
      <p:sp>
        <p:nvSpPr>
          <p:cNvPr id="4" name="TextBox 3"/>
          <p:cNvSpPr txBox="1"/>
          <p:nvPr/>
        </p:nvSpPr>
        <p:spPr>
          <a:xfrm>
            <a:off x="618989" y="1268760"/>
            <a:ext cx="7913451" cy="3693319"/>
          </a:xfrm>
          <a:prstGeom prst="rect">
            <a:avLst/>
          </a:prstGeom>
          <a:solidFill>
            <a:schemeClr val="accent4">
              <a:lumMod val="20000"/>
              <a:lumOff val="80000"/>
            </a:schemeClr>
          </a:solidFill>
        </p:spPr>
        <p:txBody>
          <a:bodyPr wrap="square" rtlCol="0">
            <a:spAutoFit/>
          </a:bodyPr>
          <a:lstStyle/>
          <a:p>
            <a:r>
              <a:rPr lang="en-AU" dirty="0"/>
              <a:t>Agricultural researchers?</a:t>
            </a:r>
          </a:p>
          <a:p>
            <a:endParaRPr lang="en-AU" dirty="0"/>
          </a:p>
          <a:p>
            <a:pPr marL="742950" lvl="1" indent="-285750">
              <a:buFont typeface="Arial" panose="020B0604020202020204" pitchFamily="34" charset="0"/>
              <a:buChar char="•"/>
            </a:pPr>
            <a:r>
              <a:rPr lang="en-AU" dirty="0"/>
              <a:t>Ruminant grazing requirements per head?</a:t>
            </a:r>
          </a:p>
          <a:p>
            <a:pPr marL="742950" lvl="1" indent="-285750">
              <a:buFont typeface="Arial" panose="020B0604020202020204" pitchFamily="34" charset="0"/>
              <a:buChar char="•"/>
            </a:pPr>
            <a:r>
              <a:rPr lang="en-AU" dirty="0"/>
              <a:t>Recovery of residues for animal feed?</a:t>
            </a:r>
          </a:p>
          <a:p>
            <a:pPr marL="742950" lvl="1" indent="-285750">
              <a:buFont typeface="Arial" panose="020B0604020202020204" pitchFamily="34" charset="0"/>
              <a:buChar char="•"/>
            </a:pPr>
            <a:r>
              <a:rPr lang="en-AU" dirty="0"/>
              <a:t>Stocking numbers per hectare, and estimates of grass production per hectare? (back calculate plausible grass per head).</a:t>
            </a:r>
          </a:p>
          <a:p>
            <a:pPr marL="742950" lvl="1" indent="-285750">
              <a:buFont typeface="Arial" panose="020B0604020202020204" pitchFamily="34" charset="0"/>
              <a:buChar char="•"/>
            </a:pPr>
            <a:endParaRPr lang="en-AU" dirty="0"/>
          </a:p>
          <a:p>
            <a:r>
              <a:rPr lang="en-AU" dirty="0"/>
              <a:t>Other researchers?: </a:t>
            </a:r>
          </a:p>
          <a:p>
            <a:pPr marL="742950" lvl="1" indent="-285750">
              <a:buFont typeface="Arial" panose="020B0604020202020204" pitchFamily="34" charset="0"/>
              <a:buChar char="•"/>
            </a:pPr>
            <a:r>
              <a:rPr lang="en-AU" dirty="0"/>
              <a:t>Recovery of crop residues for fuel?</a:t>
            </a:r>
          </a:p>
          <a:p>
            <a:pPr marL="742950" lvl="1" indent="-285750">
              <a:buFont typeface="Arial" panose="020B0604020202020204" pitchFamily="34" charset="0"/>
              <a:buChar char="•"/>
            </a:pPr>
            <a:r>
              <a:rPr lang="en-AU" dirty="0"/>
              <a:t>Known biomass fuelled processes and figures for biomass fuel mix?</a:t>
            </a:r>
          </a:p>
          <a:p>
            <a:pPr marL="742950" lvl="1" indent="-285750">
              <a:buFont typeface="Arial" panose="020B0604020202020204" pitchFamily="34" charset="0"/>
              <a:buChar char="•"/>
            </a:pPr>
            <a:r>
              <a:rPr lang="en-AU" dirty="0"/>
              <a:t>Other uses for crop residues?</a:t>
            </a:r>
          </a:p>
          <a:p>
            <a:pPr lvl="1"/>
            <a:endParaRPr lang="en-AU" dirty="0"/>
          </a:p>
          <a:p>
            <a:pPr lvl="1"/>
            <a:r>
              <a:rPr lang="en-AU"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16631"/>
            <a:ext cx="768164" cy="678166"/>
          </a:xfrm>
          <a:prstGeom prst="rect">
            <a:avLst/>
          </a:prstGeom>
        </p:spPr>
      </p:pic>
    </p:spTree>
    <p:extLst>
      <p:ext uri="{BB962C8B-B14F-4D97-AF65-F5344CB8AC3E}">
        <p14:creationId xmlns:p14="http://schemas.microsoft.com/office/powerpoint/2010/main" val="28174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Content of webinar 1</a:t>
            </a:r>
          </a:p>
        </p:txBody>
      </p:sp>
      <p:sp>
        <p:nvSpPr>
          <p:cNvPr id="6" name="Content Placeholder 5"/>
          <p:cNvSpPr>
            <a:spLocks noGrp="1"/>
          </p:cNvSpPr>
          <p:nvPr>
            <p:ph idx="1"/>
          </p:nvPr>
        </p:nvSpPr>
        <p:spPr/>
        <p:txBody>
          <a:bodyPr/>
          <a:lstStyle/>
          <a:p>
            <a:r>
              <a:rPr lang="en-AU" dirty="0"/>
              <a:t>Summary of the purpose and use of material flow accounts</a:t>
            </a:r>
          </a:p>
          <a:p>
            <a:r>
              <a:rPr lang="en-AU" dirty="0"/>
              <a:t>Brief background of the manual, the linkage to the SDGs, and how this relates to the planned pilot testing</a:t>
            </a:r>
          </a:p>
          <a:p>
            <a:r>
              <a:rPr lang="en-AU" dirty="0"/>
              <a:t>An overview of the structure of material flow accounts focussing on domestic extraction</a:t>
            </a:r>
            <a:br>
              <a:rPr lang="en-AU" dirty="0"/>
            </a:b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062" y="116071"/>
            <a:ext cx="792088" cy="699287"/>
          </a:xfrm>
          <a:prstGeom prst="rect">
            <a:avLst/>
          </a:prstGeom>
        </p:spPr>
      </p:pic>
    </p:spTree>
    <p:extLst>
      <p:ext uri="{BB962C8B-B14F-4D97-AF65-F5344CB8AC3E}">
        <p14:creationId xmlns:p14="http://schemas.microsoft.com/office/powerpoint/2010/main" val="293097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Tw Cen MT" panose="020B0602020104020603" pitchFamily="34" charset="0"/>
              </a:rPr>
              <a:t>Domestic Extraction of Fossil Fuels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93296"/>
            <a:ext cx="768164" cy="678166"/>
          </a:xfrm>
          <a:prstGeom prst="rect">
            <a:avLst/>
          </a:prstGeom>
        </p:spPr>
      </p:pic>
    </p:spTree>
    <p:extLst>
      <p:ext uri="{BB962C8B-B14F-4D97-AF65-F5344CB8AC3E}">
        <p14:creationId xmlns:p14="http://schemas.microsoft.com/office/powerpoint/2010/main" val="728523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31</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A.4  Fossil fuels– structure of MFA account</a:t>
            </a:r>
            <a:endParaRPr lang="en-AU" sz="2800" dirty="0">
              <a:effectLst/>
            </a:endParaRPr>
          </a:p>
        </p:txBody>
      </p:sp>
      <p:graphicFrame>
        <p:nvGraphicFramePr>
          <p:cNvPr id="6" name="Table 5"/>
          <p:cNvGraphicFramePr>
            <a:graphicFrameLocks noGrp="1"/>
          </p:cNvGraphicFramePr>
          <p:nvPr>
            <p:extLst/>
          </p:nvPr>
        </p:nvGraphicFramePr>
        <p:xfrm>
          <a:off x="467544" y="1268415"/>
          <a:ext cx="7920880" cy="3947205"/>
        </p:xfrm>
        <a:graphic>
          <a:graphicData uri="http://schemas.openxmlformats.org/drawingml/2006/table">
            <a:tbl>
              <a:tblPr/>
              <a:tblGrid>
                <a:gridCol w="266429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224094">
                <a:tc>
                  <a:txBody>
                    <a:bodyPr/>
                    <a:lstStyle/>
                    <a:p>
                      <a:pPr algn="l" fontAlgn="b"/>
                      <a:r>
                        <a:rPr lang="en-AU" sz="1600" b="0" i="0" u="none" strike="noStrike" dirty="0">
                          <a:solidFill>
                            <a:srgbClr val="000000"/>
                          </a:solidFill>
                          <a:effectLst/>
                          <a:latin typeface="Calibri" panose="020F0502020204030204" pitchFamily="34" charset="0"/>
                        </a:rPr>
                        <a:t>Brown</a:t>
                      </a:r>
                      <a:r>
                        <a:rPr lang="en-AU" sz="1600" b="0" i="0" u="none" strike="noStrike" baseline="0" dirty="0">
                          <a:solidFill>
                            <a:srgbClr val="000000"/>
                          </a:solidFill>
                          <a:effectLst/>
                          <a:latin typeface="Calibri" panose="020F0502020204030204" pitchFamily="34" charset="0"/>
                        </a:rPr>
                        <a:t> coal</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A.4.1.1.1</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Lignite (brown coal)</a:t>
                      </a: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83786">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A.4.1.1.2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Other</a:t>
                      </a:r>
                      <a:r>
                        <a:rPr lang="en-AU" sz="1600" b="0" i="0" u="none" strike="noStrike" baseline="0" dirty="0">
                          <a:solidFill>
                            <a:srgbClr val="000000"/>
                          </a:solidFill>
                          <a:effectLst/>
                          <a:latin typeface="Calibri" panose="020F0502020204030204" pitchFamily="34" charset="0"/>
                        </a:rPr>
                        <a:t> sub-bituminous coal</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1"/>
                  </a:ext>
                </a:extLst>
              </a:tr>
              <a:tr h="183786">
                <a:tc>
                  <a:txBody>
                    <a:bodyPr/>
                    <a:lstStyle/>
                    <a:p>
                      <a:pPr marL="0" algn="l" defTabSz="914400" rtl="0" eaLnBrk="1" fontAlgn="b" latinLnBrk="0" hangingPunct="1"/>
                      <a:r>
                        <a:rPr lang="en-AU" sz="1600" b="0" i="0" u="none" strike="noStrike" kern="120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2"/>
                  </a:ext>
                </a:extLst>
              </a:tr>
              <a:tr h="183786">
                <a:tc>
                  <a:txBody>
                    <a:bodyPr/>
                    <a:lstStyle/>
                    <a:p>
                      <a:pPr algn="l" fontAlgn="b"/>
                      <a:r>
                        <a:rPr lang="en-AU" sz="1600" b="0" i="0" u="none" strike="noStrike" dirty="0">
                          <a:solidFill>
                            <a:srgbClr val="000000"/>
                          </a:solidFill>
                          <a:effectLst/>
                          <a:latin typeface="Calibri" panose="020F0502020204030204" pitchFamily="34" charset="0"/>
                        </a:rPr>
                        <a:t>Hard coal</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A.4.1.2.1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Anthracite</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3"/>
                  </a:ext>
                </a:extLst>
              </a:tr>
              <a:tr h="183786">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A.4.1.2.1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Coking coal</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4"/>
                  </a:ext>
                </a:extLst>
              </a:tr>
              <a:tr h="183786">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A.4.1.2.3</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Other bituminous</a:t>
                      </a:r>
                      <a:r>
                        <a:rPr lang="en-AU" sz="1600" b="0" i="0" u="none" strike="noStrike" baseline="0" dirty="0">
                          <a:solidFill>
                            <a:srgbClr val="000000"/>
                          </a:solidFill>
                          <a:effectLst/>
                          <a:latin typeface="Calibri" panose="020F0502020204030204" pitchFamily="34" charset="0"/>
                        </a:rPr>
                        <a:t> coal</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5"/>
                  </a:ext>
                </a:extLst>
              </a:tr>
              <a:tr h="183786">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6"/>
                  </a:ext>
                </a:extLst>
              </a:tr>
              <a:tr h="1992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 Peat</a:t>
                      </a:r>
                    </a:p>
                  </a:txBody>
                  <a:tcPr marL="3051" marR="3051" marT="3051" marB="0" anchor="ctr">
                    <a:lnL>
                      <a:noFill/>
                    </a:lnL>
                    <a:lnR>
                      <a:noFill/>
                    </a:lnR>
                    <a:lnT>
                      <a:noFill/>
                    </a:lnT>
                    <a:lnB>
                      <a:noFill/>
                    </a:lnB>
                    <a:solidFill>
                      <a:srgbClr val="EBF1D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A.4.1.3</a:t>
                      </a:r>
                    </a:p>
                  </a:txBody>
                  <a:tcPr marL="3051" marR="3051" marT="3051" marB="0" anchor="ctr">
                    <a:lnL>
                      <a:noFill/>
                    </a:lnL>
                    <a:lnR>
                      <a:noFill/>
                    </a:lnR>
                    <a:lnT>
                      <a:noFill/>
                    </a:lnT>
                    <a:lnB>
                      <a:noFill/>
                    </a:lnB>
                    <a:solidFill>
                      <a:srgbClr val="EBF1DE"/>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7"/>
                  </a:ext>
                </a:extLst>
              </a:tr>
              <a:tr h="183786">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8"/>
                  </a:ext>
                </a:extLst>
              </a:tr>
              <a:tr h="488107">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Crude oil, condensate and natural gas liquids</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A.4.2.1.1</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Crude oil</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183786">
                <a:tc>
                  <a:txBody>
                    <a:bodyPr/>
                    <a:lstStyle/>
                    <a:p>
                      <a:pPr algn="l" fontAlgn="b"/>
                      <a:r>
                        <a:rPr lang="en-AU" sz="1600" b="0" i="0" u="none" strike="noStrike" kern="120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A.4.2.1.2</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Natural gas liquids</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83786">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1"/>
                  </a:ext>
                </a:extLst>
              </a:tr>
              <a:tr h="235585">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Natural gas</a:t>
                      </a:r>
                    </a:p>
                  </a:txBody>
                  <a:tcPr marL="3051" marR="3051" marT="3051" marB="0" anchor="ctr">
                    <a:lnL>
                      <a:noFill/>
                    </a:lnL>
                    <a:lnR>
                      <a:noFill/>
                    </a:lnR>
                    <a:lnT>
                      <a:noFill/>
                    </a:lnT>
                    <a:lnB>
                      <a:noFill/>
                    </a:lnB>
                    <a:solidFill>
                      <a:schemeClr val="accent2">
                        <a:lumMod val="10000"/>
                        <a:lumOff val="90000"/>
                      </a:schemeClr>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A.4.2.2</a:t>
                      </a:r>
                    </a:p>
                  </a:txBody>
                  <a:tcPr marL="3051" marR="3051" marT="3051" marB="0" anchor="ctr">
                    <a:lnL>
                      <a:noFill/>
                    </a:lnL>
                    <a:lnR>
                      <a:noFill/>
                    </a:lnR>
                    <a:lnT>
                      <a:noFill/>
                    </a:lnT>
                    <a:lnB>
                      <a:noFill/>
                    </a:lnB>
                    <a:solidFill>
                      <a:schemeClr val="accent2">
                        <a:lumMod val="10000"/>
                        <a:lumOff val="90000"/>
                      </a:schemeClr>
                    </a:solid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chemeClr val="accent2">
                        <a:lumMod val="10000"/>
                        <a:lumOff val="90000"/>
                      </a:schemeClr>
                    </a:solidFill>
                  </a:tcPr>
                </a:tc>
                <a:extLst>
                  <a:ext uri="{0D108BD9-81ED-4DB2-BD59-A6C34878D82A}">
                    <a16:rowId xmlns:a16="http://schemas.microsoft.com/office/drawing/2014/main" val="10012"/>
                  </a:ext>
                </a:extLst>
              </a:tr>
              <a:tr h="183786">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3"/>
                  </a:ext>
                </a:extLst>
              </a:tr>
              <a:tr h="183786">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Oil shale and tar sands</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A.4.3</a:t>
                      </a:r>
                    </a:p>
                  </a:txBody>
                  <a:tcPr marL="3051" marR="3051" marT="3051" marB="0" anchor="ctr">
                    <a:lnL>
                      <a:noFill/>
                    </a:lnL>
                    <a:lnR>
                      <a:noFill/>
                    </a:lnR>
                    <a:lnT>
                      <a:noFill/>
                    </a:lnT>
                    <a:lnB>
                      <a:noFill/>
                    </a:lnB>
                    <a:solidFill>
                      <a:srgbClr val="DCE6F1"/>
                    </a:solid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14"/>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342" y="188984"/>
            <a:ext cx="768164" cy="678166"/>
          </a:xfrm>
          <a:prstGeom prst="rect">
            <a:avLst/>
          </a:prstGeom>
        </p:spPr>
      </p:pic>
    </p:spTree>
    <p:extLst>
      <p:ext uri="{BB962C8B-B14F-4D97-AF65-F5344CB8AC3E}">
        <p14:creationId xmlns:p14="http://schemas.microsoft.com/office/powerpoint/2010/main" val="1829776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40"/>
            <a:ext cx="8029648" cy="530144"/>
          </a:xfrm>
        </p:spPr>
        <p:txBody>
          <a:bodyPr>
            <a:noAutofit/>
          </a:bodyPr>
          <a:lstStyle/>
          <a:p>
            <a:pPr algn="ctr"/>
            <a:r>
              <a:rPr lang="en-AU" sz="2400" dirty="0"/>
              <a:t>Compiling A.4 Fossil fuels – Are you already compiling</a:t>
            </a:r>
            <a:br>
              <a:rPr lang="en-AU" sz="2400" dirty="0"/>
            </a:br>
            <a:r>
              <a:rPr lang="en-AU" sz="2400" dirty="0"/>
              <a:t>data?</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32</a:t>
            </a:fld>
            <a:r>
              <a:rPr lang="en-AU"/>
              <a:t>  |</a:t>
            </a:r>
            <a:endParaRPr lang="en-AU" dirty="0"/>
          </a:p>
        </p:txBody>
      </p:sp>
      <p:graphicFrame>
        <p:nvGraphicFramePr>
          <p:cNvPr id="5" name="Table 4"/>
          <p:cNvGraphicFramePr>
            <a:graphicFrameLocks noGrp="1"/>
          </p:cNvGraphicFramePr>
          <p:nvPr>
            <p:extLst/>
          </p:nvPr>
        </p:nvGraphicFramePr>
        <p:xfrm>
          <a:off x="971600" y="2420888"/>
          <a:ext cx="6840760" cy="3596640"/>
        </p:xfrm>
        <a:graphic>
          <a:graphicData uri="http://schemas.openxmlformats.org/drawingml/2006/table">
            <a:tbl>
              <a:tblPr/>
              <a:tblGrid>
                <a:gridCol w="4413232">
                  <a:extLst>
                    <a:ext uri="{9D8B030D-6E8A-4147-A177-3AD203B41FA5}">
                      <a16:colId xmlns:a16="http://schemas.microsoft.com/office/drawing/2014/main" val="20000"/>
                    </a:ext>
                  </a:extLst>
                </a:gridCol>
                <a:gridCol w="951873">
                  <a:extLst>
                    <a:ext uri="{9D8B030D-6E8A-4147-A177-3AD203B41FA5}">
                      <a16:colId xmlns:a16="http://schemas.microsoft.com/office/drawing/2014/main" val="20001"/>
                    </a:ext>
                  </a:extLst>
                </a:gridCol>
                <a:gridCol w="778805">
                  <a:extLst>
                    <a:ext uri="{9D8B030D-6E8A-4147-A177-3AD203B41FA5}">
                      <a16:colId xmlns:a16="http://schemas.microsoft.com/office/drawing/2014/main" val="20002"/>
                    </a:ext>
                  </a:extLst>
                </a:gridCol>
                <a:gridCol w="696850">
                  <a:extLst>
                    <a:ext uri="{9D8B030D-6E8A-4147-A177-3AD203B41FA5}">
                      <a16:colId xmlns:a16="http://schemas.microsoft.com/office/drawing/2014/main" val="20003"/>
                    </a:ext>
                  </a:extLst>
                </a:gridCol>
              </a:tblGrid>
              <a:tr h="211515">
                <a:tc gridSpan="4">
                  <a:txBody>
                    <a:bodyPr/>
                    <a:lstStyle/>
                    <a:p>
                      <a:pPr algn="ctr" fontAlgn="b"/>
                      <a:r>
                        <a:rPr lang="en-AU" sz="1600" b="1" i="0" u="none" strike="noStrike" kern="1200" dirty="0">
                          <a:solidFill>
                            <a:srgbClr val="000000"/>
                          </a:solidFill>
                          <a:effectLst/>
                          <a:latin typeface="Calibri" panose="020F0502020204030204" pitchFamily="34" charset="0"/>
                          <a:ea typeface="+mn-ea"/>
                          <a:cs typeface="+mn-cs"/>
                        </a:rPr>
                        <a:t>Philippines</a:t>
                      </a:r>
                    </a:p>
                  </a:txBody>
                  <a:tcPr marL="9525" marR="9525" marT="9525" marB="0" anchor="b">
                    <a:lnL>
                      <a:noFill/>
                    </a:lnL>
                    <a:lnR>
                      <a:noFill/>
                    </a:lnR>
                    <a:lnT>
                      <a:noFill/>
                    </a:lnT>
                    <a:lnB>
                      <a:noFill/>
                    </a:lnB>
                    <a:solidFill>
                      <a:srgbClr val="E7E6E6"/>
                    </a:solidFill>
                  </a:tcPr>
                </a:tc>
                <a:tc hMerge="1">
                  <a:txBody>
                    <a:bodyPr/>
                    <a:lstStyle/>
                    <a:p>
                      <a:pPr algn="r" fontAlgn="b"/>
                      <a:endParaRPr lang="en-AU"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hMerge="1">
                  <a:txBody>
                    <a:bodyPr/>
                    <a:lstStyle/>
                    <a:p>
                      <a:pPr algn="r" fontAlgn="b"/>
                      <a:endParaRPr lang="en-AU" sz="1400" b="1"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hMerge="1">
                  <a:txBody>
                    <a:bodyPr/>
                    <a:lstStyle/>
                    <a:p>
                      <a:pPr algn="r" fontAlgn="b"/>
                      <a:endParaRPr lang="en-AU"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0"/>
                  </a:ext>
                </a:extLst>
              </a:tr>
              <a:tr h="192525">
                <a:tc>
                  <a:txBody>
                    <a:bodyPr/>
                    <a:lstStyle/>
                    <a:p>
                      <a:pPr algn="l" fontAlgn="b"/>
                      <a:endParaRPr lang="en-AU"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a:txBody>
                    <a:bodyPr/>
                    <a:lstStyle/>
                    <a:p>
                      <a:pPr algn="r" fontAlgn="b"/>
                      <a:r>
                        <a:rPr lang="en-AU" sz="1400" b="1" i="0" u="none" strike="noStrike" kern="1200" dirty="0">
                          <a:solidFill>
                            <a:srgbClr val="000000"/>
                          </a:solidFill>
                          <a:effectLst/>
                          <a:latin typeface="Calibri" panose="020F0502020204030204" pitchFamily="34" charset="0"/>
                          <a:ea typeface="+mn-ea"/>
                          <a:cs typeface="+mn-cs"/>
                        </a:rPr>
                        <a:t>2012</a:t>
                      </a:r>
                    </a:p>
                  </a:txBody>
                  <a:tcPr marL="9525" marR="9525" marT="9525" marB="0" anchor="b">
                    <a:lnL>
                      <a:noFill/>
                    </a:lnL>
                    <a:lnR>
                      <a:noFill/>
                    </a:lnR>
                    <a:lnT>
                      <a:noFill/>
                    </a:lnT>
                    <a:lnB>
                      <a:noFill/>
                    </a:lnB>
                    <a:solidFill>
                      <a:srgbClr val="E7E6E6"/>
                    </a:solidFill>
                  </a:tcPr>
                </a:tc>
                <a:tc>
                  <a:txBody>
                    <a:bodyPr/>
                    <a:lstStyle/>
                    <a:p>
                      <a:pPr algn="r" fontAlgn="b"/>
                      <a:r>
                        <a:rPr lang="en-AU" sz="1400" b="1" i="0" u="none" strike="noStrike" kern="1200">
                          <a:solidFill>
                            <a:srgbClr val="000000"/>
                          </a:solidFill>
                          <a:effectLst/>
                          <a:latin typeface="Calibri" panose="020F0502020204030204" pitchFamily="34" charset="0"/>
                          <a:ea typeface="+mn-ea"/>
                          <a:cs typeface="+mn-cs"/>
                        </a:rPr>
                        <a:t>2013</a:t>
                      </a:r>
                    </a:p>
                  </a:txBody>
                  <a:tcPr marL="9525" marR="9525" marT="9525" marB="0" anchor="b">
                    <a:lnL>
                      <a:noFill/>
                    </a:lnL>
                    <a:lnR>
                      <a:noFill/>
                    </a:lnR>
                    <a:lnT>
                      <a:noFill/>
                    </a:lnT>
                    <a:lnB>
                      <a:noFill/>
                    </a:lnB>
                    <a:solidFill>
                      <a:srgbClr val="E7E6E6"/>
                    </a:solidFill>
                  </a:tcPr>
                </a:tc>
                <a:tc>
                  <a:txBody>
                    <a:bodyPr/>
                    <a:lstStyle/>
                    <a:p>
                      <a:pPr algn="r" fontAlgn="b"/>
                      <a:r>
                        <a:rPr lang="en-AU" sz="1400" b="1" i="0" u="none" strike="noStrike" kern="1200" dirty="0">
                          <a:solidFill>
                            <a:srgbClr val="000000"/>
                          </a:solidFill>
                          <a:effectLst/>
                          <a:latin typeface="Calibri" panose="020F0502020204030204" pitchFamily="34" charset="0"/>
                          <a:ea typeface="+mn-ea"/>
                          <a:cs typeface="+mn-cs"/>
                        </a:rPr>
                        <a:t>2014E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1"/>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Anthracite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2"/>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Coking coal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3"/>
                  </a:ext>
                </a:extLst>
              </a:tr>
              <a:tr h="192525">
                <a:tc>
                  <a:txBody>
                    <a:bodyPr/>
                    <a:lstStyle/>
                    <a:p>
                      <a:pPr algn="l" fontAlgn="b"/>
                      <a:r>
                        <a:rPr lang="en-AU" sz="1400" b="1" i="0" u="none" strike="noStrike" kern="1200" dirty="0">
                          <a:solidFill>
                            <a:srgbClr val="000000"/>
                          </a:solidFill>
                          <a:effectLst/>
                          <a:latin typeface="Calibri" panose="020F0502020204030204" pitchFamily="34" charset="0"/>
                          <a:ea typeface="+mn-ea"/>
                          <a:cs typeface="+mn-cs"/>
                        </a:rPr>
                        <a:t>Other bituminous coal (</a:t>
                      </a:r>
                      <a:r>
                        <a:rPr lang="en-AU" sz="1400" b="1" i="0" u="none" strike="noStrike" kern="1200" dirty="0" err="1">
                          <a:solidFill>
                            <a:srgbClr val="000000"/>
                          </a:solidFill>
                          <a:effectLst/>
                          <a:latin typeface="Calibri" panose="020F0502020204030204" pitchFamily="34" charset="0"/>
                          <a:ea typeface="+mn-ea"/>
                          <a:cs typeface="+mn-cs"/>
                        </a:rPr>
                        <a:t>kt</a:t>
                      </a:r>
                      <a:r>
                        <a:rPr lang="en-AU" sz="1400" b="1" i="0" u="none" strike="noStrike" kern="1200" dirty="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1200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4"/>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Sub-bituminous coal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7349</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7091</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8314</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5"/>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Lignite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6"/>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Patent fuel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7"/>
                  </a:ext>
                </a:extLst>
              </a:tr>
              <a:tr h="192525">
                <a:tc>
                  <a:txBody>
                    <a:bodyPr/>
                    <a:lstStyle/>
                    <a:p>
                      <a:pPr algn="l" fontAlgn="b"/>
                      <a:r>
                        <a:rPr lang="en-AU" sz="1400" b="1" i="0" u="none" strike="noStrike" kern="1200" dirty="0">
                          <a:solidFill>
                            <a:srgbClr val="000000"/>
                          </a:solidFill>
                          <a:effectLst/>
                          <a:latin typeface="Calibri" panose="020F0502020204030204" pitchFamily="34" charset="0"/>
                          <a:ea typeface="+mn-ea"/>
                          <a:cs typeface="+mn-cs"/>
                        </a:rPr>
                        <a:t>Coke oven coke (</a:t>
                      </a:r>
                      <a:r>
                        <a:rPr lang="en-AU" sz="1400" b="1" i="0" u="none" strike="noStrike" kern="1200" dirty="0" err="1">
                          <a:solidFill>
                            <a:srgbClr val="000000"/>
                          </a:solidFill>
                          <a:effectLst/>
                          <a:latin typeface="Calibri" panose="020F0502020204030204" pitchFamily="34" charset="0"/>
                          <a:ea typeface="+mn-ea"/>
                          <a:cs typeface="+mn-cs"/>
                        </a:rPr>
                        <a:t>kt</a:t>
                      </a:r>
                      <a:r>
                        <a:rPr lang="en-AU" sz="1400" b="1" i="0" u="none" strike="noStrike" kern="1200" dirty="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8"/>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l" fontAlgn="b"/>
                      <a:endParaRPr lang="en-AU" sz="1400" b="0"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a:txBody>
                    <a:bodyPr/>
                    <a:lstStyle/>
                    <a:p>
                      <a:pPr algn="l" fontAlgn="b"/>
                      <a:endParaRPr lang="en-AU" sz="1400" b="0"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a:txBody>
                    <a:bodyPr/>
                    <a:lstStyle/>
                    <a:p>
                      <a:pPr algn="l" fontAlgn="b"/>
                      <a:endParaRPr lang="en-AU" sz="1400" b="0"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9"/>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Peat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0"/>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Peat products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1"/>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Oil shale and oil sands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2"/>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Natural gas (TJ-gross)</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146887</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135296</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142053</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3"/>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Crude/NGL/feedstocks (if no detail) (kt)</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x</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x</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x</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4"/>
                  </a:ext>
                </a:extLst>
              </a:tr>
              <a:tr h="192525">
                <a:tc>
                  <a:txBody>
                    <a:bodyPr/>
                    <a:lstStyle/>
                    <a:p>
                      <a:pPr algn="l" fontAlgn="b"/>
                      <a:r>
                        <a:rPr lang="en-AU" sz="1400" b="1" i="0" u="none" strike="noStrike" kern="1200" dirty="0">
                          <a:solidFill>
                            <a:srgbClr val="000000"/>
                          </a:solidFill>
                          <a:effectLst/>
                          <a:latin typeface="Calibri" panose="020F0502020204030204" pitchFamily="34" charset="0"/>
                          <a:ea typeface="+mn-ea"/>
                          <a:cs typeface="+mn-cs"/>
                        </a:rPr>
                        <a:t>Crude oil (</a:t>
                      </a:r>
                      <a:r>
                        <a:rPr lang="en-AU" sz="1400" b="1" i="0" u="none" strike="noStrike" kern="1200" dirty="0" err="1">
                          <a:solidFill>
                            <a:srgbClr val="000000"/>
                          </a:solidFill>
                          <a:effectLst/>
                          <a:latin typeface="Calibri" panose="020F0502020204030204" pitchFamily="34" charset="0"/>
                          <a:ea typeface="+mn-ea"/>
                          <a:cs typeface="+mn-cs"/>
                        </a:rPr>
                        <a:t>kt</a:t>
                      </a:r>
                      <a:r>
                        <a:rPr lang="en-AU" sz="1400" b="1" i="0" u="none" strike="noStrike" kern="1200" dirty="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781</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754</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dirty="0">
                          <a:solidFill>
                            <a:srgbClr val="000000"/>
                          </a:solidFill>
                          <a:effectLst/>
                          <a:latin typeface="Calibri" panose="020F0502020204030204" pitchFamily="34" charset="0"/>
                          <a:ea typeface="+mn-ea"/>
                          <a:cs typeface="+mn-cs"/>
                        </a:rPr>
                        <a:t>804</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5"/>
                  </a:ext>
                </a:extLst>
              </a:tr>
            </a:tbl>
          </a:graphicData>
        </a:graphic>
      </p:graphicFrame>
      <p:sp>
        <p:nvSpPr>
          <p:cNvPr id="7" name="TextBox 6"/>
          <p:cNvSpPr txBox="1"/>
          <p:nvPr/>
        </p:nvSpPr>
        <p:spPr>
          <a:xfrm>
            <a:off x="942397" y="804783"/>
            <a:ext cx="7230003" cy="1477328"/>
          </a:xfrm>
          <a:prstGeom prst="rect">
            <a:avLst/>
          </a:prstGeom>
          <a:noFill/>
        </p:spPr>
        <p:txBody>
          <a:bodyPr wrap="square" rtlCol="0">
            <a:spAutoFit/>
          </a:bodyPr>
          <a:lstStyle/>
          <a:p>
            <a:r>
              <a:rPr lang="en-AU" dirty="0"/>
              <a:t>Are you already responding to:</a:t>
            </a:r>
          </a:p>
          <a:p>
            <a:pPr marL="742950" lvl="1" indent="-285750">
              <a:buFont typeface="Arial" panose="020B0604020202020204" pitchFamily="34" charset="0"/>
              <a:buChar char="•"/>
            </a:pPr>
            <a:r>
              <a:rPr lang="en-AU" dirty="0"/>
              <a:t>IEA questionnaires?</a:t>
            </a:r>
          </a:p>
          <a:p>
            <a:pPr marL="742950" lvl="1" indent="-285750">
              <a:buFont typeface="Arial" panose="020B0604020202020204" pitchFamily="34" charset="0"/>
              <a:buChar char="•"/>
            </a:pPr>
            <a:r>
              <a:rPr lang="en-AU" dirty="0"/>
              <a:t>UN statistics Division?</a:t>
            </a:r>
          </a:p>
          <a:p>
            <a:pPr lvl="1"/>
            <a:endParaRPr lang="en-AU" dirty="0"/>
          </a:p>
          <a:p>
            <a:r>
              <a:rPr lang="en-AU" dirty="0"/>
              <a:t>If not, seriously consider  doing it.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354" y="274639"/>
            <a:ext cx="768164" cy="678166"/>
          </a:xfrm>
          <a:prstGeom prst="rect">
            <a:avLst/>
          </a:prstGeom>
        </p:spPr>
      </p:pic>
    </p:spTree>
    <p:extLst>
      <p:ext uri="{BB962C8B-B14F-4D97-AF65-F5344CB8AC3E}">
        <p14:creationId xmlns:p14="http://schemas.microsoft.com/office/powerpoint/2010/main" val="929189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33</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Reporting energy according to IEA or UNSD specifications</a:t>
            </a:r>
            <a:endParaRPr lang="en-AU" sz="2400" dirty="0">
              <a:effectLst/>
            </a:endParaRPr>
          </a:p>
        </p:txBody>
      </p:sp>
      <p:sp>
        <p:nvSpPr>
          <p:cNvPr id="4" name="TextBox 3"/>
          <p:cNvSpPr txBox="1"/>
          <p:nvPr/>
        </p:nvSpPr>
        <p:spPr>
          <a:xfrm>
            <a:off x="618989" y="1268760"/>
            <a:ext cx="7913451" cy="3416320"/>
          </a:xfrm>
          <a:prstGeom prst="rect">
            <a:avLst/>
          </a:prstGeom>
          <a:noFill/>
        </p:spPr>
        <p:txBody>
          <a:bodyPr wrap="square" rtlCol="0">
            <a:spAutoFit/>
          </a:bodyPr>
          <a:lstStyle/>
          <a:p>
            <a:r>
              <a:rPr lang="en-AU" dirty="0"/>
              <a:t>Detailed data required for this purpose far exceeds what is necessary for high quality MFA accounts</a:t>
            </a:r>
          </a:p>
          <a:p>
            <a:endParaRPr lang="en-AU" dirty="0"/>
          </a:p>
          <a:p>
            <a:r>
              <a:rPr lang="en-AU" dirty="0"/>
              <a:t>Yields a lot of valuable information about the structure of one of the most crucial aspects of your economy.</a:t>
            </a:r>
          </a:p>
          <a:p>
            <a:endParaRPr lang="en-AU" dirty="0"/>
          </a:p>
          <a:p>
            <a:r>
              <a:rPr lang="en-AU" dirty="0"/>
              <a:t>Is well supported by the agencies involved in terms of providing questionnaires and manuals</a:t>
            </a:r>
          </a:p>
          <a:p>
            <a:endParaRPr lang="en-AU" dirty="0"/>
          </a:p>
          <a:p>
            <a:r>
              <a:rPr lang="en-AU" dirty="0"/>
              <a:t>In short: The best way to deal with this category of MFA accounts is to begin reporting to one of these agencies – simple concordance exercise after that is achieved.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974" y="178944"/>
            <a:ext cx="768164" cy="678166"/>
          </a:xfrm>
          <a:prstGeom prst="rect">
            <a:avLst/>
          </a:prstGeom>
        </p:spPr>
      </p:pic>
    </p:spTree>
    <p:extLst>
      <p:ext uri="{BB962C8B-B14F-4D97-AF65-F5344CB8AC3E}">
        <p14:creationId xmlns:p14="http://schemas.microsoft.com/office/powerpoint/2010/main" val="41565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34</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 Fossil fuels (and</a:t>
            </a:r>
            <a:br>
              <a:rPr lang="en-AU" sz="2400" dirty="0"/>
            </a:br>
            <a:r>
              <a:rPr lang="en-AU" sz="2400" dirty="0"/>
              <a:t>energy statistics more generally)</a:t>
            </a:r>
            <a:endParaRPr lang="en-AU" sz="2400" dirty="0">
              <a:effectLst/>
            </a:endParaRPr>
          </a:p>
        </p:txBody>
      </p:sp>
      <p:sp>
        <p:nvSpPr>
          <p:cNvPr id="4" name="TextBox 3"/>
          <p:cNvSpPr txBox="1"/>
          <p:nvPr/>
        </p:nvSpPr>
        <p:spPr>
          <a:xfrm>
            <a:off x="618989" y="1268760"/>
            <a:ext cx="7913451" cy="3139321"/>
          </a:xfrm>
          <a:prstGeom prst="rect">
            <a:avLst/>
          </a:prstGeom>
          <a:solidFill>
            <a:schemeClr val="accent4">
              <a:lumMod val="20000"/>
              <a:lumOff val="80000"/>
            </a:schemeClr>
          </a:solidFill>
        </p:spPr>
        <p:txBody>
          <a:bodyPr wrap="square" rtlCol="0">
            <a:spAutoFit/>
          </a:bodyPr>
          <a:lstStyle/>
          <a:p>
            <a:r>
              <a:rPr lang="en-AU" dirty="0"/>
              <a:t>If reporting to IEA or UN:</a:t>
            </a:r>
          </a:p>
          <a:p>
            <a:pPr marL="742950" lvl="1" indent="-285750">
              <a:buFont typeface="Arial" panose="020B0604020202020204" pitchFamily="34" charset="0"/>
              <a:buChar char="•"/>
            </a:pPr>
            <a:r>
              <a:rPr lang="en-AU" dirty="0"/>
              <a:t>Is it your department doing the reporting? (EW-MFA problem solved)</a:t>
            </a:r>
          </a:p>
          <a:p>
            <a:pPr marL="742950" lvl="1" indent="-285750">
              <a:buFont typeface="Arial" panose="020B0604020202020204" pitchFamily="34" charset="0"/>
              <a:buChar char="•"/>
            </a:pPr>
            <a:r>
              <a:rPr lang="en-AU" dirty="0"/>
              <a:t>If not, then who, and can you get access to the primary data?</a:t>
            </a:r>
          </a:p>
          <a:p>
            <a:pPr lvl="1"/>
            <a:endParaRPr lang="en-AU" dirty="0"/>
          </a:p>
          <a:p>
            <a:r>
              <a:rPr lang="en-AU" dirty="0"/>
              <a:t>If not currently reporting to IEA or UN?: </a:t>
            </a:r>
          </a:p>
          <a:p>
            <a:pPr marL="742950" lvl="1" indent="-285750">
              <a:buFont typeface="Arial" panose="020B0604020202020204" pitchFamily="34" charset="0"/>
              <a:buChar char="•"/>
            </a:pPr>
            <a:r>
              <a:rPr lang="en-AU" dirty="0"/>
              <a:t>Who would be charged with doing so?</a:t>
            </a:r>
          </a:p>
          <a:p>
            <a:pPr marL="742950" lvl="1" indent="-285750">
              <a:buFont typeface="Arial" panose="020B0604020202020204" pitchFamily="34" charset="0"/>
              <a:buChar char="•"/>
            </a:pPr>
            <a:r>
              <a:rPr lang="en-AU" dirty="0"/>
              <a:t>Where would they get their data?</a:t>
            </a:r>
          </a:p>
          <a:p>
            <a:pPr marL="742950" lvl="1" indent="-285750">
              <a:buFont typeface="Arial" panose="020B0604020202020204" pitchFamily="34" charset="0"/>
              <a:buChar char="•"/>
            </a:pPr>
            <a:r>
              <a:rPr lang="en-AU" dirty="0"/>
              <a:t>Can it be made to happen? (have a look at UN questionnaire and support at </a:t>
            </a:r>
            <a:r>
              <a:rPr lang="en-AU" dirty="0">
                <a:hlinkClick r:id="rId3"/>
              </a:rPr>
              <a:t>https://unstats.un.org/unsd/energy/quest.htm</a:t>
            </a:r>
            <a:r>
              <a:rPr lang="en-AU" dirty="0"/>
              <a:t>)</a:t>
            </a:r>
          </a:p>
          <a:p>
            <a:pPr lvl="1"/>
            <a:endParaRPr lang="en-AU" dirty="0"/>
          </a:p>
          <a:p>
            <a:pPr lvl="1"/>
            <a:r>
              <a:rPr lang="en-AU"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8358" y="116631"/>
            <a:ext cx="768164" cy="678166"/>
          </a:xfrm>
          <a:prstGeom prst="rect">
            <a:avLst/>
          </a:prstGeom>
        </p:spPr>
      </p:pic>
    </p:spTree>
    <p:extLst>
      <p:ext uri="{BB962C8B-B14F-4D97-AF65-F5344CB8AC3E}">
        <p14:creationId xmlns:p14="http://schemas.microsoft.com/office/powerpoint/2010/main" val="250793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Tw Cen MT" panose="020B0602020104020603" pitchFamily="34" charset="0"/>
              </a:rPr>
              <a:t>Domestic Extraction of Metal Ores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93296"/>
            <a:ext cx="768164" cy="678166"/>
          </a:xfrm>
          <a:prstGeom prst="rect">
            <a:avLst/>
          </a:prstGeom>
        </p:spPr>
      </p:pic>
    </p:spTree>
    <p:extLst>
      <p:ext uri="{BB962C8B-B14F-4D97-AF65-F5344CB8AC3E}">
        <p14:creationId xmlns:p14="http://schemas.microsoft.com/office/powerpoint/2010/main" val="3601074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36</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pPr algn="ctr"/>
            <a:r>
              <a:rPr lang="en-AU" sz="2800" dirty="0"/>
              <a:t>A.2  Metal ores and M.2 Metal content – </a:t>
            </a:r>
            <a:br>
              <a:rPr lang="en-AU" sz="2800" dirty="0"/>
            </a:br>
            <a:r>
              <a:rPr lang="en-AU" sz="2800" dirty="0"/>
              <a:t>structure of MFA account</a:t>
            </a:r>
            <a:endParaRPr lang="en-AU" sz="2800" dirty="0">
              <a:effectLst/>
            </a:endParaRPr>
          </a:p>
        </p:txBody>
      </p:sp>
      <p:graphicFrame>
        <p:nvGraphicFramePr>
          <p:cNvPr id="6" name="Table 5"/>
          <p:cNvGraphicFramePr>
            <a:graphicFrameLocks noGrp="1"/>
          </p:cNvGraphicFramePr>
          <p:nvPr>
            <p:extLst/>
          </p:nvPr>
        </p:nvGraphicFramePr>
        <p:xfrm>
          <a:off x="619573" y="1556792"/>
          <a:ext cx="7920880" cy="4061339"/>
        </p:xfrm>
        <a:graphic>
          <a:graphicData uri="http://schemas.openxmlformats.org/drawingml/2006/table">
            <a:tbl>
              <a:tblPr/>
              <a:tblGrid>
                <a:gridCol w="2304256">
                  <a:extLst>
                    <a:ext uri="{9D8B030D-6E8A-4147-A177-3AD203B41FA5}">
                      <a16:colId xmlns:a16="http://schemas.microsoft.com/office/drawing/2014/main" val="20000"/>
                    </a:ext>
                  </a:extLst>
                </a:gridCol>
                <a:gridCol w="1240811">
                  <a:extLst>
                    <a:ext uri="{9D8B030D-6E8A-4147-A177-3AD203B41FA5}">
                      <a16:colId xmlns:a16="http://schemas.microsoft.com/office/drawing/2014/main" val="20001"/>
                    </a:ext>
                  </a:extLst>
                </a:gridCol>
                <a:gridCol w="4375813">
                  <a:extLst>
                    <a:ext uri="{9D8B030D-6E8A-4147-A177-3AD203B41FA5}">
                      <a16:colId xmlns:a16="http://schemas.microsoft.com/office/drawing/2014/main" val="20002"/>
                    </a:ext>
                  </a:extLst>
                </a:gridCol>
              </a:tblGrid>
              <a:tr h="181068">
                <a:tc>
                  <a:txBody>
                    <a:bodyPr/>
                    <a:lstStyle/>
                    <a:p>
                      <a:pPr algn="l" fontAlgn="b"/>
                      <a:r>
                        <a:rPr lang="en-AU" sz="1600" b="0" i="0" u="none" strike="noStrike" dirty="0">
                          <a:solidFill>
                            <a:srgbClr val="000000"/>
                          </a:solidFill>
                          <a:effectLst/>
                          <a:latin typeface="Calibri" panose="020F0502020204030204" pitchFamily="34" charset="0"/>
                        </a:rPr>
                        <a:t>Iron</a:t>
                      </a:r>
                      <a:r>
                        <a:rPr lang="en-AU" sz="1600" b="0" i="0" u="none" strike="noStrike" baseline="0" dirty="0">
                          <a:solidFill>
                            <a:srgbClr val="000000"/>
                          </a:solidFill>
                          <a:effectLst/>
                          <a:latin typeface="Calibri" panose="020F0502020204030204" pitchFamily="34" charset="0"/>
                        </a:rPr>
                        <a:t> ores</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A.2.1</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81068">
                <a:tc>
                  <a:txBody>
                    <a:bodyPr/>
                    <a:lstStyle/>
                    <a:p>
                      <a:pPr marL="0" algn="l" defTabSz="914400" rtl="0" eaLnBrk="1" fontAlgn="b" latinLnBrk="0" hangingPunct="1"/>
                      <a:r>
                        <a:rPr lang="en-AU" sz="16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1"/>
                  </a:ext>
                </a:extLst>
              </a:tr>
              <a:tr h="181068">
                <a:tc>
                  <a:txBody>
                    <a:bodyPr/>
                    <a:lstStyle/>
                    <a:p>
                      <a:pPr algn="l" fontAlgn="b"/>
                      <a:r>
                        <a:rPr lang="en-AU" sz="1600" b="0" i="0" u="none" strike="noStrike" dirty="0">
                          <a:solidFill>
                            <a:srgbClr val="000000"/>
                          </a:solidFill>
                          <a:effectLst/>
                          <a:latin typeface="Calibri" panose="020F0502020204030204" pitchFamily="34" charset="0"/>
                        </a:rPr>
                        <a:t>Aluminium ores</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A.2.2</a:t>
                      </a:r>
                    </a:p>
                  </a:txBody>
                  <a:tcPr marL="3051" marR="3051" marT="3051" marB="0" anchor="ctr">
                    <a:lnL>
                      <a:noFill/>
                    </a:lnL>
                    <a:lnR>
                      <a:noFill/>
                    </a:lnR>
                    <a:lnT>
                      <a:noFill/>
                    </a:lnT>
                    <a:lnB>
                      <a:noFill/>
                    </a:lnB>
                    <a:solidFill>
                      <a:srgbClr val="DCE6F1"/>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181068">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3"/>
                  </a:ext>
                </a:extLst>
              </a:tr>
              <a:tr h="1810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 Other</a:t>
                      </a:r>
                      <a:r>
                        <a:rPr lang="en-AU" sz="1600" b="0" i="0" u="none" strike="noStrike" baseline="0" dirty="0">
                          <a:solidFill>
                            <a:srgbClr val="000000"/>
                          </a:solidFill>
                          <a:effectLst/>
                          <a:latin typeface="Calibri" panose="020F0502020204030204" pitchFamily="34" charset="0"/>
                        </a:rPr>
                        <a:t> metal ores</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A.2.3</a:t>
                      </a:r>
                    </a:p>
                  </a:txBody>
                  <a:tcPr marL="3051" marR="3051" marT="3051" marB="0" anchor="ctr">
                    <a:lnL>
                      <a:noFill/>
                    </a:lnL>
                    <a:lnR>
                      <a:noFill/>
                    </a:lnR>
                    <a:lnT>
                      <a:noFill/>
                    </a:lnT>
                    <a:lnB>
                      <a:noFill/>
                    </a:lnB>
                    <a:solidFill>
                      <a:srgbClr val="EBF1DE"/>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4"/>
                  </a:ext>
                </a:extLst>
              </a:tr>
              <a:tr h="181068">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5"/>
                  </a:ext>
                </a:extLst>
              </a:tr>
              <a:tr h="357974">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Metal content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M.2.Ag</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silver</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6"/>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M.2.Al</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Aluminium</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7"/>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M.2.Au</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Gold</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8"/>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M.2.Cu</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Copper</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81068">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1"/>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M.2.Fe</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Contained Iron</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 M.2.x</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 x where x ix a metallic element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3"/>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4"/>
                  </a:ext>
                </a:extLst>
              </a:tr>
              <a:tr h="203422">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M.2.Zn</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Contained Zinc</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371" y="71348"/>
            <a:ext cx="768164" cy="678166"/>
          </a:xfrm>
          <a:prstGeom prst="rect">
            <a:avLst/>
          </a:prstGeom>
        </p:spPr>
      </p:pic>
    </p:spTree>
    <p:extLst>
      <p:ext uri="{BB962C8B-B14F-4D97-AF65-F5344CB8AC3E}">
        <p14:creationId xmlns:p14="http://schemas.microsoft.com/office/powerpoint/2010/main" val="203575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37</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Metal ores accounts have key differences to others</a:t>
            </a:r>
            <a:endParaRPr lang="en-AU" sz="2400" dirty="0">
              <a:effectLst/>
            </a:endParaRPr>
          </a:p>
        </p:txBody>
      </p:sp>
      <p:sp>
        <p:nvSpPr>
          <p:cNvPr id="4" name="TextBox 3"/>
          <p:cNvSpPr txBox="1"/>
          <p:nvPr/>
        </p:nvSpPr>
        <p:spPr>
          <a:xfrm>
            <a:off x="618989" y="1268760"/>
            <a:ext cx="7913451" cy="4247317"/>
          </a:xfrm>
          <a:prstGeom prst="rect">
            <a:avLst/>
          </a:prstGeom>
          <a:noFill/>
        </p:spPr>
        <p:txBody>
          <a:bodyPr wrap="square" rtlCol="0">
            <a:spAutoFit/>
          </a:bodyPr>
          <a:lstStyle/>
          <a:p>
            <a:r>
              <a:rPr lang="en-AU" dirty="0"/>
              <a:t>Unlike fossil fuels and biomass, no one international agency charged with assembling data DE data (nearest things are USGS and BGS).</a:t>
            </a:r>
          </a:p>
          <a:p>
            <a:endParaRPr lang="en-AU" dirty="0"/>
          </a:p>
          <a:p>
            <a:r>
              <a:rPr lang="en-AU" dirty="0"/>
              <a:t>Multiple basic products from same initial extraction very common – cereal plants produce  one specific cereal, but mixed ores product multiple different metals</a:t>
            </a:r>
          </a:p>
          <a:p>
            <a:endParaRPr lang="en-AU" dirty="0"/>
          </a:p>
          <a:p>
            <a:r>
              <a:rPr lang="en-AU" dirty="0"/>
              <a:t>Relationship between the product usually reported, and the ore initially extracted varies hugely, making back calculation highly inaccurate.</a:t>
            </a:r>
          </a:p>
          <a:p>
            <a:endParaRPr lang="en-AU" dirty="0"/>
          </a:p>
          <a:p>
            <a:r>
              <a:rPr lang="en-AU" dirty="0"/>
              <a:t>Unlike some other difficult materials e.g. grass eaten by cattle, the data necessary usually is closely measured, as part of operations, by  limited number of relatively large operations. </a:t>
            </a:r>
          </a:p>
          <a:p>
            <a:endParaRPr lang="en-AU" dirty="0"/>
          </a:p>
          <a:p>
            <a:r>
              <a:rPr lang="en-AU" dirty="0"/>
              <a:t>The preferred approach being piloted here is a large departure form previous practice in EW-MFA manuals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280505"/>
            <a:ext cx="768164" cy="678166"/>
          </a:xfrm>
          <a:prstGeom prst="rect">
            <a:avLst/>
          </a:prstGeom>
        </p:spPr>
      </p:pic>
    </p:spTree>
    <p:extLst>
      <p:ext uri="{BB962C8B-B14F-4D97-AF65-F5344CB8AC3E}">
        <p14:creationId xmlns:p14="http://schemas.microsoft.com/office/powerpoint/2010/main" val="2349614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err="1"/>
              <a:t>PhyEW</a:t>
            </a:r>
            <a:r>
              <a:rPr lang="en-AU" dirty="0"/>
              <a:t>-MFA Webinar 1 for Laos and Philippines| 6 November 2017</a:t>
            </a:r>
            <a:endParaRPr lang="en-US" dirty="0"/>
          </a:p>
        </p:txBody>
      </p:sp>
      <p:sp>
        <p:nvSpPr>
          <p:cNvPr id="9" name="Title 8"/>
          <p:cNvSpPr>
            <a:spLocks noGrp="1"/>
          </p:cNvSpPr>
          <p:nvPr>
            <p:ph type="title" idx="4294967295"/>
          </p:nvPr>
        </p:nvSpPr>
        <p:spPr>
          <a:xfrm>
            <a:off x="358776" y="274640"/>
            <a:ext cx="8029648" cy="530144"/>
          </a:xfrm>
        </p:spPr>
        <p:txBody>
          <a:bodyPr>
            <a:noAutofit/>
          </a:bodyPr>
          <a:lstStyle/>
          <a:p>
            <a:pPr algn="ctr"/>
            <a:r>
              <a:rPr lang="en-AU" sz="2400" dirty="0"/>
              <a:t>Compiling A.2 Metal ores and M.2 Metal content </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38</a:t>
            </a:fld>
            <a:r>
              <a:rPr lang="en-AU"/>
              <a:t>  |</a:t>
            </a:r>
            <a:endParaRPr lang="en-AU" dirty="0"/>
          </a:p>
        </p:txBody>
      </p:sp>
      <p:sp>
        <p:nvSpPr>
          <p:cNvPr id="7" name="TextBox 6"/>
          <p:cNvSpPr txBox="1"/>
          <p:nvPr/>
        </p:nvSpPr>
        <p:spPr>
          <a:xfrm>
            <a:off x="942397" y="804783"/>
            <a:ext cx="7230003" cy="5355312"/>
          </a:xfrm>
          <a:prstGeom prst="rect">
            <a:avLst/>
          </a:prstGeom>
          <a:noFill/>
        </p:spPr>
        <p:txBody>
          <a:bodyPr wrap="square" rtlCol="0">
            <a:spAutoFit/>
          </a:bodyPr>
          <a:lstStyle/>
          <a:p>
            <a:r>
              <a:rPr lang="en-AU" dirty="0"/>
              <a:t>Two alternative systems being proposed.</a:t>
            </a:r>
          </a:p>
          <a:p>
            <a:r>
              <a:rPr lang="en-AU" dirty="0"/>
              <a:t> </a:t>
            </a:r>
          </a:p>
          <a:p>
            <a:r>
              <a:rPr lang="en-AU" dirty="0"/>
              <a:t>Operator questionnaire based (the preferred method)</a:t>
            </a:r>
          </a:p>
          <a:p>
            <a:endParaRPr lang="en-AU" dirty="0"/>
          </a:p>
          <a:p>
            <a:pPr lvl="1"/>
            <a:r>
              <a:rPr lang="en-AU" dirty="0"/>
              <a:t>Advantages: Conceptually straight forward, preserves a lot of data with practical policy and resource management uses beyond EW-MFA.</a:t>
            </a:r>
          </a:p>
          <a:p>
            <a:pPr lvl="1"/>
            <a:endParaRPr lang="en-AU" dirty="0"/>
          </a:p>
          <a:p>
            <a:pPr lvl="1"/>
            <a:r>
              <a:rPr lang="en-AU" dirty="0"/>
              <a:t>Disadvantages: Requires access to summarized operational data from mine operators, or at least an ability to produce something similar from accessible data. </a:t>
            </a:r>
          </a:p>
          <a:p>
            <a:pPr lvl="1"/>
            <a:endParaRPr lang="en-AU" dirty="0"/>
          </a:p>
          <a:p>
            <a:r>
              <a:rPr lang="en-AU" dirty="0"/>
              <a:t>Secondary mixed source (fall-back method)</a:t>
            </a:r>
          </a:p>
          <a:p>
            <a:endParaRPr lang="en-AU" dirty="0"/>
          </a:p>
          <a:p>
            <a:pPr lvl="1"/>
            <a:r>
              <a:rPr lang="en-AU" dirty="0"/>
              <a:t>Advantages: Flexible, data requirements much less prescriptive, usually possible to construct account of some type.</a:t>
            </a:r>
          </a:p>
          <a:p>
            <a:pPr lvl="1"/>
            <a:endParaRPr lang="en-AU" dirty="0"/>
          </a:p>
          <a:p>
            <a:pPr lvl="1"/>
            <a:r>
              <a:rPr lang="en-AU" dirty="0"/>
              <a:t>Disadvantages: Subject to much larger error, data produced mainly indirect, based on many assumptions (and potentially misleading), limited value beyond EW-MFA.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74639"/>
            <a:ext cx="768164" cy="678166"/>
          </a:xfrm>
          <a:prstGeom prst="rect">
            <a:avLst/>
          </a:prstGeom>
        </p:spPr>
      </p:pic>
    </p:spTree>
    <p:extLst>
      <p:ext uri="{BB962C8B-B14F-4D97-AF65-F5344CB8AC3E}">
        <p14:creationId xmlns:p14="http://schemas.microsoft.com/office/powerpoint/2010/main" val="1009847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40"/>
            <a:ext cx="8029648" cy="530144"/>
          </a:xfrm>
        </p:spPr>
        <p:txBody>
          <a:bodyPr>
            <a:noAutofit/>
          </a:bodyPr>
          <a:lstStyle/>
          <a:p>
            <a:pPr algn="ctr"/>
            <a:r>
              <a:rPr lang="en-AU" sz="2400" dirty="0"/>
              <a:t>Compiling A.2 Metal ores and M.2 Metal content </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39</a:t>
            </a:fld>
            <a:r>
              <a:rPr lang="en-AU"/>
              <a:t>  |</a:t>
            </a:r>
            <a:endParaRPr lang="en-AU" dirty="0"/>
          </a:p>
        </p:txBody>
      </p:sp>
      <p:sp>
        <p:nvSpPr>
          <p:cNvPr id="7" name="TextBox 6"/>
          <p:cNvSpPr txBox="1"/>
          <p:nvPr/>
        </p:nvSpPr>
        <p:spPr>
          <a:xfrm>
            <a:off x="971600" y="788734"/>
            <a:ext cx="7230003" cy="4093428"/>
          </a:xfrm>
          <a:prstGeom prst="rect">
            <a:avLst/>
          </a:prstGeom>
          <a:noFill/>
        </p:spPr>
        <p:txBody>
          <a:bodyPr wrap="square" rtlCol="0">
            <a:spAutoFit/>
          </a:bodyPr>
          <a:lstStyle/>
          <a:p>
            <a:r>
              <a:rPr lang="en-AU" sz="2000" dirty="0"/>
              <a:t>NOTE</a:t>
            </a:r>
          </a:p>
          <a:p>
            <a:endParaRPr lang="en-AU" sz="2000" dirty="0"/>
          </a:p>
          <a:p>
            <a:r>
              <a:rPr lang="en-AU" sz="2000" dirty="0"/>
              <a:t>There will be much more emphasis on this section in the Lao workshop that the Philippines, as:</a:t>
            </a:r>
          </a:p>
          <a:p>
            <a:endParaRPr lang="en-AU" sz="2000" dirty="0"/>
          </a:p>
          <a:p>
            <a:pPr marL="457200" indent="-457200">
              <a:buFont typeface="Arial" panose="020B0604020202020204" pitchFamily="34" charset="0"/>
              <a:buChar char="•"/>
            </a:pPr>
            <a:r>
              <a:rPr lang="en-AU" sz="2000" dirty="0"/>
              <a:t>Mining currently appears to have a much more important place in the Lao PDR’s plans for near-term development.</a:t>
            </a:r>
          </a:p>
          <a:p>
            <a:pPr marL="457200" indent="-457200">
              <a:buFont typeface="Arial" panose="020B0604020202020204" pitchFamily="34" charset="0"/>
              <a:buChar char="•"/>
            </a:pPr>
            <a:r>
              <a:rPr lang="en-AU" sz="2000" dirty="0"/>
              <a:t>The (major) mining sector is newer, yet proportionally much more important in Lao PDR </a:t>
            </a:r>
          </a:p>
          <a:p>
            <a:pPr marL="457200" indent="-457200">
              <a:buFont typeface="Arial" panose="020B0604020202020204" pitchFamily="34" charset="0"/>
              <a:buChar char="•"/>
            </a:pPr>
            <a:r>
              <a:rPr lang="en-AU" sz="2000" dirty="0"/>
              <a:t>The new methodologies being piloted are largely Jim’s pet project / passion, and the Lao PDR workshop will be the first time the practicalities have been explored in depth with an NSO.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263" y="274640"/>
            <a:ext cx="768164" cy="678166"/>
          </a:xfrm>
          <a:prstGeom prst="rect">
            <a:avLst/>
          </a:prstGeom>
        </p:spPr>
      </p:pic>
    </p:spTree>
    <p:extLst>
      <p:ext uri="{BB962C8B-B14F-4D97-AF65-F5344CB8AC3E}">
        <p14:creationId xmlns:p14="http://schemas.microsoft.com/office/powerpoint/2010/main" val="412533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Style of delivery</a:t>
            </a:r>
          </a:p>
        </p:txBody>
      </p:sp>
      <p:sp>
        <p:nvSpPr>
          <p:cNvPr id="3" name="Content Placeholder 2"/>
          <p:cNvSpPr>
            <a:spLocks noGrp="1"/>
          </p:cNvSpPr>
          <p:nvPr>
            <p:ph idx="1"/>
          </p:nvPr>
        </p:nvSpPr>
        <p:spPr/>
        <p:txBody>
          <a:bodyPr/>
          <a:lstStyle/>
          <a:p>
            <a:r>
              <a:rPr lang="en-AU" dirty="0"/>
              <a:t>Short presentations by MFA experts Heinz Schandl, Jim West and Alessio Miatto</a:t>
            </a:r>
          </a:p>
          <a:p>
            <a:endParaRPr lang="en-AU" dirty="0"/>
          </a:p>
          <a:p>
            <a:endParaRPr lang="en-AU" dirty="0"/>
          </a:p>
          <a:p>
            <a:endParaRPr lang="en-AU" dirty="0"/>
          </a:p>
          <a:p>
            <a:endParaRPr lang="en-AU" dirty="0"/>
          </a:p>
          <a:p>
            <a:endParaRPr lang="en-AU" dirty="0"/>
          </a:p>
          <a:p>
            <a:endParaRPr lang="en-AU" dirty="0"/>
          </a:p>
          <a:p>
            <a:endParaRPr lang="en-AU" dirty="0"/>
          </a:p>
          <a:p>
            <a:r>
              <a:rPr lang="en-AU" dirty="0"/>
              <a:t>and interactive parts where we ask you for input and feedback</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4</a:t>
            </a:fld>
            <a:r>
              <a:rPr lang="en-AU"/>
              <a:t>  |</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74" y="1628800"/>
            <a:ext cx="1733550" cy="19907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627878"/>
            <a:ext cx="1990725" cy="19907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1627878"/>
            <a:ext cx="2016224" cy="201622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4948" y="133350"/>
            <a:ext cx="875202" cy="772664"/>
          </a:xfrm>
          <a:prstGeom prst="rect">
            <a:avLst/>
          </a:prstGeom>
        </p:spPr>
      </p:pic>
    </p:spTree>
    <p:extLst>
      <p:ext uri="{BB962C8B-B14F-4D97-AF65-F5344CB8AC3E}">
        <p14:creationId xmlns:p14="http://schemas.microsoft.com/office/powerpoint/2010/main" val="1379482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40</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 Metal ores</a:t>
            </a:r>
            <a:endParaRPr lang="en-AU" sz="2400" dirty="0">
              <a:effectLst/>
            </a:endParaRPr>
          </a:p>
        </p:txBody>
      </p:sp>
      <p:sp>
        <p:nvSpPr>
          <p:cNvPr id="4" name="TextBox 3"/>
          <p:cNvSpPr txBox="1"/>
          <p:nvPr/>
        </p:nvSpPr>
        <p:spPr>
          <a:xfrm>
            <a:off x="618989" y="1268760"/>
            <a:ext cx="7913451" cy="4247317"/>
          </a:xfrm>
          <a:prstGeom prst="rect">
            <a:avLst/>
          </a:prstGeom>
          <a:solidFill>
            <a:schemeClr val="accent4">
              <a:lumMod val="20000"/>
              <a:lumOff val="80000"/>
            </a:schemeClr>
          </a:solidFill>
        </p:spPr>
        <p:txBody>
          <a:bodyPr wrap="square" rtlCol="0">
            <a:spAutoFit/>
          </a:bodyPr>
          <a:lstStyle/>
          <a:p>
            <a:r>
              <a:rPr lang="en-AU" dirty="0"/>
              <a:t>What is the current mining statistics reporting regime in your country? Specifically, which, if any of the following do mine operators have to report to the government:</a:t>
            </a:r>
          </a:p>
          <a:p>
            <a:pPr marL="742950" lvl="1" indent="-285750">
              <a:buFont typeface="Arial" panose="020B0604020202020204" pitchFamily="34" charset="0"/>
              <a:buChar char="•"/>
            </a:pPr>
            <a:r>
              <a:rPr lang="en-AU" dirty="0"/>
              <a:t>Tonnages of metal ores extracted?</a:t>
            </a:r>
          </a:p>
          <a:p>
            <a:pPr marL="742950" lvl="1" indent="-285750">
              <a:buFont typeface="Arial" panose="020B0604020202020204" pitchFamily="34" charset="0"/>
              <a:buChar char="•"/>
            </a:pPr>
            <a:r>
              <a:rPr lang="en-AU" dirty="0"/>
              <a:t>Tonnages and types of metals extracted?</a:t>
            </a:r>
          </a:p>
          <a:p>
            <a:pPr marL="742950" lvl="1" indent="-285750">
              <a:buFont typeface="Arial" panose="020B0604020202020204" pitchFamily="34" charset="0"/>
              <a:buChar char="•"/>
            </a:pPr>
            <a:r>
              <a:rPr lang="en-AU" dirty="0"/>
              <a:t>Grade of metal ores extracted?</a:t>
            </a:r>
          </a:p>
          <a:p>
            <a:pPr marL="742950" lvl="1" indent="-285750">
              <a:buFont typeface="Arial" panose="020B0604020202020204" pitchFamily="34" charset="0"/>
              <a:buChar char="•"/>
            </a:pPr>
            <a:r>
              <a:rPr lang="en-AU" dirty="0"/>
              <a:t>Geochemical analyses of ore samples / ore mill feeds taken?</a:t>
            </a:r>
          </a:p>
          <a:p>
            <a:pPr marL="742950" lvl="1" indent="-285750">
              <a:buFont typeface="Arial" panose="020B0604020202020204" pitchFamily="34" charset="0"/>
              <a:buChar char="•"/>
            </a:pPr>
            <a:r>
              <a:rPr lang="en-AU" dirty="0"/>
              <a:t>Recovery factors for metal ores-&gt; concentrates?</a:t>
            </a:r>
          </a:p>
          <a:p>
            <a:pPr marL="742950" lvl="1" indent="-285750">
              <a:buFont typeface="Arial" panose="020B0604020202020204" pitchFamily="34" charset="0"/>
              <a:buChar char="•"/>
            </a:pPr>
            <a:r>
              <a:rPr lang="en-AU" dirty="0"/>
              <a:t>Royalties paid on ore tonnages extracted?</a:t>
            </a:r>
          </a:p>
          <a:p>
            <a:pPr marL="742950" lvl="1" indent="-285750">
              <a:buFont typeface="Arial" panose="020B0604020202020204" pitchFamily="34" charset="0"/>
              <a:buChar char="•"/>
            </a:pPr>
            <a:r>
              <a:rPr lang="en-AU" dirty="0"/>
              <a:t>Royalties / other taxes paid on physical metal extracted?</a:t>
            </a:r>
          </a:p>
          <a:p>
            <a:endParaRPr lang="en-AU" dirty="0"/>
          </a:p>
          <a:p>
            <a:r>
              <a:rPr lang="en-AU" dirty="0"/>
              <a:t>If so, who is custodian of this data, and will you have access to it?</a:t>
            </a:r>
          </a:p>
          <a:p>
            <a:endParaRPr lang="en-AU" dirty="0"/>
          </a:p>
          <a:p>
            <a:r>
              <a:rPr lang="en-AU" dirty="0"/>
              <a:t>If not, are there other sources for this data e.g. from company reports to stock markets /shareholders, either locally or in foreign jurisdictions?</a:t>
            </a:r>
          </a:p>
          <a:p>
            <a:pPr lvl="1"/>
            <a:r>
              <a:rPr lang="en-AU"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72153"/>
            <a:ext cx="768164" cy="678166"/>
          </a:xfrm>
          <a:prstGeom prst="rect">
            <a:avLst/>
          </a:prstGeom>
        </p:spPr>
      </p:pic>
    </p:spTree>
    <p:extLst>
      <p:ext uri="{BB962C8B-B14F-4D97-AF65-F5344CB8AC3E}">
        <p14:creationId xmlns:p14="http://schemas.microsoft.com/office/powerpoint/2010/main" val="2512342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latin typeface="Tw Cen MT" panose="020B0602020104020603" pitchFamily="34" charset="0"/>
              </a:rPr>
              <a:t>Domestic Extraction of Non-metallic Minerals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93296"/>
            <a:ext cx="768164" cy="678166"/>
          </a:xfrm>
          <a:prstGeom prst="rect">
            <a:avLst/>
          </a:prstGeom>
        </p:spPr>
      </p:pic>
    </p:spTree>
    <p:extLst>
      <p:ext uri="{BB962C8B-B14F-4D97-AF65-F5344CB8AC3E}">
        <p14:creationId xmlns:p14="http://schemas.microsoft.com/office/powerpoint/2010/main" val="426443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42</a:t>
            </a:fld>
            <a:r>
              <a:rPr lang="en-AU"/>
              <a:t>  |</a:t>
            </a:r>
            <a:endParaRPr lang="en-AU" dirty="0"/>
          </a:p>
        </p:txBody>
      </p:sp>
      <p:sp>
        <p:nvSpPr>
          <p:cNvPr id="9" name="Title 8"/>
          <p:cNvSpPr>
            <a:spLocks noGrp="1"/>
          </p:cNvSpPr>
          <p:nvPr>
            <p:ph type="title" idx="4294967295"/>
          </p:nvPr>
        </p:nvSpPr>
        <p:spPr>
          <a:xfrm>
            <a:off x="361829" y="163275"/>
            <a:ext cx="8461375" cy="576064"/>
          </a:xfrm>
        </p:spPr>
        <p:txBody>
          <a:bodyPr>
            <a:noAutofit/>
          </a:bodyPr>
          <a:lstStyle/>
          <a:p>
            <a:pPr algn="ctr"/>
            <a:r>
              <a:rPr lang="en-AU" sz="2800" dirty="0"/>
              <a:t>A.3  Non-metallic minerals – structure of MFA</a:t>
            </a:r>
            <a:br>
              <a:rPr lang="en-AU" sz="2800" dirty="0"/>
            </a:br>
            <a:r>
              <a:rPr lang="en-AU" sz="2800" dirty="0"/>
              <a:t>account</a:t>
            </a:r>
            <a:endParaRPr lang="en-AU" sz="2800" dirty="0">
              <a:effectLst/>
            </a:endParaRPr>
          </a:p>
        </p:txBody>
      </p:sp>
      <p:graphicFrame>
        <p:nvGraphicFramePr>
          <p:cNvPr id="6" name="Table 5"/>
          <p:cNvGraphicFramePr>
            <a:graphicFrameLocks noGrp="1"/>
          </p:cNvGraphicFramePr>
          <p:nvPr>
            <p:extLst/>
          </p:nvPr>
        </p:nvGraphicFramePr>
        <p:xfrm>
          <a:off x="632077" y="980729"/>
          <a:ext cx="7920880" cy="4994181"/>
        </p:xfrm>
        <a:graphic>
          <a:graphicData uri="http://schemas.openxmlformats.org/drawingml/2006/table">
            <a:tbl>
              <a:tblPr/>
              <a:tblGrid>
                <a:gridCol w="2728291">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400501">
                  <a:extLst>
                    <a:ext uri="{9D8B030D-6E8A-4147-A177-3AD203B41FA5}">
                      <a16:colId xmlns:a16="http://schemas.microsoft.com/office/drawing/2014/main" val="20002"/>
                    </a:ext>
                  </a:extLst>
                </a:gridCol>
              </a:tblGrid>
              <a:tr h="167002">
                <a:tc>
                  <a:txBody>
                    <a:bodyPr/>
                    <a:lstStyle/>
                    <a:p>
                      <a:pPr algn="l" fontAlgn="b"/>
                      <a:r>
                        <a:rPr lang="en-AU" sz="1500" kern="1200" dirty="0">
                          <a:solidFill>
                            <a:schemeClr val="tx1"/>
                          </a:solidFill>
                          <a:effectLst/>
                          <a:latin typeface="+mn-lt"/>
                          <a:ea typeface="+mn-ea"/>
                          <a:cs typeface="+mn-cs"/>
                        </a:rPr>
                        <a:t>Ornamental or building stone</a:t>
                      </a:r>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500" b="0" i="0" u="none" strike="noStrike" dirty="0">
                          <a:solidFill>
                            <a:srgbClr val="000000"/>
                          </a:solidFill>
                          <a:effectLst/>
                          <a:latin typeface="Calibri" panose="020F0502020204030204" pitchFamily="34" charset="0"/>
                        </a:rPr>
                        <a:t> A.3.1</a:t>
                      </a:r>
                    </a:p>
                  </a:txBody>
                  <a:tcPr marL="3051" marR="3051" marT="3051" marB="0" anchor="ctr">
                    <a:lnL>
                      <a:noFill/>
                    </a:lnL>
                    <a:lnR>
                      <a:noFill/>
                    </a:lnR>
                    <a:lnT>
                      <a:noFill/>
                    </a:lnT>
                    <a:lnB>
                      <a:noFill/>
                    </a:lnB>
                    <a:solidFill>
                      <a:srgbClr val="F2F2F2"/>
                    </a:solid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67002">
                <a:tc>
                  <a:txBody>
                    <a:bodyPr/>
                    <a:lstStyle/>
                    <a:p>
                      <a:pPr marL="0" algn="l" defTabSz="914400" rtl="0" eaLnBrk="1" fontAlgn="b" latinLnBrk="0" hangingPunct="1"/>
                      <a:r>
                        <a:rPr lang="en-AU" sz="15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1"/>
                  </a:ext>
                </a:extLst>
              </a:tr>
              <a:tr h="176338">
                <a:tc rowSpan="3">
                  <a:txBody>
                    <a:bodyPr/>
                    <a:lstStyle/>
                    <a:p>
                      <a:pPr algn="l" fontAlgn="b"/>
                      <a:r>
                        <a:rPr lang="en-AU" sz="1500" kern="1200" dirty="0">
                          <a:solidFill>
                            <a:schemeClr val="tx1"/>
                          </a:solidFill>
                          <a:effectLst/>
                          <a:latin typeface="+mn-lt"/>
                          <a:ea typeface="+mn-ea"/>
                          <a:cs typeface="+mn-cs"/>
                        </a:rPr>
                        <a:t>Carbonate minerals important in cement</a:t>
                      </a:r>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a:lnSpc>
                          <a:spcPct val="107000"/>
                        </a:lnSpc>
                        <a:spcAft>
                          <a:spcPts val="0"/>
                        </a:spcAft>
                      </a:pPr>
                      <a:r>
                        <a:rPr lang="en-AU" sz="1500" kern="1200" dirty="0">
                          <a:solidFill>
                            <a:schemeClr val="tx1"/>
                          </a:solidFill>
                          <a:effectLst/>
                          <a:latin typeface="+mn-lt"/>
                          <a:ea typeface="+mn-ea"/>
                          <a:cs typeface="+mn-cs"/>
                        </a:rPr>
                        <a:t>A.3.2.1</a:t>
                      </a:r>
                    </a:p>
                  </a:txBody>
                  <a:tcPr marL="68580" marR="68580" marT="0" marB="0">
                    <a:lnL>
                      <a:noFill/>
                    </a:lnL>
                    <a:lnR>
                      <a:noFill/>
                    </a:lnR>
                    <a:lnT>
                      <a:noFill/>
                    </a:lnT>
                    <a:lnB>
                      <a:noFill/>
                    </a:lnB>
                    <a:solidFill>
                      <a:srgbClr val="DCE6F1"/>
                    </a:solidFill>
                  </a:tcPr>
                </a:tc>
                <a:tc>
                  <a:txBody>
                    <a:bodyPr/>
                    <a:lstStyle/>
                    <a:p>
                      <a:pPr>
                        <a:lnSpc>
                          <a:spcPct val="107000"/>
                        </a:lnSpc>
                        <a:spcAft>
                          <a:spcPts val="0"/>
                        </a:spcAft>
                      </a:pPr>
                      <a:r>
                        <a:rPr lang="en-AU" sz="1500" kern="1200" dirty="0">
                          <a:solidFill>
                            <a:schemeClr val="tx1"/>
                          </a:solidFill>
                          <a:effectLst/>
                          <a:latin typeface="+mn-lt"/>
                          <a:ea typeface="+mn-ea"/>
                          <a:cs typeface="+mn-cs"/>
                        </a:rPr>
                        <a:t>Chalk</a:t>
                      </a:r>
                    </a:p>
                  </a:txBody>
                  <a:tcPr marL="68580" marR="68580" marT="0" marB="0">
                    <a:lnL>
                      <a:noFill/>
                    </a:lnL>
                    <a:lnR>
                      <a:noFill/>
                    </a:lnR>
                    <a:lnT>
                      <a:noFill/>
                    </a:lnT>
                    <a:lnB>
                      <a:noFill/>
                    </a:lnB>
                    <a:solidFill>
                      <a:srgbClr val="DCE6F1"/>
                    </a:solidFill>
                  </a:tcPr>
                </a:tc>
                <a:extLst>
                  <a:ext uri="{0D108BD9-81ED-4DB2-BD59-A6C34878D82A}">
                    <a16:rowId xmlns:a16="http://schemas.microsoft.com/office/drawing/2014/main" val="10002"/>
                  </a:ext>
                </a:extLst>
              </a:tr>
              <a:tr h="176338">
                <a:tc vMerge="1">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a:lnSpc>
                          <a:spcPct val="107000"/>
                        </a:lnSpc>
                        <a:spcAft>
                          <a:spcPts val="0"/>
                        </a:spcAft>
                      </a:pPr>
                      <a:r>
                        <a:rPr lang="en-AU" sz="1500" kern="1200" dirty="0">
                          <a:solidFill>
                            <a:schemeClr val="tx1"/>
                          </a:solidFill>
                          <a:effectLst/>
                          <a:latin typeface="+mn-lt"/>
                          <a:ea typeface="+mn-ea"/>
                          <a:cs typeface="+mn-cs"/>
                        </a:rPr>
                        <a:t>A.3.2.2</a:t>
                      </a:r>
                    </a:p>
                  </a:txBody>
                  <a:tcPr marL="68580" marR="68580" marT="0" marB="0">
                    <a:lnL>
                      <a:noFill/>
                    </a:lnL>
                    <a:lnR>
                      <a:noFill/>
                    </a:lnR>
                    <a:lnT>
                      <a:noFill/>
                    </a:lnT>
                    <a:lnB>
                      <a:noFill/>
                    </a:lnB>
                    <a:solidFill>
                      <a:srgbClr val="DCE6F1"/>
                    </a:solidFill>
                  </a:tcPr>
                </a:tc>
                <a:tc>
                  <a:txBody>
                    <a:bodyPr/>
                    <a:lstStyle/>
                    <a:p>
                      <a:pPr>
                        <a:lnSpc>
                          <a:spcPct val="107000"/>
                        </a:lnSpc>
                        <a:spcAft>
                          <a:spcPts val="0"/>
                        </a:spcAft>
                      </a:pPr>
                      <a:r>
                        <a:rPr lang="en-AU" sz="1500" kern="1200" dirty="0">
                          <a:solidFill>
                            <a:schemeClr val="tx1"/>
                          </a:solidFill>
                          <a:effectLst/>
                          <a:latin typeface="+mn-lt"/>
                          <a:ea typeface="+mn-ea"/>
                          <a:cs typeface="+mn-cs"/>
                        </a:rPr>
                        <a:t>Dolomite</a:t>
                      </a:r>
                    </a:p>
                  </a:txBody>
                  <a:tcPr marL="68580" marR="68580" marT="0" marB="0">
                    <a:lnL>
                      <a:noFill/>
                    </a:lnL>
                    <a:lnR>
                      <a:noFill/>
                    </a:lnR>
                    <a:lnT>
                      <a:noFill/>
                    </a:lnT>
                    <a:lnB>
                      <a:noFill/>
                    </a:lnB>
                    <a:solidFill>
                      <a:srgbClr val="DCE6F1"/>
                    </a:solidFill>
                  </a:tcPr>
                </a:tc>
                <a:extLst>
                  <a:ext uri="{0D108BD9-81ED-4DB2-BD59-A6C34878D82A}">
                    <a16:rowId xmlns:a16="http://schemas.microsoft.com/office/drawing/2014/main" val="10003"/>
                  </a:ext>
                </a:extLst>
              </a:tr>
              <a:tr h="176338">
                <a:tc vMerge="1">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a:lnSpc>
                          <a:spcPct val="107000"/>
                        </a:lnSpc>
                        <a:spcAft>
                          <a:spcPts val="0"/>
                        </a:spcAft>
                      </a:pPr>
                      <a:r>
                        <a:rPr lang="en-AU" sz="1500" kern="1200" dirty="0">
                          <a:solidFill>
                            <a:schemeClr val="tx1"/>
                          </a:solidFill>
                          <a:effectLst/>
                          <a:latin typeface="+mn-lt"/>
                          <a:ea typeface="+mn-ea"/>
                          <a:cs typeface="+mn-cs"/>
                        </a:rPr>
                        <a:t>A.3.2.3</a:t>
                      </a:r>
                    </a:p>
                  </a:txBody>
                  <a:tcPr marL="68580" marR="68580" marT="0" marB="0">
                    <a:lnL>
                      <a:noFill/>
                    </a:lnL>
                    <a:lnR>
                      <a:noFill/>
                    </a:lnR>
                    <a:lnT>
                      <a:noFill/>
                    </a:lnT>
                    <a:lnB>
                      <a:noFill/>
                    </a:lnB>
                    <a:solidFill>
                      <a:srgbClr val="DCE6F1"/>
                    </a:solidFill>
                  </a:tcPr>
                </a:tc>
                <a:tc>
                  <a:txBody>
                    <a:bodyPr/>
                    <a:lstStyle/>
                    <a:p>
                      <a:pPr>
                        <a:lnSpc>
                          <a:spcPct val="107000"/>
                        </a:lnSpc>
                        <a:spcAft>
                          <a:spcPts val="0"/>
                        </a:spcAft>
                      </a:pPr>
                      <a:r>
                        <a:rPr lang="en-AU" sz="1500" kern="1200" dirty="0">
                          <a:solidFill>
                            <a:schemeClr val="tx1"/>
                          </a:solidFill>
                          <a:effectLst/>
                          <a:latin typeface="+mn-lt"/>
                          <a:ea typeface="+mn-ea"/>
                          <a:cs typeface="+mn-cs"/>
                        </a:rPr>
                        <a:t>Limestone</a:t>
                      </a:r>
                    </a:p>
                  </a:txBody>
                  <a:tcPr marL="68580" marR="68580" marT="0" marB="0">
                    <a:lnL>
                      <a:noFill/>
                    </a:lnL>
                    <a:lnR>
                      <a:noFill/>
                    </a:lnR>
                    <a:lnT>
                      <a:noFill/>
                    </a:lnT>
                    <a:lnB>
                      <a:noFill/>
                    </a:lnB>
                    <a:solidFill>
                      <a:srgbClr val="DCE6F1"/>
                    </a:solidFill>
                  </a:tcPr>
                </a:tc>
                <a:extLst>
                  <a:ext uri="{0D108BD9-81ED-4DB2-BD59-A6C34878D82A}">
                    <a16:rowId xmlns:a16="http://schemas.microsoft.com/office/drawing/2014/main" val="10004"/>
                  </a:ext>
                </a:extLst>
              </a:tr>
              <a:tr h="167002">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5"/>
                  </a:ext>
                </a:extLst>
              </a:tr>
              <a:tr h="176338">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500" b="0" i="0" u="none" strike="noStrike" kern="1200" baseline="0" dirty="0">
                          <a:solidFill>
                            <a:srgbClr val="000000"/>
                          </a:solidFill>
                          <a:effectLst/>
                          <a:latin typeface="Calibri" panose="020F0502020204030204" pitchFamily="34" charset="0"/>
                          <a:ea typeface="+mn-ea"/>
                          <a:cs typeface="+mn-cs"/>
                        </a:rPr>
                        <a:t>Agricultural or Industrial minerals </a:t>
                      </a:r>
                      <a:r>
                        <a:rPr lang="en-AU" sz="1500" b="0" i="0" u="none" strike="noStrike" kern="1200" baseline="0" dirty="0" err="1">
                          <a:solidFill>
                            <a:srgbClr val="000000"/>
                          </a:solidFill>
                          <a:effectLst/>
                          <a:latin typeface="Calibri" panose="020F0502020204030204" pitchFamily="34" charset="0"/>
                          <a:ea typeface="+mn-ea"/>
                          <a:cs typeface="+mn-cs"/>
                        </a:rPr>
                        <a:t>n.e.c</a:t>
                      </a:r>
                      <a:r>
                        <a:rPr lang="en-AU" sz="1500" b="0" i="0" u="none" strike="noStrike" kern="1200" baseline="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EBF1DE"/>
                    </a:solidFill>
                  </a:tcPr>
                </a:tc>
                <a:tc>
                  <a:txBody>
                    <a:bodyPr/>
                    <a:lstStyle/>
                    <a:p>
                      <a:pPr algn="l">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A.3.4.1</a:t>
                      </a:r>
                    </a:p>
                  </a:txBody>
                  <a:tcPr marL="68580" marR="68580" marT="0" marB="0">
                    <a:lnL>
                      <a:noFill/>
                    </a:lnL>
                    <a:lnR>
                      <a:noFill/>
                    </a:lnR>
                    <a:lnT>
                      <a:noFill/>
                    </a:lnT>
                    <a:lnB>
                      <a:noFill/>
                    </a:lnB>
                    <a:solidFill>
                      <a:srgbClr val="EBF1DE"/>
                    </a:solidFill>
                  </a:tcPr>
                </a:tc>
                <a:tc>
                  <a:txBody>
                    <a:bodyPr/>
                    <a:lstStyle/>
                    <a:p>
                      <a:pPr>
                        <a:lnSpc>
                          <a:spcPct val="107000"/>
                        </a:lnSpc>
                        <a:spcAft>
                          <a:spcPts val="0"/>
                        </a:spcAft>
                      </a:pPr>
                      <a:r>
                        <a:rPr lang="en-AU" sz="1500" b="0" i="0" u="none" strike="noStrike" kern="1200" baseline="0">
                          <a:solidFill>
                            <a:srgbClr val="000000"/>
                          </a:solidFill>
                          <a:effectLst/>
                          <a:latin typeface="Calibri" panose="020F0502020204030204" pitchFamily="34" charset="0"/>
                          <a:ea typeface="+mn-ea"/>
                          <a:cs typeface="+mn-cs"/>
                        </a:rPr>
                        <a:t>Fertilizer minerals n.e.c.</a:t>
                      </a:r>
                    </a:p>
                  </a:txBody>
                  <a:tcPr marL="68580" marR="68580" marT="0" marB="0">
                    <a:lnL>
                      <a:noFill/>
                    </a:lnL>
                    <a:lnR>
                      <a:noFill/>
                    </a:lnR>
                    <a:lnT>
                      <a:noFill/>
                    </a:lnT>
                    <a:lnB>
                      <a:noFill/>
                    </a:lnB>
                    <a:solidFill>
                      <a:srgbClr val="EBF1DE"/>
                    </a:solidFill>
                  </a:tcPr>
                </a:tc>
                <a:extLst>
                  <a:ext uri="{0D108BD9-81ED-4DB2-BD59-A6C34878D82A}">
                    <a16:rowId xmlns:a16="http://schemas.microsoft.com/office/drawing/2014/main" val="10006"/>
                  </a:ext>
                </a:extLst>
              </a:tr>
              <a:tr h="176338">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algn="l">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A.3.4.2</a:t>
                      </a:r>
                    </a:p>
                  </a:txBody>
                  <a:tcPr marL="68580" marR="68580" marT="0" marB="0">
                    <a:lnL>
                      <a:noFill/>
                    </a:lnL>
                    <a:lnR>
                      <a:noFill/>
                    </a:lnR>
                    <a:lnT>
                      <a:noFill/>
                    </a:lnT>
                    <a:lnB>
                      <a:noFill/>
                    </a:lnB>
                    <a:solidFill>
                      <a:srgbClr val="EBF1DE"/>
                    </a:solidFill>
                  </a:tcPr>
                </a:tc>
                <a:tc>
                  <a:txBody>
                    <a:bodyPr/>
                    <a:lstStyle/>
                    <a:p>
                      <a:pPr>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Chemical minerals </a:t>
                      </a:r>
                      <a:r>
                        <a:rPr lang="en-AU" sz="1500" b="0" i="0" u="none" strike="noStrike" kern="1200" baseline="0" dirty="0" err="1">
                          <a:solidFill>
                            <a:srgbClr val="000000"/>
                          </a:solidFill>
                          <a:effectLst/>
                          <a:latin typeface="Calibri" panose="020F0502020204030204" pitchFamily="34" charset="0"/>
                          <a:ea typeface="+mn-ea"/>
                          <a:cs typeface="+mn-cs"/>
                        </a:rPr>
                        <a:t>n.e.c</a:t>
                      </a:r>
                      <a:r>
                        <a:rPr lang="en-AU" sz="1500" b="0" i="0" u="none" strike="noStrike" kern="1200" baseline="0" dirty="0">
                          <a:solidFill>
                            <a:srgbClr val="000000"/>
                          </a:solidFill>
                          <a:effectLst/>
                          <a:latin typeface="Calibri" panose="020F0502020204030204" pitchFamily="34" charset="0"/>
                          <a:ea typeface="+mn-ea"/>
                          <a:cs typeface="+mn-cs"/>
                        </a:rPr>
                        <a:t>.</a:t>
                      </a:r>
                    </a:p>
                  </a:txBody>
                  <a:tcPr marL="68580" marR="68580" marT="0" marB="0">
                    <a:lnL>
                      <a:noFill/>
                    </a:lnL>
                    <a:lnR>
                      <a:noFill/>
                    </a:lnR>
                    <a:lnT>
                      <a:noFill/>
                    </a:lnT>
                    <a:lnB>
                      <a:noFill/>
                    </a:lnB>
                    <a:solidFill>
                      <a:srgbClr val="EBF1DE"/>
                    </a:solidFill>
                  </a:tcPr>
                </a:tc>
                <a:extLst>
                  <a:ext uri="{0D108BD9-81ED-4DB2-BD59-A6C34878D82A}">
                    <a16:rowId xmlns:a16="http://schemas.microsoft.com/office/drawing/2014/main" val="10007"/>
                  </a:ext>
                </a:extLst>
              </a:tr>
              <a:tr h="176338">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algn="l">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A.3.4.3</a:t>
                      </a:r>
                    </a:p>
                  </a:txBody>
                  <a:tcPr marL="68580" marR="68580" marT="0" marB="0">
                    <a:lnL>
                      <a:noFill/>
                    </a:lnL>
                    <a:lnR>
                      <a:noFill/>
                    </a:lnR>
                    <a:lnT>
                      <a:noFill/>
                    </a:lnT>
                    <a:lnB>
                      <a:noFill/>
                    </a:lnB>
                    <a:solidFill>
                      <a:srgbClr val="EBF1DE"/>
                    </a:solidFill>
                  </a:tcPr>
                </a:tc>
                <a:tc>
                  <a:txBody>
                    <a:bodyPr/>
                    <a:lstStyle/>
                    <a:p>
                      <a:pPr>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Industrial minerals </a:t>
                      </a:r>
                      <a:r>
                        <a:rPr lang="en-AU" sz="1500" b="0" i="0" u="none" strike="noStrike" kern="1200" baseline="0" dirty="0" err="1">
                          <a:solidFill>
                            <a:srgbClr val="000000"/>
                          </a:solidFill>
                          <a:effectLst/>
                          <a:latin typeface="Calibri" panose="020F0502020204030204" pitchFamily="34" charset="0"/>
                          <a:ea typeface="+mn-ea"/>
                          <a:cs typeface="+mn-cs"/>
                        </a:rPr>
                        <a:t>n.e.c</a:t>
                      </a:r>
                      <a:endParaRPr lang="en-AU" sz="1500" b="0" i="0" u="none" strike="noStrike" kern="1200" baseline="0" dirty="0">
                        <a:solidFill>
                          <a:srgbClr val="000000"/>
                        </a:solidFill>
                        <a:effectLst/>
                        <a:latin typeface="Calibri" panose="020F0502020204030204" pitchFamily="34" charset="0"/>
                        <a:ea typeface="+mn-ea"/>
                        <a:cs typeface="+mn-cs"/>
                      </a:endParaRPr>
                    </a:p>
                  </a:txBody>
                  <a:tcPr marL="68580" marR="68580" marT="0" marB="0">
                    <a:lnL>
                      <a:noFill/>
                    </a:lnL>
                    <a:lnR>
                      <a:noFill/>
                    </a:lnR>
                    <a:lnT>
                      <a:noFill/>
                    </a:lnT>
                    <a:lnB>
                      <a:noFill/>
                    </a:lnB>
                    <a:solidFill>
                      <a:srgbClr val="EBF1DE"/>
                    </a:solidFill>
                  </a:tcPr>
                </a:tc>
                <a:extLst>
                  <a:ext uri="{0D108BD9-81ED-4DB2-BD59-A6C34878D82A}">
                    <a16:rowId xmlns:a16="http://schemas.microsoft.com/office/drawing/2014/main" val="10008"/>
                  </a:ext>
                </a:extLst>
              </a:tr>
              <a:tr h="167002">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9"/>
                  </a:ext>
                </a:extLst>
              </a:tr>
              <a:tr h="167002">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Salt</a:t>
                      </a:r>
                    </a:p>
                  </a:txBody>
                  <a:tcPr marL="3051" marR="3051" marT="3051" marB="0" anchor="ctr">
                    <a:lnL>
                      <a:noFill/>
                    </a:lnL>
                    <a:lnR>
                      <a:noFill/>
                    </a:lnR>
                    <a:lnT>
                      <a:noFill/>
                    </a:lnT>
                    <a:lnB>
                      <a:noFill/>
                    </a:lnB>
                    <a:solidFill>
                      <a:srgbClr val="DAEEF3"/>
                    </a:solidFill>
                  </a:tcPr>
                </a:tc>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 A.3.5</a:t>
                      </a:r>
                    </a:p>
                  </a:txBody>
                  <a:tcPr marL="3051" marR="3051" marT="3051" marB="0" anchor="ctr">
                    <a:lnL>
                      <a:noFill/>
                    </a:lnL>
                    <a:lnR>
                      <a:noFill/>
                    </a:lnR>
                    <a:lnT>
                      <a:noFill/>
                    </a:lnT>
                    <a:lnB>
                      <a:noFill/>
                    </a:lnB>
                    <a:solidFill>
                      <a:srgbClr val="DAEEF3"/>
                    </a:solid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67002">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1"/>
                  </a:ext>
                </a:extLst>
              </a:tr>
              <a:tr h="167002">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Gypsum</a:t>
                      </a:r>
                    </a:p>
                  </a:txBody>
                  <a:tcPr marL="3051" marR="3051" marT="3051" marB="0" anchor="ctr">
                    <a:lnL>
                      <a:noFill/>
                    </a:lnL>
                    <a:lnR>
                      <a:noFill/>
                    </a:lnR>
                    <a:lnT>
                      <a:noFill/>
                    </a:lnT>
                    <a:lnB>
                      <a:noFill/>
                    </a:lnB>
                    <a:solidFill>
                      <a:srgbClr val="DAEEF3"/>
                    </a:solidFill>
                  </a:tcPr>
                </a:tc>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 A.3.6</a:t>
                      </a:r>
                    </a:p>
                  </a:txBody>
                  <a:tcPr marL="3051" marR="3051" marT="3051" marB="0" anchor="ctr">
                    <a:lnL>
                      <a:noFill/>
                    </a:lnL>
                    <a:lnR>
                      <a:noFill/>
                    </a:lnR>
                    <a:lnT>
                      <a:noFill/>
                    </a:lnT>
                    <a:lnB>
                      <a:noFill/>
                    </a:lnB>
                    <a:solidFill>
                      <a:srgbClr val="DAEEF3"/>
                    </a:solid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167002">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3"/>
                  </a:ext>
                </a:extLst>
              </a:tr>
              <a:tr h="176338">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Clays</a:t>
                      </a:r>
                    </a:p>
                  </a:txBody>
                  <a:tcPr marL="3051" marR="3051" marT="3051" marB="0" anchor="ctr">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A.3.7.1</a:t>
                      </a:r>
                    </a:p>
                  </a:txBody>
                  <a:tcPr marL="68580" marR="68580" marT="0" marB="0">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Structural clays and their products</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4"/>
                  </a:ext>
                </a:extLst>
              </a:tr>
              <a:tr h="176338">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A.3.7.2</a:t>
                      </a:r>
                    </a:p>
                  </a:txBody>
                  <a:tcPr marL="68580" marR="68580" marT="0" marB="0">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Specialty clays</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5"/>
                  </a:ext>
                </a:extLst>
              </a:tr>
              <a:tr h="167002">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6"/>
                  </a:ext>
                </a:extLst>
              </a:tr>
              <a:tr h="176338">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Sand, gravel, crushed rock</a:t>
                      </a:r>
                    </a:p>
                  </a:txBody>
                  <a:tcPr marL="3051" marR="3051" marT="3051" marB="0" anchor="ctr">
                    <a:lnL>
                      <a:noFill/>
                    </a:lnL>
                    <a:lnR>
                      <a:noFill/>
                    </a:lnR>
                    <a:lnT>
                      <a:noFill/>
                    </a:lnT>
                    <a:lnB>
                      <a:noFill/>
                    </a:lnB>
                    <a:solidFill>
                      <a:srgbClr val="DAEEF3"/>
                    </a:solidFill>
                  </a:tcPr>
                </a:tc>
                <a:tc>
                  <a:txBody>
                    <a:bodyPr/>
                    <a:lstStyle/>
                    <a:p>
                      <a:pPr algn="l">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A.3.8.1</a:t>
                      </a:r>
                    </a:p>
                  </a:txBody>
                  <a:tcPr marL="68580" marR="68580" marT="0" marB="0">
                    <a:lnL>
                      <a:noFill/>
                    </a:lnL>
                    <a:lnR>
                      <a:noFill/>
                    </a:lnR>
                    <a:lnT>
                      <a:noFill/>
                    </a:lnT>
                    <a:lnB>
                      <a:noFill/>
                    </a:lnB>
                    <a:solidFill>
                      <a:srgbClr val="DAEEF3"/>
                    </a:solidFill>
                  </a:tcPr>
                </a:tc>
                <a:tc>
                  <a:txBody>
                    <a:bodyPr/>
                    <a:lstStyle/>
                    <a:p>
                      <a:pPr>
                        <a:lnSpc>
                          <a:spcPct val="107000"/>
                        </a:lnSpc>
                        <a:spcAft>
                          <a:spcPts val="0"/>
                        </a:spcAft>
                      </a:pPr>
                      <a:r>
                        <a:rPr lang="en-AU" sz="1500" b="0" i="0" u="none" strike="noStrike" kern="1200">
                          <a:solidFill>
                            <a:srgbClr val="000000"/>
                          </a:solidFill>
                          <a:effectLst/>
                          <a:latin typeface="Calibri" panose="020F0502020204030204" pitchFamily="34" charset="0"/>
                          <a:ea typeface="+mn-ea"/>
                          <a:cs typeface="+mn-cs"/>
                        </a:rPr>
                        <a:t>Industrial sand and gravel</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7"/>
                  </a:ext>
                </a:extLst>
              </a:tr>
              <a:tr h="176338">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A.3.8.2</a:t>
                      </a:r>
                    </a:p>
                  </a:txBody>
                  <a:tcPr marL="68580" marR="68580" marT="0" marB="0">
                    <a:lnL>
                      <a:noFill/>
                    </a:lnL>
                    <a:lnR>
                      <a:noFill/>
                    </a:lnR>
                    <a:lnT>
                      <a:noFill/>
                    </a:lnT>
                    <a:lnB>
                      <a:noFill/>
                    </a:lnB>
                    <a:solidFill>
                      <a:srgbClr val="DAEEF3"/>
                    </a:solidFill>
                  </a:tcPr>
                </a:tc>
                <a:tc>
                  <a:txBody>
                    <a:bodyPr/>
                    <a:lstStyle/>
                    <a:p>
                      <a:pPr>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Sand gravel and crushed rock for construction</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8"/>
                  </a:ext>
                </a:extLst>
              </a:tr>
              <a:tr h="167002">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9"/>
                  </a:ext>
                </a:extLst>
              </a:tr>
              <a:tr h="167002">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Other non-metallic minerals </a:t>
                      </a:r>
                      <a:r>
                        <a:rPr lang="en-AU" sz="1500" b="0" i="0" u="none" strike="noStrike" kern="1200" dirty="0" err="1">
                          <a:solidFill>
                            <a:srgbClr val="000000"/>
                          </a:solidFill>
                          <a:effectLst/>
                          <a:latin typeface="Calibri" panose="020F0502020204030204" pitchFamily="34" charset="0"/>
                          <a:ea typeface="+mn-ea"/>
                          <a:cs typeface="+mn-cs"/>
                        </a:rPr>
                        <a:t>n.e.c</a:t>
                      </a:r>
                      <a:r>
                        <a:rPr lang="en-AU" sz="15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 A.3.9</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20"/>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836" y="112224"/>
            <a:ext cx="768164" cy="678166"/>
          </a:xfrm>
          <a:prstGeom prst="rect">
            <a:avLst/>
          </a:prstGeom>
        </p:spPr>
      </p:pic>
    </p:spTree>
    <p:extLst>
      <p:ext uri="{BB962C8B-B14F-4D97-AF65-F5344CB8AC3E}">
        <p14:creationId xmlns:p14="http://schemas.microsoft.com/office/powerpoint/2010/main" val="108439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43</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Non-metallic mineral  -  specific data characteristics and problems</a:t>
            </a:r>
            <a:endParaRPr lang="en-AU" sz="2400" dirty="0">
              <a:effectLst/>
            </a:endParaRPr>
          </a:p>
        </p:txBody>
      </p:sp>
      <p:sp>
        <p:nvSpPr>
          <p:cNvPr id="4" name="TextBox 3"/>
          <p:cNvSpPr txBox="1"/>
          <p:nvPr/>
        </p:nvSpPr>
        <p:spPr>
          <a:xfrm>
            <a:off x="618989" y="1268760"/>
            <a:ext cx="7913451" cy="3970318"/>
          </a:xfrm>
          <a:prstGeom prst="rect">
            <a:avLst/>
          </a:prstGeom>
          <a:noFill/>
        </p:spPr>
        <p:txBody>
          <a:bodyPr wrap="square" rtlCol="0">
            <a:spAutoFit/>
          </a:bodyPr>
          <a:lstStyle/>
          <a:p>
            <a:r>
              <a:rPr lang="en-AU" dirty="0"/>
              <a:t>Like metal ores, no one international agency charged with assembling data DE data (again nearest things are USGS and BGS).</a:t>
            </a:r>
          </a:p>
          <a:p>
            <a:endParaRPr lang="en-AU" dirty="0"/>
          </a:p>
          <a:p>
            <a:r>
              <a:rPr lang="en-AU" dirty="0"/>
              <a:t>Dominated by low unit value ($/tonne), widely available construction minerals, with significant extraction by many small to medium operators. </a:t>
            </a:r>
          </a:p>
          <a:p>
            <a:endParaRPr lang="en-AU" dirty="0"/>
          </a:p>
          <a:p>
            <a:r>
              <a:rPr lang="en-AU" dirty="0"/>
              <a:t>Direct records of extraction tend to be poorly kept, if kept at all. Often results in  massive under-reported.</a:t>
            </a:r>
          </a:p>
          <a:p>
            <a:endParaRPr lang="en-AU" dirty="0"/>
          </a:p>
          <a:p>
            <a:r>
              <a:rPr lang="en-AU" dirty="0"/>
              <a:t>As a result, back-calculating from higher value downstream products and proxies is usually an important component in establishing the account.</a:t>
            </a:r>
          </a:p>
          <a:p>
            <a:endParaRPr lang="en-AU" dirty="0"/>
          </a:p>
          <a:p>
            <a:endParaRPr lang="en-AU" dirty="0"/>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07496"/>
            <a:ext cx="768164" cy="678166"/>
          </a:xfrm>
          <a:prstGeom prst="rect">
            <a:avLst/>
          </a:prstGeom>
        </p:spPr>
      </p:pic>
    </p:spTree>
    <p:extLst>
      <p:ext uri="{BB962C8B-B14F-4D97-AF65-F5344CB8AC3E}">
        <p14:creationId xmlns:p14="http://schemas.microsoft.com/office/powerpoint/2010/main" val="2861875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44</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Non-metallic mineral  - Calculation of construction minerals</a:t>
            </a:r>
            <a:endParaRPr lang="en-AU" sz="2400" dirty="0">
              <a:effectLst/>
            </a:endParaRPr>
          </a:p>
        </p:txBody>
      </p:sp>
      <p:sp>
        <p:nvSpPr>
          <p:cNvPr id="4" name="TextBox 3"/>
          <p:cNvSpPr txBox="1"/>
          <p:nvPr/>
        </p:nvSpPr>
        <p:spPr>
          <a:xfrm>
            <a:off x="618989" y="1268760"/>
            <a:ext cx="7913451" cy="3139321"/>
          </a:xfrm>
          <a:prstGeom prst="rect">
            <a:avLst/>
          </a:prstGeom>
          <a:noFill/>
        </p:spPr>
        <p:txBody>
          <a:bodyPr wrap="square" rtlCol="0">
            <a:spAutoFit/>
          </a:bodyPr>
          <a:lstStyle/>
          <a:p>
            <a:r>
              <a:rPr lang="en-AU" dirty="0"/>
              <a:t>Sand, gravel, and crushed rock can be estimated by applying factors to apparent consumption of better recorded materials, notably:</a:t>
            </a:r>
          </a:p>
          <a:p>
            <a:pPr marL="742950" lvl="1" indent="-285750">
              <a:buFont typeface="Arial" panose="020B0604020202020204" pitchFamily="34" charset="0"/>
              <a:buChar char="•"/>
            </a:pPr>
            <a:r>
              <a:rPr lang="en-AU" dirty="0"/>
              <a:t>Cement (for concrete)</a:t>
            </a:r>
          </a:p>
          <a:p>
            <a:pPr marL="742950" lvl="1" indent="-285750">
              <a:buFont typeface="Arial" panose="020B0604020202020204" pitchFamily="34" charset="0"/>
              <a:buChar char="•"/>
            </a:pPr>
            <a:r>
              <a:rPr lang="en-AU" dirty="0"/>
              <a:t>Bitumen (for road making)</a:t>
            </a:r>
          </a:p>
          <a:p>
            <a:pPr lvl="1"/>
            <a:endParaRPr lang="en-AU" dirty="0"/>
          </a:p>
          <a:p>
            <a:r>
              <a:rPr lang="en-AU" dirty="0"/>
              <a:t>Structural clays and their products can be calculated by applying factors to apparent consumption of better recorded materials, notably:</a:t>
            </a:r>
          </a:p>
          <a:p>
            <a:pPr marL="742950" lvl="1" indent="-285750">
              <a:buFont typeface="Arial" panose="020B0604020202020204" pitchFamily="34" charset="0"/>
              <a:buChar char="•"/>
            </a:pPr>
            <a:r>
              <a:rPr lang="en-AU" dirty="0"/>
              <a:t>Bricks, clay tiles etc.</a:t>
            </a:r>
          </a:p>
          <a:p>
            <a:r>
              <a:rPr lang="en-AU" dirty="0"/>
              <a:t>	 </a:t>
            </a:r>
          </a:p>
          <a:p>
            <a:endParaRPr lang="en-AU" dirty="0"/>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183" y="107496"/>
            <a:ext cx="768164" cy="678166"/>
          </a:xfrm>
          <a:prstGeom prst="rect">
            <a:avLst/>
          </a:prstGeom>
        </p:spPr>
      </p:pic>
    </p:spTree>
    <p:extLst>
      <p:ext uri="{BB962C8B-B14F-4D97-AF65-F5344CB8AC3E}">
        <p14:creationId xmlns:p14="http://schemas.microsoft.com/office/powerpoint/2010/main" val="2191274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45</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a:t>
            </a:r>
            <a:br>
              <a:rPr lang="en-AU" sz="2400" dirty="0"/>
            </a:br>
            <a:r>
              <a:rPr lang="en-AU" sz="2400" dirty="0"/>
              <a:t>Non-metallic minerals</a:t>
            </a:r>
            <a:endParaRPr lang="en-AU" sz="2400" dirty="0">
              <a:effectLst/>
            </a:endParaRPr>
          </a:p>
        </p:txBody>
      </p:sp>
      <p:sp>
        <p:nvSpPr>
          <p:cNvPr id="4" name="TextBox 3"/>
          <p:cNvSpPr txBox="1"/>
          <p:nvPr/>
        </p:nvSpPr>
        <p:spPr>
          <a:xfrm>
            <a:off x="618989" y="1268760"/>
            <a:ext cx="7913451" cy="3416320"/>
          </a:xfrm>
          <a:prstGeom prst="rect">
            <a:avLst/>
          </a:prstGeom>
          <a:solidFill>
            <a:schemeClr val="accent4">
              <a:lumMod val="20000"/>
              <a:lumOff val="80000"/>
            </a:schemeClr>
          </a:solidFill>
        </p:spPr>
        <p:txBody>
          <a:bodyPr wrap="square" rtlCol="0">
            <a:spAutoFit/>
          </a:bodyPr>
          <a:lstStyle/>
          <a:p>
            <a:r>
              <a:rPr lang="en-AU" dirty="0"/>
              <a:t>What is the current non-metallic minerals extraction reporting regime in your country? This could be very different for low value construction minerals vs higher fertilizer/industrial/chemical minerals.</a:t>
            </a:r>
          </a:p>
          <a:p>
            <a:endParaRPr lang="en-AU" dirty="0"/>
          </a:p>
          <a:p>
            <a:r>
              <a:rPr lang="en-AU" dirty="0"/>
              <a:t>Are any materials in this category subject to physical (tonnes or m3) reporting</a:t>
            </a:r>
          </a:p>
          <a:p>
            <a:endParaRPr lang="en-AU" dirty="0"/>
          </a:p>
          <a:p>
            <a:r>
              <a:rPr lang="en-AU" dirty="0"/>
              <a:t>What about volume linked royalties? </a:t>
            </a:r>
          </a:p>
          <a:p>
            <a:endParaRPr lang="en-AU" dirty="0"/>
          </a:p>
          <a:p>
            <a:r>
              <a:rPr lang="en-AU" dirty="0"/>
              <a:t>How about reporting of higher value materials linked to construction minerals e.g.</a:t>
            </a:r>
          </a:p>
          <a:p>
            <a:r>
              <a:rPr lang="en-AU" dirty="0"/>
              <a:t>cement consumption (production +/- imports/exports), bitumen consumption, brick production?</a:t>
            </a:r>
          </a:p>
          <a:p>
            <a:pPr lvl="1"/>
            <a:r>
              <a:rPr lang="en-AU"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16631"/>
            <a:ext cx="768164" cy="678166"/>
          </a:xfrm>
          <a:prstGeom prst="rect">
            <a:avLst/>
          </a:prstGeom>
        </p:spPr>
      </p:pic>
    </p:spTree>
    <p:extLst>
      <p:ext uri="{BB962C8B-B14F-4D97-AF65-F5344CB8AC3E}">
        <p14:creationId xmlns:p14="http://schemas.microsoft.com/office/powerpoint/2010/main" val="2160030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rtl="0" eaLnBrk="1" latinLnBrk="0" hangingPunct="1"/>
            <a:r>
              <a:rPr lang="en-AU" sz="1200" b="1" kern="1200" cap="all" baseline="0" dirty="0">
                <a:solidFill>
                  <a:schemeClr val="bg1"/>
                </a:solidFill>
                <a:effectLst/>
                <a:latin typeface="+mn-lt"/>
                <a:ea typeface="+mn-ea"/>
                <a:cs typeface="+mn-cs"/>
              </a:rPr>
              <a:t>Add Business Unit/Flagship Name</a:t>
            </a:r>
            <a:endParaRPr lang="en-AU" dirty="0">
              <a:effectLst/>
            </a:endParaRPr>
          </a:p>
        </p:txBody>
      </p:sp>
      <p:sp>
        <p:nvSpPr>
          <p:cNvPr id="38913" name="Title 3"/>
          <p:cNvSpPr>
            <a:spLocks noGrp="1"/>
          </p:cNvSpPr>
          <p:nvPr>
            <p:ph type="title"/>
          </p:nvPr>
        </p:nvSpPr>
        <p:spPr/>
        <p:txBody>
          <a:bodyPr/>
          <a:lstStyle/>
          <a:p>
            <a:pPr eaLnBrk="1" hangingPunct="1">
              <a:spcAft>
                <a:spcPct val="0"/>
              </a:spcAft>
            </a:pPr>
            <a:r>
              <a:rPr lang="en-US" dirty="0"/>
              <a:t>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260647"/>
            <a:ext cx="1439838" cy="1271147"/>
          </a:xfrm>
          <a:prstGeom prst="rect">
            <a:avLst/>
          </a:prstGeom>
        </p:spPr>
      </p:pic>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1793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Webinar participants</a:t>
            </a:r>
          </a:p>
        </p:txBody>
      </p:sp>
      <p:sp>
        <p:nvSpPr>
          <p:cNvPr id="3" name="Content Placeholder 2"/>
          <p:cNvSpPr>
            <a:spLocks noGrp="1"/>
          </p:cNvSpPr>
          <p:nvPr>
            <p:ph idx="1"/>
          </p:nvPr>
        </p:nvSpPr>
        <p:spPr/>
        <p:txBody>
          <a:bodyPr/>
          <a:lstStyle/>
          <a:p>
            <a:r>
              <a:rPr lang="en-AU" sz="2400" dirty="0"/>
              <a:t>Vivian R. </a:t>
            </a:r>
            <a:r>
              <a:rPr lang="en-AU" sz="2400" dirty="0" err="1"/>
              <a:t>Ilarina</a:t>
            </a:r>
            <a:r>
              <a:rPr lang="en-AU" sz="2400" dirty="0"/>
              <a:t>, Virginia M. </a:t>
            </a:r>
            <a:r>
              <a:rPr lang="en-AU" sz="2400" dirty="0" err="1"/>
              <a:t>Bathan</a:t>
            </a:r>
            <a:r>
              <a:rPr lang="en-AU" sz="2400" dirty="0"/>
              <a:t>, Faith Cabrera and Paolo de Jesus of Office of National Statistics of the Philippines</a:t>
            </a:r>
            <a:endParaRPr lang="en-US" sz="2400" dirty="0"/>
          </a:p>
          <a:p>
            <a:r>
              <a:rPr lang="en-US" sz="2400" dirty="0"/>
              <a:t>Mr. </a:t>
            </a:r>
            <a:r>
              <a:rPr lang="en-US" sz="2400" dirty="0" err="1"/>
              <a:t>Daovong</a:t>
            </a:r>
            <a:r>
              <a:rPr lang="en-US" sz="2400" dirty="0"/>
              <a:t> </a:t>
            </a:r>
            <a:r>
              <a:rPr lang="en-US" sz="2400" dirty="0" err="1"/>
              <a:t>Phomphakdy</a:t>
            </a:r>
            <a:r>
              <a:rPr lang="en-US" sz="2400" dirty="0"/>
              <a:t>, Ms. </a:t>
            </a:r>
            <a:r>
              <a:rPr lang="en-US" sz="2400" dirty="0" err="1"/>
              <a:t>Khounthavian</a:t>
            </a:r>
            <a:r>
              <a:rPr lang="en-US" sz="2400" dirty="0"/>
              <a:t>, Mr. </a:t>
            </a:r>
            <a:r>
              <a:rPr lang="en-US" sz="2400" dirty="0" err="1"/>
              <a:t>Vilaysy</a:t>
            </a:r>
            <a:r>
              <a:rPr lang="en-US" sz="2400" dirty="0"/>
              <a:t> of the MONRE Data Center (NREIC</a:t>
            </a:r>
            <a:r>
              <a:rPr lang="en-US" dirty="0"/>
              <a:t>)</a:t>
            </a:r>
          </a:p>
          <a:p>
            <a:pPr marL="0" indent="0">
              <a:buNone/>
            </a:pPr>
            <a:endParaRPr lang="en-AU" dirty="0"/>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5</a:t>
            </a:fld>
            <a:r>
              <a:rPr lang="en-AU"/>
              <a:t>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460" y="142449"/>
            <a:ext cx="796913" cy="703547"/>
          </a:xfrm>
          <a:prstGeom prst="rect">
            <a:avLst/>
          </a:prstGeom>
        </p:spPr>
      </p:pic>
    </p:spTree>
    <p:extLst>
      <p:ext uri="{BB962C8B-B14F-4D97-AF65-F5344CB8AC3E}">
        <p14:creationId xmlns:p14="http://schemas.microsoft.com/office/powerpoint/2010/main" val="353661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AU" dirty="0">
                <a:latin typeface="Tw Cen MT" panose="020B0602020104020603" pitchFamily="34" charset="0"/>
              </a:rPr>
              <a:t>Introduction to MFA accounts, the Manual, its Purpose and the Engagement with ONS</a:t>
            </a:r>
          </a:p>
        </p:txBody>
      </p:sp>
      <p:sp>
        <p:nvSpPr>
          <p:cNvPr id="7" name="Subtitle 6"/>
          <p:cNvSpPr>
            <a:spLocks noGrp="1"/>
          </p:cNvSpPr>
          <p:nvPr>
            <p:ph type="subTitle" idx="1"/>
          </p:nvPr>
        </p:nvSpPr>
        <p:spPr/>
        <p:txBody>
          <a:bodyPr/>
          <a:lstStyle/>
          <a:p>
            <a:endParaRPr lang="en-AU"/>
          </a:p>
        </p:txBody>
      </p:sp>
      <p:sp>
        <p:nvSpPr>
          <p:cNvPr id="8" name="Text Placeholder 7"/>
          <p:cNvSpPr>
            <a:spLocks noGrp="1"/>
          </p:cNvSpPr>
          <p:nvPr>
            <p:ph type="body" sz="quarter" idx="17"/>
          </p:nvPr>
        </p:nvSpPr>
        <p:spPr/>
        <p:txBody>
          <a:bodyPr/>
          <a:lstStyle/>
          <a:p>
            <a:endParaRPr lang="en-AU"/>
          </a:p>
        </p:txBody>
      </p:sp>
      <p:sp>
        <p:nvSpPr>
          <p:cNvPr id="4" name="Footer Placeholder 3"/>
          <p:cNvSpPr>
            <a:spLocks noGrp="1"/>
          </p:cNvSpPr>
          <p:nvPr>
            <p:ph type="ftr" sz="quarter" idx="4294967295"/>
          </p:nvPr>
        </p:nvSpPr>
        <p:spPr>
          <a:xfrm>
            <a:off x="0" y="6503988"/>
            <a:ext cx="6083300" cy="123825"/>
          </a:xfrm>
        </p:spPr>
        <p:txBody>
          <a:bodyPr/>
          <a:lstStyle/>
          <a:p>
            <a:r>
              <a:rPr lang="en-AU"/>
              <a:t>Presentation title  |  Presenter name</a:t>
            </a:r>
          </a:p>
        </p:txBody>
      </p:sp>
      <p:sp>
        <p:nvSpPr>
          <p:cNvPr id="5" name="Slide Number Placeholder 4"/>
          <p:cNvSpPr>
            <a:spLocks noGrp="1"/>
          </p:cNvSpPr>
          <p:nvPr>
            <p:ph type="sldNum" sz="quarter" idx="4294967295"/>
          </p:nvPr>
        </p:nvSpPr>
        <p:spPr>
          <a:xfrm>
            <a:off x="0" y="6503988"/>
            <a:ext cx="288925" cy="127000"/>
          </a:xfrm>
        </p:spPr>
        <p:txBody>
          <a:bodyPr/>
          <a:lstStyle/>
          <a:p>
            <a:fld id="{2ABE124A-B5C5-46E0-B944-45307B126769}" type="slidenum">
              <a:rPr lang="en-AU" smtClean="0"/>
              <a:pPr/>
              <a:t>6</a:t>
            </a:fld>
            <a:r>
              <a:rPr lang="en-AU"/>
              <a:t>  |</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5" y="5983020"/>
            <a:ext cx="960983" cy="848394"/>
          </a:xfrm>
          <a:prstGeom prst="rect">
            <a:avLst/>
          </a:prstGeom>
        </p:spPr>
      </p:pic>
    </p:spTree>
    <p:extLst>
      <p:ext uri="{BB962C8B-B14F-4D97-AF65-F5344CB8AC3E}">
        <p14:creationId xmlns:p14="http://schemas.microsoft.com/office/powerpoint/2010/main" val="96541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t>Evidence based environmental</a:t>
            </a:r>
            <a:br>
              <a:rPr lang="en-AU" sz="2800" dirty="0"/>
            </a:br>
            <a:r>
              <a:rPr lang="en-AU" sz="2800" dirty="0"/>
              <a:t>(and economic) policy</a:t>
            </a:r>
          </a:p>
        </p:txBody>
      </p:sp>
      <p:sp>
        <p:nvSpPr>
          <p:cNvPr id="3" name="Content Placeholder 2"/>
          <p:cNvSpPr>
            <a:spLocks noGrp="1"/>
          </p:cNvSpPr>
          <p:nvPr>
            <p:ph idx="1"/>
          </p:nvPr>
        </p:nvSpPr>
        <p:spPr/>
        <p:txBody>
          <a:bodyPr/>
          <a:lstStyle/>
          <a:p>
            <a:r>
              <a:rPr lang="en-AU" dirty="0"/>
              <a:t>Environmental pressures and impacts are unintended consequences of modern systems of production and consumption</a:t>
            </a:r>
          </a:p>
          <a:p>
            <a:r>
              <a:rPr lang="en-AU" dirty="0"/>
              <a:t>Asian developing countries dual objectives – increasing well-being and material standards of living while conserving resources and reducing waste and emissions </a:t>
            </a:r>
          </a:p>
          <a:p>
            <a:r>
              <a:rPr lang="en-AU" dirty="0"/>
              <a:t>Supply security focus: food, energy, water, fuel, metals</a:t>
            </a:r>
          </a:p>
          <a:p>
            <a:r>
              <a:rPr lang="en-AU" dirty="0"/>
              <a:t>Sustainability policy issues are complex and often contested</a:t>
            </a:r>
          </a:p>
          <a:p>
            <a:r>
              <a:rPr lang="en-AU" dirty="0"/>
              <a:t>Long-time horizons and high levels of uncertainty</a:t>
            </a:r>
          </a:p>
          <a:p>
            <a:r>
              <a:rPr lang="en-AU" dirty="0"/>
              <a:t>Require concerted policy effort to manage trade-offs and nexus issues</a:t>
            </a:r>
          </a:p>
          <a:p>
            <a:r>
              <a:rPr lang="en-AU" b="1" dirty="0"/>
              <a:t>Economic information and indicators provide an incomplete picture and we need satellite accounts for natural resource use (materials, energy and water), waste and emissions</a:t>
            </a:r>
          </a:p>
          <a:p>
            <a:r>
              <a:rPr lang="en-AU" dirty="0"/>
              <a:t>New challenges for environmental (and economic statistics)</a:t>
            </a:r>
          </a:p>
          <a:p>
            <a:endParaRPr lang="en-AU" dirty="0"/>
          </a:p>
          <a:p>
            <a:endParaRPr lang="en-AU" dirty="0"/>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7</a:t>
            </a:fld>
            <a:r>
              <a:rPr lang="en-AU"/>
              <a:t>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8341" y="204798"/>
            <a:ext cx="686600" cy="606158"/>
          </a:xfrm>
          <a:prstGeom prst="rect">
            <a:avLst/>
          </a:prstGeom>
        </p:spPr>
      </p:pic>
    </p:spTree>
    <p:extLst>
      <p:ext uri="{BB962C8B-B14F-4D97-AF65-F5344CB8AC3E}">
        <p14:creationId xmlns:p14="http://schemas.microsoft.com/office/powerpoint/2010/main" val="39512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Overall structure of material</a:t>
            </a:r>
            <a:br>
              <a:rPr lang="en-AU" dirty="0"/>
            </a:br>
            <a:r>
              <a:rPr lang="en-AU" dirty="0"/>
              <a:t>flow accounts</a:t>
            </a:r>
          </a:p>
        </p:txBody>
      </p:sp>
      <p:sp>
        <p:nvSpPr>
          <p:cNvPr id="5" name="Slide Number Placeholder 4"/>
          <p:cNvSpPr>
            <a:spLocks noGrp="1"/>
          </p:cNvSpPr>
          <p:nvPr>
            <p:ph type="sldNum" sz="quarter" idx="11"/>
          </p:nvPr>
        </p:nvSpPr>
        <p:spPr/>
        <p:txBody>
          <a:bodyPr/>
          <a:lstStyle/>
          <a:p>
            <a:pPr>
              <a:defRPr/>
            </a:pPr>
            <a:fld id="{50C5A24E-87FD-4216-B933-71CCEE67C55F}" type="slidenum">
              <a:rPr lang="en-AU" smtClean="0"/>
              <a:pPr>
                <a:defRPr/>
              </a:pPr>
              <a:t>8</a:t>
            </a:fld>
            <a:r>
              <a:rPr lang="en-AU"/>
              <a:t>  |</a:t>
            </a:r>
            <a:endParaRPr lang="en-AU" dirty="0"/>
          </a:p>
        </p:txBody>
      </p:sp>
      <p:sp>
        <p:nvSpPr>
          <p:cNvPr id="95" name="TextBox 94"/>
          <p:cNvSpPr txBox="1"/>
          <p:nvPr/>
        </p:nvSpPr>
        <p:spPr>
          <a:xfrm>
            <a:off x="6498213" y="1844824"/>
            <a:ext cx="902811" cy="369332"/>
          </a:xfrm>
          <a:prstGeom prst="rect">
            <a:avLst/>
          </a:prstGeom>
          <a:noFill/>
        </p:spPr>
        <p:txBody>
          <a:bodyPr wrap="none" rtlCol="0">
            <a:spAutoFit/>
          </a:bodyPr>
          <a:lstStyle/>
          <a:p>
            <a:r>
              <a:rPr lang="en-AU" dirty="0">
                <a:solidFill>
                  <a:schemeClr val="accent1">
                    <a:lumMod val="75000"/>
                  </a:schemeClr>
                </a:solidFill>
              </a:rPr>
              <a:t>RME</a:t>
            </a:r>
            <a:r>
              <a:rPr lang="en-AU" baseline="-25000" dirty="0">
                <a:solidFill>
                  <a:schemeClr val="accent1">
                    <a:lumMod val="75000"/>
                  </a:schemeClr>
                </a:solidFill>
              </a:rPr>
              <a:t>EX</a:t>
            </a:r>
          </a:p>
        </p:txBody>
      </p:sp>
      <p:grpSp>
        <p:nvGrpSpPr>
          <p:cNvPr id="114" name="Group 113"/>
          <p:cNvGrpSpPr/>
          <p:nvPr/>
        </p:nvGrpSpPr>
        <p:grpSpPr>
          <a:xfrm>
            <a:off x="6516216" y="1268760"/>
            <a:ext cx="2232248" cy="2877938"/>
            <a:chOff x="6516216" y="1268760"/>
            <a:chExt cx="2232248" cy="2877938"/>
          </a:xfrm>
        </p:grpSpPr>
        <p:sp>
          <p:nvSpPr>
            <p:cNvPr id="87" name="Pentagon 86"/>
            <p:cNvSpPr/>
            <p:nvPr/>
          </p:nvSpPr>
          <p:spPr>
            <a:xfrm>
              <a:off x="6516216" y="2348880"/>
              <a:ext cx="100811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EX</a:t>
              </a:r>
            </a:p>
          </p:txBody>
        </p:sp>
        <p:sp>
          <p:nvSpPr>
            <p:cNvPr id="93" name="Pentagon 92"/>
            <p:cNvSpPr/>
            <p:nvPr/>
          </p:nvSpPr>
          <p:spPr>
            <a:xfrm>
              <a:off x="6516216" y="1844824"/>
              <a:ext cx="1805905" cy="1736576"/>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Pentagon 96"/>
            <p:cNvSpPr/>
            <p:nvPr/>
          </p:nvSpPr>
          <p:spPr>
            <a:xfrm>
              <a:off x="6516216" y="1268760"/>
              <a:ext cx="2232248" cy="2877938"/>
            </a:xfrm>
            <a:prstGeom prst="homePlate">
              <a:avLst>
                <a:gd name="adj" fmla="val 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1" name="TextBox 100"/>
          <p:cNvSpPr txBox="1"/>
          <p:nvPr/>
        </p:nvSpPr>
        <p:spPr>
          <a:xfrm>
            <a:off x="6491292" y="3841303"/>
            <a:ext cx="1646605" cy="307777"/>
          </a:xfrm>
          <a:prstGeom prst="rect">
            <a:avLst/>
          </a:prstGeom>
          <a:noFill/>
        </p:spPr>
        <p:txBody>
          <a:bodyPr wrap="none" rtlCol="0">
            <a:spAutoFit/>
          </a:bodyPr>
          <a:lstStyle/>
          <a:p>
            <a:r>
              <a:rPr lang="en-AU" sz="1400" dirty="0">
                <a:solidFill>
                  <a:schemeClr val="bg2">
                    <a:lumMod val="65000"/>
                  </a:schemeClr>
                </a:solidFill>
              </a:rPr>
              <a:t>unused extraction </a:t>
            </a:r>
          </a:p>
        </p:txBody>
      </p:sp>
      <p:sp>
        <p:nvSpPr>
          <p:cNvPr id="102" name="TextBox 101"/>
          <p:cNvSpPr txBox="1"/>
          <p:nvPr/>
        </p:nvSpPr>
        <p:spPr>
          <a:xfrm>
            <a:off x="2625683" y="4941168"/>
            <a:ext cx="1010213" cy="523220"/>
          </a:xfrm>
          <a:prstGeom prst="rect">
            <a:avLst/>
          </a:prstGeom>
          <a:noFill/>
        </p:spPr>
        <p:txBody>
          <a:bodyPr wrap="none" rtlCol="0">
            <a:spAutoFit/>
          </a:bodyPr>
          <a:lstStyle/>
          <a:p>
            <a:r>
              <a:rPr lang="en-AU" sz="1400" dirty="0">
                <a:solidFill>
                  <a:schemeClr val="bg2">
                    <a:lumMod val="65000"/>
                  </a:schemeClr>
                </a:solidFill>
              </a:rPr>
              <a:t>unused</a:t>
            </a:r>
          </a:p>
          <a:p>
            <a:r>
              <a:rPr lang="en-AU" sz="1400" dirty="0">
                <a:solidFill>
                  <a:schemeClr val="bg2">
                    <a:lumMod val="65000"/>
                  </a:schemeClr>
                </a:solidFill>
              </a:rPr>
              <a:t>extraction </a:t>
            </a:r>
          </a:p>
        </p:txBody>
      </p:sp>
      <p:grpSp>
        <p:nvGrpSpPr>
          <p:cNvPr id="110" name="Group 109"/>
          <p:cNvGrpSpPr/>
          <p:nvPr/>
        </p:nvGrpSpPr>
        <p:grpSpPr>
          <a:xfrm>
            <a:off x="251520" y="1268760"/>
            <a:ext cx="2232248" cy="2880320"/>
            <a:chOff x="251520" y="1268760"/>
            <a:chExt cx="2232248" cy="2880320"/>
          </a:xfrm>
        </p:grpSpPr>
        <p:sp>
          <p:nvSpPr>
            <p:cNvPr id="86" name="Pentagon 85"/>
            <p:cNvSpPr/>
            <p:nvPr/>
          </p:nvSpPr>
          <p:spPr>
            <a:xfrm>
              <a:off x="1475656" y="2276872"/>
              <a:ext cx="100811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IM</a:t>
              </a:r>
            </a:p>
          </p:txBody>
        </p:sp>
        <p:sp>
          <p:nvSpPr>
            <p:cNvPr id="92" name="Pentagon 91"/>
            <p:cNvSpPr/>
            <p:nvPr/>
          </p:nvSpPr>
          <p:spPr>
            <a:xfrm>
              <a:off x="677863" y="1844824"/>
              <a:ext cx="1805905" cy="1584176"/>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TextBox 93"/>
            <p:cNvSpPr txBox="1"/>
            <p:nvPr/>
          </p:nvSpPr>
          <p:spPr>
            <a:xfrm>
              <a:off x="683568" y="1844824"/>
              <a:ext cx="869149" cy="369332"/>
            </a:xfrm>
            <a:prstGeom prst="rect">
              <a:avLst/>
            </a:prstGeom>
            <a:noFill/>
          </p:spPr>
          <p:txBody>
            <a:bodyPr wrap="none" rtlCol="0">
              <a:spAutoFit/>
            </a:bodyPr>
            <a:lstStyle/>
            <a:p>
              <a:r>
                <a:rPr lang="en-AU" dirty="0">
                  <a:solidFill>
                    <a:schemeClr val="accent1">
                      <a:lumMod val="75000"/>
                    </a:schemeClr>
                  </a:solidFill>
                </a:rPr>
                <a:t>RME</a:t>
              </a:r>
              <a:r>
                <a:rPr lang="en-AU" baseline="-25000" dirty="0">
                  <a:solidFill>
                    <a:schemeClr val="accent1">
                      <a:lumMod val="75000"/>
                    </a:schemeClr>
                  </a:solidFill>
                </a:rPr>
                <a:t>IM</a:t>
              </a:r>
            </a:p>
          </p:txBody>
        </p:sp>
        <p:sp>
          <p:nvSpPr>
            <p:cNvPr id="99" name="TextBox 98"/>
            <p:cNvSpPr txBox="1"/>
            <p:nvPr/>
          </p:nvSpPr>
          <p:spPr>
            <a:xfrm>
              <a:off x="251520" y="3841303"/>
              <a:ext cx="1646605" cy="307777"/>
            </a:xfrm>
            <a:prstGeom prst="rect">
              <a:avLst/>
            </a:prstGeom>
            <a:noFill/>
          </p:spPr>
          <p:txBody>
            <a:bodyPr wrap="none" rtlCol="0">
              <a:spAutoFit/>
            </a:bodyPr>
            <a:lstStyle/>
            <a:p>
              <a:r>
                <a:rPr lang="en-AU" sz="1400" dirty="0">
                  <a:solidFill>
                    <a:schemeClr val="bg2">
                      <a:lumMod val="65000"/>
                    </a:schemeClr>
                  </a:solidFill>
                </a:rPr>
                <a:t>unused extraction </a:t>
              </a:r>
            </a:p>
          </p:txBody>
        </p:sp>
        <p:sp>
          <p:nvSpPr>
            <p:cNvPr id="103" name="Pentagon 102"/>
            <p:cNvSpPr/>
            <p:nvPr/>
          </p:nvSpPr>
          <p:spPr>
            <a:xfrm>
              <a:off x="251520" y="1268760"/>
              <a:ext cx="2232248" cy="2877938"/>
            </a:xfrm>
            <a:prstGeom prst="homePlate">
              <a:avLst>
                <a:gd name="adj" fmla="val 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1" name="Group 110"/>
          <p:cNvGrpSpPr/>
          <p:nvPr/>
        </p:nvGrpSpPr>
        <p:grpSpPr>
          <a:xfrm>
            <a:off x="2555776" y="1844824"/>
            <a:ext cx="3888432" cy="4032448"/>
            <a:chOff x="2555776" y="1844824"/>
            <a:chExt cx="3888432" cy="4032448"/>
          </a:xfrm>
        </p:grpSpPr>
        <p:sp>
          <p:nvSpPr>
            <p:cNvPr id="104" name="Pentagon 103"/>
            <p:cNvSpPr/>
            <p:nvPr/>
          </p:nvSpPr>
          <p:spPr>
            <a:xfrm>
              <a:off x="2627784" y="2567286"/>
              <a:ext cx="2232248" cy="2877938"/>
            </a:xfrm>
            <a:prstGeom prst="homePlate">
              <a:avLst>
                <a:gd name="adj" fmla="val 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p:cNvSpPr/>
            <p:nvPr/>
          </p:nvSpPr>
          <p:spPr>
            <a:xfrm>
              <a:off x="2555776" y="1844824"/>
              <a:ext cx="3888432"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Pentagon 87"/>
            <p:cNvSpPr/>
            <p:nvPr/>
          </p:nvSpPr>
          <p:spPr>
            <a:xfrm>
              <a:off x="2627784" y="3140968"/>
              <a:ext cx="1008112" cy="1728192"/>
            </a:xfrm>
            <a:prstGeom prst="homePlate">
              <a:avLst>
                <a:gd name="adj" fmla="val 31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DE</a:t>
              </a:r>
            </a:p>
          </p:txBody>
        </p:sp>
        <p:sp>
          <p:nvSpPr>
            <p:cNvPr id="89" name="Rectangle 88"/>
            <p:cNvSpPr/>
            <p:nvPr/>
          </p:nvSpPr>
          <p:spPr>
            <a:xfrm>
              <a:off x="3995936" y="4941168"/>
              <a:ext cx="115212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Stock</a:t>
              </a:r>
            </a:p>
          </p:txBody>
        </p:sp>
        <p:sp>
          <p:nvSpPr>
            <p:cNvPr id="90" name="Pentagon 89"/>
            <p:cNvSpPr/>
            <p:nvPr/>
          </p:nvSpPr>
          <p:spPr>
            <a:xfrm>
              <a:off x="3995936" y="4293096"/>
              <a:ext cx="1152128" cy="57606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NAS</a:t>
              </a:r>
            </a:p>
          </p:txBody>
        </p:sp>
        <p:sp>
          <p:nvSpPr>
            <p:cNvPr id="91" name="Pentagon 90"/>
            <p:cNvSpPr/>
            <p:nvPr/>
          </p:nvSpPr>
          <p:spPr>
            <a:xfrm>
              <a:off x="5364088" y="3140967"/>
              <a:ext cx="1008112" cy="1149747"/>
            </a:xfrm>
            <a:prstGeom prst="homePlate">
              <a:avLst>
                <a:gd name="adj" fmla="val 34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DPO</a:t>
              </a:r>
            </a:p>
          </p:txBody>
        </p:sp>
      </p:grpSp>
      <p:sp>
        <p:nvSpPr>
          <p:cNvPr id="25" name="Footer Placeholder 3"/>
          <p:cNvSpPr>
            <a:spLocks noGrp="1"/>
          </p:cNvSpPr>
          <p:nvPr>
            <p:ph type="ftr" sz="quarter" idx="4294967295"/>
          </p:nvPr>
        </p:nvSpPr>
        <p:spPr>
          <a:xfrm>
            <a:off x="677863" y="6503988"/>
            <a:ext cx="6083300" cy="123825"/>
          </a:xfrm>
          <a:prstGeom prst="rect">
            <a:avLst/>
          </a:prstGeom>
        </p:spPr>
        <p:txBody>
          <a:bodyPr/>
          <a:lstStyle/>
          <a:p>
            <a:r>
              <a:rPr lang="en-US" dirty="0"/>
              <a:t>Measuring progress of material circularity in Japan and globally: is there a need for new indicators? </a:t>
            </a:r>
            <a:r>
              <a:rPr lang="en-AU" dirty="0"/>
              <a:t>|  Heinz Schandl</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180" y="221544"/>
            <a:ext cx="781970" cy="690355"/>
          </a:xfrm>
          <a:prstGeom prst="rect">
            <a:avLst/>
          </a:prstGeom>
        </p:spPr>
      </p:pic>
    </p:spTree>
    <p:extLst>
      <p:ext uri="{BB962C8B-B14F-4D97-AF65-F5344CB8AC3E}">
        <p14:creationId xmlns:p14="http://schemas.microsoft.com/office/powerpoint/2010/main" val="11211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MFA Accounting modules</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9</a:t>
            </a:fld>
            <a:r>
              <a:rPr lang="en-AU"/>
              <a:t>  |</a:t>
            </a:r>
            <a:endParaRPr lang="en-AU" dirty="0"/>
          </a:p>
        </p:txBody>
      </p:sp>
      <p:sp>
        <p:nvSpPr>
          <p:cNvPr id="6" name="TextBox 5"/>
          <p:cNvSpPr txBox="1"/>
          <p:nvPr/>
        </p:nvSpPr>
        <p:spPr>
          <a:xfrm>
            <a:off x="755576" y="1772816"/>
            <a:ext cx="7292959" cy="369332"/>
          </a:xfrm>
          <a:prstGeom prst="rect">
            <a:avLst/>
          </a:prstGeom>
          <a:solidFill>
            <a:schemeClr val="accent1">
              <a:lumMod val="75000"/>
            </a:schemeClr>
          </a:solidFill>
          <a:ln>
            <a:solidFill>
              <a:schemeClr val="tx1"/>
            </a:solidFill>
          </a:ln>
        </p:spPr>
        <p:txBody>
          <a:bodyPr wrap="none" rtlCol="0">
            <a:spAutoFit/>
          </a:bodyPr>
          <a:lstStyle/>
          <a:p>
            <a:r>
              <a:rPr lang="en-AU" b="1" dirty="0"/>
              <a:t>Module 1: Direct material flows (Domestic Extraction, Imports and Exports</a:t>
            </a:r>
          </a:p>
        </p:txBody>
      </p:sp>
      <p:sp>
        <p:nvSpPr>
          <p:cNvPr id="8" name="TextBox 7"/>
          <p:cNvSpPr txBox="1"/>
          <p:nvPr/>
        </p:nvSpPr>
        <p:spPr>
          <a:xfrm>
            <a:off x="755576" y="2283436"/>
            <a:ext cx="7292959" cy="646331"/>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2: Indirect material flows (Raw material equivalents of trade,</a:t>
            </a:r>
          </a:p>
          <a:p>
            <a:r>
              <a:rPr lang="en-AU" dirty="0"/>
              <a:t>	  material footprint)</a:t>
            </a:r>
          </a:p>
        </p:txBody>
      </p:sp>
      <p:sp>
        <p:nvSpPr>
          <p:cNvPr id="9" name="TextBox 8"/>
          <p:cNvSpPr txBox="1"/>
          <p:nvPr/>
        </p:nvSpPr>
        <p:spPr>
          <a:xfrm>
            <a:off x="778998" y="3071055"/>
            <a:ext cx="7269537" cy="369332"/>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3: Waste and emissions (Domestic processed output)</a:t>
            </a:r>
          </a:p>
        </p:txBody>
      </p:sp>
      <p:sp>
        <p:nvSpPr>
          <p:cNvPr id="10" name="TextBox 9"/>
          <p:cNvSpPr txBox="1"/>
          <p:nvPr/>
        </p:nvSpPr>
        <p:spPr>
          <a:xfrm>
            <a:off x="778997" y="3565179"/>
            <a:ext cx="7269538" cy="369332"/>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4: Material balance and stock accounts (Net Additions to Stock)</a:t>
            </a:r>
          </a:p>
        </p:txBody>
      </p:sp>
      <p:sp>
        <p:nvSpPr>
          <p:cNvPr id="11" name="TextBox 10"/>
          <p:cNvSpPr txBox="1"/>
          <p:nvPr/>
        </p:nvSpPr>
        <p:spPr>
          <a:xfrm>
            <a:off x="768465" y="4059303"/>
            <a:ext cx="7280070" cy="369332"/>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5: Unused extraction</a:t>
            </a:r>
          </a:p>
        </p:txBody>
      </p:sp>
      <p:sp>
        <p:nvSpPr>
          <p:cNvPr id="12" name="TextBox 11"/>
          <p:cNvSpPr txBox="1"/>
          <p:nvPr/>
        </p:nvSpPr>
        <p:spPr>
          <a:xfrm>
            <a:off x="768464" y="4518557"/>
            <a:ext cx="7280071" cy="646331"/>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6: Material flow accounts by industry sector (Physical Input-	 	  Output Tables)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412" y="263369"/>
            <a:ext cx="764211" cy="674676"/>
          </a:xfrm>
          <a:prstGeom prst="rect">
            <a:avLst/>
          </a:prstGeom>
        </p:spPr>
      </p:pic>
    </p:spTree>
    <p:extLst>
      <p:ext uri="{BB962C8B-B14F-4D97-AF65-F5344CB8AC3E}">
        <p14:creationId xmlns:p14="http://schemas.microsoft.com/office/powerpoint/2010/main" val="643701906"/>
      </p:ext>
    </p:extLst>
  </p:cSld>
  <p:clrMapOvr>
    <a:masterClrMapping/>
  </p:clrMapOvr>
</p:sld>
</file>

<file path=ppt/theme/theme1.xml><?xml version="1.0" encoding="utf-8"?>
<a:theme xmlns:a="http://schemas.openxmlformats.org/drawingml/2006/main" name="CSIRO Theme">
  <a:themeElements>
    <a:clrScheme name="CSIRO Mint">
      <a:dk1>
        <a:sysClr val="windowText" lastClr="000000"/>
      </a:dk1>
      <a:lt1>
        <a:srgbClr val="FFFFFF"/>
      </a:lt1>
      <a:dk2>
        <a:srgbClr val="000000"/>
      </a:dk2>
      <a:lt2>
        <a:srgbClr val="FFFFFF"/>
      </a:lt2>
      <a:accent1>
        <a:srgbClr val="71CC98"/>
      </a:accent1>
      <a:accent2>
        <a:srgbClr val="007A53"/>
      </a:accent2>
      <a:accent3>
        <a:srgbClr val="00A9CE"/>
      </a:accent3>
      <a:accent4>
        <a:srgbClr val="00313C"/>
      </a:accent4>
      <a:accent5>
        <a:srgbClr val="78BE20"/>
      </a:accent5>
      <a:accent6>
        <a:srgbClr val="4A7729"/>
      </a:accent6>
      <a:hlink>
        <a:srgbClr val="9FAEE5"/>
      </a:hlink>
      <a:folHlink>
        <a:srgbClr val="1E22AA"/>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285</TotalTime>
  <Words>4514</Words>
  <Application>Microsoft Office PowerPoint</Application>
  <PresentationFormat>On-screen Show (4:3)</PresentationFormat>
  <Paragraphs>897</Paragraphs>
  <Slides>46</Slides>
  <Notes>46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Tw Cen MT</vt:lpstr>
      <vt:lpstr>CSIRO Theme</vt:lpstr>
      <vt:lpstr>Webinar 1</vt:lpstr>
      <vt:lpstr>Welcome and introduction of webinar and participants</vt:lpstr>
      <vt:lpstr>Content of webinar 1</vt:lpstr>
      <vt:lpstr>Style of delivery</vt:lpstr>
      <vt:lpstr>Webinar participants</vt:lpstr>
      <vt:lpstr>Introduction to MFA accounts, the Manual, its Purpose and the Engagement with ONS</vt:lpstr>
      <vt:lpstr>Evidence based environmental (and economic) policy</vt:lpstr>
      <vt:lpstr>Overall structure of material flow accounts</vt:lpstr>
      <vt:lpstr>MFA Accounting modules</vt:lpstr>
      <vt:lpstr>MFA indicators</vt:lpstr>
      <vt:lpstr>Natural resource use in the context of 2030 development agenda and the SDG’s </vt:lpstr>
      <vt:lpstr>Material Flow Accounts and Indicators for SDG Monitoring</vt:lpstr>
      <vt:lpstr>MFA Indicators adopted by IAEG</vt:lpstr>
      <vt:lpstr>Current reporting of mfa</vt:lpstr>
      <vt:lpstr>Why physical accounts and some preliminary results for the Philippines and Laos?</vt:lpstr>
      <vt:lpstr>What are physical accounts?</vt:lpstr>
      <vt:lpstr>Total environmental pressure from domestic extraction</vt:lpstr>
      <vt:lpstr>Relative environmental pressure exerted by DE, per capita </vt:lpstr>
      <vt:lpstr>Intensity of environmental pressure</vt:lpstr>
      <vt:lpstr>Material efficiency (creation of GDP from resource consumption)</vt:lpstr>
      <vt:lpstr>Local environmental loads imposed for consumption in other countries</vt:lpstr>
      <vt:lpstr>Domestic extraction of biomass</vt:lpstr>
      <vt:lpstr>Origins of current manual </vt:lpstr>
      <vt:lpstr>Why the emphasis on domestic extraction?</vt:lpstr>
      <vt:lpstr>A.1 Biomass – structure of MFA account</vt:lpstr>
      <vt:lpstr>Compiling A.1.1 Crops – First check if you are already compiling data</vt:lpstr>
      <vt:lpstr>Compiling A.1.1 Crops – If FAO has official data (blue), someone is providing it</vt:lpstr>
      <vt:lpstr>FAO also compiles other biomass accounts, check if you are reporting for those</vt:lpstr>
      <vt:lpstr>Feedback / workshop prep. questions: Who might have local biomass coefficients and other data?</vt:lpstr>
      <vt:lpstr>Domestic Extraction of Fossil Fuels</vt:lpstr>
      <vt:lpstr>A.4  Fossil fuels– structure of MFA account</vt:lpstr>
      <vt:lpstr>Compiling A.4 Fossil fuels – Are you already compiling data?</vt:lpstr>
      <vt:lpstr>Reporting energy according to IEA or UNSD specifications</vt:lpstr>
      <vt:lpstr>Feedback / workshop prep. questions: Fossil fuels (and energy statistics more generally)</vt:lpstr>
      <vt:lpstr>Domestic Extraction of Metal Ores</vt:lpstr>
      <vt:lpstr>A.2  Metal ores and M.2 Metal content –  structure of MFA account</vt:lpstr>
      <vt:lpstr>Metal ores accounts have key differences to others</vt:lpstr>
      <vt:lpstr>Compiling A.2 Metal ores and M.2 Metal content </vt:lpstr>
      <vt:lpstr>Compiling A.2 Metal ores and M.2 Metal content </vt:lpstr>
      <vt:lpstr>Feedback / workshop prep. questions: Metal ores</vt:lpstr>
      <vt:lpstr>Domestic Extraction of Non-metallic Minerals</vt:lpstr>
      <vt:lpstr>A.3  Non-metallic minerals – structure of MFA account</vt:lpstr>
      <vt:lpstr>Non-metallic mineral  -  specific data characteristics and problems</vt:lpstr>
      <vt:lpstr>Non-metallic mineral  - Calculation of construction minerals</vt:lpstr>
      <vt:lpstr>Feedback / workshop prep. questions: Non-metallic minerals</vt:lpstr>
      <vt:lpstr>Thank you</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1</dc:title>
  <dc:creator>Schandl, Heinz (L&amp;W, Black Mountain)</dc:creator>
  <cp:lastModifiedBy>Diana Ngina - Affiliate</cp:lastModifiedBy>
  <cp:revision>24</cp:revision>
  <cp:lastPrinted>2017-11-06T00:54:26Z</cp:lastPrinted>
  <dcterms:created xsi:type="dcterms:W3CDTF">2017-11-02T02:34:27Z</dcterms:created>
  <dcterms:modified xsi:type="dcterms:W3CDTF">2018-08-13T09:17:22Z</dcterms:modified>
</cp:coreProperties>
</file>