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256" r:id="rId2"/>
    <p:sldId id="287" r:id="rId3"/>
    <p:sldId id="279" r:id="rId4"/>
    <p:sldId id="282" r:id="rId5"/>
    <p:sldId id="283" r:id="rId6"/>
    <p:sldId id="284" r:id="rId7"/>
    <p:sldId id="268" r:id="rId8"/>
    <p:sldId id="289" r:id="rId9"/>
    <p:sldId id="270" r:id="rId10"/>
    <p:sldId id="271" r:id="rId11"/>
    <p:sldId id="273" r:id="rId12"/>
    <p:sldId id="290" r:id="rId13"/>
    <p:sldId id="292" r:id="rId14"/>
    <p:sldId id="269" r:id="rId15"/>
    <p:sldId id="288" r:id="rId16"/>
    <p:sldId id="293" r:id="rId17"/>
    <p:sldId id="275" r:id="rId18"/>
    <p:sldId id="276" r:id="rId19"/>
    <p:sldId id="277" r:id="rId20"/>
    <p:sldId id="278" r:id="rId21"/>
    <p:sldId id="294" r:id="rId22"/>
    <p:sldId id="266" r:id="rId23"/>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13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272"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407"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543"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5679"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2814"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19995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08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94660"/>
  </p:normalViewPr>
  <p:slideViewPr>
    <p:cSldViewPr>
      <p:cViewPr varScale="1">
        <p:scale>
          <a:sx n="101" d="100"/>
          <a:sy n="101" d="100"/>
        </p:scale>
        <p:origin x="29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98" name="Shape 598"/>
          <p:cNvSpPr>
            <a:spLocks noGrp="1" noRot="1" noChangeAspect="1"/>
          </p:cNvSpPr>
          <p:nvPr>
            <p:ph type="sldImg"/>
          </p:nvPr>
        </p:nvSpPr>
        <p:spPr>
          <a:xfrm>
            <a:off x="1143000" y="685800"/>
            <a:ext cx="4572000" cy="3429000"/>
          </a:xfrm>
          <a:prstGeom prst="rect">
            <a:avLst/>
          </a:prstGeom>
        </p:spPr>
        <p:txBody>
          <a:bodyPr/>
          <a:lstStyle/>
          <a:p>
            <a:endParaRPr/>
          </a:p>
        </p:txBody>
      </p:sp>
      <p:sp>
        <p:nvSpPr>
          <p:cNvPr id="599" name="Shape 59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104556004"/>
      </p:ext>
    </p:extLst>
  </p:cSld>
  <p:clrMap bg1="lt1" tx1="dk1" bg2="lt2" tx2="dk2" accent1="accent1" accent2="accent2" accent3="accent3" accent4="accent4" accent5="accent5" accent6="accent6" hlink="hlink" folHlink="folHlink"/>
  <p:notesStyle>
    <a:lvl1pPr defTabSz="457136" latinLnBrk="0">
      <a:defRPr sz="1200">
        <a:latin typeface="+mj-lt"/>
        <a:ea typeface="+mj-ea"/>
        <a:cs typeface="+mj-cs"/>
        <a:sym typeface="Calibri"/>
      </a:defRPr>
    </a:lvl1pPr>
    <a:lvl2pPr indent="228600" defTabSz="457136" latinLnBrk="0">
      <a:defRPr sz="1200">
        <a:latin typeface="+mj-lt"/>
        <a:ea typeface="+mj-ea"/>
        <a:cs typeface="+mj-cs"/>
        <a:sym typeface="Calibri"/>
      </a:defRPr>
    </a:lvl2pPr>
    <a:lvl3pPr indent="457200" defTabSz="457136" latinLnBrk="0">
      <a:defRPr sz="1200">
        <a:latin typeface="+mj-lt"/>
        <a:ea typeface="+mj-ea"/>
        <a:cs typeface="+mj-cs"/>
        <a:sym typeface="Calibri"/>
      </a:defRPr>
    </a:lvl3pPr>
    <a:lvl4pPr indent="685800" defTabSz="457136" latinLnBrk="0">
      <a:defRPr sz="1200">
        <a:latin typeface="+mj-lt"/>
        <a:ea typeface="+mj-ea"/>
        <a:cs typeface="+mj-cs"/>
        <a:sym typeface="Calibri"/>
      </a:defRPr>
    </a:lvl4pPr>
    <a:lvl5pPr indent="914400" defTabSz="457136" latinLnBrk="0">
      <a:defRPr sz="1200">
        <a:latin typeface="+mj-lt"/>
        <a:ea typeface="+mj-ea"/>
        <a:cs typeface="+mj-cs"/>
        <a:sym typeface="Calibri"/>
      </a:defRPr>
    </a:lvl5pPr>
    <a:lvl6pPr indent="1143000" defTabSz="457136" latinLnBrk="0">
      <a:defRPr sz="1200">
        <a:latin typeface="+mj-lt"/>
        <a:ea typeface="+mj-ea"/>
        <a:cs typeface="+mj-cs"/>
        <a:sym typeface="Calibri"/>
      </a:defRPr>
    </a:lvl6pPr>
    <a:lvl7pPr indent="1371600" defTabSz="457136" latinLnBrk="0">
      <a:defRPr sz="1200">
        <a:latin typeface="+mj-lt"/>
        <a:ea typeface="+mj-ea"/>
        <a:cs typeface="+mj-cs"/>
        <a:sym typeface="Calibri"/>
      </a:defRPr>
    </a:lvl7pPr>
    <a:lvl8pPr indent="1600200" defTabSz="457136" latinLnBrk="0">
      <a:defRPr sz="1200">
        <a:latin typeface="+mj-lt"/>
        <a:ea typeface="+mj-ea"/>
        <a:cs typeface="+mj-cs"/>
        <a:sym typeface="Calibri"/>
      </a:defRPr>
    </a:lvl8pPr>
    <a:lvl9pPr indent="1828800" defTabSz="457136"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Slide Image Placeholder 1"/>
          <p:cNvSpPr>
            <a:spLocks noGrp="1" noRot="1" noChangeAspect="1"/>
          </p:cNvSpPr>
          <p:nvPr>
            <p:ph type="sldImg"/>
          </p:nvPr>
        </p:nvSpPr>
        <p:spPr>
          <a:ln/>
        </p:spPr>
      </p:sp>
      <p:sp>
        <p:nvSpPr>
          <p:cNvPr id="1904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x-none" dirty="0"/>
              <a:t>A map can be used to calculate the area of each type of ecosystem</a:t>
            </a:r>
            <a:r>
              <a:rPr lang="en-US" altLang="x-none" baseline="0" dirty="0"/>
              <a:t> or feature in order to generate statistics </a:t>
            </a:r>
          </a:p>
          <a:p>
            <a:r>
              <a:rPr lang="en-US" altLang="x-none" dirty="0"/>
              <a:t>By </a:t>
            </a:r>
            <a:r>
              <a:rPr lang="en-US" altLang="x-none" dirty="0" err="1"/>
              <a:t>User:Staecker</a:t>
            </a:r>
            <a:r>
              <a:rPr lang="en-US" altLang="x-none" dirty="0"/>
              <a:t> - Own work, Public Domain, https://commons.wikimedia.org/w/index.php?curid=658367</a:t>
            </a:r>
          </a:p>
        </p:txBody>
      </p:sp>
      <p:sp>
        <p:nvSpPr>
          <p:cNvPr id="4" name="Date Placeholder 3"/>
          <p:cNvSpPr>
            <a:spLocks noGrp="1"/>
          </p:cNvSpPr>
          <p:nvPr>
            <p:ph type="dt" sz="quarter" idx="1"/>
          </p:nvPr>
        </p:nvSpPr>
        <p:spPr>
          <a:xfrm>
            <a:off x="3884613" y="0"/>
            <a:ext cx="2971800" cy="457200"/>
          </a:xfrm>
          <a:prstGeom prst="rect">
            <a:avLst/>
          </a:prstGeom>
        </p:spPr>
        <p:txBody>
          <a:bodyPr/>
          <a:lstStyle/>
          <a:p>
            <a:pPr>
              <a:defRPr/>
            </a:pPr>
            <a:endParaRPr lang="en-GB">
              <a:solidFill>
                <a:srgbClr val="000000"/>
              </a:solidFill>
            </a:endParaRPr>
          </a:p>
        </p:txBody>
      </p:sp>
      <p:sp>
        <p:nvSpPr>
          <p:cNvPr id="190468" name="Slide Number Placeholder 4"/>
          <p:cNvSpPr>
            <a:spLocks noGrp="1"/>
          </p:cNvSpPr>
          <p:nvPr>
            <p:ph type="sldNum" sz="quarter" idx="5"/>
          </p:nvPr>
        </p:nvSpPr>
        <p:spPr>
          <a:xfrm>
            <a:off x="3884613" y="8685213"/>
            <a:ext cx="29718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AC482143-B693-C449-9979-DDD80AE83CAF}" type="slidenum">
              <a:rPr lang="en-GB" altLang="x-none" sz="1200">
                <a:solidFill>
                  <a:srgbClr val="000000"/>
                </a:solidFill>
              </a:rPr>
              <a:pPr eaLnBrk="1" hangingPunct="1"/>
              <a:t>4</a:t>
            </a:fld>
            <a:endParaRPr lang="en-GB" altLang="x-none" sz="120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Slide Image Placeholder 1"/>
          <p:cNvSpPr>
            <a:spLocks noGrp="1" noRot="1" noChangeAspect="1"/>
          </p:cNvSpPr>
          <p:nvPr>
            <p:ph type="sldImg"/>
          </p:nvPr>
        </p:nvSpPr>
        <p:spPr>
          <a:ln/>
        </p:spPr>
      </p:sp>
      <p:sp>
        <p:nvSpPr>
          <p:cNvPr id="1904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x-none" dirty="0"/>
              <a:t>Or a map of air</a:t>
            </a:r>
            <a:r>
              <a:rPr lang="en-US" altLang="x-none" baseline="0" dirty="0"/>
              <a:t> or water quality monitoring stations can tell the situation at a particular location. Or this same approach applies to data from a census or survey where the statistical data collected is paired with GIS point coordinates.</a:t>
            </a:r>
            <a:endParaRPr lang="en-US" altLang="x-none" dirty="0"/>
          </a:p>
          <a:p>
            <a:r>
              <a:rPr lang="en-US" altLang="x-none" dirty="0"/>
              <a:t>Source:</a:t>
            </a:r>
            <a:r>
              <a:rPr lang="en-US" altLang="x-none" baseline="0" dirty="0"/>
              <a:t> WHO</a:t>
            </a:r>
            <a:endParaRPr lang="en-US" altLang="x-none" dirty="0"/>
          </a:p>
        </p:txBody>
      </p:sp>
      <p:sp>
        <p:nvSpPr>
          <p:cNvPr id="4" name="Date Placeholder 3"/>
          <p:cNvSpPr>
            <a:spLocks noGrp="1"/>
          </p:cNvSpPr>
          <p:nvPr>
            <p:ph type="dt" sz="quarter" idx="1"/>
          </p:nvPr>
        </p:nvSpPr>
        <p:spPr>
          <a:xfrm>
            <a:off x="3884613" y="0"/>
            <a:ext cx="2971800" cy="457200"/>
          </a:xfrm>
          <a:prstGeom prst="rect">
            <a:avLst/>
          </a:prstGeom>
        </p:spPr>
        <p:txBody>
          <a:bodyPr/>
          <a:lstStyle/>
          <a:p>
            <a:pPr>
              <a:defRPr/>
            </a:pPr>
            <a:endParaRPr lang="en-GB">
              <a:solidFill>
                <a:srgbClr val="000000"/>
              </a:solidFill>
            </a:endParaRPr>
          </a:p>
        </p:txBody>
      </p:sp>
      <p:sp>
        <p:nvSpPr>
          <p:cNvPr id="190468" name="Slide Number Placeholder 4"/>
          <p:cNvSpPr>
            <a:spLocks noGrp="1"/>
          </p:cNvSpPr>
          <p:nvPr>
            <p:ph type="sldNum" sz="quarter" idx="5"/>
          </p:nvPr>
        </p:nvSpPr>
        <p:spPr>
          <a:xfrm>
            <a:off x="3884613" y="8685213"/>
            <a:ext cx="29718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AC482143-B693-C449-9979-DDD80AE83CAF}" type="slidenum">
              <a:rPr lang="en-GB" altLang="x-none" sz="1200">
                <a:solidFill>
                  <a:srgbClr val="000000"/>
                </a:solidFill>
              </a:rPr>
              <a:pPr eaLnBrk="1" hangingPunct="1"/>
              <a:t>5</a:t>
            </a:fld>
            <a:endParaRPr lang="en-GB" altLang="x-none" sz="120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 full list of the SDG indicators that</a:t>
            </a:r>
            <a:r>
              <a:rPr lang="en-US" baseline="0" dirty="0"/>
              <a:t> correspond with these numbers go to the IAEG SDG website. These indicators cut across Goal 1 on poverty and disasters, Goal 5 on gender, goal 2 on agriculture, goal 14 on oceans, goal 6 on water, goal 11 on cities, goal 9 on infrastructure, goal 15 on land.</a:t>
            </a:r>
            <a:endParaRPr lang="en-US" dirty="0"/>
          </a:p>
        </p:txBody>
      </p:sp>
    </p:spTree>
    <p:extLst>
      <p:ext uri="{BB962C8B-B14F-4D97-AF65-F5344CB8AC3E}">
        <p14:creationId xmlns:p14="http://schemas.microsoft.com/office/powerpoint/2010/main" val="517029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Shape 11"/>
          <p:cNvSpPr>
            <a:spLocks noGrp="1"/>
          </p:cNvSpPr>
          <p:nvPr>
            <p:ph type="title"/>
          </p:nvPr>
        </p:nvSpPr>
        <p:spPr>
          <a:xfrm>
            <a:off x="685800" y="2130426"/>
            <a:ext cx="7772400" cy="1470026"/>
          </a:xfrm>
          <a:prstGeom prst="rect">
            <a:avLst/>
          </a:prstGeom>
        </p:spPr>
        <p:txBody>
          <a:bodyPr/>
          <a:lstStyle/>
          <a:p>
            <a:r>
              <a:t>Title Text</a:t>
            </a:r>
          </a:p>
        </p:txBody>
      </p:sp>
      <p:sp>
        <p:nvSpPr>
          <p:cNvPr id="12" name="Shape 12"/>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92" name="Shape 92"/>
          <p:cNvSpPr>
            <a:spLocks noGrp="1"/>
          </p:cNvSpPr>
          <p:nvPr>
            <p:ph type="title"/>
          </p:nvPr>
        </p:nvSpPr>
        <p:spPr>
          <a:xfrm>
            <a:off x="685800" y="2130426"/>
            <a:ext cx="7772400" cy="1470026"/>
          </a:xfrm>
          <a:prstGeom prst="rect">
            <a:avLst/>
          </a:prstGeom>
        </p:spPr>
        <p:txBody>
          <a:bodyPr/>
          <a:lstStyle/>
          <a:p>
            <a:r>
              <a:t>Title Text</a:t>
            </a:r>
          </a:p>
        </p:txBody>
      </p:sp>
      <p:sp>
        <p:nvSpPr>
          <p:cNvPr id="93" name="Shape 93"/>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94" name="Shape 9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10" name="Shape 110"/>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111" name="Shape 111"/>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12" name="Shape 11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19" name="Shape 119"/>
          <p:cNvSpPr>
            <a:spLocks noGrp="1"/>
          </p:cNvSpPr>
          <p:nvPr>
            <p:ph type="title"/>
          </p:nvPr>
        </p:nvSpPr>
        <p:spPr>
          <a:prstGeom prst="rect">
            <a:avLst/>
          </a:prstGeom>
        </p:spPr>
        <p:txBody>
          <a:bodyPr/>
          <a:lstStyle/>
          <a:p>
            <a:r>
              <a:t>Title Text</a:t>
            </a:r>
          </a:p>
        </p:txBody>
      </p:sp>
      <p:sp>
        <p:nvSpPr>
          <p:cNvPr id="120" name="Shape 120"/>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121" name="Shape 12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128" name="Shape 128"/>
          <p:cNvSpPr>
            <a:spLocks noGrp="1"/>
          </p:cNvSpPr>
          <p:nvPr>
            <p:ph type="title"/>
          </p:nvPr>
        </p:nvSpPr>
        <p:spPr>
          <a:prstGeom prst="rect">
            <a:avLst/>
          </a:prstGeom>
        </p:spPr>
        <p:txBody>
          <a:bodyPr/>
          <a:lstStyle/>
          <a:p>
            <a:r>
              <a:t>Title Text</a:t>
            </a:r>
          </a:p>
        </p:txBody>
      </p:sp>
      <p:sp>
        <p:nvSpPr>
          <p:cNvPr id="129" name="Shape 129"/>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130" name="Shape 130"/>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131" name="Shape 1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38" name="Shape 138"/>
          <p:cNvSpPr>
            <a:spLocks noGrp="1"/>
          </p:cNvSpPr>
          <p:nvPr>
            <p:ph type="title"/>
          </p:nvPr>
        </p:nvSpPr>
        <p:spPr>
          <a:prstGeom prst="rect">
            <a:avLst/>
          </a:prstGeom>
        </p:spPr>
        <p:txBody>
          <a:bodyPr/>
          <a:lstStyle/>
          <a:p>
            <a:r>
              <a:t>Title Text</a:t>
            </a:r>
          </a:p>
        </p:txBody>
      </p:sp>
      <p:sp>
        <p:nvSpPr>
          <p:cNvPr id="139" name="Shape 13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6" name="Shape 14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153" name="Shape 153"/>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154" name="Shape 154"/>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155" name="Shape 155"/>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156" name="Shape 15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163" name="Shape 163"/>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164" name="Shape 164"/>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165" name="Shape 165"/>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166" name="Shape 16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173" name="Shape 173"/>
          <p:cNvSpPr>
            <a:spLocks noGrp="1"/>
          </p:cNvSpPr>
          <p:nvPr>
            <p:ph type="title"/>
          </p:nvPr>
        </p:nvSpPr>
        <p:spPr>
          <a:xfrm>
            <a:off x="685800" y="2130426"/>
            <a:ext cx="7772400" cy="1470026"/>
          </a:xfrm>
          <a:prstGeom prst="rect">
            <a:avLst/>
          </a:prstGeom>
        </p:spPr>
        <p:txBody>
          <a:bodyPr/>
          <a:lstStyle/>
          <a:p>
            <a:r>
              <a:t>Title Text</a:t>
            </a:r>
          </a:p>
        </p:txBody>
      </p:sp>
      <p:sp>
        <p:nvSpPr>
          <p:cNvPr id="174" name="Shape 174"/>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75" name="Shape 1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82" name="Shape 182"/>
          <p:cNvSpPr>
            <a:spLocks noGrp="1"/>
          </p:cNvSpPr>
          <p:nvPr>
            <p:ph type="title"/>
          </p:nvPr>
        </p:nvSpPr>
        <p:spPr>
          <a:prstGeom prst="rect">
            <a:avLst/>
          </a:prstGeom>
        </p:spPr>
        <p:txBody>
          <a:bodyPr/>
          <a:lstStyle/>
          <a:p>
            <a:r>
              <a:t>Title Text</a:t>
            </a:r>
          </a:p>
        </p:txBody>
      </p:sp>
      <p:sp>
        <p:nvSpPr>
          <p:cNvPr id="183" name="Shape 183"/>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184" name="Shape 18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Title Text</a:t>
            </a:r>
          </a:p>
        </p:txBody>
      </p:sp>
      <p:sp>
        <p:nvSpPr>
          <p:cNvPr id="21" name="Shape 2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91" name="Shape 191"/>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192" name="Shape 192"/>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93" name="Shape 19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200" name="Shape 200"/>
          <p:cNvSpPr>
            <a:spLocks noGrp="1"/>
          </p:cNvSpPr>
          <p:nvPr>
            <p:ph type="title"/>
          </p:nvPr>
        </p:nvSpPr>
        <p:spPr>
          <a:prstGeom prst="rect">
            <a:avLst/>
          </a:prstGeom>
        </p:spPr>
        <p:txBody>
          <a:bodyPr/>
          <a:lstStyle/>
          <a:p>
            <a:r>
              <a:t>Title Text</a:t>
            </a:r>
          </a:p>
        </p:txBody>
      </p:sp>
      <p:sp>
        <p:nvSpPr>
          <p:cNvPr id="201" name="Shape 201"/>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202" name="Shape 20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09" name="Shape 209"/>
          <p:cNvSpPr>
            <a:spLocks noGrp="1"/>
          </p:cNvSpPr>
          <p:nvPr>
            <p:ph type="title"/>
          </p:nvPr>
        </p:nvSpPr>
        <p:spPr>
          <a:prstGeom prst="rect">
            <a:avLst/>
          </a:prstGeom>
        </p:spPr>
        <p:txBody>
          <a:bodyPr/>
          <a:lstStyle/>
          <a:p>
            <a:r>
              <a:t>Title Text</a:t>
            </a:r>
          </a:p>
        </p:txBody>
      </p:sp>
      <p:sp>
        <p:nvSpPr>
          <p:cNvPr id="210" name="Shape 210"/>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211" name="Shape 211"/>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212" name="Shape 21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19" name="Shape 219"/>
          <p:cNvSpPr>
            <a:spLocks noGrp="1"/>
          </p:cNvSpPr>
          <p:nvPr>
            <p:ph type="title"/>
          </p:nvPr>
        </p:nvSpPr>
        <p:spPr>
          <a:prstGeom prst="rect">
            <a:avLst/>
          </a:prstGeom>
        </p:spPr>
        <p:txBody>
          <a:bodyPr/>
          <a:lstStyle/>
          <a:p>
            <a:r>
              <a:t>Title Text</a:t>
            </a:r>
          </a:p>
        </p:txBody>
      </p:sp>
      <p:sp>
        <p:nvSpPr>
          <p:cNvPr id="220" name="Shape 22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227" name="Shape 2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234" name="Shape 234"/>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235" name="Shape 235"/>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236" name="Shape 236"/>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237" name="Shape 23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244" name="Shape 244"/>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245" name="Shape 245"/>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246" name="Shape 246"/>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247" name="Shape 24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72" name="Shape 272"/>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273" name="Shape 273"/>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274" name="Shape 27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281" name="Shape 281"/>
          <p:cNvSpPr>
            <a:spLocks noGrp="1"/>
          </p:cNvSpPr>
          <p:nvPr>
            <p:ph type="title"/>
          </p:nvPr>
        </p:nvSpPr>
        <p:spPr>
          <a:prstGeom prst="rect">
            <a:avLst/>
          </a:prstGeom>
        </p:spPr>
        <p:txBody>
          <a:bodyPr/>
          <a:lstStyle/>
          <a:p>
            <a:r>
              <a:t>Title Text</a:t>
            </a:r>
          </a:p>
        </p:txBody>
      </p:sp>
      <p:sp>
        <p:nvSpPr>
          <p:cNvPr id="282" name="Shape 282"/>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283" name="Shape 28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90" name="Shape 290"/>
          <p:cNvSpPr>
            <a:spLocks noGrp="1"/>
          </p:cNvSpPr>
          <p:nvPr>
            <p:ph type="title"/>
          </p:nvPr>
        </p:nvSpPr>
        <p:spPr>
          <a:prstGeom prst="rect">
            <a:avLst/>
          </a:prstGeom>
        </p:spPr>
        <p:txBody>
          <a:bodyPr/>
          <a:lstStyle/>
          <a:p>
            <a:r>
              <a:t>Title Text</a:t>
            </a:r>
          </a:p>
        </p:txBody>
      </p:sp>
      <p:sp>
        <p:nvSpPr>
          <p:cNvPr id="291" name="Shape 291"/>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292" name="Shape 292"/>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293" name="Shape 29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Shape 29"/>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30" name="Shape 30"/>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300" name="Shape 300"/>
          <p:cNvSpPr>
            <a:spLocks noGrp="1"/>
          </p:cNvSpPr>
          <p:nvPr>
            <p:ph type="title"/>
          </p:nvPr>
        </p:nvSpPr>
        <p:spPr>
          <a:prstGeom prst="rect">
            <a:avLst/>
          </a:prstGeom>
        </p:spPr>
        <p:txBody>
          <a:bodyPr/>
          <a:lstStyle/>
          <a:p>
            <a:r>
              <a:t>Title Text</a:t>
            </a:r>
          </a:p>
        </p:txBody>
      </p:sp>
      <p:sp>
        <p:nvSpPr>
          <p:cNvPr id="301" name="Shape 30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308" name="Shape 30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15" name="Shape 315"/>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316" name="Shape 316"/>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317" name="Shape 317"/>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318" name="Shape 31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325" name="Shape 325"/>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326" name="Shape 326"/>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327" name="Shape 327"/>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328" name="Shape 32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335" name="Shape 335"/>
          <p:cNvSpPr>
            <a:spLocks noGrp="1"/>
          </p:cNvSpPr>
          <p:nvPr>
            <p:ph type="title"/>
          </p:nvPr>
        </p:nvSpPr>
        <p:spPr>
          <a:xfrm>
            <a:off x="685800" y="2130426"/>
            <a:ext cx="7772400" cy="1470026"/>
          </a:xfrm>
          <a:prstGeom prst="rect">
            <a:avLst/>
          </a:prstGeom>
        </p:spPr>
        <p:txBody>
          <a:bodyPr/>
          <a:lstStyle/>
          <a:p>
            <a:r>
              <a:t>Title Text</a:t>
            </a:r>
          </a:p>
        </p:txBody>
      </p:sp>
      <p:sp>
        <p:nvSpPr>
          <p:cNvPr id="336" name="Shape 336"/>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37" name="Shape 33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344" name="Shape 344"/>
          <p:cNvSpPr>
            <a:spLocks noGrp="1"/>
          </p:cNvSpPr>
          <p:nvPr>
            <p:ph type="title"/>
          </p:nvPr>
        </p:nvSpPr>
        <p:spPr>
          <a:prstGeom prst="rect">
            <a:avLst/>
          </a:prstGeom>
        </p:spPr>
        <p:txBody>
          <a:bodyPr/>
          <a:lstStyle/>
          <a:p>
            <a:r>
              <a:t>Title Text</a:t>
            </a:r>
          </a:p>
        </p:txBody>
      </p:sp>
      <p:sp>
        <p:nvSpPr>
          <p:cNvPr id="345" name="Shape 345"/>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346" name="Shape 34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53" name="Shape 353"/>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354" name="Shape 354"/>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55" name="Shape 35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62" name="Shape 362"/>
          <p:cNvSpPr>
            <a:spLocks noGrp="1"/>
          </p:cNvSpPr>
          <p:nvPr>
            <p:ph type="title"/>
          </p:nvPr>
        </p:nvSpPr>
        <p:spPr>
          <a:prstGeom prst="rect">
            <a:avLst/>
          </a:prstGeom>
        </p:spPr>
        <p:txBody>
          <a:bodyPr/>
          <a:lstStyle/>
          <a:p>
            <a:r>
              <a:t>Title Text</a:t>
            </a:r>
          </a:p>
        </p:txBody>
      </p:sp>
      <p:sp>
        <p:nvSpPr>
          <p:cNvPr id="363" name="Shape 363"/>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364" name="Shape 36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371" name="Shape 371"/>
          <p:cNvSpPr>
            <a:spLocks noGrp="1"/>
          </p:cNvSpPr>
          <p:nvPr>
            <p:ph type="title"/>
          </p:nvPr>
        </p:nvSpPr>
        <p:spPr>
          <a:prstGeom prst="rect">
            <a:avLst/>
          </a:prstGeom>
        </p:spPr>
        <p:txBody>
          <a:bodyPr/>
          <a:lstStyle/>
          <a:p>
            <a:r>
              <a:t>Title Text</a:t>
            </a:r>
          </a:p>
        </p:txBody>
      </p:sp>
      <p:sp>
        <p:nvSpPr>
          <p:cNvPr id="372" name="Shape 372"/>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373" name="Shape 373"/>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374" name="Shape 37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381" name="Shape 381"/>
          <p:cNvSpPr>
            <a:spLocks noGrp="1"/>
          </p:cNvSpPr>
          <p:nvPr>
            <p:ph type="title"/>
          </p:nvPr>
        </p:nvSpPr>
        <p:spPr>
          <a:prstGeom prst="rect">
            <a:avLst/>
          </a:prstGeom>
        </p:spPr>
        <p:txBody>
          <a:bodyPr/>
          <a:lstStyle/>
          <a:p>
            <a:r>
              <a:t>Title Text</a:t>
            </a:r>
          </a:p>
        </p:txBody>
      </p:sp>
      <p:sp>
        <p:nvSpPr>
          <p:cNvPr id="382" name="Shape 38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Title Text</a:t>
            </a:r>
          </a:p>
        </p:txBody>
      </p:sp>
      <p:sp>
        <p:nvSpPr>
          <p:cNvPr id="39" name="Shape 39"/>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361868" indent="-533325">
              <a:spcBef>
                <a:spcPts val="600"/>
              </a:spcBef>
              <a:defRPr sz="2800"/>
            </a:lvl5pPr>
          </a:lstStyle>
          <a:p>
            <a:r>
              <a:t>Body Level One</a:t>
            </a:r>
          </a:p>
          <a:p>
            <a:pPr lvl="1"/>
            <a:r>
              <a:t>Body Level Two</a:t>
            </a:r>
          </a:p>
          <a:p>
            <a:pPr lvl="2"/>
            <a:r>
              <a:t>Body Level Three</a:t>
            </a:r>
          </a:p>
          <a:p>
            <a:pPr lvl="3"/>
            <a:r>
              <a:t>Body Level Four</a:t>
            </a:r>
          </a:p>
          <a:p>
            <a:pPr lvl="4"/>
            <a:r>
              <a:t>Body Level Five</a:t>
            </a:r>
          </a:p>
        </p:txBody>
      </p:sp>
      <p:sp>
        <p:nvSpPr>
          <p:cNvPr id="40" name="Shape 4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389" name="Shape 38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96" name="Shape 396"/>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397" name="Shape 397"/>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398" name="Shape 398"/>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399" name="Shape 39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406" name="Shape 406"/>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407" name="Shape 407"/>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408" name="Shape 408"/>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409" name="Shape 40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416" name="Shape 416"/>
          <p:cNvSpPr>
            <a:spLocks noGrp="1"/>
          </p:cNvSpPr>
          <p:nvPr>
            <p:ph type="title"/>
          </p:nvPr>
        </p:nvSpPr>
        <p:spPr>
          <a:xfrm>
            <a:off x="685800" y="2130426"/>
            <a:ext cx="7772400" cy="1470026"/>
          </a:xfrm>
          <a:prstGeom prst="rect">
            <a:avLst/>
          </a:prstGeom>
        </p:spPr>
        <p:txBody>
          <a:bodyPr/>
          <a:lstStyle/>
          <a:p>
            <a:r>
              <a:t>Title Text</a:t>
            </a:r>
          </a:p>
        </p:txBody>
      </p:sp>
      <p:sp>
        <p:nvSpPr>
          <p:cNvPr id="417" name="Shape 417"/>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418" name="Shape 41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425" name="Shape 425"/>
          <p:cNvSpPr>
            <a:spLocks noGrp="1"/>
          </p:cNvSpPr>
          <p:nvPr>
            <p:ph type="title"/>
          </p:nvPr>
        </p:nvSpPr>
        <p:spPr>
          <a:prstGeom prst="rect">
            <a:avLst/>
          </a:prstGeom>
        </p:spPr>
        <p:txBody>
          <a:bodyPr/>
          <a:lstStyle/>
          <a:p>
            <a:r>
              <a:t>Title Text</a:t>
            </a:r>
          </a:p>
        </p:txBody>
      </p:sp>
      <p:sp>
        <p:nvSpPr>
          <p:cNvPr id="426" name="Shape 426"/>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427" name="Shape 4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434" name="Shape 434"/>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435" name="Shape 435"/>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436" name="Shape 43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43" name="Shape 443"/>
          <p:cNvSpPr>
            <a:spLocks noGrp="1"/>
          </p:cNvSpPr>
          <p:nvPr>
            <p:ph type="title"/>
          </p:nvPr>
        </p:nvSpPr>
        <p:spPr>
          <a:prstGeom prst="rect">
            <a:avLst/>
          </a:prstGeom>
        </p:spPr>
        <p:txBody>
          <a:bodyPr/>
          <a:lstStyle/>
          <a:p>
            <a:r>
              <a:t>Title Text</a:t>
            </a:r>
          </a:p>
        </p:txBody>
      </p:sp>
      <p:sp>
        <p:nvSpPr>
          <p:cNvPr id="444" name="Shape 444"/>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445" name="Shape 44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52" name="Shape 452"/>
          <p:cNvSpPr>
            <a:spLocks noGrp="1"/>
          </p:cNvSpPr>
          <p:nvPr>
            <p:ph type="title"/>
          </p:nvPr>
        </p:nvSpPr>
        <p:spPr>
          <a:prstGeom prst="rect">
            <a:avLst/>
          </a:prstGeom>
        </p:spPr>
        <p:txBody>
          <a:bodyPr/>
          <a:lstStyle/>
          <a:p>
            <a:r>
              <a:t>Title Text</a:t>
            </a:r>
          </a:p>
        </p:txBody>
      </p:sp>
      <p:sp>
        <p:nvSpPr>
          <p:cNvPr id="453" name="Shape 453"/>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54" name="Shape 454"/>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455" name="Shape 45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462" name="Shape 462"/>
          <p:cNvSpPr>
            <a:spLocks noGrp="1"/>
          </p:cNvSpPr>
          <p:nvPr>
            <p:ph type="title"/>
          </p:nvPr>
        </p:nvSpPr>
        <p:spPr>
          <a:prstGeom prst="rect">
            <a:avLst/>
          </a:prstGeom>
        </p:spPr>
        <p:txBody>
          <a:bodyPr/>
          <a:lstStyle/>
          <a:p>
            <a:r>
              <a:t>Title Text</a:t>
            </a:r>
          </a:p>
        </p:txBody>
      </p:sp>
      <p:sp>
        <p:nvSpPr>
          <p:cNvPr id="463" name="Shape 46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470" name="Shape 47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Shape 47"/>
          <p:cNvSpPr>
            <a:spLocks noGrp="1"/>
          </p:cNvSpPr>
          <p:nvPr>
            <p:ph type="title"/>
          </p:nvPr>
        </p:nvSpPr>
        <p:spPr>
          <a:prstGeom prst="rect">
            <a:avLst/>
          </a:prstGeom>
        </p:spPr>
        <p:txBody>
          <a:bodyPr/>
          <a:lstStyle/>
          <a:p>
            <a:r>
              <a:t>Title Text</a:t>
            </a:r>
          </a:p>
        </p:txBody>
      </p:sp>
      <p:sp>
        <p:nvSpPr>
          <p:cNvPr id="48" name="Shape 48"/>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Shape 49"/>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477" name="Shape 477"/>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478" name="Shape 478"/>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479" name="Shape 479"/>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480" name="Shape 48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487" name="Shape 487"/>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488" name="Shape 488"/>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489" name="Shape 489"/>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490" name="Shape 49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506" name="Shape 506"/>
          <p:cNvSpPr>
            <a:spLocks noGrp="1"/>
          </p:cNvSpPr>
          <p:nvPr>
            <p:ph type="title"/>
          </p:nvPr>
        </p:nvSpPr>
        <p:spPr>
          <a:prstGeom prst="rect">
            <a:avLst/>
          </a:prstGeom>
        </p:spPr>
        <p:txBody>
          <a:bodyPr/>
          <a:lstStyle/>
          <a:p>
            <a:r>
              <a:t>Title Text</a:t>
            </a:r>
          </a:p>
        </p:txBody>
      </p:sp>
      <p:sp>
        <p:nvSpPr>
          <p:cNvPr id="507" name="Shape 507"/>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508" name="Shape 50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515" name="Shape 515"/>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516" name="Shape 516"/>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517" name="Shape 51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524" name="Shape 524"/>
          <p:cNvSpPr>
            <a:spLocks noGrp="1"/>
          </p:cNvSpPr>
          <p:nvPr>
            <p:ph type="title"/>
          </p:nvPr>
        </p:nvSpPr>
        <p:spPr>
          <a:prstGeom prst="rect">
            <a:avLst/>
          </a:prstGeom>
        </p:spPr>
        <p:txBody>
          <a:bodyPr/>
          <a:lstStyle/>
          <a:p>
            <a:r>
              <a:t>Title Text</a:t>
            </a:r>
          </a:p>
        </p:txBody>
      </p:sp>
      <p:sp>
        <p:nvSpPr>
          <p:cNvPr id="525" name="Shape 525"/>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526" name="Shape 52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533" name="Shape 533"/>
          <p:cNvSpPr>
            <a:spLocks noGrp="1"/>
          </p:cNvSpPr>
          <p:nvPr>
            <p:ph type="title"/>
          </p:nvPr>
        </p:nvSpPr>
        <p:spPr>
          <a:prstGeom prst="rect">
            <a:avLst/>
          </a:prstGeom>
        </p:spPr>
        <p:txBody>
          <a:bodyPr/>
          <a:lstStyle/>
          <a:p>
            <a:r>
              <a:t>Title Text</a:t>
            </a:r>
          </a:p>
        </p:txBody>
      </p:sp>
      <p:sp>
        <p:nvSpPr>
          <p:cNvPr id="534" name="Shape 534"/>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535" name="Shape 535"/>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536" name="Shape 53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43" name="Shape 543"/>
          <p:cNvSpPr>
            <a:spLocks noGrp="1"/>
          </p:cNvSpPr>
          <p:nvPr>
            <p:ph type="title"/>
          </p:nvPr>
        </p:nvSpPr>
        <p:spPr>
          <a:prstGeom prst="rect">
            <a:avLst/>
          </a:prstGeom>
        </p:spPr>
        <p:txBody>
          <a:bodyPr/>
          <a:lstStyle/>
          <a:p>
            <a:r>
              <a:t>Title Text</a:t>
            </a:r>
          </a:p>
        </p:txBody>
      </p:sp>
      <p:sp>
        <p:nvSpPr>
          <p:cNvPr id="544" name="Shape 54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551" name="Shape 55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558" name="Shape 558"/>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559" name="Shape 559"/>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560" name="Shape 560"/>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561" name="Shape 56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568" name="Shape 568"/>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569" name="Shape 569"/>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570" name="Shape 570"/>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571" name="Shape 57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Title Text</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Title &amp; Subtitle">
    <p:bg>
      <p:bgPr>
        <a:blipFill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578" name="Shape 578"/>
          <p:cNvSpPr/>
          <p:nvPr/>
        </p:nvSpPr>
        <p:spPr>
          <a:xfrm flipV="1">
            <a:off x="357187" y="6500810"/>
            <a:ext cx="8429626" cy="4"/>
          </a:xfrm>
          <a:prstGeom prst="line">
            <a:avLst/>
          </a:prstGeom>
          <a:ln w="50800">
            <a:solidFill>
              <a:srgbClr val="444444">
                <a:alpha val="30000"/>
              </a:srgbClr>
            </a:solidFill>
            <a:miter lim="400000"/>
          </a:ln>
        </p:spPr>
        <p:txBody>
          <a:bodyPr lIns="35718" tIns="35718" rIns="35718" bIns="35718" anchor="ctr"/>
          <a:lstStyle/>
          <a:p>
            <a:pPr defTabSz="321468">
              <a:defRPr sz="800">
                <a:latin typeface="+mn-lt"/>
                <a:ea typeface="+mn-ea"/>
                <a:cs typeface="+mn-cs"/>
                <a:sym typeface="Helvetica"/>
              </a:defRPr>
            </a:pPr>
            <a:endParaRPr/>
          </a:p>
        </p:txBody>
      </p:sp>
      <p:sp>
        <p:nvSpPr>
          <p:cNvPr id="579" name="Shape 579"/>
          <p:cNvSpPr/>
          <p:nvPr/>
        </p:nvSpPr>
        <p:spPr>
          <a:xfrm flipV="1">
            <a:off x="357187" y="357187"/>
            <a:ext cx="8429626" cy="1"/>
          </a:xfrm>
          <a:prstGeom prst="line">
            <a:avLst/>
          </a:prstGeom>
          <a:ln w="3175">
            <a:solidFill>
              <a:srgbClr val="444444">
                <a:alpha val="30000"/>
              </a:srgbClr>
            </a:solidFill>
            <a:miter lim="400000"/>
          </a:ln>
        </p:spPr>
        <p:txBody>
          <a:bodyPr lIns="35718" tIns="35718" rIns="35718" bIns="35718" anchor="ctr"/>
          <a:lstStyle/>
          <a:p>
            <a:pPr defTabSz="321468">
              <a:defRPr sz="800">
                <a:latin typeface="+mn-lt"/>
                <a:ea typeface="+mn-ea"/>
                <a:cs typeface="+mn-cs"/>
                <a:sym typeface="Helvetica"/>
              </a:defRPr>
            </a:pPr>
            <a:endParaRPr/>
          </a:p>
        </p:txBody>
      </p:sp>
      <p:sp>
        <p:nvSpPr>
          <p:cNvPr id="580" name="Shape 580"/>
          <p:cNvSpPr/>
          <p:nvPr/>
        </p:nvSpPr>
        <p:spPr>
          <a:xfrm>
            <a:off x="357187" y="3643312"/>
            <a:ext cx="8429626" cy="1"/>
          </a:xfrm>
          <a:prstGeom prst="line">
            <a:avLst/>
          </a:prstGeom>
          <a:ln w="3175">
            <a:solidFill>
              <a:srgbClr val="444444">
                <a:alpha val="30000"/>
              </a:srgbClr>
            </a:solidFill>
            <a:miter lim="400000"/>
          </a:ln>
        </p:spPr>
        <p:txBody>
          <a:bodyPr lIns="35718" tIns="35718" rIns="35718" bIns="35718" anchor="ctr"/>
          <a:lstStyle/>
          <a:p>
            <a:pPr defTabSz="321468">
              <a:defRPr sz="800">
                <a:latin typeface="+mn-lt"/>
                <a:ea typeface="+mn-ea"/>
                <a:cs typeface="+mn-cs"/>
                <a:sym typeface="Helvetica"/>
              </a:defRPr>
            </a:pPr>
            <a:endParaRPr/>
          </a:p>
        </p:txBody>
      </p:sp>
      <p:sp>
        <p:nvSpPr>
          <p:cNvPr id="581" name="Shape 581"/>
          <p:cNvSpPr>
            <a:spLocks noGrp="1"/>
          </p:cNvSpPr>
          <p:nvPr>
            <p:ph type="title"/>
          </p:nvPr>
        </p:nvSpPr>
        <p:spPr>
          <a:xfrm>
            <a:off x="357187" y="2116335"/>
            <a:ext cx="8429626" cy="1428751"/>
          </a:xfrm>
          <a:prstGeom prst="rect">
            <a:avLst/>
          </a:prstGeom>
        </p:spPr>
        <p:txBody>
          <a:bodyPr lIns="35718" tIns="35718" rIns="35718" bIns="35718" anchor="b"/>
          <a:lstStyle>
            <a:lvl1pPr defTabSz="410765">
              <a:lnSpc>
                <a:spcPct val="90000"/>
              </a:lnSpc>
              <a:defRPr cap="all">
                <a:solidFill>
                  <a:srgbClr val="606060"/>
                </a:solidFill>
                <a:latin typeface="Gill Sans Light"/>
                <a:ea typeface="Gill Sans Light"/>
                <a:cs typeface="Gill Sans Light"/>
                <a:sym typeface="Gill Sans Light"/>
              </a:defRPr>
            </a:lvl1pPr>
          </a:lstStyle>
          <a:p>
            <a:r>
              <a:t>Title Text</a:t>
            </a:r>
          </a:p>
        </p:txBody>
      </p:sp>
      <p:sp>
        <p:nvSpPr>
          <p:cNvPr id="582" name="Shape 582"/>
          <p:cNvSpPr>
            <a:spLocks noGrp="1"/>
          </p:cNvSpPr>
          <p:nvPr>
            <p:ph type="body" sz="quarter" idx="1"/>
          </p:nvPr>
        </p:nvSpPr>
        <p:spPr>
          <a:xfrm>
            <a:off x="357187" y="3911203"/>
            <a:ext cx="8429626" cy="580430"/>
          </a:xfrm>
          <a:prstGeom prst="rect">
            <a:avLst/>
          </a:prstGeom>
        </p:spPr>
        <p:txBody>
          <a:bodyPr lIns="35718" tIns="35718" rIns="35718" bIns="35718"/>
          <a:lstStyle>
            <a:lvl1pPr marL="0" indent="0" defTabSz="410765">
              <a:lnSpc>
                <a:spcPct val="120000"/>
              </a:lnSpc>
              <a:spcBef>
                <a:spcPts val="0"/>
              </a:spcBef>
              <a:buSzTx/>
              <a:buFontTx/>
              <a:buNone/>
              <a:defRPr sz="1600">
                <a:solidFill>
                  <a:srgbClr val="606060"/>
                </a:solidFill>
                <a:latin typeface="Gill Sans"/>
                <a:ea typeface="Gill Sans"/>
                <a:cs typeface="Gill Sans"/>
                <a:sym typeface="Gill Sans"/>
              </a:defRPr>
            </a:lvl1pPr>
            <a:lvl2pPr marL="0" indent="228600" defTabSz="410765">
              <a:lnSpc>
                <a:spcPct val="120000"/>
              </a:lnSpc>
              <a:spcBef>
                <a:spcPts val="0"/>
              </a:spcBef>
              <a:buSzTx/>
              <a:buFontTx/>
              <a:buNone/>
              <a:defRPr sz="1600">
                <a:solidFill>
                  <a:srgbClr val="606060"/>
                </a:solidFill>
                <a:latin typeface="Gill Sans"/>
                <a:ea typeface="Gill Sans"/>
                <a:cs typeface="Gill Sans"/>
                <a:sym typeface="Gill Sans"/>
              </a:defRPr>
            </a:lvl2pPr>
            <a:lvl3pPr marL="0" indent="457200" defTabSz="410765">
              <a:lnSpc>
                <a:spcPct val="120000"/>
              </a:lnSpc>
              <a:spcBef>
                <a:spcPts val="0"/>
              </a:spcBef>
              <a:buSzTx/>
              <a:buFontTx/>
              <a:buNone/>
              <a:defRPr sz="1600">
                <a:solidFill>
                  <a:srgbClr val="606060"/>
                </a:solidFill>
                <a:latin typeface="Gill Sans"/>
                <a:ea typeface="Gill Sans"/>
                <a:cs typeface="Gill Sans"/>
                <a:sym typeface="Gill Sans"/>
              </a:defRPr>
            </a:lvl3pPr>
            <a:lvl4pPr marL="0" indent="685800" defTabSz="410765">
              <a:lnSpc>
                <a:spcPct val="120000"/>
              </a:lnSpc>
              <a:spcBef>
                <a:spcPts val="0"/>
              </a:spcBef>
              <a:buSzTx/>
              <a:buFontTx/>
              <a:buNone/>
              <a:defRPr sz="1600">
                <a:solidFill>
                  <a:srgbClr val="606060"/>
                </a:solidFill>
                <a:latin typeface="Gill Sans"/>
                <a:ea typeface="Gill Sans"/>
                <a:cs typeface="Gill Sans"/>
                <a:sym typeface="Gill Sans"/>
              </a:defRPr>
            </a:lvl4pPr>
            <a:lvl5pPr marL="0" indent="914400" defTabSz="410765">
              <a:lnSpc>
                <a:spcPct val="120000"/>
              </a:lnSpc>
              <a:spcBef>
                <a:spcPts val="0"/>
              </a:spcBef>
              <a:buSzTx/>
              <a:buFontTx/>
              <a:buNone/>
              <a:defRPr sz="1600">
                <a:solidFill>
                  <a:srgbClr val="606060"/>
                </a:solidFill>
                <a:latin typeface="Gill Sans"/>
                <a:ea typeface="Gill Sans"/>
                <a:cs typeface="Gill Sans"/>
                <a:sym typeface="Gill Sans"/>
              </a:defRPr>
            </a:lvl5pPr>
          </a:lstStyle>
          <a:p>
            <a:r>
              <a:t>Body Level One</a:t>
            </a:r>
          </a:p>
          <a:p>
            <a:pPr lvl="1"/>
            <a:r>
              <a:t>Body Level Two</a:t>
            </a:r>
          </a:p>
          <a:p>
            <a:pPr lvl="2"/>
            <a:r>
              <a:t>Body Level Three</a:t>
            </a:r>
          </a:p>
          <a:p>
            <a:pPr lvl="3"/>
            <a:r>
              <a:t>Body Level Four</a:t>
            </a:r>
          </a:p>
          <a:p>
            <a:pPr lvl="4"/>
            <a:r>
              <a:t>Body Level Five</a:t>
            </a:r>
          </a:p>
        </p:txBody>
      </p:sp>
      <p:sp>
        <p:nvSpPr>
          <p:cNvPr id="583" name="Shape 583"/>
          <p:cNvSpPr>
            <a:spLocks noGrp="1"/>
          </p:cNvSpPr>
          <p:nvPr>
            <p:ph type="sldNum" sz="quarter" idx="2"/>
          </p:nvPr>
        </p:nvSpPr>
        <p:spPr>
          <a:xfrm>
            <a:off x="8548064" y="6161484"/>
            <a:ext cx="236538" cy="249238"/>
          </a:xfrm>
          <a:prstGeom prst="rect">
            <a:avLst/>
          </a:prstGeom>
        </p:spPr>
        <p:txBody>
          <a:bodyPr lIns="35718" tIns="35718" rIns="35718" bIns="35718" anchor="t"/>
          <a:lstStyle>
            <a:lvl1pPr algn="ctr" defTabSz="410765">
              <a:defRPr>
                <a:solidFill>
                  <a:srgbClr val="606060"/>
                </a:solidFill>
                <a:latin typeface="Gill Sans"/>
                <a:ea typeface="Gill Sans"/>
                <a:cs typeface="Gill Sans"/>
                <a:sym typeface="Gill Sans"/>
              </a:defRPr>
            </a:lvl1pPr>
          </a:lstStyle>
          <a:p>
            <a:fld id="{86CB4B4D-7CA3-9044-876B-883B54F8677D}" type="slidenum">
              <a:t>‹#›</a:t>
            </a:fld>
            <a:endParaRPr/>
          </a:p>
        </p:txBody>
      </p:sp>
    </p:spTree>
  </p:cSld>
  <p:clrMapOvr>
    <a:masterClrMapping/>
  </p:clrMapOvr>
  <p:transition spd="slow" advClick="0">
    <p:randomBar dir="vert"/>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590" name="Shape 590"/>
          <p:cNvSpPr>
            <a:spLocks noGrp="1"/>
          </p:cNvSpPr>
          <p:nvPr>
            <p:ph type="title"/>
          </p:nvPr>
        </p:nvSpPr>
        <p:spPr>
          <a:xfrm>
            <a:off x="685800" y="2130426"/>
            <a:ext cx="7772400" cy="1470026"/>
          </a:xfrm>
          <a:prstGeom prst="rect">
            <a:avLst/>
          </a:prstGeom>
        </p:spPr>
        <p:txBody>
          <a:bodyPr/>
          <a:lstStyle/>
          <a:p>
            <a:r>
              <a:t>Title Text</a:t>
            </a:r>
          </a:p>
        </p:txBody>
      </p:sp>
      <p:sp>
        <p:nvSpPr>
          <p:cNvPr id="591" name="Shape 591"/>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592" name="Shape 59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Shape 72"/>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73" name="Shape 73"/>
          <p:cNvSpPr>
            <a:spLocks noGrp="1"/>
          </p:cNvSpPr>
          <p:nvPr>
            <p:ph type="body" idx="1"/>
          </p:nvPr>
        </p:nvSpPr>
        <p:spPr>
          <a:xfrm>
            <a:off x="3575051" y="273050"/>
            <a:ext cx="5111752" cy="585311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4" name="Shape 74"/>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Shape 82"/>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83" name="Shape 83"/>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84" name="Shape 84"/>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85" name="Shape 8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1" y="274638"/>
            <a:ext cx="8229601" cy="1143001"/>
          </a:xfrm>
          <a:prstGeom prst="rect">
            <a:avLst/>
          </a:prstGeom>
          <a:ln w="12700">
            <a:miter lim="400000"/>
          </a:ln>
          <a:extLst>
            <a:ext uri="{C572A759-6A51-4108-AA02-DFA0A04FC94B}">
              <ma14:wrappingTextBoxFlag xmlns:ma14="http://schemas.microsoft.com/office/mac/drawingml/2011/main" xmlns="" val="1"/>
            </a:ext>
          </a:extLst>
        </p:spPr>
        <p:txBody>
          <a:bodyPr lIns="45713" tIns="45713" rIns="45713" bIns="45713" anchor="ctr">
            <a:normAutofit/>
          </a:bodyPr>
          <a:lstStyle/>
          <a:p>
            <a:r>
              <a:t>Title Text</a:t>
            </a:r>
          </a:p>
        </p:txBody>
      </p:sp>
      <p:sp>
        <p:nvSpPr>
          <p:cNvPr id="3" name="Shape 3"/>
          <p:cNvSpPr>
            <a:spLocks noGrp="1"/>
          </p:cNvSpPr>
          <p:nvPr>
            <p:ph type="body" idx="1"/>
          </p:nvPr>
        </p:nvSpPr>
        <p:spPr>
          <a:xfrm>
            <a:off x="457201" y="1600202"/>
            <a:ext cx="8229601" cy="4525963"/>
          </a:xfrm>
          <a:prstGeom prst="rect">
            <a:avLst/>
          </a:prstGeom>
          <a:ln w="12700">
            <a:miter lim="400000"/>
          </a:ln>
          <a:extLst>
            <a:ext uri="{C572A759-6A51-4108-AA02-DFA0A04FC94B}">
              <ma14:wrappingTextBoxFlag xmlns:ma14="http://schemas.microsoft.com/office/mac/drawingml/2011/main" xmlns="" val="1"/>
            </a:ext>
          </a:extLst>
        </p:spPr>
        <p:txBody>
          <a:bodyPr lIns="45713" tIns="45713" rIns="45713" bIns="45713">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6553200" y="6404301"/>
            <a:ext cx="273643" cy="269227"/>
          </a:xfrm>
          <a:prstGeom prst="rect">
            <a:avLst/>
          </a:prstGeom>
          <a:ln w="12700">
            <a:miter lim="400000"/>
          </a:ln>
        </p:spPr>
        <p:txBody>
          <a:bodyPr wrap="none" lIns="45713" tIns="45713" rIns="45713" bIns="45713" anchor="ctr">
            <a:spAutoFit/>
          </a:bodyPr>
          <a:lstStyle>
            <a:lvl1pPr>
              <a:defRPr sz="1200">
                <a:solidFill>
                  <a:srgbClr val="888888"/>
                </a:solidFill>
                <a:latin typeface="Roboto Regular"/>
                <a:ea typeface="Roboto Regular"/>
                <a:cs typeface="Roboto Regular"/>
                <a:sym typeface="Roboto Regular"/>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8" r:id="rId27"/>
    <p:sldLayoutId id="2147483679" r:id="rId28"/>
    <p:sldLayoutId id="2147483680" r:id="rId29"/>
    <p:sldLayoutId id="2147483681" r:id="rId30"/>
    <p:sldLayoutId id="2147483682" r:id="rId31"/>
    <p:sldLayoutId id="2147483683" r:id="rId32"/>
    <p:sldLayoutId id="2147483684" r:id="rId33"/>
    <p:sldLayoutId id="2147483685" r:id="rId34"/>
    <p:sldLayoutId id="2147483686" r:id="rId35"/>
    <p:sldLayoutId id="2147483687" r:id="rId36"/>
    <p:sldLayoutId id="2147483688" r:id="rId37"/>
    <p:sldLayoutId id="2147483689" r:id="rId38"/>
    <p:sldLayoutId id="2147483690" r:id="rId39"/>
    <p:sldLayoutId id="2147483691" r:id="rId40"/>
    <p:sldLayoutId id="2147483692" r:id="rId41"/>
    <p:sldLayoutId id="2147483693" r:id="rId42"/>
    <p:sldLayoutId id="2147483694" r:id="rId43"/>
    <p:sldLayoutId id="2147483695" r:id="rId44"/>
    <p:sldLayoutId id="2147483696" r:id="rId45"/>
    <p:sldLayoutId id="2147483697" r:id="rId46"/>
    <p:sldLayoutId id="2147483698" r:id="rId47"/>
    <p:sldLayoutId id="2147483699" r:id="rId48"/>
    <p:sldLayoutId id="2147483700" r:id="rId49"/>
    <p:sldLayoutId id="2147483701" r:id="rId50"/>
    <p:sldLayoutId id="2147483702" r:id="rId51"/>
    <p:sldLayoutId id="2147483704" r:id="rId52"/>
    <p:sldLayoutId id="2147483705" r:id="rId53"/>
    <p:sldLayoutId id="2147483706" r:id="rId54"/>
    <p:sldLayoutId id="2147483707" r:id="rId55"/>
    <p:sldLayoutId id="2147483708" r:id="rId56"/>
    <p:sldLayoutId id="2147483709" r:id="rId57"/>
    <p:sldLayoutId id="2147483710" r:id="rId58"/>
    <p:sldLayoutId id="2147483711" r:id="rId59"/>
    <p:sldLayoutId id="2147483712" r:id="rId60"/>
    <p:sldLayoutId id="2147483713" r:id="rId61"/>
  </p:sldLayoutIdLst>
  <p:transition spd="slow" advClick="0">
    <p:randomBar dir="vert"/>
  </p:transition>
  <p:txStyles>
    <p:titleStyle>
      <a:lvl1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1pPr>
      <a:lvl2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2pPr>
      <a:lvl3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3pPr>
      <a:lvl4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4pPr>
      <a:lvl5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5pPr>
      <a:lvl6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6pPr>
      <a:lvl7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7pPr>
      <a:lvl8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8pPr>
      <a:lvl9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9pPr>
    </p:titleStyle>
    <p:bodyStyle>
      <a:lvl1pPr marL="342851" marR="0" indent="-342851"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1pPr>
      <a:lvl2pPr marL="783660" marR="0" indent="-326525"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2pPr>
      <a:lvl3pPr marL="1219029" marR="0" indent="-304757"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3pPr>
      <a:lvl4pPr marL="1737115"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4pPr>
      <a:lvl5pPr marL="2377106" marR="0" indent="-548563"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5pPr>
      <a:lvl6pPr marL="2651387"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6pPr>
      <a:lvl7pPr marL="3108523"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7pPr>
      <a:lvl8pPr marL="3565659"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8pPr>
      <a:lvl9pPr marL="4022795"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9pPr>
    </p:bodyStyle>
    <p:otherStyle>
      <a:lvl1pPr marL="0" marR="0" indent="0"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1pPr>
      <a:lvl2pPr marL="0" marR="0" indent="457136"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2pPr>
      <a:lvl3pPr marL="0" marR="0" indent="914272"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3pPr>
      <a:lvl4pPr marL="0" marR="0" indent="1371407"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4pPr>
      <a:lvl5pPr marL="0" marR="0" indent="1828543"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5pPr>
      <a:lvl6pPr marL="0" marR="0" indent="2285679"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6pPr>
      <a:lvl7pPr marL="0" marR="0" indent="2742814"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7pPr>
      <a:lvl8pPr marL="0" marR="0" indent="3199950"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8pPr>
      <a:lvl9pPr marL="0" marR="0" indent="3657086"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global-surface-water.appspot.com/" TargetMode="External"/><Relationship Id="rId2" Type="http://schemas.openxmlformats.org/officeDocument/2006/relationships/hyperlink" Target="https://www.esa-landcover-cci.org/?q=node/158" TargetMode="External"/><Relationship Id="rId1" Type="http://schemas.openxmlformats.org/officeDocument/2006/relationships/slideLayout" Target="../slideLayouts/slideLayout2.xml"/><Relationship Id="rId5" Type="http://schemas.openxmlformats.org/officeDocument/2006/relationships/hyperlink" Target="http://land.copernicus.eu/pan-european/corine-land-cover" TargetMode="External"/><Relationship Id="rId4" Type="http://schemas.openxmlformats.org/officeDocument/2006/relationships/hyperlink" Target="https://modis-land.gsfc.nasa.gov/"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AEEF"/>
        </a:solidFill>
        <a:effectLst/>
      </p:bgPr>
    </p:bg>
    <p:spTree>
      <p:nvGrpSpPr>
        <p:cNvPr id="1" name=""/>
        <p:cNvGrpSpPr/>
        <p:nvPr/>
      </p:nvGrpSpPr>
      <p:grpSpPr>
        <a:xfrm>
          <a:off x="0" y="0"/>
          <a:ext cx="0" cy="0"/>
          <a:chOff x="0" y="0"/>
          <a:chExt cx="0" cy="0"/>
        </a:xfrm>
      </p:grpSpPr>
      <p:sp>
        <p:nvSpPr>
          <p:cNvPr id="601" name="Shape 601"/>
          <p:cNvSpPr>
            <a:spLocks noGrp="1"/>
          </p:cNvSpPr>
          <p:nvPr>
            <p:ph type="ctrTitle"/>
          </p:nvPr>
        </p:nvSpPr>
        <p:spPr>
          <a:xfrm>
            <a:off x="709071" y="2133600"/>
            <a:ext cx="7679264" cy="2233085"/>
          </a:xfrm>
          <a:prstGeom prst="rect">
            <a:avLst/>
          </a:prstGeom>
        </p:spPr>
        <p:txBody>
          <a:bodyPr lIns="0" tIns="0" rIns="0" bIns="0" anchor="b"/>
          <a:lstStyle/>
          <a:p>
            <a:pPr>
              <a:defRPr sz="4000">
                <a:solidFill>
                  <a:srgbClr val="FFFFFF"/>
                </a:solidFill>
              </a:defRPr>
            </a:pPr>
            <a:r>
              <a:rPr lang="en-US" dirty="0"/>
              <a:t>Land accounting, geospatial data and the </a:t>
            </a:r>
            <a:r>
              <a:rPr dirty="0"/>
              <a:t>2030 Agend</a:t>
            </a:r>
            <a:r>
              <a:rPr lang="en-US" dirty="0"/>
              <a:t>a</a:t>
            </a:r>
            <a:endParaRPr dirty="0"/>
          </a:p>
        </p:txBody>
      </p:sp>
      <p:sp>
        <p:nvSpPr>
          <p:cNvPr id="602" name="Shape 602"/>
          <p:cNvSpPr>
            <a:spLocks noGrp="1"/>
          </p:cNvSpPr>
          <p:nvPr>
            <p:ph type="subTitle" sz="quarter" idx="1"/>
          </p:nvPr>
        </p:nvSpPr>
        <p:spPr>
          <a:xfrm>
            <a:off x="728121" y="4493683"/>
            <a:ext cx="7679264" cy="1271157"/>
          </a:xfrm>
          <a:prstGeom prst="rect">
            <a:avLst/>
          </a:prstGeom>
        </p:spPr>
        <p:txBody>
          <a:bodyPr lIns="0" tIns="0" rIns="0" bIns="0"/>
          <a:lstStyle/>
          <a:p>
            <a:pPr>
              <a:spcBef>
                <a:spcPts val="400"/>
              </a:spcBef>
              <a:defRPr sz="1800" b="1">
                <a:solidFill>
                  <a:srgbClr val="FFFFFF"/>
                </a:solidFill>
              </a:defRPr>
            </a:pPr>
            <a:r>
              <a:rPr lang="en-US" dirty="0"/>
              <a:t>An example</a:t>
            </a:r>
            <a:endParaRPr dirty="0"/>
          </a:p>
        </p:txBody>
      </p:sp>
      <p:sp>
        <p:nvSpPr>
          <p:cNvPr id="603" name="Shape 603"/>
          <p:cNvSpPr/>
          <p:nvPr/>
        </p:nvSpPr>
        <p:spPr>
          <a:xfrm>
            <a:off x="728121" y="4493683"/>
            <a:ext cx="7679264" cy="1"/>
          </a:xfrm>
          <a:prstGeom prst="line">
            <a:avLst/>
          </a:prstGeom>
          <a:ln w="12700">
            <a:solidFill>
              <a:srgbClr val="FFFFFF"/>
            </a:solidFill>
          </a:ln>
        </p:spPr>
        <p:txBody>
          <a:bodyPr lIns="45719" rIns="45719"/>
          <a:lstStyle/>
          <a:p>
            <a:endParaRPr/>
          </a:p>
        </p:txBody>
      </p:sp>
      <p:sp>
        <p:nvSpPr>
          <p:cNvPr id="604" name="Shape 604"/>
          <p:cNvSpPr/>
          <p:nvPr/>
        </p:nvSpPr>
        <p:spPr>
          <a:xfrm>
            <a:off x="728121" y="5790239"/>
            <a:ext cx="7679264" cy="1"/>
          </a:xfrm>
          <a:prstGeom prst="line">
            <a:avLst/>
          </a:prstGeom>
          <a:ln w="12700">
            <a:solidFill>
              <a:srgbClr val="FFFFFF"/>
            </a:solidFill>
          </a:ln>
        </p:spPr>
        <p:txBody>
          <a:bodyPr lIns="45719" rIns="45719"/>
          <a:lstStyle/>
          <a:p>
            <a:endParaRPr/>
          </a:p>
        </p:txBody>
      </p:sp>
      <p:sp>
        <p:nvSpPr>
          <p:cNvPr id="605" name="Shape 605"/>
          <p:cNvSpPr/>
          <p:nvPr/>
        </p:nvSpPr>
        <p:spPr>
          <a:xfrm>
            <a:off x="728121" y="5790239"/>
            <a:ext cx="7679264" cy="165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lnSpcReduction="10000"/>
          </a:bodyPr>
          <a:lstStyle>
            <a:lvl1pPr defTabSz="457200">
              <a:spcBef>
                <a:spcPts val="200"/>
              </a:spcBef>
              <a:defRPr sz="1100">
                <a:solidFill>
                  <a:srgbClr val="FFFFFF"/>
                </a:solidFill>
                <a:latin typeface="Roboto Regular"/>
                <a:ea typeface="Roboto Regular"/>
                <a:cs typeface="Roboto Regular"/>
                <a:sym typeface="Roboto Regular"/>
              </a:defRPr>
            </a:lvl1pPr>
          </a:lstStyle>
          <a:p>
            <a:endParaRPr dirty="0"/>
          </a:p>
        </p:txBody>
      </p:sp>
      <p:pic>
        <p:nvPicPr>
          <p:cNvPr id="606" name="image1.png" descr="UNEnvironment_Logo_English_Short_white.png"/>
          <p:cNvPicPr>
            <a:picLocks noChangeAspect="1"/>
          </p:cNvPicPr>
          <p:nvPr/>
        </p:nvPicPr>
        <p:blipFill>
          <a:blip r:embed="rId2">
            <a:extLst/>
          </a:blip>
          <a:stretch>
            <a:fillRect/>
          </a:stretch>
        </p:blipFill>
        <p:spPr>
          <a:xfrm>
            <a:off x="6258921" y="1"/>
            <a:ext cx="2495615" cy="1619656"/>
          </a:xfrm>
          <a:prstGeom prst="rect">
            <a:avLst/>
          </a:prstGeom>
          <a:ln w="12700">
            <a:miter lim="400000"/>
          </a:ln>
        </p:spPr>
      </p:pic>
    </p:spTree>
  </p:cSld>
  <p:clrMapOvr>
    <a:masterClrMapping/>
  </p:clrMapOvr>
  <p:transition spd="slow" advClick="0">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10</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Earth Observation and land cover</a:t>
            </a:r>
            <a:endParaRPr dirty="0"/>
          </a:p>
        </p:txBody>
      </p:sp>
      <p:sp>
        <p:nvSpPr>
          <p:cNvPr id="629" name="Shape 629"/>
          <p:cNvSpPr/>
          <p:nvPr/>
        </p:nvSpPr>
        <p:spPr>
          <a:xfrm>
            <a:off x="641841" y="1605278"/>
            <a:ext cx="8007368" cy="415498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Two global land cover products: The European Space Agencies (ESA) Climate Change Initiative land cover dataset (CCI-LC) and the United States NASA Moderate resolution Analysis (MODIS) at 250m resolution.</a:t>
            </a:r>
          </a:p>
          <a:p>
            <a:pPr marL="240631" indent="-240631">
              <a:buSzPct val="100000"/>
              <a:buChar char="•"/>
              <a:defRPr sz="2400">
                <a:latin typeface="Roboto Regular"/>
                <a:ea typeface="Roboto Regular"/>
                <a:cs typeface="Roboto Regular"/>
                <a:sym typeface="Roboto Regular"/>
              </a:defRPr>
            </a:pPr>
            <a:r>
              <a:rPr lang="en-US" dirty="0"/>
              <a:t>Both are publically available. </a:t>
            </a:r>
          </a:p>
          <a:p>
            <a:pPr marL="240631" indent="-240631">
              <a:buSzPct val="100000"/>
              <a:buChar char="•"/>
              <a:defRPr sz="2400">
                <a:latin typeface="Roboto Regular"/>
                <a:ea typeface="Roboto Regular"/>
                <a:cs typeface="Roboto Regular"/>
                <a:sym typeface="Roboto Regular"/>
              </a:defRPr>
            </a:pPr>
            <a:r>
              <a:rPr lang="en-US" dirty="0"/>
              <a:t>CCI-LC is proposed for the use in monitoring SDG indicator 15.3.1. </a:t>
            </a:r>
          </a:p>
          <a:p>
            <a:pPr marL="240631" indent="-240631">
              <a:buSzPct val="100000"/>
              <a:buChar char="•"/>
              <a:defRPr sz="2400">
                <a:latin typeface="Roboto Regular"/>
                <a:ea typeface="Roboto Regular"/>
                <a:cs typeface="Roboto Regular"/>
                <a:sym typeface="Roboto Regular"/>
              </a:defRPr>
            </a:pPr>
            <a:r>
              <a:rPr lang="en-US" dirty="0"/>
              <a:t>For water bodies, UN Environment is proposing the Global Surface Water Explorer at 30m resolution (available online)</a:t>
            </a:r>
            <a:br>
              <a:rPr dirty="0"/>
            </a:br>
            <a:endParaRPr dirty="0"/>
          </a:p>
        </p:txBody>
      </p:sp>
    </p:spTree>
    <p:extLst>
      <p:ext uri="{BB962C8B-B14F-4D97-AF65-F5344CB8AC3E}">
        <p14:creationId xmlns:p14="http://schemas.microsoft.com/office/powerpoint/2010/main" val="56392644"/>
      </p:ext>
    </p:extLst>
  </p:cSld>
  <p:clrMapOvr>
    <a:masterClrMapping/>
  </p:clrMapOvr>
  <p:transition spd="slow">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11</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Earth Observation</a:t>
            </a:r>
            <a:endParaRPr dirty="0"/>
          </a:p>
        </p:txBody>
      </p:sp>
      <p:sp>
        <p:nvSpPr>
          <p:cNvPr id="629" name="Shape 629"/>
          <p:cNvSpPr/>
          <p:nvPr/>
        </p:nvSpPr>
        <p:spPr>
          <a:xfrm>
            <a:off x="641841" y="1605278"/>
            <a:ext cx="8007368" cy="4524311"/>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buSzPct val="100000"/>
              <a:defRPr sz="2400">
                <a:latin typeface="Roboto Regular"/>
                <a:ea typeface="Roboto Regular"/>
                <a:cs typeface="Roboto Regular"/>
                <a:sym typeface="Roboto Regular"/>
              </a:defRPr>
            </a:pPr>
            <a:r>
              <a:rPr lang="en-US" dirty="0"/>
              <a:t>There are some resources already available:</a:t>
            </a:r>
          </a:p>
          <a:p>
            <a:pPr marL="240631" indent="-240631">
              <a:buSzPct val="100000"/>
              <a:buChar char="•"/>
              <a:defRPr sz="2400">
                <a:latin typeface="Roboto Regular"/>
                <a:ea typeface="Roboto Regular"/>
                <a:cs typeface="Roboto Regular"/>
                <a:sym typeface="Roboto Regular"/>
              </a:defRPr>
            </a:pPr>
            <a:r>
              <a:rPr lang="en-US" dirty="0"/>
              <a:t>(1) Moderate resolution, 250 m: The Climate Change Initiative Land Cover map (CCI-LC) includes maps of land cover for all countries</a:t>
            </a:r>
          </a:p>
          <a:p>
            <a:pPr marL="240631" indent="-240631">
              <a:buSzPct val="100000"/>
              <a:buChar char="•"/>
              <a:defRPr sz="2400">
                <a:latin typeface="Roboto Regular"/>
                <a:ea typeface="Roboto Regular"/>
                <a:cs typeface="Roboto Regular"/>
                <a:sym typeface="Roboto Regular"/>
              </a:defRPr>
            </a:pPr>
            <a:r>
              <a:rPr lang="en-US" dirty="0"/>
              <a:t>(2) High Resolution, Landsat, 30 m: Maps of water bodies from the Global Surface Water Explorer are publically available and UN Environment is collaborating with NASA on mapping wetlands at 30m resolution.</a:t>
            </a:r>
          </a:p>
          <a:p>
            <a:pPr marL="240631" indent="-240631">
              <a:buSzPct val="100000"/>
              <a:buChar char="•"/>
              <a:defRPr sz="2400">
                <a:latin typeface="Roboto Regular"/>
                <a:ea typeface="Roboto Regular"/>
                <a:cs typeface="Roboto Regular"/>
                <a:sym typeface="Roboto Regular"/>
              </a:defRPr>
            </a:pPr>
            <a:r>
              <a:rPr lang="en-US" dirty="0"/>
              <a:t>(3) Very High Resolution, 0.5 - 2 m: Data is available for purchase. UN Environment with NASA is planning a pilot to test the benefits of this level of resolution.</a:t>
            </a:r>
            <a:br>
              <a:rPr dirty="0"/>
            </a:br>
            <a:endParaRPr dirty="0"/>
          </a:p>
        </p:txBody>
      </p:sp>
    </p:spTree>
    <p:extLst>
      <p:ext uri="{BB962C8B-B14F-4D97-AF65-F5344CB8AC3E}">
        <p14:creationId xmlns:p14="http://schemas.microsoft.com/office/powerpoint/2010/main" val="306371634"/>
      </p:ext>
    </p:extLst>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12</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Earth Observation - challenges</a:t>
            </a:r>
            <a:endParaRPr dirty="0"/>
          </a:p>
        </p:txBody>
      </p:sp>
      <p:sp>
        <p:nvSpPr>
          <p:cNvPr id="629" name="Shape 629"/>
          <p:cNvSpPr/>
          <p:nvPr/>
        </p:nvSpPr>
        <p:spPr>
          <a:xfrm>
            <a:off x="641841" y="1605278"/>
            <a:ext cx="8007368" cy="3416316"/>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Global products may not have the level of detail or exact classification types which are relevant for national stakeholders.</a:t>
            </a:r>
          </a:p>
          <a:p>
            <a:pPr marL="240631" indent="-240631">
              <a:buSzPct val="100000"/>
              <a:buChar char="•"/>
              <a:defRPr sz="2400">
                <a:latin typeface="Roboto Regular"/>
                <a:ea typeface="Roboto Regular"/>
                <a:cs typeface="Roboto Regular"/>
                <a:sym typeface="Roboto Regular"/>
              </a:defRPr>
            </a:pPr>
            <a:endParaRPr lang="en-US" dirty="0"/>
          </a:p>
          <a:p>
            <a:pPr marL="240631" indent="-240631">
              <a:buSzPct val="100000"/>
              <a:buChar char="•"/>
              <a:defRPr sz="2400">
                <a:latin typeface="Roboto Regular"/>
                <a:ea typeface="Roboto Regular"/>
                <a:cs typeface="Roboto Regular"/>
                <a:sym typeface="Roboto Regular"/>
              </a:defRPr>
            </a:pPr>
            <a:r>
              <a:rPr lang="en-US" dirty="0"/>
              <a:t>There is still a need for ground </a:t>
            </a:r>
            <a:r>
              <a:rPr lang="en-US" dirty="0" err="1"/>
              <a:t>truthing</a:t>
            </a:r>
            <a:r>
              <a:rPr lang="en-US" dirty="0"/>
              <a:t> of Earth Observation information.</a:t>
            </a:r>
          </a:p>
          <a:p>
            <a:pPr marL="240631" indent="-240631">
              <a:buSzPct val="100000"/>
              <a:buChar char="•"/>
              <a:defRPr sz="2400">
                <a:latin typeface="Roboto Regular"/>
                <a:ea typeface="Roboto Regular"/>
                <a:cs typeface="Roboto Regular"/>
                <a:sym typeface="Roboto Regular"/>
              </a:defRPr>
            </a:pPr>
            <a:endParaRPr lang="en-US" dirty="0"/>
          </a:p>
          <a:p>
            <a:pPr>
              <a:buSzPct val="100000"/>
              <a:defRPr sz="2400">
                <a:latin typeface="Roboto Regular"/>
                <a:ea typeface="Roboto Regular"/>
                <a:cs typeface="Roboto Regular"/>
                <a:sym typeface="Roboto Regular"/>
              </a:defRPr>
            </a:pPr>
            <a:br>
              <a:rPr dirty="0"/>
            </a:br>
            <a:endParaRPr dirty="0"/>
          </a:p>
        </p:txBody>
      </p:sp>
    </p:spTree>
    <p:extLst>
      <p:ext uri="{BB962C8B-B14F-4D97-AF65-F5344CB8AC3E}">
        <p14:creationId xmlns:p14="http://schemas.microsoft.com/office/powerpoint/2010/main" val="462795202"/>
      </p:ext>
    </p:extLst>
  </p:cSld>
  <p:clrMapOvr>
    <a:masterClrMapping/>
  </p:clrMapOvr>
  <p:transition spd="slow">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13</a:t>
            </a:fld>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2514600" y="2514600"/>
            <a:ext cx="5058832" cy="49244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Land Accounting</a:t>
            </a:r>
            <a:endParaRPr dirty="0"/>
          </a:p>
        </p:txBody>
      </p:sp>
    </p:spTree>
    <p:extLst>
      <p:ext uri="{BB962C8B-B14F-4D97-AF65-F5344CB8AC3E}">
        <p14:creationId xmlns:p14="http://schemas.microsoft.com/office/powerpoint/2010/main" val="672504039"/>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14</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Land accounting</a:t>
            </a:r>
            <a:endParaRP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93800"/>
            <a:ext cx="7534275" cy="4562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392644"/>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15</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595302" y="529652"/>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Turning a map into an account</a:t>
            </a:r>
            <a:endParaRPr dirty="0"/>
          </a:p>
        </p:txBody>
      </p:sp>
      <p:sp>
        <p:nvSpPr>
          <p:cNvPr id="629" name="Shape 629"/>
          <p:cNvSpPr/>
          <p:nvPr/>
        </p:nvSpPr>
        <p:spPr>
          <a:xfrm>
            <a:off x="564069" y="1447800"/>
            <a:ext cx="8007368" cy="830993"/>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buSzPct val="100000"/>
              <a:defRPr sz="2400">
                <a:latin typeface="Roboto Regular"/>
                <a:ea typeface="Roboto Regular"/>
                <a:cs typeface="Roboto Regular"/>
                <a:sym typeface="Roboto Regular"/>
              </a:defRPr>
            </a:pPr>
            <a:br>
              <a:rPr dirty="0"/>
            </a:br>
            <a:endParaRPr dirty="0"/>
          </a:p>
        </p:txBody>
      </p:sp>
      <p:sp>
        <p:nvSpPr>
          <p:cNvPr id="12" name="Shape 629"/>
          <p:cNvSpPr/>
          <p:nvPr/>
        </p:nvSpPr>
        <p:spPr>
          <a:xfrm>
            <a:off x="641841" y="1447800"/>
            <a:ext cx="8007368" cy="1200325"/>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A map is a collection of pixels (which can be counted)</a:t>
            </a:r>
          </a:p>
          <a:p>
            <a:pPr marL="240631" indent="-240631">
              <a:buSzPct val="100000"/>
              <a:buChar char="•"/>
              <a:defRPr sz="2400">
                <a:latin typeface="Roboto Regular"/>
                <a:ea typeface="Roboto Regular"/>
                <a:cs typeface="Roboto Regular"/>
                <a:sym typeface="Roboto Regular"/>
              </a:defRPr>
            </a:pPr>
            <a:r>
              <a:rPr lang="en-US" dirty="0"/>
              <a:t>In the below, red is artificial surfaces, so what percentage of the map is covered by urban areas?</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278" y="3130422"/>
            <a:ext cx="3660756" cy="29491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481653" y="5254497"/>
            <a:ext cx="228600" cy="228600"/>
          </a:xfrm>
          <a:prstGeom prst="rect">
            <a:avLst/>
          </a:prstGeom>
          <a:noFill/>
          <a:ln w="254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136"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cxnSp>
        <p:nvCxnSpPr>
          <p:cNvPr id="6" name="Straight Arrow Connector 5"/>
          <p:cNvCxnSpPr>
            <a:stCxn id="3075" idx="1"/>
          </p:cNvCxnSpPr>
          <p:nvPr/>
        </p:nvCxnSpPr>
        <p:spPr>
          <a:xfrm flipH="1">
            <a:off x="1700728" y="4352004"/>
            <a:ext cx="3271322" cy="912018"/>
          </a:xfrm>
          <a:prstGeom prst="straightConnector1">
            <a:avLst/>
          </a:prstGeom>
          <a:noFill/>
          <a:ln w="25400" cap="flat">
            <a:solidFill>
              <a:schemeClr val="tx1"/>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2050" y="3101847"/>
            <a:ext cx="3889939" cy="2500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259501"/>
      </p:ext>
    </p:extLst>
  </p:cSld>
  <p:clrMapOvr>
    <a:masterClrMapping/>
  </p:clrMapOvr>
  <p:transition spd="slow">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16</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595302" y="529652"/>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Turning a map into an account</a:t>
            </a:r>
            <a:endParaRPr dirty="0"/>
          </a:p>
        </p:txBody>
      </p:sp>
      <p:sp>
        <p:nvSpPr>
          <p:cNvPr id="629" name="Shape 629"/>
          <p:cNvSpPr/>
          <p:nvPr/>
        </p:nvSpPr>
        <p:spPr>
          <a:xfrm>
            <a:off x="564069" y="1447800"/>
            <a:ext cx="8007368" cy="830993"/>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buSzPct val="100000"/>
              <a:defRPr sz="2400">
                <a:latin typeface="Roboto Regular"/>
                <a:ea typeface="Roboto Regular"/>
                <a:cs typeface="Roboto Regular"/>
                <a:sym typeface="Roboto Regular"/>
              </a:defRPr>
            </a:pPr>
            <a:br>
              <a:rPr dirty="0"/>
            </a:br>
            <a:endParaRPr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488" y="1333500"/>
            <a:ext cx="8201025"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27949470"/>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17</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595302" y="529652"/>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Land cover from CCI-LC: Example (6.6.1)</a:t>
            </a:r>
            <a:endParaRPr dirty="0"/>
          </a:p>
        </p:txBody>
      </p:sp>
      <p:sp>
        <p:nvSpPr>
          <p:cNvPr id="629" name="Shape 629"/>
          <p:cNvSpPr/>
          <p:nvPr/>
        </p:nvSpPr>
        <p:spPr>
          <a:xfrm>
            <a:off x="564069" y="1447800"/>
            <a:ext cx="8007368" cy="830993"/>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buSzPct val="100000"/>
              <a:defRPr sz="2400">
                <a:latin typeface="Roboto Regular"/>
                <a:ea typeface="Roboto Regular"/>
                <a:cs typeface="Roboto Regular"/>
                <a:sym typeface="Roboto Regular"/>
              </a:defRPr>
            </a:pPr>
            <a:br>
              <a:rPr dirty="0"/>
            </a:br>
            <a:endParaRPr dirty="0"/>
          </a:p>
        </p:txBody>
      </p:sp>
      <p:sp>
        <p:nvSpPr>
          <p:cNvPr id="2" name="TextBox 1"/>
          <p:cNvSpPr txBox="1"/>
          <p:nvPr/>
        </p:nvSpPr>
        <p:spPr>
          <a:xfrm>
            <a:off x="542165" y="5896887"/>
            <a:ext cx="7741731"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136" rtl="0" fontAlgn="auto" latinLnBrk="0" hangingPunct="0">
              <a:lnSpc>
                <a:spcPct val="100000"/>
              </a:lnSpc>
              <a:spcBef>
                <a:spcPts val="0"/>
              </a:spcBef>
              <a:spcAft>
                <a:spcPts val="0"/>
              </a:spcAft>
              <a:buClrTx/>
              <a:buSzTx/>
              <a:buFontTx/>
              <a:buNone/>
              <a:tabLst/>
            </a:pPr>
            <a:r>
              <a:rPr lang="en-US" sz="1400" i="1" dirty="0"/>
              <a:t>Note: For illustrative purposes only. </a:t>
            </a:r>
            <a:endParaRPr kumimoji="0" lang="en-US" sz="1400" b="0" i="1" u="none" strike="noStrike" cap="none" spc="0" normalizeH="0" baseline="0" dirty="0">
              <a:ln>
                <a:noFill/>
              </a:ln>
              <a:solidFill>
                <a:srgbClr val="000000"/>
              </a:solidFill>
              <a:effectLst/>
              <a:uFillTx/>
              <a:sym typeface="Calibri"/>
            </a:endParaRPr>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523115" y="4870566"/>
            <a:ext cx="8230360" cy="1009333"/>
          </a:xfrm>
          <a:prstGeom prst="rect">
            <a:avLst/>
          </a:prstGeom>
          <a:noFill/>
          <a:ln>
            <a:noFill/>
          </a:ln>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7753" y="1827782"/>
            <a:ext cx="4236531" cy="279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453" y="1835805"/>
            <a:ext cx="4357300" cy="2928750"/>
          </a:xfrm>
          <a:prstGeom prst="rect">
            <a:avLst/>
          </a:prstGeom>
          <a:noFill/>
          <a:ln w="63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1019175" y="1526231"/>
            <a:ext cx="91440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136"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j-lt"/>
                <a:ea typeface="+mj-ea"/>
                <a:cs typeface="+mj-cs"/>
                <a:sym typeface="Calibri"/>
              </a:rPr>
              <a:t>2000</a:t>
            </a:r>
          </a:p>
        </p:txBody>
      </p:sp>
      <p:sp>
        <p:nvSpPr>
          <p:cNvPr id="15" name="TextBox 14"/>
          <p:cNvSpPr txBox="1"/>
          <p:nvPr/>
        </p:nvSpPr>
        <p:spPr>
          <a:xfrm>
            <a:off x="5486400" y="1611870"/>
            <a:ext cx="91440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136"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j-lt"/>
                <a:ea typeface="+mj-ea"/>
                <a:cs typeface="+mj-cs"/>
                <a:sym typeface="Calibri"/>
              </a:rPr>
              <a:t>2015</a:t>
            </a:r>
          </a:p>
        </p:txBody>
      </p:sp>
      <p:cxnSp>
        <p:nvCxnSpPr>
          <p:cNvPr id="5" name="Straight Arrow Connector 4"/>
          <p:cNvCxnSpPr/>
          <p:nvPr/>
        </p:nvCxnSpPr>
        <p:spPr>
          <a:xfrm flipV="1">
            <a:off x="210453" y="4619163"/>
            <a:ext cx="353616" cy="251403"/>
          </a:xfrm>
          <a:prstGeom prst="straightConnector1">
            <a:avLst/>
          </a:prstGeom>
          <a:noFill/>
          <a:ln w="12700" cap="flat">
            <a:solidFill>
              <a:schemeClr val="tx1"/>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9" name="Straight Arrow Connector 18"/>
          <p:cNvCxnSpPr/>
          <p:nvPr/>
        </p:nvCxnSpPr>
        <p:spPr>
          <a:xfrm flipV="1">
            <a:off x="4637535" y="4475825"/>
            <a:ext cx="353616" cy="251403"/>
          </a:xfrm>
          <a:prstGeom prst="straightConnector1">
            <a:avLst/>
          </a:prstGeom>
          <a:noFill/>
          <a:ln w="12700" cap="flat">
            <a:solidFill>
              <a:schemeClr val="tx1"/>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328076871"/>
      </p:ext>
    </p:extLst>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18</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28121" y="304800"/>
            <a:ext cx="7679264" cy="9848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The data from the previous slide can be tabulated into statistics</a:t>
            </a:r>
            <a:endParaRPr dirty="0"/>
          </a:p>
        </p:txBody>
      </p:sp>
      <p:sp>
        <p:nvSpPr>
          <p:cNvPr id="2" name="TextBox 1"/>
          <p:cNvSpPr txBox="1"/>
          <p:nvPr/>
        </p:nvSpPr>
        <p:spPr>
          <a:xfrm>
            <a:off x="564069" y="5821348"/>
            <a:ext cx="7741731"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136" rtl="0" fontAlgn="auto" latinLnBrk="0" hangingPunct="0">
              <a:lnSpc>
                <a:spcPct val="100000"/>
              </a:lnSpc>
              <a:spcBef>
                <a:spcPts val="0"/>
              </a:spcBef>
              <a:spcAft>
                <a:spcPts val="0"/>
              </a:spcAft>
              <a:buClrTx/>
              <a:buSzTx/>
              <a:buFontTx/>
              <a:buNone/>
              <a:tabLst/>
            </a:pPr>
            <a:r>
              <a:rPr lang="en-US" sz="1400" i="1" dirty="0"/>
              <a:t>Note: For illustrative purposes only. </a:t>
            </a:r>
            <a:endParaRPr kumimoji="0" lang="en-US" sz="1400" b="0" i="1" u="none" strike="noStrike" cap="none" spc="0" normalizeH="0" baseline="0" dirty="0">
              <a:ln>
                <a:noFill/>
              </a:ln>
              <a:solidFill>
                <a:srgbClr val="000000"/>
              </a:solidFill>
              <a:effectLst/>
              <a:uFillTx/>
              <a:sym typeface="Calibri"/>
            </a:endParaRPr>
          </a:p>
        </p:txBody>
      </p:sp>
      <p:sp>
        <p:nvSpPr>
          <p:cNvPr id="11" name="Shape 629"/>
          <p:cNvSpPr/>
          <p:nvPr/>
        </p:nvSpPr>
        <p:spPr>
          <a:xfrm>
            <a:off x="641841" y="1289685"/>
            <a:ext cx="8007368" cy="1569656"/>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err="1"/>
              <a:t>Tabluate</a:t>
            </a:r>
            <a:r>
              <a:rPr lang="en-US" dirty="0"/>
              <a:t> Area in </a:t>
            </a:r>
            <a:r>
              <a:rPr lang="en-US" dirty="0" err="1"/>
              <a:t>ArcMaps</a:t>
            </a:r>
            <a:r>
              <a:rPr lang="en-US" dirty="0"/>
              <a:t> (Spatial Analysis toolbox) was used to calculate the percentage for each type of land cover and then this was multiplied by the area of Afghanistan</a:t>
            </a: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975" y="3429000"/>
            <a:ext cx="8963025" cy="227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9745292"/>
      </p:ext>
    </p:extLst>
  </p:cSld>
  <p:clrMapOvr>
    <a:masterClrMapping/>
  </p:clrMapOvr>
  <p:transition spd="slow">
    <p:pu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19</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645586" y="505301"/>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Example continued</a:t>
            </a:r>
            <a:endParaRPr dirty="0"/>
          </a:p>
        </p:txBody>
      </p:sp>
      <p:sp>
        <p:nvSpPr>
          <p:cNvPr id="629" name="Shape 629"/>
          <p:cNvSpPr/>
          <p:nvPr/>
        </p:nvSpPr>
        <p:spPr>
          <a:xfrm>
            <a:off x="564069" y="1447800"/>
            <a:ext cx="8007368" cy="830993"/>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buSzPct val="100000"/>
              <a:defRPr sz="2400">
                <a:latin typeface="Roboto Regular"/>
                <a:ea typeface="Roboto Regular"/>
                <a:cs typeface="Roboto Regular"/>
                <a:sym typeface="Roboto Regular"/>
              </a:defRPr>
            </a:pPr>
            <a:br>
              <a:rPr dirty="0"/>
            </a:br>
            <a:endParaRPr dirty="0"/>
          </a:p>
        </p:txBody>
      </p:sp>
      <p:sp>
        <p:nvSpPr>
          <p:cNvPr id="2" name="TextBox 1"/>
          <p:cNvSpPr txBox="1"/>
          <p:nvPr/>
        </p:nvSpPr>
        <p:spPr>
          <a:xfrm>
            <a:off x="564069" y="5935205"/>
            <a:ext cx="7741731"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136" rtl="0" fontAlgn="auto" latinLnBrk="0" hangingPunct="0">
              <a:lnSpc>
                <a:spcPct val="100000"/>
              </a:lnSpc>
              <a:spcBef>
                <a:spcPts val="0"/>
              </a:spcBef>
              <a:spcAft>
                <a:spcPts val="0"/>
              </a:spcAft>
              <a:buClrTx/>
              <a:buSzTx/>
              <a:buFontTx/>
              <a:buNone/>
              <a:tabLst/>
            </a:pPr>
            <a:r>
              <a:rPr lang="en-US" sz="1400" i="1" dirty="0"/>
              <a:t>Note: for illustrative purposes only. </a:t>
            </a:r>
            <a:endParaRPr kumimoji="0" lang="en-US" sz="1400" b="0" i="1" u="none" strike="noStrike" cap="none" spc="0" normalizeH="0" baseline="0" dirty="0">
              <a:ln>
                <a:noFill/>
              </a:ln>
              <a:solidFill>
                <a:srgbClr val="000000"/>
              </a:solidFill>
              <a:effectLst/>
              <a:uFillTx/>
              <a:sym typeface="Calibri"/>
            </a:endParaRPr>
          </a:p>
        </p:txBody>
      </p:sp>
      <p:sp>
        <p:nvSpPr>
          <p:cNvPr id="11" name="Shape 629"/>
          <p:cNvSpPr/>
          <p:nvPr/>
        </p:nvSpPr>
        <p:spPr>
          <a:xfrm>
            <a:off x="641841" y="1289685"/>
            <a:ext cx="8007368" cy="830993"/>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This is the result of the </a:t>
            </a:r>
            <a:r>
              <a:rPr lang="en-US" dirty="0" err="1"/>
              <a:t>ArcMaps</a:t>
            </a:r>
            <a:r>
              <a:rPr lang="en-US" dirty="0"/>
              <a:t> Tabulate Areas in percentage of area (with totals added)</a:t>
            </a:r>
          </a:p>
        </p:txBody>
      </p:sp>
      <p:sp>
        <p:nvSpPr>
          <p:cNvPr id="13" name="Shape 629"/>
          <p:cNvSpPr/>
          <p:nvPr/>
        </p:nvSpPr>
        <p:spPr>
          <a:xfrm>
            <a:off x="573594" y="4114800"/>
            <a:ext cx="8007368" cy="1569656"/>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How much land was water bodies in 2015 versus 2000 (in percent)?</a:t>
            </a:r>
          </a:p>
          <a:p>
            <a:pPr marL="240631" indent="-240631">
              <a:buSzPct val="100000"/>
              <a:buChar char="•"/>
              <a:defRPr sz="2400">
                <a:latin typeface="Roboto Regular"/>
                <a:ea typeface="Roboto Regular"/>
                <a:cs typeface="Roboto Regular"/>
                <a:sym typeface="Roboto Regular"/>
              </a:defRPr>
            </a:pPr>
            <a:r>
              <a:rPr lang="en-US" dirty="0"/>
              <a:t>Based on this table what land class did most water bodies become between 2000 and 2015?</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3" y="2278793"/>
            <a:ext cx="8467725" cy="162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7581665"/>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 name="Shape 674"/>
          <p:cNvSpPr/>
          <p:nvPr/>
        </p:nvSpPr>
        <p:spPr>
          <a:xfrm>
            <a:off x="9256880" y="5975237"/>
            <a:ext cx="1707456" cy="5105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75" name="Shape 675"/>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a:t>
            </a:fld>
            <a:endParaRPr/>
          </a:p>
        </p:txBody>
      </p:sp>
      <p:sp>
        <p:nvSpPr>
          <p:cNvPr id="676" name="Shape 676"/>
          <p:cNvSpPr/>
          <p:nvPr/>
        </p:nvSpPr>
        <p:spPr>
          <a:xfrm>
            <a:off x="728121" y="1193800"/>
            <a:ext cx="7679264" cy="0"/>
          </a:xfrm>
          <a:prstGeom prst="line">
            <a:avLst/>
          </a:prstGeom>
          <a:ln w="12700">
            <a:solidFill>
              <a:srgbClr val="00AEEF"/>
            </a:solidFill>
          </a:ln>
        </p:spPr>
        <p:txBody>
          <a:bodyPr lIns="45719" rIns="45719"/>
          <a:lstStyle/>
          <a:p>
            <a:endParaRPr/>
          </a:p>
        </p:txBody>
      </p:sp>
      <p:sp>
        <p:nvSpPr>
          <p:cNvPr id="677" name="Shape 677"/>
          <p:cNvSpPr/>
          <p:nvPr/>
        </p:nvSpPr>
        <p:spPr>
          <a:xfrm>
            <a:off x="728121" y="6350001"/>
            <a:ext cx="7679264" cy="1"/>
          </a:xfrm>
          <a:prstGeom prst="line">
            <a:avLst/>
          </a:prstGeom>
          <a:ln w="12700">
            <a:solidFill>
              <a:srgbClr val="00AEEF"/>
            </a:solidFill>
          </a:ln>
        </p:spPr>
        <p:txBody>
          <a:bodyPr lIns="45719" rIns="45719"/>
          <a:lstStyle/>
          <a:p>
            <a:endParaRPr/>
          </a:p>
        </p:txBody>
      </p:sp>
      <p:sp>
        <p:nvSpPr>
          <p:cNvPr id="678" name="Shape 678"/>
          <p:cNvSpPr/>
          <p:nvPr/>
        </p:nvSpPr>
        <p:spPr>
          <a:xfrm>
            <a:off x="690021" y="1477486"/>
            <a:ext cx="8195708"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marL="240631" indent="-240631" defTabSz="457200">
              <a:buSzPct val="100000"/>
              <a:buChar char="•"/>
              <a:defRPr sz="2400" b="1">
                <a:latin typeface="Roboto Regular"/>
                <a:ea typeface="Roboto Regular"/>
                <a:cs typeface="Roboto Regular"/>
                <a:sym typeface="Roboto Regular"/>
              </a:defRPr>
            </a:pPr>
            <a:r>
              <a:rPr lang="en-US" dirty="0"/>
              <a:t>Learning Objectives</a:t>
            </a:r>
            <a:endParaRPr b="0" dirty="0"/>
          </a:p>
        </p:txBody>
      </p:sp>
      <p:sp>
        <p:nvSpPr>
          <p:cNvPr id="679" name="Shape 679"/>
          <p:cNvSpPr/>
          <p:nvPr/>
        </p:nvSpPr>
        <p:spPr>
          <a:xfrm>
            <a:off x="6036700" y="6089093"/>
            <a:ext cx="2370684" cy="9042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endParaRPr sz="4400"/>
          </a:p>
        </p:txBody>
      </p:sp>
      <p:sp>
        <p:nvSpPr>
          <p:cNvPr id="680" name="Shape 680"/>
          <p:cNvSpPr/>
          <p:nvPr/>
        </p:nvSpPr>
        <p:spPr>
          <a:xfrm>
            <a:off x="732368" y="469901"/>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Overview</a:t>
            </a:r>
            <a:endParaRPr dirty="0"/>
          </a:p>
        </p:txBody>
      </p:sp>
      <p:sp>
        <p:nvSpPr>
          <p:cNvPr id="681" name="Shape 681"/>
          <p:cNvSpPr/>
          <p:nvPr/>
        </p:nvSpPr>
        <p:spPr>
          <a:xfrm>
            <a:off x="1104900" y="1727920"/>
            <a:ext cx="7092228" cy="443198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marL="240631" indent="-240631" defTabSz="457200">
              <a:buSzPct val="100000"/>
              <a:buChar char="•"/>
              <a:defRPr sz="2400" b="1">
                <a:latin typeface="Roboto Regular"/>
                <a:ea typeface="Roboto Regular"/>
                <a:cs typeface="Roboto Regular"/>
                <a:sym typeface="Roboto Regular"/>
              </a:defRPr>
            </a:pPr>
            <a:r>
              <a:rPr lang="en-US" dirty="0"/>
              <a:t>Be able to identify the link between statistics and geospatial data</a:t>
            </a:r>
          </a:p>
          <a:p>
            <a:pPr marL="240631" indent="-240631" defTabSz="457200">
              <a:buSzPct val="100000"/>
              <a:buChar char="•"/>
              <a:defRPr sz="2400" b="1">
                <a:latin typeface="Roboto Regular"/>
                <a:ea typeface="Roboto Regular"/>
                <a:cs typeface="Roboto Regular"/>
                <a:sym typeface="Roboto Regular"/>
              </a:defRPr>
            </a:pPr>
            <a:r>
              <a:rPr lang="en-US" dirty="0"/>
              <a:t>Understand the role of geospatial information and potential geospatial data sources for monitoring the 2030 Agenda</a:t>
            </a:r>
          </a:p>
          <a:p>
            <a:pPr marL="240631" indent="-240631" defTabSz="457200">
              <a:buSzPct val="100000"/>
              <a:buChar char="•"/>
              <a:defRPr sz="2400" b="1">
                <a:latin typeface="Roboto Regular"/>
                <a:ea typeface="Roboto Regular"/>
                <a:cs typeface="Roboto Regular"/>
                <a:sym typeface="Roboto Regular"/>
              </a:defRPr>
            </a:pPr>
            <a:r>
              <a:rPr lang="en-US" dirty="0"/>
              <a:t>Understand how land accounting can be used as a tool for turning geospatial data into information</a:t>
            </a:r>
          </a:p>
          <a:p>
            <a:pPr marL="240631" indent="-240631" defTabSz="457200">
              <a:buSzPct val="100000"/>
              <a:buChar char="•"/>
              <a:defRPr sz="2400" b="1">
                <a:latin typeface="Roboto Regular"/>
                <a:ea typeface="Roboto Regular"/>
                <a:cs typeface="Roboto Regular"/>
                <a:sym typeface="Roboto Regular"/>
              </a:defRPr>
            </a:pPr>
            <a:r>
              <a:rPr lang="en-US" dirty="0"/>
              <a:t>Be aware of the potential for using Earth Observation as an opportunity for improving land accounts</a:t>
            </a:r>
          </a:p>
          <a:p>
            <a:pPr marL="240631" indent="-240631" defTabSz="457200">
              <a:buSzPct val="100000"/>
              <a:buChar char="•"/>
              <a:defRPr sz="2400" b="1">
                <a:latin typeface="Roboto Regular"/>
                <a:ea typeface="Roboto Regular"/>
                <a:cs typeface="Roboto Regular"/>
                <a:sym typeface="Roboto Regular"/>
              </a:defRPr>
            </a:pPr>
            <a:endParaRPr dirty="0"/>
          </a:p>
        </p:txBody>
      </p:sp>
    </p:spTree>
    <p:extLst>
      <p:ext uri="{BB962C8B-B14F-4D97-AF65-F5344CB8AC3E}">
        <p14:creationId xmlns:p14="http://schemas.microsoft.com/office/powerpoint/2010/main" val="4078452012"/>
      </p:ext>
    </p:extLst>
  </p:cSld>
  <p:clrMapOvr>
    <a:masterClrMapping/>
  </p:clrMapOvr>
  <p:transition spd="slow" advClick="0">
    <p:randomBar dir="vert"/>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678"/>
                                        </p:tgtEl>
                                        <p:attrNameLst>
                                          <p:attrName>r</p:attrName>
                                        </p:attrNameLst>
                                      </p:cBhvr>
                                    </p:animRot>
                                    <p:animRot by="-240000">
                                      <p:cBhvr>
                                        <p:cTn id="7" dur="200" fill="hold">
                                          <p:stCondLst>
                                            <p:cond delay="200"/>
                                          </p:stCondLst>
                                        </p:cTn>
                                        <p:tgtEl>
                                          <p:spTgt spid="678"/>
                                        </p:tgtEl>
                                        <p:attrNameLst>
                                          <p:attrName>r</p:attrName>
                                        </p:attrNameLst>
                                      </p:cBhvr>
                                    </p:animRot>
                                    <p:animRot by="240000">
                                      <p:cBhvr>
                                        <p:cTn id="8" dur="200" fill="hold">
                                          <p:stCondLst>
                                            <p:cond delay="400"/>
                                          </p:stCondLst>
                                        </p:cTn>
                                        <p:tgtEl>
                                          <p:spTgt spid="678"/>
                                        </p:tgtEl>
                                        <p:attrNameLst>
                                          <p:attrName>r</p:attrName>
                                        </p:attrNameLst>
                                      </p:cBhvr>
                                    </p:animRot>
                                    <p:animRot by="-240000">
                                      <p:cBhvr>
                                        <p:cTn id="9" dur="200" fill="hold">
                                          <p:stCondLst>
                                            <p:cond delay="600"/>
                                          </p:stCondLst>
                                        </p:cTn>
                                        <p:tgtEl>
                                          <p:spTgt spid="678"/>
                                        </p:tgtEl>
                                        <p:attrNameLst>
                                          <p:attrName>r</p:attrName>
                                        </p:attrNameLst>
                                      </p:cBhvr>
                                    </p:animRot>
                                    <p:animRot by="120000">
                                      <p:cBhvr>
                                        <p:cTn id="10" dur="200" fill="hold">
                                          <p:stCondLst>
                                            <p:cond delay="800"/>
                                          </p:stCondLst>
                                        </p:cTn>
                                        <p:tgtEl>
                                          <p:spTgt spid="678"/>
                                        </p:tgtEl>
                                        <p:attrNameLst>
                                          <p:attrName>r</p:attrName>
                                        </p:attrNameLst>
                                      </p:cBhvr>
                                    </p:animRot>
                                  </p:childTnLst>
                                </p:cTn>
                              </p:par>
                            </p:childTnLst>
                          </p:cTn>
                        </p:par>
                        <p:par>
                          <p:cTn id="11" fill="hold">
                            <p:stCondLst>
                              <p:cond delay="1000"/>
                            </p:stCondLst>
                            <p:childTnLst>
                              <p:par>
                                <p:cTn id="12" presetID="10" presetClass="exit" presetSubtype="0" fill="hold" grpId="0" nodeType="afterEffect">
                                  <p:stCondLst>
                                    <p:cond delay="0"/>
                                  </p:stCondLst>
                                  <p:childTnLst>
                                    <p:animEffect transition="out" filter="fade">
                                      <p:cBhvr>
                                        <p:cTn id="13" dur="500"/>
                                        <p:tgtEl>
                                          <p:spTgt spid="681"/>
                                        </p:tgtEl>
                                      </p:cBhvr>
                                    </p:animEffect>
                                    <p:set>
                                      <p:cBhvr>
                                        <p:cTn id="14" dur="1" fill="hold">
                                          <p:stCondLst>
                                            <p:cond delay="499"/>
                                          </p:stCondLst>
                                        </p:cTn>
                                        <p:tgtEl>
                                          <p:spTgt spid="68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20</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Conclusions</a:t>
            </a:r>
            <a:endParaRPr dirty="0"/>
          </a:p>
        </p:txBody>
      </p:sp>
      <p:sp>
        <p:nvSpPr>
          <p:cNvPr id="629" name="Shape 629"/>
          <p:cNvSpPr/>
          <p:nvPr/>
        </p:nvSpPr>
        <p:spPr>
          <a:xfrm>
            <a:off x="641841" y="1605278"/>
            <a:ext cx="8007368" cy="4893643"/>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High potential for using Earth Observation to produce an initial land cover map and land account.</a:t>
            </a:r>
          </a:p>
          <a:p>
            <a:pPr marL="240631" indent="-240631">
              <a:buSzPct val="100000"/>
              <a:buChar char="•"/>
              <a:defRPr sz="2400">
                <a:latin typeface="Roboto Regular"/>
                <a:ea typeface="Roboto Regular"/>
                <a:cs typeface="Roboto Regular"/>
                <a:sym typeface="Roboto Regular"/>
              </a:defRPr>
            </a:pPr>
            <a:r>
              <a:rPr lang="en-US" dirty="0"/>
              <a:t>There is still a need for ground </a:t>
            </a:r>
            <a:r>
              <a:rPr lang="en-US" dirty="0" err="1"/>
              <a:t>truthing</a:t>
            </a:r>
            <a:r>
              <a:rPr lang="en-US" dirty="0"/>
              <a:t> of information, particularly for the information to be useful for national policy making.</a:t>
            </a:r>
          </a:p>
          <a:p>
            <a:pPr marL="240631" indent="-240631">
              <a:buSzPct val="100000"/>
              <a:buChar char="•"/>
              <a:defRPr sz="2400">
                <a:latin typeface="Roboto Regular"/>
                <a:ea typeface="Roboto Regular"/>
                <a:cs typeface="Roboto Regular"/>
                <a:sym typeface="Roboto Regular"/>
              </a:defRPr>
            </a:pPr>
            <a:r>
              <a:rPr lang="en-US" dirty="0"/>
              <a:t>Greater resolution would be useful to catch smaller changes and to ensure that small water bodies and small ecosystems are captured. (A 30m CCI-LC should be public within the next year or so. Higher resolution data is available to purchase, but then there would be a need to convert images to land cover maps through direct analysis of satellite images.)</a:t>
            </a:r>
            <a:br>
              <a:rPr dirty="0"/>
            </a:br>
            <a:endParaRPr dirty="0"/>
          </a:p>
        </p:txBody>
      </p:sp>
    </p:spTree>
    <p:extLst>
      <p:ext uri="{BB962C8B-B14F-4D97-AF65-F5344CB8AC3E}">
        <p14:creationId xmlns:p14="http://schemas.microsoft.com/office/powerpoint/2010/main" val="2231881828"/>
      </p:ext>
    </p:extLst>
  </p:cSld>
  <p:clrMapOvr>
    <a:masterClrMapping/>
  </p:clrMapOvr>
  <p:transition spd="slow">
    <p:push/>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21</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Demo links</a:t>
            </a:r>
            <a:endParaRPr dirty="0"/>
          </a:p>
        </p:txBody>
      </p:sp>
      <p:sp>
        <p:nvSpPr>
          <p:cNvPr id="629" name="Shape 629"/>
          <p:cNvSpPr/>
          <p:nvPr/>
        </p:nvSpPr>
        <p:spPr>
          <a:xfrm>
            <a:off x="641841" y="1605278"/>
            <a:ext cx="8007368" cy="378564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CCI-LC: </a:t>
            </a:r>
            <a:r>
              <a:rPr lang="en-US" dirty="0">
                <a:hlinkClick r:id="rId2"/>
              </a:rPr>
              <a:t>https://www.esa-landcover-cci.org/?q=node/158</a:t>
            </a:r>
            <a:r>
              <a:rPr lang="en-US" dirty="0"/>
              <a:t> </a:t>
            </a:r>
          </a:p>
          <a:p>
            <a:pPr marL="240631" indent="-240631">
              <a:buSzPct val="100000"/>
              <a:buChar char="•"/>
              <a:defRPr sz="2400">
                <a:latin typeface="Roboto Regular"/>
                <a:ea typeface="Roboto Regular"/>
                <a:cs typeface="Roboto Regular"/>
                <a:sym typeface="Roboto Regular"/>
              </a:defRPr>
            </a:pPr>
            <a:r>
              <a:rPr lang="en-US" dirty="0"/>
              <a:t>Global Surface Water Explorer: </a:t>
            </a:r>
            <a:r>
              <a:rPr lang="en-US" dirty="0">
                <a:hlinkClick r:id="rId3"/>
              </a:rPr>
              <a:t>https://global-surface-water.appspot.com/</a:t>
            </a:r>
            <a:r>
              <a:rPr lang="en-US" dirty="0"/>
              <a:t> </a:t>
            </a:r>
          </a:p>
          <a:p>
            <a:pPr marL="240631" indent="-240631">
              <a:buSzPct val="100000"/>
              <a:buChar char="•"/>
              <a:defRPr sz="2400">
                <a:latin typeface="Roboto Regular"/>
                <a:ea typeface="Roboto Regular"/>
                <a:cs typeface="Roboto Regular"/>
                <a:sym typeface="Roboto Regular"/>
              </a:defRPr>
            </a:pPr>
            <a:r>
              <a:rPr lang="en-US" dirty="0"/>
              <a:t> MODIS Land Cover (from </a:t>
            </a:r>
            <a:r>
              <a:rPr lang="en-US" dirty="0">
                <a:hlinkClick r:id="rId4"/>
              </a:rPr>
              <a:t>https://modis-land.gsfc.nasa.gov</a:t>
            </a:r>
            <a:r>
              <a:rPr lang="en-US" dirty="0"/>
              <a:t>) </a:t>
            </a:r>
          </a:p>
          <a:p>
            <a:pPr marL="240631" indent="-240631">
              <a:buSzPct val="100000"/>
              <a:buChar char="•"/>
              <a:defRPr sz="2400">
                <a:latin typeface="Roboto Regular"/>
                <a:ea typeface="Roboto Regular"/>
                <a:cs typeface="Roboto Regular"/>
                <a:sym typeface="Roboto Regular"/>
              </a:defRPr>
            </a:pPr>
            <a:r>
              <a:rPr lang="en-US" dirty="0"/>
              <a:t>European Environment Agency CORINE Land Cover example (from </a:t>
            </a:r>
            <a:r>
              <a:rPr lang="en-US" dirty="0">
                <a:hlinkClick r:id="rId5"/>
              </a:rPr>
              <a:t>http://land.copernicus.eu/pan-european/corine-land-cover</a:t>
            </a:r>
            <a:r>
              <a:rPr lang="en-US" dirty="0"/>
              <a:t>) </a:t>
            </a:r>
          </a:p>
          <a:p>
            <a:pPr marL="240631" indent="-240631">
              <a:buSzPct val="100000"/>
              <a:buChar char="•"/>
              <a:defRPr sz="2400">
                <a:latin typeface="Roboto Regular"/>
                <a:ea typeface="Roboto Regular"/>
                <a:cs typeface="Roboto Regular"/>
                <a:sym typeface="Roboto Regular"/>
              </a:defRPr>
            </a:pPr>
            <a:r>
              <a:rPr lang="en-US" dirty="0"/>
              <a:t>  </a:t>
            </a:r>
            <a:br>
              <a:rPr dirty="0"/>
            </a:br>
            <a:endParaRPr dirty="0"/>
          </a:p>
        </p:txBody>
      </p:sp>
    </p:spTree>
    <p:extLst>
      <p:ext uri="{BB962C8B-B14F-4D97-AF65-F5344CB8AC3E}">
        <p14:creationId xmlns:p14="http://schemas.microsoft.com/office/powerpoint/2010/main" val="1852827559"/>
      </p:ext>
    </p:extLst>
  </p:cSld>
  <p:clrMapOvr>
    <a:masterClrMapping/>
  </p:clrMapOvr>
  <p:transition spd="slow">
    <p:push/>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AEEF"/>
        </a:solidFill>
        <a:effectLst/>
      </p:bgPr>
    </p:bg>
    <p:spTree>
      <p:nvGrpSpPr>
        <p:cNvPr id="1" name=""/>
        <p:cNvGrpSpPr/>
        <p:nvPr/>
      </p:nvGrpSpPr>
      <p:grpSpPr>
        <a:xfrm>
          <a:off x="0" y="0"/>
          <a:ext cx="0" cy="0"/>
          <a:chOff x="0" y="0"/>
          <a:chExt cx="0" cy="0"/>
        </a:xfrm>
      </p:grpSpPr>
      <p:sp>
        <p:nvSpPr>
          <p:cNvPr id="752" name="Shape 752"/>
          <p:cNvSpPr>
            <a:spLocks noGrp="1"/>
          </p:cNvSpPr>
          <p:nvPr>
            <p:ph type="ctrTitle"/>
          </p:nvPr>
        </p:nvSpPr>
        <p:spPr>
          <a:xfrm>
            <a:off x="728121" y="3649131"/>
            <a:ext cx="4995350" cy="844552"/>
          </a:xfrm>
          <a:prstGeom prst="rect">
            <a:avLst/>
          </a:prstGeom>
        </p:spPr>
        <p:txBody>
          <a:bodyPr lIns="0" tIns="0" rIns="0" bIns="0" anchor="b"/>
          <a:lstStyle>
            <a:lvl1pPr>
              <a:defRPr sz="3600">
                <a:solidFill>
                  <a:srgbClr val="FFFFFF"/>
                </a:solidFill>
              </a:defRPr>
            </a:lvl1pPr>
          </a:lstStyle>
          <a:p>
            <a:r>
              <a:t>Thank you</a:t>
            </a:r>
          </a:p>
        </p:txBody>
      </p:sp>
      <p:sp>
        <p:nvSpPr>
          <p:cNvPr id="753" name="Shape 753"/>
          <p:cNvSpPr/>
          <p:nvPr/>
        </p:nvSpPr>
        <p:spPr>
          <a:xfrm>
            <a:off x="728121" y="4493683"/>
            <a:ext cx="7679264" cy="1"/>
          </a:xfrm>
          <a:prstGeom prst="line">
            <a:avLst/>
          </a:prstGeom>
          <a:ln w="12700">
            <a:solidFill>
              <a:srgbClr val="FFFFFF"/>
            </a:solidFill>
          </a:ln>
        </p:spPr>
        <p:txBody>
          <a:bodyPr lIns="45719" rIns="45719"/>
          <a:lstStyle/>
          <a:p>
            <a:endParaRPr/>
          </a:p>
        </p:txBody>
      </p:sp>
      <p:pic>
        <p:nvPicPr>
          <p:cNvPr id="754" name="image1.png" descr="UNEnvironment_Logo_English_Short_white.png"/>
          <p:cNvPicPr>
            <a:picLocks noChangeAspect="1"/>
          </p:cNvPicPr>
          <p:nvPr/>
        </p:nvPicPr>
        <p:blipFill>
          <a:blip r:embed="rId2">
            <a:extLst/>
          </a:blip>
          <a:stretch>
            <a:fillRect/>
          </a:stretch>
        </p:blipFill>
        <p:spPr>
          <a:xfrm>
            <a:off x="6225054" y="2874028"/>
            <a:ext cx="2495616" cy="1619657"/>
          </a:xfrm>
          <a:prstGeom prst="rect">
            <a:avLst/>
          </a:prstGeom>
          <a:ln w="12700">
            <a:miter lim="400000"/>
          </a:ln>
        </p:spPr>
      </p:pic>
      <p:sp>
        <p:nvSpPr>
          <p:cNvPr id="755" name="Shape 755"/>
          <p:cNvSpPr>
            <a:spLocks noGrp="1"/>
          </p:cNvSpPr>
          <p:nvPr>
            <p:ph type="subTitle" sz="quarter" idx="1"/>
          </p:nvPr>
        </p:nvSpPr>
        <p:spPr>
          <a:xfrm>
            <a:off x="5156201" y="4493683"/>
            <a:ext cx="3251185" cy="1296557"/>
          </a:xfrm>
          <a:prstGeom prst="rect">
            <a:avLst/>
          </a:prstGeom>
        </p:spPr>
        <p:txBody>
          <a:bodyPr lIns="0" tIns="0" rIns="0" bIns="0"/>
          <a:lstStyle/>
          <a:p>
            <a:pPr algn="r">
              <a:spcBef>
                <a:spcPts val="200"/>
              </a:spcBef>
              <a:defRPr sz="900">
                <a:solidFill>
                  <a:srgbClr val="FFFFFF"/>
                </a:solidFill>
              </a:defRPr>
            </a:pPr>
            <a:r>
              <a:rPr dirty="0"/>
              <a:t>(Insert the below information if required)</a:t>
            </a:r>
          </a:p>
          <a:p>
            <a:pPr algn="r">
              <a:spcBef>
                <a:spcPts val="200"/>
              </a:spcBef>
              <a:defRPr sz="900">
                <a:solidFill>
                  <a:srgbClr val="FFFFFF"/>
                </a:solidFill>
              </a:defRPr>
            </a:pPr>
            <a:r>
              <a:rPr dirty="0"/>
              <a:t>Name of the presenter / division / unit / office</a:t>
            </a:r>
          </a:p>
          <a:p>
            <a:pPr algn="r">
              <a:spcBef>
                <a:spcPts val="200"/>
              </a:spcBef>
              <a:defRPr sz="900">
                <a:solidFill>
                  <a:srgbClr val="FFFFFF"/>
                </a:solidFill>
              </a:defRPr>
            </a:pPr>
            <a:r>
              <a:rPr dirty="0"/>
              <a:t>Address / email / contact information</a:t>
            </a:r>
          </a:p>
          <a:p>
            <a:pPr algn="r">
              <a:spcBef>
                <a:spcPts val="200"/>
              </a:spcBef>
              <a:defRPr sz="900">
                <a:solidFill>
                  <a:srgbClr val="FFFFFF"/>
                </a:solidFill>
              </a:defRPr>
            </a:pPr>
            <a:r>
              <a:rPr dirty="0"/>
              <a:t>(Maximum 5 lines of text is permitted)</a:t>
            </a:r>
          </a:p>
          <a:p>
            <a:pPr algn="r">
              <a:spcBef>
                <a:spcPts val="200"/>
              </a:spcBef>
              <a:defRPr sz="900">
                <a:solidFill>
                  <a:srgbClr val="FFFFFF"/>
                </a:solidFill>
              </a:defRPr>
            </a:pPr>
            <a:r>
              <a:rPr dirty="0"/>
              <a:t>All in </a:t>
            </a:r>
            <a:r>
              <a:rPr dirty="0" err="1"/>
              <a:t>Roboto</a:t>
            </a:r>
            <a:r>
              <a:rPr dirty="0"/>
              <a:t> Regular 9pt..</a:t>
            </a:r>
          </a:p>
        </p:txBody>
      </p:sp>
      <p:sp>
        <p:nvSpPr>
          <p:cNvPr id="756" name="Shape 756"/>
          <p:cNvSpPr/>
          <p:nvPr/>
        </p:nvSpPr>
        <p:spPr>
          <a:xfrm>
            <a:off x="728121" y="5790239"/>
            <a:ext cx="7679264" cy="1"/>
          </a:xfrm>
          <a:prstGeom prst="line">
            <a:avLst/>
          </a:prstGeom>
          <a:ln w="12700">
            <a:solidFill>
              <a:srgbClr val="FFFFFF"/>
            </a:solidFill>
          </a:ln>
        </p:spPr>
        <p:txBody>
          <a:bodyPr lIns="45719" rIns="45719"/>
          <a:lstStyle/>
          <a:p>
            <a:endParaRPr/>
          </a:p>
        </p:txBody>
      </p:sp>
      <p:sp>
        <p:nvSpPr>
          <p:cNvPr id="757" name="Shape 757"/>
          <p:cNvSpPr/>
          <p:nvPr/>
        </p:nvSpPr>
        <p:spPr>
          <a:xfrm>
            <a:off x="5156201" y="5790239"/>
            <a:ext cx="3251185" cy="241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lnSpcReduction="10000"/>
          </a:bodyPr>
          <a:lstStyle>
            <a:lvl1pPr algn="r" defTabSz="457200">
              <a:spcBef>
                <a:spcPts val="300"/>
              </a:spcBef>
              <a:defRPr sz="1600">
                <a:solidFill>
                  <a:srgbClr val="FFFFFF"/>
                </a:solidFill>
                <a:latin typeface="Roboto Regular"/>
                <a:ea typeface="Roboto Regular"/>
                <a:cs typeface="Roboto Regular"/>
                <a:sym typeface="Roboto Regular"/>
              </a:defRPr>
            </a:lvl1pPr>
          </a:lstStyle>
          <a:p>
            <a:r>
              <a:t>www.unep.org</a:t>
            </a:r>
          </a:p>
        </p:txBody>
      </p:sp>
    </p:spTree>
  </p:cSld>
  <p:clrMapOvr>
    <a:masterClrMapping/>
  </p:clrMapOvr>
  <p:transition spd="slow" advClick="0">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 name="Shape 596"/>
          <p:cNvSpPr/>
          <p:nvPr/>
        </p:nvSpPr>
        <p:spPr>
          <a:xfrm>
            <a:off x="677688" y="1434943"/>
            <a:ext cx="7788624" cy="39522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defTabSz="457200">
              <a:defRPr sz="3200">
                <a:solidFill>
                  <a:srgbClr val="5E5E5E"/>
                </a:solidFill>
                <a:latin typeface="Roboto Regular"/>
                <a:ea typeface="Roboto Regular"/>
                <a:cs typeface="Roboto Regular"/>
                <a:sym typeface="Roboto Regular"/>
              </a:defRPr>
            </a:lvl1pPr>
          </a:lstStyle>
          <a:p>
            <a:r>
              <a:t>Saving our planet, lifting people out of poverty, advancing economic growth... these are one and the same fight. We must connect the dots between climate change, water scarcity, energy shortages, global health, food security and women's empowerment. Solutions to one problem must be solutions for all. </a:t>
            </a:r>
          </a:p>
        </p:txBody>
      </p:sp>
      <p:sp>
        <p:nvSpPr>
          <p:cNvPr id="597" name="Shape 597"/>
          <p:cNvSpPr/>
          <p:nvPr/>
        </p:nvSpPr>
        <p:spPr>
          <a:xfrm>
            <a:off x="9256879" y="2204865"/>
            <a:ext cx="1707457" cy="7899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lvl1pPr>
          </a:lstStyle>
          <a:p>
            <a:r>
              <a:t>It is not necessary to have a slide with a quote in all presentations. This slide can be used in other similar context as well. </a:t>
            </a:r>
          </a:p>
        </p:txBody>
      </p:sp>
      <p:sp>
        <p:nvSpPr>
          <p:cNvPr id="598" name="Shape 598"/>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599" name="Shape 599"/>
          <p:cNvSpPr/>
          <p:nvPr/>
        </p:nvSpPr>
        <p:spPr>
          <a:xfrm>
            <a:off x="9256879" y="6361586"/>
            <a:ext cx="1707457" cy="3708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Slide numbers to be added </a:t>
            </a:r>
          </a:p>
          <a:p>
            <a:pPr algn="r" defTabSz="457200">
              <a:defRPr sz="900">
                <a:solidFill>
                  <a:srgbClr val="FFFFFF"/>
                </a:solidFill>
                <a:latin typeface="Roboto Regular"/>
                <a:ea typeface="Roboto Regular"/>
                <a:cs typeface="Roboto Regular"/>
                <a:sym typeface="Roboto Regular"/>
              </a:defRPr>
            </a:pPr>
            <a:r>
              <a:t>as shown alongside</a:t>
            </a:r>
          </a:p>
        </p:txBody>
      </p:sp>
      <p:sp>
        <p:nvSpPr>
          <p:cNvPr id="600" name="Shape 600"/>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3</a:t>
            </a:fld>
            <a:endParaRPr/>
          </a:p>
        </p:txBody>
      </p:sp>
      <p:sp>
        <p:nvSpPr>
          <p:cNvPr id="601" name="Shape 601"/>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02" name="Shape 602"/>
          <p:cNvSpPr/>
          <p:nvPr/>
        </p:nvSpPr>
        <p:spPr>
          <a:xfrm>
            <a:off x="707945" y="5548600"/>
            <a:ext cx="6646351" cy="4597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defTabSz="457200">
              <a:defRPr sz="2400">
                <a:solidFill>
                  <a:srgbClr val="7C8492"/>
                </a:solidFill>
                <a:latin typeface="Roboto Regular"/>
                <a:ea typeface="Roboto Regular"/>
                <a:cs typeface="Roboto Regular"/>
                <a:sym typeface="Roboto Regular"/>
              </a:defRPr>
            </a:lvl1pPr>
          </a:lstStyle>
          <a:p>
            <a:r>
              <a:t>— Ban Ki-moon</a:t>
            </a:r>
          </a:p>
        </p:txBody>
      </p:sp>
    </p:spTree>
    <p:extLst>
      <p:ext uri="{BB962C8B-B14F-4D97-AF65-F5344CB8AC3E}">
        <p14:creationId xmlns:p14="http://schemas.microsoft.com/office/powerpoint/2010/main" val="3575835899"/>
      </p:ext>
    </p:extLst>
  </p:cSld>
  <p:clrMapOvr>
    <a:masterClrMapping/>
  </p:clrMapOvr>
  <mc:AlternateContent xmlns:mc="http://schemas.openxmlformats.org/markup-compatibility/2006" xmlns:p14="http://schemas.microsoft.com/office/powerpoint/2010/main">
    <mc:Choice Requires="p14">
      <p:transition spd="slow" p14:dur="1200">
        <p14:ripple/>
      </p:transition>
    </mc:Choice>
    <mc:Fallback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iterate>
                                    <p:tmAbs val="0"/>
                                  </p:iterate>
                                  <p:childTnLst>
                                    <p:set>
                                      <p:cBhvr>
                                        <p:cTn id="6" fill="hold"/>
                                        <p:tgtEl>
                                          <p:spTgt spid="596"/>
                                        </p:tgtEl>
                                        <p:attrNameLst>
                                          <p:attrName>style.visibility</p:attrName>
                                        </p:attrNameLst>
                                      </p:cBhvr>
                                      <p:to>
                                        <p:strVal val="visible"/>
                                      </p:to>
                                    </p:set>
                                    <p:animEffect transition="in" filter="wipe(up)">
                                      <p:cBhvr>
                                        <p:cTn id="7" dur="2000"/>
                                        <p:tgtEl>
                                          <p:spTgt spid="596"/>
                                        </p:tgtEl>
                                      </p:cBhvr>
                                    </p:animEffect>
                                  </p:childTnLst>
                                </p:cTn>
                              </p:par>
                            </p:childTnLst>
                          </p:cTn>
                        </p:par>
                        <p:par>
                          <p:cTn id="8" fill="hold">
                            <p:stCondLst>
                              <p:cond delay="2000"/>
                            </p:stCondLst>
                            <p:childTnLst>
                              <p:par>
                                <p:cTn id="9" presetID="9" presetClass="entr" fill="hold" grpId="0" nodeType="afterEffect">
                                  <p:stCondLst>
                                    <p:cond delay="0"/>
                                  </p:stCondLst>
                                  <p:iterate>
                                    <p:tmAbs val="0"/>
                                  </p:iterate>
                                  <p:childTnLst>
                                    <p:set>
                                      <p:cBhvr>
                                        <p:cTn id="10" fill="hold"/>
                                        <p:tgtEl>
                                          <p:spTgt spid="602"/>
                                        </p:tgtEl>
                                        <p:attrNameLst>
                                          <p:attrName>style.visibility</p:attrName>
                                        </p:attrNameLst>
                                      </p:cBhvr>
                                      <p:to>
                                        <p:strVal val="visible"/>
                                      </p:to>
                                    </p:set>
                                    <p:animEffect transition="in" filter="dissolve">
                                      <p:cBhvr>
                                        <p:cTn id="11" dur="1000"/>
                                        <p:tgtEl>
                                          <p:spTgt spid="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6" grpId="0" animBg="1" advAuto="0"/>
      <p:bldP spid="602"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4" name="TextBox 5"/>
          <p:cNvSpPr txBox="1">
            <a:spLocks noChangeArrowheads="1"/>
          </p:cNvSpPr>
          <p:nvPr/>
        </p:nvSpPr>
        <p:spPr bwMode="auto">
          <a:xfrm>
            <a:off x="307181" y="641518"/>
            <a:ext cx="31672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altLang="x-none" sz="1800" b="1" dirty="0">
                <a:solidFill>
                  <a:srgbClr val="0F3277"/>
                </a:solidFill>
              </a:rPr>
              <a:t>Map</a:t>
            </a:r>
          </a:p>
        </p:txBody>
      </p:sp>
      <p:sp>
        <p:nvSpPr>
          <p:cNvPr id="2" name="Right Arrow 1"/>
          <p:cNvSpPr/>
          <p:nvPr/>
        </p:nvSpPr>
        <p:spPr>
          <a:xfrm>
            <a:off x="3762608" y="2926665"/>
            <a:ext cx="1076092" cy="304800"/>
          </a:xfrm>
          <a:prstGeom prst="rightArrow">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136"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7" name="TextBox 5"/>
          <p:cNvSpPr txBox="1">
            <a:spLocks noChangeArrowheads="1"/>
          </p:cNvSpPr>
          <p:nvPr/>
        </p:nvSpPr>
        <p:spPr bwMode="auto">
          <a:xfrm>
            <a:off x="3572108" y="2258109"/>
            <a:ext cx="145709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altLang="x-none" sz="1800" b="1" dirty="0">
                <a:solidFill>
                  <a:srgbClr val="0F3277"/>
                </a:solidFill>
              </a:rPr>
              <a:t>Tabulation of area </a:t>
            </a:r>
          </a:p>
        </p:txBody>
      </p:sp>
      <p:sp>
        <p:nvSpPr>
          <p:cNvPr id="8" name="TextBox 5"/>
          <p:cNvSpPr txBox="1">
            <a:spLocks noChangeArrowheads="1"/>
          </p:cNvSpPr>
          <p:nvPr/>
        </p:nvSpPr>
        <p:spPr bwMode="auto">
          <a:xfrm>
            <a:off x="6285225" y="826184"/>
            <a:ext cx="145709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altLang="x-none" sz="1800" b="1" dirty="0">
                <a:solidFill>
                  <a:srgbClr val="0F3277"/>
                </a:solidFill>
              </a:rPr>
              <a:t>Generated statistics</a:t>
            </a:r>
          </a:p>
        </p:txBody>
      </p:sp>
      <p:pic>
        <p:nvPicPr>
          <p:cNvPr id="9" name="Picture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34397" y="990600"/>
            <a:ext cx="3455712" cy="5177870"/>
          </a:xfrm>
          <a:prstGeom prst="rect">
            <a:avLst/>
          </a:prstGeom>
          <a:noFill/>
          <a:ln w="9525">
            <a:solidFill>
              <a:srgbClr val="4F81BD"/>
            </a:solidFill>
            <a:miter lim="800000"/>
            <a:headEnd/>
            <a:tailEnd/>
          </a:ln>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880171" y="1628015"/>
            <a:ext cx="4040071" cy="2902100"/>
          </a:xfrm>
          <a:prstGeom prst="rect">
            <a:avLst/>
          </a:prstGeom>
          <a:noFill/>
          <a:ln w="9525">
            <a:solidFill>
              <a:srgbClr val="37ACDE"/>
            </a:solidFill>
            <a:miter lim="800000"/>
            <a:headEnd/>
            <a:tailEnd/>
          </a:ln>
          <a:effectLst>
            <a:outerShdw blurRad="50800" dist="63500" dir="2700000" algn="tl" rotWithShape="0">
              <a:srgbClr val="000000">
                <a:alpha val="39999"/>
              </a:srgbClr>
            </a:outerShdw>
          </a:effectLst>
          <a:extLst>
            <a:ext uri="{909E8E84-426E-40DD-AFC4-6F175D3DCCD1}">
              <a14:hiddenFill xmlns:a14="http://schemas.microsoft.com/office/drawing/2010/main">
                <a:solidFill>
                  <a:srgbClr val="FFFFFF"/>
                </a:solidFill>
              </a14:hiddenFill>
            </a:ext>
          </a:extLst>
        </p:spPr>
      </p:pic>
      <p:pic>
        <p:nvPicPr>
          <p:cNvPr id="189443" name="Picture 3"/>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1218638" y="4953000"/>
            <a:ext cx="2255837"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4272079" y="4968141"/>
            <a:ext cx="4572000" cy="1200329"/>
          </a:xfrm>
          <a:prstGeom prst="rect">
            <a:avLst/>
          </a:prstGeom>
        </p:spPr>
        <p:txBody>
          <a:bodyPr>
            <a:spAutoFit/>
          </a:bodyPr>
          <a:lstStyle/>
          <a:p>
            <a:pPr algn="ctr" eaLnBrk="1" hangingPunct="1"/>
            <a:r>
              <a:rPr lang="en-US" altLang="x-none" b="1" dirty="0">
                <a:solidFill>
                  <a:srgbClr val="0F3277"/>
                </a:solidFill>
              </a:rPr>
              <a:t>Iran and Afghanistan have </a:t>
            </a:r>
            <a:r>
              <a:rPr lang="en-US" altLang="x-none" b="1" dirty="0">
                <a:solidFill>
                  <a:srgbClr val="FF0000"/>
                </a:solidFill>
              </a:rPr>
              <a:t>lost 56% and 54% </a:t>
            </a:r>
            <a:r>
              <a:rPr lang="en-US" altLang="x-none" b="1" dirty="0">
                <a:solidFill>
                  <a:srgbClr val="0F3277"/>
                </a:solidFill>
              </a:rPr>
              <a:t>of the permanent surface water area they had in the 1980s: people, agriculture and ecosystems suffer</a:t>
            </a:r>
          </a:p>
        </p:txBody>
      </p:sp>
      <p:sp>
        <p:nvSpPr>
          <p:cNvPr id="12" name="Shape 628"/>
          <p:cNvSpPr/>
          <p:nvPr/>
        </p:nvSpPr>
        <p:spPr>
          <a:xfrm>
            <a:off x="703793" y="166966"/>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Geospatial data: raster file</a:t>
            </a:r>
            <a:endParaRPr dirty="0"/>
          </a:p>
        </p:txBody>
      </p:sp>
    </p:spTree>
    <p:extLst>
      <p:ext uri="{BB962C8B-B14F-4D97-AF65-F5344CB8AC3E}">
        <p14:creationId xmlns:p14="http://schemas.microsoft.com/office/powerpoint/2010/main" val="3839694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4" name="TextBox 5"/>
          <p:cNvSpPr txBox="1">
            <a:spLocks noChangeArrowheads="1"/>
          </p:cNvSpPr>
          <p:nvPr/>
        </p:nvSpPr>
        <p:spPr bwMode="auto">
          <a:xfrm>
            <a:off x="5583914" y="1258669"/>
            <a:ext cx="316729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altLang="x-none" sz="1800" b="1" dirty="0">
                <a:solidFill>
                  <a:srgbClr val="0F3277"/>
                </a:solidFill>
              </a:rPr>
              <a:t>Point based map of air quality monitoring</a:t>
            </a:r>
          </a:p>
        </p:txBody>
      </p:sp>
      <p:sp>
        <p:nvSpPr>
          <p:cNvPr id="2" name="Right Arrow 1"/>
          <p:cNvSpPr/>
          <p:nvPr/>
        </p:nvSpPr>
        <p:spPr>
          <a:xfrm>
            <a:off x="3657717" y="2895600"/>
            <a:ext cx="1076092" cy="304800"/>
          </a:xfrm>
          <a:prstGeom prst="rightArrow">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136"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7" name="TextBox 5"/>
          <p:cNvSpPr txBox="1">
            <a:spLocks noChangeArrowheads="1"/>
          </p:cNvSpPr>
          <p:nvPr/>
        </p:nvSpPr>
        <p:spPr bwMode="auto">
          <a:xfrm>
            <a:off x="3200401" y="1472515"/>
            <a:ext cx="199072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altLang="x-none" sz="1800" b="1" dirty="0">
                <a:solidFill>
                  <a:srgbClr val="0F3277"/>
                </a:solidFill>
              </a:rPr>
              <a:t>Statistical data with GIS coordinates added to a map</a:t>
            </a:r>
          </a:p>
        </p:txBody>
      </p:sp>
      <p:sp>
        <p:nvSpPr>
          <p:cNvPr id="8" name="TextBox 5"/>
          <p:cNvSpPr txBox="1">
            <a:spLocks noChangeArrowheads="1"/>
          </p:cNvSpPr>
          <p:nvPr/>
        </p:nvSpPr>
        <p:spPr bwMode="auto">
          <a:xfrm>
            <a:off x="1219200" y="1258669"/>
            <a:ext cx="145709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altLang="x-none" sz="1800" b="1" dirty="0">
                <a:solidFill>
                  <a:srgbClr val="0F3277"/>
                </a:solidFill>
              </a:rPr>
              <a:t>Data from monitoring stations </a:t>
            </a:r>
          </a:p>
        </p:txBody>
      </p:sp>
      <p:sp>
        <p:nvSpPr>
          <p:cNvPr id="9" name="Shape 628"/>
          <p:cNvSpPr/>
          <p:nvPr/>
        </p:nvSpPr>
        <p:spPr>
          <a:xfrm>
            <a:off x="703793" y="166966"/>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Geospatial data: point based</a:t>
            </a:r>
            <a:endParaRPr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2072679"/>
            <a:ext cx="2790825" cy="2505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a:off x="3124200" y="3429000"/>
            <a:ext cx="4876800" cy="0"/>
          </a:xfrm>
          <a:prstGeom prst="straightConnector1">
            <a:avLst/>
          </a:prstGeom>
          <a:noFill/>
          <a:ln w="12700" cap="flat">
            <a:solidFill>
              <a:schemeClr val="tx1"/>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025" y="2154415"/>
            <a:ext cx="2543175" cy="3419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4156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6</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Geospatially relevant SDGs </a:t>
            </a:r>
            <a:endParaRPr dirty="0"/>
          </a:p>
        </p:txBody>
      </p:sp>
      <p:sp>
        <p:nvSpPr>
          <p:cNvPr id="629" name="Shape 629"/>
          <p:cNvSpPr/>
          <p:nvPr/>
        </p:nvSpPr>
        <p:spPr>
          <a:xfrm>
            <a:off x="641841" y="1371600"/>
            <a:ext cx="8007368" cy="4893643"/>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The UN Group on Geospatial Information Management reviewed the SDGs from a geospatial lens and found:</a:t>
            </a:r>
          </a:p>
          <a:p>
            <a:pPr marL="240631" indent="-240631">
              <a:buSzPct val="100000"/>
              <a:buChar char="•"/>
              <a:defRPr sz="2400">
                <a:latin typeface="Roboto Regular"/>
                <a:ea typeface="Roboto Regular"/>
                <a:cs typeface="Roboto Regular"/>
                <a:sym typeface="Roboto Regular"/>
              </a:defRPr>
            </a:pPr>
            <a:r>
              <a:rPr lang="en-US" sz="2400" dirty="0">
                <a:sym typeface="Roboto Regular"/>
              </a:rPr>
              <a:t>15 indicators where geospatial information together with statistical data can be used to produce the indicator:</a:t>
            </a:r>
          </a:p>
          <a:p>
            <a:pPr lvl="1" indent="0">
              <a:buSzPct val="100000"/>
              <a:defRPr sz="2400">
                <a:latin typeface="Roboto Regular"/>
                <a:ea typeface="Roboto Regular"/>
                <a:cs typeface="Roboto Regular"/>
                <a:sym typeface="Roboto Regular"/>
              </a:defRPr>
            </a:pPr>
            <a:r>
              <a:rPr lang="en-US" sz="2400" dirty="0">
                <a:sym typeface="Roboto Regular"/>
              </a:rPr>
              <a:t>		□ Tier I: 9.c.1   14.5.1   15.1.1   15.1.2 </a:t>
            </a:r>
          </a:p>
          <a:p>
            <a:pPr lvl="1" indent="0">
              <a:buSzPct val="100000"/>
              <a:defRPr sz="2400">
                <a:latin typeface="Roboto Regular"/>
                <a:ea typeface="Roboto Regular"/>
                <a:cs typeface="Roboto Regular"/>
                <a:sym typeface="Roboto Regular"/>
              </a:defRPr>
            </a:pPr>
            <a:r>
              <a:rPr lang="en-US" sz="2400" dirty="0">
                <a:sym typeface="Roboto Regular"/>
              </a:rPr>
              <a:t>		□ Tier II: 11.2.1   11.3.1   15.4.1 </a:t>
            </a:r>
          </a:p>
          <a:p>
            <a:pPr lvl="1" indent="0">
              <a:buSzPct val="100000"/>
              <a:defRPr sz="2400">
                <a:latin typeface="Roboto Regular"/>
                <a:ea typeface="Roboto Regular"/>
                <a:cs typeface="Roboto Regular"/>
                <a:sym typeface="Roboto Regular"/>
              </a:defRPr>
            </a:pPr>
            <a:r>
              <a:rPr lang="en-US" sz="2400" dirty="0">
                <a:sym typeface="Roboto Regular"/>
              </a:rPr>
              <a:t>		□ Tier III: 2.4.1   6.3.2   6.5.2   6.6.1   9.1.1   11.7.1 			14.2.1   15.3.1 </a:t>
            </a:r>
          </a:p>
          <a:p>
            <a:pPr marL="342900" lvl="1" indent="-342900">
              <a:buSzPct val="100000"/>
              <a:buFont typeface="Arial" panose="020B0604020202020204" pitchFamily="34" charset="0"/>
              <a:buChar char="•"/>
              <a:defRPr sz="2400">
                <a:latin typeface="Roboto Regular"/>
                <a:ea typeface="Roboto Regular"/>
                <a:cs typeface="Roboto Regular"/>
                <a:sym typeface="Roboto Regular"/>
              </a:defRPr>
            </a:pPr>
            <a:r>
              <a:rPr lang="en-US" sz="2400" dirty="0">
                <a:sym typeface="Roboto Regular"/>
              </a:rPr>
              <a:t>9 indicators where geospatial information can significantly support the production of indicator: </a:t>
            </a:r>
          </a:p>
          <a:p>
            <a:pPr lvl="1" indent="0">
              <a:buSzPct val="100000"/>
              <a:defRPr sz="2400">
                <a:latin typeface="Roboto Regular"/>
                <a:ea typeface="Roboto Regular"/>
                <a:cs typeface="Roboto Regular"/>
                <a:sym typeface="Roboto Regular"/>
              </a:defRPr>
            </a:pPr>
            <a:r>
              <a:rPr lang="en-US" sz="2400" dirty="0">
                <a:sym typeface="Roboto Regular"/>
              </a:rPr>
              <a:t>		□ Tier I: 1.1.1   4.5.1 </a:t>
            </a:r>
          </a:p>
          <a:p>
            <a:pPr lvl="1" indent="0">
              <a:buSzPct val="100000"/>
              <a:defRPr sz="2400">
                <a:latin typeface="Roboto Regular"/>
                <a:ea typeface="Roboto Regular"/>
                <a:cs typeface="Roboto Regular"/>
                <a:sym typeface="Roboto Regular"/>
              </a:defRPr>
            </a:pPr>
            <a:r>
              <a:rPr lang="en-US" sz="2400" dirty="0">
                <a:sym typeface="Roboto Regular"/>
              </a:rPr>
              <a:t>		□ Tier II: 5.2.2   5.4.1   15.4.2 </a:t>
            </a:r>
          </a:p>
          <a:p>
            <a:pPr lvl="1" indent="0">
              <a:buSzPct val="100000"/>
              <a:defRPr sz="2400">
                <a:latin typeface="Roboto Regular"/>
                <a:ea typeface="Roboto Regular"/>
                <a:cs typeface="Roboto Regular"/>
                <a:sym typeface="Roboto Regular"/>
              </a:defRPr>
            </a:pPr>
            <a:r>
              <a:rPr lang="en-US" sz="2400" dirty="0">
                <a:sym typeface="Roboto Regular"/>
              </a:rPr>
              <a:t>		□ Tier III: 1.4.2   5.a.1   5.a.2   11.7.2</a:t>
            </a:r>
            <a:endParaRPr dirty="0"/>
          </a:p>
        </p:txBody>
      </p:sp>
    </p:spTree>
    <p:extLst>
      <p:ext uri="{BB962C8B-B14F-4D97-AF65-F5344CB8AC3E}">
        <p14:creationId xmlns:p14="http://schemas.microsoft.com/office/powerpoint/2010/main" val="2316903517"/>
      </p:ext>
    </p:extLst>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7</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Geospatial analysis</a:t>
            </a:r>
            <a:endParaRPr dirty="0"/>
          </a:p>
        </p:txBody>
      </p:sp>
      <p:sp>
        <p:nvSpPr>
          <p:cNvPr id="629" name="Shape 629"/>
          <p:cNvSpPr/>
          <p:nvPr/>
        </p:nvSpPr>
        <p:spPr>
          <a:xfrm>
            <a:off x="641841" y="1447800"/>
            <a:ext cx="8007368" cy="230832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Conducting geospatial analysis is just as important as collecting geospatial data</a:t>
            </a:r>
          </a:p>
          <a:p>
            <a:pPr marL="240631" indent="-240631">
              <a:buSzPct val="100000"/>
              <a:buChar char="•"/>
              <a:defRPr sz="2400">
                <a:latin typeface="Roboto Regular"/>
                <a:ea typeface="Roboto Regular"/>
                <a:cs typeface="Roboto Regular"/>
                <a:sym typeface="Roboto Regular"/>
              </a:defRPr>
            </a:pPr>
            <a:endParaRPr lang="en-US" dirty="0"/>
          </a:p>
          <a:p>
            <a:pPr marL="240631" indent="-240631">
              <a:buSzPct val="100000"/>
              <a:buChar char="•"/>
              <a:defRPr sz="2400">
                <a:latin typeface="Roboto Regular"/>
                <a:ea typeface="Roboto Regular"/>
                <a:cs typeface="Roboto Regular"/>
                <a:sym typeface="Roboto Regular"/>
              </a:defRPr>
            </a:pPr>
            <a:r>
              <a:rPr lang="en-US" dirty="0"/>
              <a:t>Geospatial data can link populations to the environment by capturing where certain conditions exist it is possible to determine who is affected </a:t>
            </a:r>
            <a:endParaRPr dirty="0"/>
          </a:p>
        </p:txBody>
      </p:sp>
    </p:spTree>
    <p:extLst>
      <p:ext uri="{BB962C8B-B14F-4D97-AF65-F5344CB8AC3E}">
        <p14:creationId xmlns:p14="http://schemas.microsoft.com/office/powerpoint/2010/main" val="56392644"/>
      </p:ext>
    </p:extLst>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8</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8183032" cy="49244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Geospatial data sources for land accounting</a:t>
            </a:r>
            <a:endParaRPr dirty="0"/>
          </a:p>
        </p:txBody>
      </p:sp>
      <p:sp>
        <p:nvSpPr>
          <p:cNvPr id="629" name="Shape 629"/>
          <p:cNvSpPr/>
          <p:nvPr/>
        </p:nvSpPr>
        <p:spPr>
          <a:xfrm>
            <a:off x="641841" y="1447800"/>
            <a:ext cx="8007368" cy="230832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GIS based censuses and surveys</a:t>
            </a:r>
          </a:p>
          <a:p>
            <a:pPr marL="240631" indent="-240631">
              <a:buSzPct val="100000"/>
              <a:buChar char="•"/>
              <a:defRPr sz="2400">
                <a:latin typeface="Roboto Regular"/>
                <a:ea typeface="Roboto Regular"/>
                <a:cs typeface="Roboto Regular"/>
                <a:sym typeface="Roboto Regular"/>
              </a:defRPr>
            </a:pPr>
            <a:endParaRPr lang="en-US" dirty="0"/>
          </a:p>
          <a:p>
            <a:pPr marL="240631" indent="-240631">
              <a:buSzPct val="100000"/>
              <a:buChar char="•"/>
              <a:defRPr sz="2400">
                <a:latin typeface="Roboto Regular"/>
                <a:ea typeface="Roboto Regular"/>
                <a:cs typeface="Roboto Regular"/>
                <a:sym typeface="Roboto Regular"/>
              </a:defRPr>
            </a:pPr>
            <a:r>
              <a:rPr lang="en-US" dirty="0"/>
              <a:t>Physical mapping of land features, ecosystems, boundaries, ownership and other information</a:t>
            </a:r>
          </a:p>
          <a:p>
            <a:pPr marL="240631" indent="-240631">
              <a:buSzPct val="100000"/>
              <a:buChar char="•"/>
              <a:defRPr sz="2400">
                <a:latin typeface="Roboto Regular"/>
                <a:ea typeface="Roboto Regular"/>
                <a:cs typeface="Roboto Regular"/>
                <a:sym typeface="Roboto Regular"/>
              </a:defRPr>
            </a:pPr>
            <a:endParaRPr lang="en-US" dirty="0"/>
          </a:p>
          <a:p>
            <a:pPr marL="240631" indent="-240631">
              <a:buSzPct val="100000"/>
              <a:buChar char="•"/>
              <a:defRPr sz="2400">
                <a:latin typeface="Roboto Regular"/>
                <a:ea typeface="Roboto Regular"/>
                <a:cs typeface="Roboto Regular"/>
                <a:sym typeface="Roboto Regular"/>
              </a:defRPr>
            </a:pPr>
            <a:r>
              <a:rPr lang="en-US" dirty="0"/>
              <a:t>Earth Observation information</a:t>
            </a:r>
            <a:endParaRPr dirty="0"/>
          </a:p>
        </p:txBody>
      </p:sp>
    </p:spTree>
    <p:extLst>
      <p:ext uri="{BB962C8B-B14F-4D97-AF65-F5344CB8AC3E}">
        <p14:creationId xmlns:p14="http://schemas.microsoft.com/office/powerpoint/2010/main" val="10263981"/>
      </p:ext>
    </p:extLst>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9</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Earth Observation potential – land cover</a:t>
            </a:r>
            <a:endParaRPr dirty="0"/>
          </a:p>
        </p:txBody>
      </p:sp>
      <p:sp>
        <p:nvSpPr>
          <p:cNvPr id="629" name="Shape 629"/>
          <p:cNvSpPr/>
          <p:nvPr/>
        </p:nvSpPr>
        <p:spPr>
          <a:xfrm>
            <a:off x="632316" y="1447800"/>
            <a:ext cx="8007368" cy="193898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Earth Observation can some of the challenges in terms of measuring the environment, it can provide data for countries with limited capacity and can ensure comparability across locations and time.</a:t>
            </a:r>
            <a:br>
              <a:rPr dirty="0"/>
            </a:br>
            <a:endParaRPr dirty="0"/>
          </a:p>
        </p:txBody>
      </p:sp>
      <p:sp>
        <p:nvSpPr>
          <p:cNvPr id="2" name="AutoShape 2" descr="Image result for photo of satellite nas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Image result for photo of satellite nas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6" descr="Image result for photo of satellite nas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7" name="Picture 9" descr="Image result for photo of satellite nas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3975" y="3048000"/>
            <a:ext cx="6496050" cy="3656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392644"/>
      </p:ext>
    </p:extLst>
  </p:cSld>
  <p:clrMapOvr>
    <a:masterClrMapping/>
  </p:clrMapOvr>
  <p:transition spd="slow">
    <p:push/>
  </p:transition>
</p:sld>
</file>

<file path=ppt/theme/theme1.xml><?xml version="1.0" encoding="utf-8"?>
<a:theme xmlns:a="http://schemas.openxmlformats.org/drawingml/2006/main" name="UNEnvironment_PPT_English_ver2">
  <a:themeElements>
    <a:clrScheme name="UNEnvironment_PPT_English_ver2">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UNEnvironment_PPT_English_ver2">
      <a:majorFont>
        <a:latin typeface="Calibri"/>
        <a:ea typeface="Calibri"/>
        <a:cs typeface="Calibri"/>
      </a:majorFont>
      <a:minorFont>
        <a:latin typeface="Helvetica"/>
        <a:ea typeface="Helvetica"/>
        <a:cs typeface="Helvetica"/>
      </a:minorFont>
    </a:fontScheme>
    <a:fmtScheme name="UNEnvironment_PPT_English_ver2">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UNEnvironment_PPT_English_ver2">
  <a:themeElements>
    <a:clrScheme name="UNEnvironment_PPT_English_ver2">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UNEnvironment_PPT_English_ver2">
      <a:majorFont>
        <a:latin typeface="Calibri"/>
        <a:ea typeface="Calibri"/>
        <a:cs typeface="Calibri"/>
      </a:majorFont>
      <a:minorFont>
        <a:latin typeface="Helvetica"/>
        <a:ea typeface="Helvetica"/>
        <a:cs typeface="Helvetica"/>
      </a:minorFont>
    </a:fontScheme>
    <a:fmtScheme name="UNEnvironment_PPT_English_ver2">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1949</TotalTime>
  <Words>1512</Words>
  <Application>Microsoft Office PowerPoint</Application>
  <PresentationFormat>On-screen Show (4:3)</PresentationFormat>
  <Paragraphs>192</Paragraphs>
  <Slides>22</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ＭＳ Ｐゴシック</vt:lpstr>
      <vt:lpstr>Arial</vt:lpstr>
      <vt:lpstr>Calibri</vt:lpstr>
      <vt:lpstr>Gill Sans</vt:lpstr>
      <vt:lpstr>Gill Sans Light</vt:lpstr>
      <vt:lpstr>Helvetica</vt:lpstr>
      <vt:lpstr>Roboto Regular</vt:lpstr>
      <vt:lpstr>Wingdings</vt:lpstr>
      <vt:lpstr>UNEnvironment_PPT_English_ver2</vt:lpstr>
      <vt:lpstr>Land accounting, geospatial data and the 2030 Agenda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will the 2030 Agenda  be monitored?</dc:title>
  <dc:creator>Jillian Campbell</dc:creator>
  <cp:lastModifiedBy>Diana Ngina</cp:lastModifiedBy>
  <cp:revision>44</cp:revision>
  <dcterms:modified xsi:type="dcterms:W3CDTF">2018-04-23T13:44:39Z</dcterms:modified>
</cp:coreProperties>
</file>