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72" r:id="rId3"/>
    <p:sldId id="261" r:id="rId4"/>
    <p:sldId id="269" r:id="rId5"/>
    <p:sldId id="266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136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272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407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543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5679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2814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199950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086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60"/>
  </p:normalViewPr>
  <p:slideViewPr>
    <p:cSldViewPr>
      <p:cViewPr>
        <p:scale>
          <a:sx n="100" d="100"/>
          <a:sy n="100" d="100"/>
        </p:scale>
        <p:origin x="-2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99" name="Shape 59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455600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136" latinLnBrk="0">
      <a:defRPr sz="1200">
        <a:latin typeface="+mj-lt"/>
        <a:ea typeface="+mj-ea"/>
        <a:cs typeface="+mj-cs"/>
        <a:sym typeface="Calibri"/>
      </a:defRPr>
    </a:lvl1pPr>
    <a:lvl2pPr indent="228600" defTabSz="457136" latinLnBrk="0">
      <a:defRPr sz="1200">
        <a:latin typeface="+mj-lt"/>
        <a:ea typeface="+mj-ea"/>
        <a:cs typeface="+mj-cs"/>
        <a:sym typeface="Calibri"/>
      </a:defRPr>
    </a:lvl2pPr>
    <a:lvl3pPr indent="457200" defTabSz="457136" latinLnBrk="0">
      <a:defRPr sz="1200">
        <a:latin typeface="+mj-lt"/>
        <a:ea typeface="+mj-ea"/>
        <a:cs typeface="+mj-cs"/>
        <a:sym typeface="Calibri"/>
      </a:defRPr>
    </a:lvl3pPr>
    <a:lvl4pPr indent="685800" defTabSz="457136" latinLnBrk="0">
      <a:defRPr sz="1200">
        <a:latin typeface="+mj-lt"/>
        <a:ea typeface="+mj-ea"/>
        <a:cs typeface="+mj-cs"/>
        <a:sym typeface="Calibri"/>
      </a:defRPr>
    </a:lvl4pPr>
    <a:lvl5pPr indent="914400" defTabSz="457136" latinLnBrk="0">
      <a:defRPr sz="1200">
        <a:latin typeface="+mj-lt"/>
        <a:ea typeface="+mj-ea"/>
        <a:cs typeface="+mj-cs"/>
        <a:sym typeface="Calibri"/>
      </a:defRPr>
    </a:lvl5pPr>
    <a:lvl6pPr indent="1143000" defTabSz="457136" latinLnBrk="0">
      <a:defRPr sz="1200">
        <a:latin typeface="+mj-lt"/>
        <a:ea typeface="+mj-ea"/>
        <a:cs typeface="+mj-cs"/>
        <a:sym typeface="Calibri"/>
      </a:defRPr>
    </a:lvl6pPr>
    <a:lvl7pPr indent="1371600" defTabSz="457136" latinLnBrk="0">
      <a:defRPr sz="1200">
        <a:latin typeface="+mj-lt"/>
        <a:ea typeface="+mj-ea"/>
        <a:cs typeface="+mj-cs"/>
        <a:sym typeface="Calibri"/>
      </a:defRPr>
    </a:lvl7pPr>
    <a:lvl8pPr indent="1600200" defTabSz="457136" latinLnBrk="0">
      <a:defRPr sz="1200">
        <a:latin typeface="+mj-lt"/>
        <a:ea typeface="+mj-ea"/>
        <a:cs typeface="+mj-cs"/>
        <a:sym typeface="Calibri"/>
      </a:defRPr>
    </a:lvl8pPr>
    <a:lvl9pPr indent="1828800" defTabSz="457136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0" name="Shape 120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154" name="Shape 154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Shape 155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164" name="Shape 164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5" name="Shape 165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hape 1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4" name="Shape 174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5" name="Shape 1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3" name="Shape 1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Shape 1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192" name="Shape 192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hape 1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1" name="Shape 201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" name="Shape 2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0" name="Shape 210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" name="Shape 211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212" name="Shape 2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0" name="Shape 2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235" name="Shape 235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6" name="Shape 236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245" name="Shape 245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6" name="Shape 246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4" name="Shape 26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5" name="Shape 2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4" name="Shape 2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2" name="Shape 28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3" name="Shape 2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2" name="Shape 292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293" name="Shape 2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1" name="Shape 3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316" name="Shape 316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7" name="Shape 317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318" name="Shape 3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326" name="Shape 326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27" name="Shape 327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8" name="Shape 3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6" name="Shape 336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7" name="Shape 3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45" name="Shape 34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6" name="Shape 3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54" name="Shape 354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5" name="Shape 3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63" name="Shape 363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4" name="Shape 3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2" name="Shape 372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3" name="Shape 373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374" name="Shape 3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361868" indent="-533325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82" name="Shape 3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397" name="Shape 397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8" name="Shape 398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399" name="Shape 3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407" name="Shape 407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8" name="Shape 408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9" name="Shape 4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17" name="Shape 417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8" name="Shape 4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26" name="Shape 42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7" name="Shape 4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435" name="Shape 435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6" name="Shape 4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4" name="Shape 444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5" name="Shape 4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3" name="Shape 453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4" name="Shape 454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455" name="Shape 4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63" name="Shape 4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478" name="Shape 478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9" name="Shape 479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480" name="Shape 4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488" name="Shape 488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89" name="Shape 489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0" name="Shape 4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07" name="Shape 50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8" name="Shape 5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516" name="Shape 516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7" name="Shape 5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5" name="Shape 525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6" name="Shape 5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34" name="Shape 534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5" name="Shape 535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36" name="Shape 5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4" name="Shape 5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559" name="Shape 559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0" name="Shape 560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561" name="Shape 5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Shape 568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569" name="Shape 569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70" name="Shape 570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1" name="Shape 5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/>
          <p:nvPr/>
        </p:nvSpPr>
        <p:spPr>
          <a:xfrm flipV="1">
            <a:off x="357187" y="6500810"/>
            <a:ext cx="8429626" cy="4"/>
          </a:xfrm>
          <a:prstGeom prst="line">
            <a:avLst/>
          </a:pr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321468">
              <a:defRPr sz="8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79" name="Shape 579"/>
          <p:cNvSpPr/>
          <p:nvPr/>
        </p:nvSpPr>
        <p:spPr>
          <a:xfrm flipV="1">
            <a:off x="357187" y="357187"/>
            <a:ext cx="8429626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321468">
              <a:defRPr sz="8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80" name="Shape 580"/>
          <p:cNvSpPr/>
          <p:nvPr/>
        </p:nvSpPr>
        <p:spPr>
          <a:xfrm>
            <a:off x="357187" y="3643312"/>
            <a:ext cx="8429626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321468">
              <a:defRPr sz="8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81" name="Shape 581"/>
          <p:cNvSpPr>
            <a:spLocks noGrp="1"/>
          </p:cNvSpPr>
          <p:nvPr>
            <p:ph type="title"/>
          </p:nvPr>
        </p:nvSpPr>
        <p:spPr>
          <a:xfrm>
            <a:off x="357187" y="2116335"/>
            <a:ext cx="8429626" cy="1428751"/>
          </a:xfrm>
          <a:prstGeom prst="rect">
            <a:avLst/>
          </a:prstGeom>
        </p:spPr>
        <p:txBody>
          <a:bodyPr lIns="35718" tIns="35718" rIns="35718" bIns="35718" anchor="b"/>
          <a:lstStyle>
            <a:lvl1pPr defTabSz="410765">
              <a:lnSpc>
                <a:spcPct val="90000"/>
              </a:lnSpc>
              <a:defRPr cap="all">
                <a:solidFill>
                  <a:srgbClr val="606060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582" name="Shape 582"/>
          <p:cNvSpPr>
            <a:spLocks noGrp="1"/>
          </p:cNvSpPr>
          <p:nvPr>
            <p:ph type="body" sz="quarter" idx="1"/>
          </p:nvPr>
        </p:nvSpPr>
        <p:spPr>
          <a:xfrm>
            <a:off x="357187" y="3911203"/>
            <a:ext cx="8429626" cy="580430"/>
          </a:xfrm>
          <a:prstGeom prst="rect">
            <a:avLst/>
          </a:prstGeom>
        </p:spPr>
        <p:txBody>
          <a:bodyPr lIns="35718" tIns="35718" rIns="35718" bIns="35718"/>
          <a:lstStyle>
            <a:lvl1pPr marL="0" indent="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2286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4572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6858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9144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3" name="Shape 583"/>
          <p:cNvSpPr>
            <a:spLocks noGrp="1"/>
          </p:cNvSpPr>
          <p:nvPr>
            <p:ph type="sldNum" sz="quarter" idx="2"/>
          </p:nvPr>
        </p:nvSpPr>
        <p:spPr>
          <a:xfrm>
            <a:off x="8548064" y="6161484"/>
            <a:ext cx="236538" cy="249238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765">
              <a:defRPr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1" name="Shape 591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2" name="Shape 5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1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3" tIns="45713" rIns="45713" bIns="45713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1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3" tIns="45713" rIns="45713" bIns="45713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301"/>
            <a:ext cx="273643" cy="269227"/>
          </a:xfrm>
          <a:prstGeom prst="rect">
            <a:avLst/>
          </a:prstGeom>
          <a:ln w="12700">
            <a:miter lim="400000"/>
          </a:ln>
        </p:spPr>
        <p:txBody>
          <a:bodyPr wrap="none" lIns="45713" tIns="45713" rIns="45713" bIns="45713" anchor="ctr">
            <a:spAutoFit/>
          </a:bodyPr>
          <a:lstStyle>
            <a:lvl1pPr>
              <a:defRPr sz="1200">
                <a:solidFill>
                  <a:srgbClr val="888888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  <p:sldLayoutId id="2147483698" r:id="rId48"/>
    <p:sldLayoutId id="2147483699" r:id="rId49"/>
    <p:sldLayoutId id="2147483700" r:id="rId50"/>
    <p:sldLayoutId id="2147483701" r:id="rId51"/>
    <p:sldLayoutId id="2147483702" r:id="rId52"/>
    <p:sldLayoutId id="2147483704" r:id="rId53"/>
    <p:sldLayoutId id="2147483705" r:id="rId54"/>
    <p:sldLayoutId id="2147483706" r:id="rId55"/>
    <p:sldLayoutId id="2147483707" r:id="rId56"/>
    <p:sldLayoutId id="2147483708" r:id="rId57"/>
    <p:sldLayoutId id="2147483709" r:id="rId58"/>
    <p:sldLayoutId id="2147483710" r:id="rId59"/>
    <p:sldLayoutId id="2147483711" r:id="rId60"/>
    <p:sldLayoutId id="2147483712" r:id="rId61"/>
    <p:sldLayoutId id="2147483713" r:id="rId62"/>
  </p:sldLayoutIdLst>
  <p:transition spd="slow" advClick="0">
    <p:randomBar dir="vert"/>
  </p:transition>
  <p:txStyles>
    <p:titleStyle>
      <a:lvl1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1pPr>
      <a:lvl2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2pPr>
      <a:lvl3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3pPr>
      <a:lvl4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4pPr>
      <a:lvl5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5pPr>
      <a:lvl6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6pPr>
      <a:lvl7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7pPr>
      <a:lvl8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8pPr>
      <a:lvl9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9pPr>
    </p:titleStyle>
    <p:bodyStyle>
      <a:lvl1pPr marL="342851" marR="0" indent="-342851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1pPr>
      <a:lvl2pPr marL="783660" marR="0" indent="-326525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2pPr>
      <a:lvl3pPr marL="1219029" marR="0" indent="-304757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3pPr>
      <a:lvl4pPr marL="1737115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4pPr>
      <a:lvl5pPr marL="2377106" marR="0" indent="-548563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❖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5pPr>
      <a:lvl6pPr marL="2651387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6pPr>
      <a:lvl7pPr marL="3108523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7pPr>
      <a:lvl8pPr marL="3565659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8pPr>
      <a:lvl9pPr marL="4022795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9pPr>
    </p:bodyStyle>
    <p:otherStyle>
      <a:lvl1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1pPr>
      <a:lvl2pPr marL="0" marR="0" indent="457136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2pPr>
      <a:lvl3pPr marL="0" marR="0" indent="914272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3pPr>
      <a:lvl4pPr marL="0" marR="0" indent="1371407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4pPr>
      <a:lvl5pPr marL="0" marR="0" indent="1828543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5pPr>
      <a:lvl6pPr marL="0" marR="0" indent="2285679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6pPr>
      <a:lvl7pPr marL="0" marR="0" indent="2742814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7pPr>
      <a:lvl8pPr marL="0" marR="0" indent="319995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8pPr>
      <a:lvl9pPr marL="0" marR="0" indent="3657086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>
            <a:spLocks noGrp="1"/>
          </p:cNvSpPr>
          <p:nvPr>
            <p:ph type="ctrTitle"/>
          </p:nvPr>
        </p:nvSpPr>
        <p:spPr>
          <a:xfrm>
            <a:off x="728121" y="2260600"/>
            <a:ext cx="7679264" cy="2233085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 sz="4000">
                <a:solidFill>
                  <a:srgbClr val="FFFFFF"/>
                </a:solidFill>
              </a:defRPr>
            </a:pPr>
            <a:r>
              <a:rPr lang="en-US" dirty="0" smtClean="0"/>
              <a:t>Next steps</a:t>
            </a:r>
            <a:endParaRPr dirty="0"/>
          </a:p>
        </p:txBody>
      </p:sp>
      <p:sp>
        <p:nvSpPr>
          <p:cNvPr id="602" name="Shape 602"/>
          <p:cNvSpPr>
            <a:spLocks noGrp="1"/>
          </p:cNvSpPr>
          <p:nvPr>
            <p:ph type="subTitle" sz="quarter" idx="1"/>
          </p:nvPr>
        </p:nvSpPr>
        <p:spPr>
          <a:xfrm>
            <a:off x="728121" y="4493683"/>
            <a:ext cx="7679264" cy="1271157"/>
          </a:xfrm>
          <a:prstGeom prst="rect">
            <a:avLst/>
          </a:prstGeom>
        </p:spPr>
        <p:txBody>
          <a:bodyPr lIns="0" tIns="0" rIns="0" bIns="0"/>
          <a:lstStyle/>
          <a:p>
            <a:pPr>
              <a:spcBef>
                <a:spcPts val="400"/>
              </a:spcBef>
              <a:defRPr sz="1800" b="1">
                <a:solidFill>
                  <a:srgbClr val="FFFFFF"/>
                </a:solidFill>
              </a:defRPr>
            </a:pPr>
            <a:r>
              <a:rPr lang="en-US" dirty="0" smtClean="0"/>
              <a:t>Afghanistan Environment Statistics training course</a:t>
            </a:r>
            <a:endParaRPr dirty="0"/>
          </a:p>
        </p:txBody>
      </p:sp>
      <p:sp>
        <p:nvSpPr>
          <p:cNvPr id="603" name="Shape 603"/>
          <p:cNvSpPr/>
          <p:nvPr/>
        </p:nvSpPr>
        <p:spPr>
          <a:xfrm>
            <a:off x="728121" y="4493683"/>
            <a:ext cx="7679264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04" name="Shape 604"/>
          <p:cNvSpPr/>
          <p:nvPr/>
        </p:nvSpPr>
        <p:spPr>
          <a:xfrm>
            <a:off x="728121" y="5790239"/>
            <a:ext cx="7679264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05" name="Shape 605"/>
          <p:cNvSpPr/>
          <p:nvPr/>
        </p:nvSpPr>
        <p:spPr>
          <a:xfrm>
            <a:off x="728121" y="5790239"/>
            <a:ext cx="7679264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 lnSpcReduction="10000"/>
          </a:bodyPr>
          <a:lstStyle>
            <a:lvl1pPr defTabSz="457200">
              <a:spcBef>
                <a:spcPts val="200"/>
              </a:spcBef>
              <a:defRPr sz="11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lang="en-US" dirty="0" smtClean="0"/>
              <a:t>Jillian</a:t>
            </a:r>
            <a:r>
              <a:rPr lang="en-US" dirty="0"/>
              <a:t> </a:t>
            </a:r>
            <a:r>
              <a:rPr lang="en-US" dirty="0" smtClean="0"/>
              <a:t>Campbell, UN Environment</a:t>
            </a:r>
            <a:endParaRPr dirty="0"/>
          </a:p>
        </p:txBody>
      </p:sp>
      <p:pic>
        <p:nvPicPr>
          <p:cNvPr id="606" name="image1.png" descr="UNEnvironment_Logo_English_Short_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58921" y="1"/>
            <a:ext cx="2495615" cy="16196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/>
          <p:nvPr/>
        </p:nvSpPr>
        <p:spPr>
          <a:xfrm>
            <a:off x="9256880" y="5975237"/>
            <a:ext cx="170745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Photo credit to be given </a:t>
            </a:r>
            <a:endParaRPr sz="4400"/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as shown alongside </a:t>
            </a:r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(in black or in white)</a:t>
            </a:r>
          </a:p>
        </p:txBody>
      </p:sp>
      <p:sp>
        <p:nvSpPr>
          <p:cNvPr id="675" name="Shape 675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676" name="Shape 676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7" name="Shape 677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8" name="Shape 678"/>
          <p:cNvSpPr/>
          <p:nvPr/>
        </p:nvSpPr>
        <p:spPr>
          <a:xfrm>
            <a:off x="690021" y="1477486"/>
            <a:ext cx="819570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Learning Objectives</a:t>
            </a:r>
            <a:endParaRPr b="0" dirty="0"/>
          </a:p>
        </p:txBody>
      </p:sp>
      <p:sp>
        <p:nvSpPr>
          <p:cNvPr id="679" name="Shape 679"/>
          <p:cNvSpPr/>
          <p:nvPr/>
        </p:nvSpPr>
        <p:spPr>
          <a:xfrm>
            <a:off x="6036700" y="6089093"/>
            <a:ext cx="2370684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© </a:t>
            </a:r>
            <a:r>
              <a:rPr b="1"/>
              <a:t>NABU/Holger Schulz</a:t>
            </a:r>
            <a:endParaRPr sz="4400"/>
          </a:p>
        </p:txBody>
      </p:sp>
      <p:sp>
        <p:nvSpPr>
          <p:cNvPr id="680" name="Shape 680"/>
          <p:cNvSpPr/>
          <p:nvPr/>
        </p:nvSpPr>
        <p:spPr>
          <a:xfrm>
            <a:off x="732368" y="469901"/>
            <a:ext cx="76792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lang="en-US" dirty="0" smtClean="0"/>
              <a:t>Overview</a:t>
            </a:r>
            <a:endParaRPr dirty="0"/>
          </a:p>
        </p:txBody>
      </p:sp>
      <p:sp>
        <p:nvSpPr>
          <p:cNvPr id="681" name="Shape 681"/>
          <p:cNvSpPr/>
          <p:nvPr/>
        </p:nvSpPr>
        <p:spPr>
          <a:xfrm>
            <a:off x="1025886" y="1981200"/>
            <a:ext cx="7092228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To discuss the next steps</a:t>
            </a:r>
            <a:endParaRPr lang="en-US" dirty="0" smtClean="0"/>
          </a:p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49927730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/>
          <p:nvPr/>
        </p:nvSpPr>
        <p:spPr>
          <a:xfrm>
            <a:off x="9256880" y="5975237"/>
            <a:ext cx="170745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Photo credit to be given </a:t>
            </a:r>
            <a:endParaRPr sz="4400"/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as shown alongside </a:t>
            </a:r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(in black or in white)</a:t>
            </a:r>
          </a:p>
        </p:txBody>
      </p:sp>
      <p:sp>
        <p:nvSpPr>
          <p:cNvPr id="675" name="Shape 675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676" name="Shape 676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7" name="Shape 677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8" name="Shape 678"/>
          <p:cNvSpPr/>
          <p:nvPr/>
        </p:nvSpPr>
        <p:spPr>
          <a:xfrm>
            <a:off x="661446" y="1644134"/>
            <a:ext cx="8195708" cy="2954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defTabSz="457200">
              <a:buSzPct val="100000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The stakeholder consultations this week aimed to assess:</a:t>
            </a:r>
          </a:p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What are the top priorities for Afghanistan in terms of environment statistics?</a:t>
            </a:r>
          </a:p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Are there existing data sources for these?</a:t>
            </a:r>
          </a:p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How is data shared?</a:t>
            </a:r>
            <a:endParaRPr lang="en-US" dirty="0"/>
          </a:p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What are possible next steps in terms of improving the availability of policy relevant environment statistics?</a:t>
            </a:r>
          </a:p>
        </p:txBody>
      </p:sp>
      <p:sp>
        <p:nvSpPr>
          <p:cNvPr id="679" name="Shape 679"/>
          <p:cNvSpPr/>
          <p:nvPr/>
        </p:nvSpPr>
        <p:spPr>
          <a:xfrm>
            <a:off x="6036700" y="6089093"/>
            <a:ext cx="2370684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© </a:t>
            </a:r>
            <a:r>
              <a:rPr b="1"/>
              <a:t>NABU/Holger Schulz</a:t>
            </a:r>
            <a:endParaRPr sz="4400"/>
          </a:p>
        </p:txBody>
      </p:sp>
      <p:sp>
        <p:nvSpPr>
          <p:cNvPr id="680" name="Shape 680"/>
          <p:cNvSpPr/>
          <p:nvPr/>
        </p:nvSpPr>
        <p:spPr>
          <a:xfrm>
            <a:off x="732368" y="469901"/>
            <a:ext cx="76792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lang="en-US" dirty="0" smtClean="0"/>
              <a:t>Strategic planning: environment statistics</a:t>
            </a:r>
            <a:endParaRPr dirty="0"/>
          </a:p>
        </p:txBody>
      </p:sp>
    </p:spTree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/>
          <p:nvPr/>
        </p:nvSpPr>
        <p:spPr>
          <a:xfrm>
            <a:off x="9256879" y="5975236"/>
            <a:ext cx="1707457" cy="510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Photo credit to be given </a:t>
            </a:r>
            <a:endParaRPr sz="4400"/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as shown alongside </a:t>
            </a:r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(in black or in white)</a:t>
            </a:r>
          </a:p>
        </p:txBody>
      </p:sp>
      <p:sp>
        <p:nvSpPr>
          <p:cNvPr id="624" name="Shape 624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625" name="Shape 625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26" name="Shape 626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27" name="Shape 627"/>
          <p:cNvSpPr/>
          <p:nvPr/>
        </p:nvSpPr>
        <p:spPr>
          <a:xfrm>
            <a:off x="6036700" y="6089093"/>
            <a:ext cx="2370685" cy="231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© </a:t>
            </a:r>
            <a:r>
              <a:rPr b="1"/>
              <a:t>NABU/Holger Schulz</a:t>
            </a:r>
          </a:p>
        </p:txBody>
      </p:sp>
      <p:sp>
        <p:nvSpPr>
          <p:cNvPr id="628" name="Shape 628"/>
          <p:cNvSpPr/>
          <p:nvPr/>
        </p:nvSpPr>
        <p:spPr>
          <a:xfrm>
            <a:off x="732368" y="541766"/>
            <a:ext cx="76792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lang="en-US" dirty="0" smtClean="0"/>
              <a:t>Moving forward</a:t>
            </a:r>
            <a:endParaRPr dirty="0"/>
          </a:p>
        </p:txBody>
      </p:sp>
      <p:sp>
        <p:nvSpPr>
          <p:cNvPr id="629" name="Shape 629"/>
          <p:cNvSpPr/>
          <p:nvPr/>
        </p:nvSpPr>
        <p:spPr>
          <a:xfrm>
            <a:off x="641841" y="1447800"/>
            <a:ext cx="8007368" cy="26776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>
              <a:buSzPct val="100000"/>
              <a:buChar char="•"/>
              <a:defRPr sz="2400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What could a strategy on environment statistics look like.</a:t>
            </a:r>
          </a:p>
          <a:p>
            <a:pPr marL="240631" indent="-240631">
              <a:buSzPct val="100000"/>
              <a:buChar char="•"/>
              <a:defRPr sz="2400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Is additional support needed for particular areas?</a:t>
            </a:r>
          </a:p>
          <a:p>
            <a:pPr marL="240631" indent="-240631">
              <a:buSzPct val="100000"/>
              <a:buChar char="•"/>
              <a:defRPr sz="2400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Are there opportunities to improve SDG and MEA reporting?</a:t>
            </a:r>
          </a:p>
          <a:p>
            <a:pPr marL="240631" indent="-240631">
              <a:buSzPct val="100000"/>
              <a:buChar char="•"/>
              <a:defRPr sz="2400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Are there areas where more funding or capacity support is needed?</a:t>
            </a:r>
            <a:r>
              <a:rPr dirty="0" smtClean="0"/>
              <a:t/>
            </a:r>
            <a:br>
              <a:rPr dirty="0" smtClean="0"/>
            </a:b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72696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Shape 752"/>
          <p:cNvSpPr>
            <a:spLocks noGrp="1"/>
          </p:cNvSpPr>
          <p:nvPr>
            <p:ph type="ctrTitle"/>
          </p:nvPr>
        </p:nvSpPr>
        <p:spPr>
          <a:xfrm>
            <a:off x="728121" y="3649131"/>
            <a:ext cx="4995350" cy="84455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t>Thank you</a:t>
            </a:r>
          </a:p>
        </p:txBody>
      </p:sp>
      <p:sp>
        <p:nvSpPr>
          <p:cNvPr id="753" name="Shape 753"/>
          <p:cNvSpPr/>
          <p:nvPr/>
        </p:nvSpPr>
        <p:spPr>
          <a:xfrm>
            <a:off x="728121" y="4493683"/>
            <a:ext cx="7679264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754" name="image1.png" descr="UNEnvironment_Logo_English_Short_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5054" y="2874028"/>
            <a:ext cx="2495616" cy="1619657"/>
          </a:xfrm>
          <a:prstGeom prst="rect">
            <a:avLst/>
          </a:prstGeom>
          <a:ln w="12700">
            <a:miter lim="400000"/>
          </a:ln>
        </p:spPr>
      </p:pic>
      <p:sp>
        <p:nvSpPr>
          <p:cNvPr id="755" name="Shape 755"/>
          <p:cNvSpPr>
            <a:spLocks noGrp="1"/>
          </p:cNvSpPr>
          <p:nvPr>
            <p:ph type="subTitle" sz="quarter" idx="1"/>
          </p:nvPr>
        </p:nvSpPr>
        <p:spPr>
          <a:xfrm>
            <a:off x="5156201" y="4493683"/>
            <a:ext cx="3251185" cy="1296557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spcBef>
                <a:spcPts val="200"/>
              </a:spcBef>
              <a:defRPr sz="900">
                <a:solidFill>
                  <a:srgbClr val="FFFFFF"/>
                </a:solidFill>
              </a:defRPr>
            </a:pPr>
            <a:r>
              <a:rPr lang="en-US" dirty="0" smtClean="0"/>
              <a:t>Jillian Campbell</a:t>
            </a:r>
          </a:p>
          <a:p>
            <a:pPr algn="r">
              <a:spcBef>
                <a:spcPts val="200"/>
              </a:spcBef>
              <a:defRPr sz="900">
                <a:solidFill>
                  <a:srgbClr val="FFFFFF"/>
                </a:solidFill>
              </a:defRPr>
            </a:pPr>
            <a:r>
              <a:rPr lang="en-US" dirty="0" smtClean="0"/>
              <a:t>Statistician, </a:t>
            </a:r>
            <a:r>
              <a:rPr lang="en-US" smtClean="0"/>
              <a:t>UN Environment</a:t>
            </a:r>
            <a:endParaRPr dirty="0"/>
          </a:p>
        </p:txBody>
      </p:sp>
      <p:sp>
        <p:nvSpPr>
          <p:cNvPr id="756" name="Shape 756"/>
          <p:cNvSpPr/>
          <p:nvPr/>
        </p:nvSpPr>
        <p:spPr>
          <a:xfrm>
            <a:off x="728121" y="5790239"/>
            <a:ext cx="7679264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57" name="Shape 757"/>
          <p:cNvSpPr/>
          <p:nvPr/>
        </p:nvSpPr>
        <p:spPr>
          <a:xfrm>
            <a:off x="5156201" y="5790239"/>
            <a:ext cx="3251185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 lnSpcReduction="10000"/>
          </a:bodyPr>
          <a:lstStyle>
            <a:lvl1pPr algn="r" defTabSz="457200">
              <a:spcBef>
                <a:spcPts val="300"/>
              </a:spcBef>
              <a:defRPr sz="16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www.unep.org</a:t>
            </a:r>
          </a:p>
        </p:txBody>
      </p:sp>
    </p:spTree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Environment_PPT_English_ver2">
  <a:themeElements>
    <a:clrScheme name="UNEnvironment_PPT_English_ver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UNEnvironment_PPT_English_ver2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UNEnvironment_PPT_English_ver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13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13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UNEnvironment_PPT_English_ver2">
  <a:themeElements>
    <a:clrScheme name="UNEnvironment_PPT_English_ver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UNEnvironment_PPT_English_ver2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UNEnvironment_PPT_English_ver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13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13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1551</TotalTime>
  <Words>185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UNEnvironment_PPT_English_ver2</vt:lpstr>
      <vt:lpstr>Next steps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will the 2030 Agenda  be monitored?</dc:title>
  <dc:creator>Jillian Campbell</dc:creator>
  <cp:lastModifiedBy>Jillian Campbell</cp:lastModifiedBy>
  <cp:revision>25</cp:revision>
  <dcterms:modified xsi:type="dcterms:W3CDTF">2017-09-26T06:26:32Z</dcterms:modified>
</cp:coreProperties>
</file>