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5"/>
  </p:notesMasterIdLst>
  <p:sldIdLst>
    <p:sldId id="256" r:id="rId4"/>
    <p:sldId id="272" r:id="rId5"/>
    <p:sldId id="273" r:id="rId6"/>
    <p:sldId id="283" r:id="rId7"/>
    <p:sldId id="281" r:id="rId8"/>
    <p:sldId id="282" r:id="rId9"/>
    <p:sldId id="284" r:id="rId10"/>
    <p:sldId id="280" r:id="rId11"/>
    <p:sldId id="279" r:id="rId12"/>
    <p:sldId id="278" r:id="rId13"/>
    <p:sldId id="25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ECAA89E-228D-4EBE-86FF-667BF9AE8BB8}">
          <p14:sldIdLst>
            <p14:sldId id="256"/>
          </p14:sldIdLst>
        </p14:section>
        <p14:section name="Untitled Section" id="{199BC029-1515-400A-99F6-AD47378C268A}">
          <p14:sldIdLst/>
        </p14:section>
        <p14:section name="Untitled Section" id="{2F0C86D7-5295-4521-93C9-A8998E827FA2}">
          <p14:sldIdLst>
            <p14:sldId id="272"/>
            <p14:sldId id="273"/>
            <p14:sldId id="283"/>
            <p14:sldId id="281"/>
            <p14:sldId id="282"/>
            <p14:sldId id="284"/>
            <p14:sldId id="280"/>
            <p14:sldId id="279"/>
            <p14:sldId id="278"/>
            <p14:sldId id="25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1279" y="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D9AFA5-A5C4-4F06-8D69-BF3BC93B6A37}" type="datetimeFigureOut">
              <a:rPr lang="en-GB" smtClean="0"/>
              <a:t>22/04/2020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4F92DF-1538-463C-B4D8-7D2C5BF4B523}" type="slidenum">
              <a:rPr lang="en-GB" smtClean="0"/>
              <a:t>‹#›</a:t>
            </a:fld>
            <a:endParaRPr lang="en-GB"/>
          </a:p>
        </p:txBody>
      </p:sp>
    </p:spTree>
    <p:extLst>
      <p:ext uri="{BB962C8B-B14F-4D97-AF65-F5344CB8AC3E}">
        <p14:creationId xmlns:p14="http://schemas.microsoft.com/office/powerpoint/2010/main" val="3229633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2</a:t>
            </a:fld>
            <a:endParaRPr lang="en-GB"/>
          </a:p>
        </p:txBody>
      </p:sp>
    </p:spTree>
    <p:extLst>
      <p:ext uri="{BB962C8B-B14F-4D97-AF65-F5344CB8AC3E}">
        <p14:creationId xmlns:p14="http://schemas.microsoft.com/office/powerpoint/2010/main" val="1696948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3</a:t>
            </a:fld>
            <a:endParaRPr lang="en-GB"/>
          </a:p>
        </p:txBody>
      </p:sp>
    </p:spTree>
    <p:extLst>
      <p:ext uri="{BB962C8B-B14F-4D97-AF65-F5344CB8AC3E}">
        <p14:creationId xmlns:p14="http://schemas.microsoft.com/office/powerpoint/2010/main" val="1050287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4</a:t>
            </a:fld>
            <a:endParaRPr lang="en-GB"/>
          </a:p>
        </p:txBody>
      </p:sp>
    </p:spTree>
    <p:extLst>
      <p:ext uri="{BB962C8B-B14F-4D97-AF65-F5344CB8AC3E}">
        <p14:creationId xmlns:p14="http://schemas.microsoft.com/office/powerpoint/2010/main" val="1658966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5</a:t>
            </a:fld>
            <a:endParaRPr lang="en-GB"/>
          </a:p>
        </p:txBody>
      </p:sp>
    </p:spTree>
    <p:extLst>
      <p:ext uri="{BB962C8B-B14F-4D97-AF65-F5344CB8AC3E}">
        <p14:creationId xmlns:p14="http://schemas.microsoft.com/office/powerpoint/2010/main" val="598208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6</a:t>
            </a:fld>
            <a:endParaRPr lang="en-GB"/>
          </a:p>
        </p:txBody>
      </p:sp>
    </p:spTree>
    <p:extLst>
      <p:ext uri="{BB962C8B-B14F-4D97-AF65-F5344CB8AC3E}">
        <p14:creationId xmlns:p14="http://schemas.microsoft.com/office/powerpoint/2010/main" val="1329268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7</a:t>
            </a:fld>
            <a:endParaRPr lang="en-GB"/>
          </a:p>
        </p:txBody>
      </p:sp>
    </p:spTree>
    <p:extLst>
      <p:ext uri="{BB962C8B-B14F-4D97-AF65-F5344CB8AC3E}">
        <p14:creationId xmlns:p14="http://schemas.microsoft.com/office/powerpoint/2010/main" val="3926786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8</a:t>
            </a:fld>
            <a:endParaRPr lang="en-GB"/>
          </a:p>
        </p:txBody>
      </p:sp>
    </p:spTree>
    <p:extLst>
      <p:ext uri="{BB962C8B-B14F-4D97-AF65-F5344CB8AC3E}">
        <p14:creationId xmlns:p14="http://schemas.microsoft.com/office/powerpoint/2010/main" val="797461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9</a:t>
            </a:fld>
            <a:endParaRPr lang="en-GB"/>
          </a:p>
        </p:txBody>
      </p:sp>
    </p:spTree>
    <p:extLst>
      <p:ext uri="{BB962C8B-B14F-4D97-AF65-F5344CB8AC3E}">
        <p14:creationId xmlns:p14="http://schemas.microsoft.com/office/powerpoint/2010/main" val="1785067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34F92DF-1538-463C-B4D8-7D2C5BF4B523}" type="slidenum">
              <a:rPr lang="en-GB" smtClean="0"/>
              <a:t>10</a:t>
            </a:fld>
            <a:endParaRPr lang="en-GB"/>
          </a:p>
        </p:txBody>
      </p:sp>
    </p:spTree>
    <p:extLst>
      <p:ext uri="{BB962C8B-B14F-4D97-AF65-F5344CB8AC3E}">
        <p14:creationId xmlns:p14="http://schemas.microsoft.com/office/powerpoint/2010/main" val="33002861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1085631"/>
          </a:xfrm>
          <a:prstGeom prst="rect">
            <a:avLst/>
          </a:prstGeom>
        </p:spPr>
      </p:pic>
    </p:spTree>
    <p:extLst>
      <p:ext uri="{BB962C8B-B14F-4D97-AF65-F5344CB8AC3E}">
        <p14:creationId xmlns:p14="http://schemas.microsoft.com/office/powerpoint/2010/main" val="2721999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3861048"/>
            <a:ext cx="8229600" cy="226511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4AF2979-D1C3-4565-B843-B945CC8C3CCC}"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1584100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DC9455C-EA79-438B-9BB9-B2B2487E53B1}"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21764903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29982C4-2379-420C-9072-32939642020C}"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078489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62A96E0-3A5C-4920-ACD7-785543F3A554}"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5089844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7B41E3F-181D-4F02-B2F4-AAA9B705A161}"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8702894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47ECB5BC-AFD4-4FCB-9711-C4197C14A959}" type="datetime1">
              <a:rPr lang="en-GB" smtClean="0"/>
              <a:t>22/04/2020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977787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42256994-7DAC-4021-8596-F4E700F728DB}" type="datetime1">
              <a:rPr lang="en-GB" smtClean="0"/>
              <a:t>22/04/2020</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1614214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1918098-DB4B-44CC-91BF-A81D1FD5554A}" type="datetime1">
              <a:rPr lang="en-GB" smtClean="0"/>
              <a:t>22/04/2020</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4373495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B411815-67E8-4EBC-8DDF-F120B65FC32D}" type="datetime1">
              <a:rPr lang="en-GB" smtClean="0"/>
              <a:t>22/04/2020</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4475432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262F092-9D4B-478B-A0A5-6E0B0EA6BC9C}" type="datetime1">
              <a:rPr lang="en-GB" smtClean="0"/>
              <a:t>22/04/2020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19789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3861048"/>
            <a:ext cx="8229600" cy="226511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66BECD7-D58A-4594-8516-B32832ABBE1F}"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15969953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DF4AAAA-7B8A-4865-B1CB-17B846E0F07D}" type="datetime1">
              <a:rPr lang="en-GB" smtClean="0"/>
              <a:t>22/04/2020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42016867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4FBD196-3795-45B4-86E3-5D838F40128B}"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266660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7CD12B-D13F-4DBA-91D2-DCE067BF8394}"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40882104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AFF9C85-23B3-48F9-9AA3-BB5D9D8B7548}"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38999573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2276872"/>
            <a:ext cx="8229600" cy="384929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25D2C03-940B-4499-A332-F7A6DA79DD88}"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30996858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D05DDE1-E991-4C8E-93E5-846DBB3EFDDC}"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3804098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5D9BE8CD-72F5-482C-8FBB-BDE3350194CA}" type="datetime1">
              <a:rPr lang="en-GB" smtClean="0"/>
              <a:t>22/04/2020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0111230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9D247773-D8B8-4BFC-AAF1-9E9F4B8EFCE9}" type="datetime1">
              <a:rPr lang="en-GB" smtClean="0"/>
              <a:t>22/04/2020</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8238596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3453FFF-38EA-4E3A-B6CF-954084286025}" type="datetime1">
              <a:rPr lang="en-GB" smtClean="0"/>
              <a:t>22/04/2020</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42171061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938077C7-F8A4-4AAA-B857-8162413549D5}" type="datetime1">
              <a:rPr lang="en-GB" smtClean="0"/>
              <a:t>22/04/2020</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1912713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649A77A-C040-4029-87BA-A3D9D971E53B}"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6972223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88F8FD9-39FF-45CD-92EA-CAD72ADC906A}" type="datetime1">
              <a:rPr lang="en-GB" smtClean="0"/>
              <a:t>22/04/2020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34376954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219B089-9EA1-4EFD-8B8B-F406F7FF3B5B}" type="datetime1">
              <a:rPr lang="en-GB" smtClean="0"/>
              <a:t>22/04/2020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6065272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276872"/>
            <a:ext cx="8229600" cy="3849291"/>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85A1ACE-4F82-4A7B-B387-44EA8A9CFC63}"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42508778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FBB809-934F-4386-A5BA-FB8A95A4450E}" type="datetime1">
              <a:rPr lang="en-GB" smtClean="0"/>
              <a:t>22/04/2020</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4D0BCCB-7C57-4B46-BC83-DF0853169A96}" type="slidenum">
              <a:rPr lang="en-GB" smtClean="0"/>
              <a:t>‹#›</a:t>
            </a:fld>
            <a:endParaRPr lang="en-GB"/>
          </a:p>
        </p:txBody>
      </p:sp>
    </p:spTree>
    <p:extLst>
      <p:ext uri="{BB962C8B-B14F-4D97-AF65-F5344CB8AC3E}">
        <p14:creationId xmlns:p14="http://schemas.microsoft.com/office/powerpoint/2010/main" val="2570612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17D886E-BCD7-4B47-B3CE-01AF18D58F0A}" type="datetime1">
              <a:rPr lang="en-GB" smtClean="0"/>
              <a:t>22/04/2020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4241153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96AE23A-35C1-4DAB-9271-2E9DCC784183}" type="datetime1">
              <a:rPr lang="en-GB" smtClean="0"/>
              <a:t>22/04/2020</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3612234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6FA4B1C-8A63-42D6-8015-28633BA704A6}" type="datetime1">
              <a:rPr lang="en-GB" smtClean="0"/>
              <a:t>22/04/2020</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2123240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C1B8A55-02E0-4AC6-AE0D-BD8478CF3293}" type="datetime1">
              <a:rPr lang="en-GB" smtClean="0"/>
              <a:t>22/04/2020</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1996908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77EE8AB-57AF-49D2-B39E-E2803344991D}" type="datetime1">
              <a:rPr lang="en-GB" smtClean="0"/>
              <a:t>22/04/2020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2717085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2E07396-61B9-4C3A-8110-E64F0DF89AAB}" type="datetime1">
              <a:rPr lang="en-GB" smtClean="0"/>
              <a:t>22/04/2020</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6C649548-C53F-45C0-8E32-2C89CEFB5066}" type="slidenum">
              <a:rPr lang="en-GB" smtClean="0"/>
              <a:t>‹#›</a:t>
            </a:fld>
            <a:endParaRPr lang="en-GB"/>
          </a:p>
        </p:txBody>
      </p:sp>
    </p:spTree>
    <p:extLst>
      <p:ext uri="{BB962C8B-B14F-4D97-AF65-F5344CB8AC3E}">
        <p14:creationId xmlns:p14="http://schemas.microsoft.com/office/powerpoint/2010/main" val="2704809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484784"/>
            <a:ext cx="8229600" cy="324036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9144000" cy="1085631"/>
          </a:xfrm>
          <a:prstGeom prst="rect">
            <a:avLst/>
          </a:prstGeom>
        </p:spPr>
      </p:pic>
    </p:spTree>
    <p:extLst>
      <p:ext uri="{BB962C8B-B14F-4D97-AF65-F5344CB8AC3E}">
        <p14:creationId xmlns:p14="http://schemas.microsoft.com/office/powerpoint/2010/main" val="1643412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6712"/>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2276872"/>
            <a:ext cx="8229600" cy="384929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4" name="Picture 3"/>
          <p:cNvPicPr>
            <a:picLocks noChangeAspect="1"/>
          </p:cNvPicPr>
          <p:nvPr userDrawn="1"/>
        </p:nvPicPr>
        <p:blipFill rotWithShape="1">
          <a:blip r:embed="rId13" cstate="print">
            <a:extLst>
              <a:ext uri="{28A0092B-C50C-407E-A947-70E740481C1C}">
                <a14:useLocalDpi xmlns:a14="http://schemas.microsoft.com/office/drawing/2010/main" val="0"/>
              </a:ext>
            </a:extLst>
          </a:blip>
          <a:srcRect t="33233"/>
          <a:stretch/>
        </p:blipFill>
        <p:spPr>
          <a:xfrm>
            <a:off x="0" y="0"/>
            <a:ext cx="9144000" cy="681203"/>
          </a:xfrm>
          <a:prstGeom prst="rect">
            <a:avLst/>
          </a:prstGeom>
        </p:spPr>
      </p:pic>
    </p:spTree>
    <p:extLst>
      <p:ext uri="{BB962C8B-B14F-4D97-AF65-F5344CB8AC3E}">
        <p14:creationId xmlns:p14="http://schemas.microsoft.com/office/powerpoint/2010/main" val="1328014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13" cstate="print">
            <a:extLst>
              <a:ext uri="{28A0092B-C50C-407E-A947-70E740481C1C}">
                <a14:useLocalDpi xmlns:a14="http://schemas.microsoft.com/office/drawing/2010/main" val="0"/>
              </a:ext>
            </a:extLst>
          </a:blip>
          <a:srcRect t="33233"/>
          <a:stretch/>
        </p:blipFill>
        <p:spPr>
          <a:xfrm>
            <a:off x="0" y="0"/>
            <a:ext cx="9144000" cy="681203"/>
          </a:xfrm>
          <a:prstGeom prst="rect">
            <a:avLst/>
          </a:prstGeom>
        </p:spPr>
      </p:pic>
      <p:pic>
        <p:nvPicPr>
          <p:cNvPr id="5" name="Picture 4"/>
          <p:cNvPicPr>
            <a:picLocks noChangeAspect="1"/>
          </p:cNvPicPr>
          <p:nvPr userDrawn="1"/>
        </p:nvPicPr>
        <p:blipFill rotWithShape="1">
          <a:blip r:embed="rId14" cstate="print">
            <a:extLst>
              <a:ext uri="{28A0092B-C50C-407E-A947-70E740481C1C}">
                <a14:useLocalDpi xmlns:a14="http://schemas.microsoft.com/office/drawing/2010/main" val="0"/>
              </a:ext>
            </a:extLst>
          </a:blip>
          <a:srcRect l="6269" t="10041" r="2602" b="3391"/>
          <a:stretch/>
        </p:blipFill>
        <p:spPr>
          <a:xfrm>
            <a:off x="1892384" y="1124744"/>
            <a:ext cx="5359231" cy="3360874"/>
          </a:xfrm>
          <a:prstGeom prst="rect">
            <a:avLst/>
          </a:prstGeom>
        </p:spPr>
      </p:pic>
    </p:spTree>
    <p:extLst>
      <p:ext uri="{BB962C8B-B14F-4D97-AF65-F5344CB8AC3E}">
        <p14:creationId xmlns:p14="http://schemas.microsoft.com/office/powerpoint/2010/main" val="6166808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mailto:alison.fairbrass10@ucl.ac.uk" TargetMode="External"/><Relationship Id="rId2" Type="http://schemas.openxmlformats.org/officeDocument/2006/relationships/hyperlink" Target="mailto:p.ekins@ucl.ac.uk" TargetMode="External"/><Relationship Id="rId1" Type="http://schemas.openxmlformats.org/officeDocument/2006/relationships/slideLayout" Target="../slideLayouts/slideLayout29.xml"/><Relationship Id="rId4" Type="http://schemas.openxmlformats.org/officeDocument/2006/relationships/hyperlink" Target="mailto:arkaitz.usubiaga.15@ucl.ac.uk"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eur01.safelinks.protection.outlook.com/?url=https%3A%2F%2Fwww.afd.fr%2Fen%2Fressources%2Fsingle-indicator-strong-sustainability-development-theoretical-basis-and-practical-implementation&amp;data=02%7C01%7C%7C499ca740c20b4123bfa508d7a32e8c5c%7C1faf88fea9984c5b93c9210a11d9a5c2%7C0%7C0%7C637157292625362397&amp;sdata=%2FD85YmH8PxVaCMlNmGKNtGebXgLpJ5nU2jPI%2FHqAQms%3D&amp;reserved=0"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196752"/>
            <a:ext cx="7772400" cy="1470025"/>
          </a:xfrm>
        </p:spPr>
        <p:txBody>
          <a:bodyPr>
            <a:normAutofit/>
          </a:bodyPr>
          <a:lstStyle/>
          <a:p>
            <a:r>
              <a:rPr lang="en-GB" sz="4000" dirty="0" smtClean="0"/>
              <a:t>Environmental Sustainability Gap (ESGAP) Framework</a:t>
            </a:r>
            <a:endParaRPr lang="en-GB" sz="4000" dirty="0"/>
          </a:p>
        </p:txBody>
      </p:sp>
      <p:sp>
        <p:nvSpPr>
          <p:cNvPr id="3" name="Subtitle 2"/>
          <p:cNvSpPr>
            <a:spLocks noGrp="1"/>
          </p:cNvSpPr>
          <p:nvPr>
            <p:ph type="subTitle" idx="1"/>
          </p:nvPr>
        </p:nvSpPr>
        <p:spPr>
          <a:xfrm>
            <a:off x="1043608" y="2780928"/>
            <a:ext cx="7128792" cy="3888432"/>
          </a:xfrm>
        </p:spPr>
        <p:txBody>
          <a:bodyPr/>
          <a:lstStyle/>
          <a:p>
            <a:r>
              <a:rPr lang="en-GB" sz="2800" dirty="0" smtClean="0"/>
              <a:t>Presentation to the UNEP meeting</a:t>
            </a:r>
          </a:p>
          <a:p>
            <a:r>
              <a:rPr lang="en-GB" sz="2800" dirty="0" smtClean="0"/>
              <a:t>Measuring Progress: Nature and the SDGs</a:t>
            </a:r>
          </a:p>
          <a:p>
            <a:endParaRPr lang="en-GB" sz="2800" dirty="0" smtClean="0"/>
          </a:p>
          <a:p>
            <a:r>
              <a:rPr lang="en-GB" sz="2800" dirty="0" smtClean="0"/>
              <a:t>Professor Paul Ekins</a:t>
            </a:r>
          </a:p>
          <a:p>
            <a:r>
              <a:rPr lang="en-GB" sz="2400" dirty="0" smtClean="0"/>
              <a:t>UCL Institute for Sustainable Resources</a:t>
            </a:r>
          </a:p>
          <a:p>
            <a:r>
              <a:rPr lang="en-GB" sz="2400" dirty="0" smtClean="0"/>
              <a:t>University College London</a:t>
            </a:r>
          </a:p>
          <a:p>
            <a:endParaRPr lang="en-GB" sz="2400" dirty="0" smtClean="0"/>
          </a:p>
          <a:p>
            <a:r>
              <a:rPr lang="en-GB" dirty="0" smtClean="0"/>
              <a:t>Virtual meeting	April 21-22, 2020</a:t>
            </a:r>
            <a:endParaRPr lang="en-GB" dirty="0"/>
          </a:p>
        </p:txBody>
      </p:sp>
    </p:spTree>
    <p:extLst>
      <p:ext uri="{BB962C8B-B14F-4D97-AF65-F5344CB8AC3E}">
        <p14:creationId xmlns:p14="http://schemas.microsoft.com/office/powerpoint/2010/main" val="566882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Data availability and current activity</a:t>
            </a:r>
            <a:endParaRPr lang="en-GB" sz="3600" dirty="0"/>
          </a:p>
        </p:txBody>
      </p:sp>
      <p:sp>
        <p:nvSpPr>
          <p:cNvPr id="3" name="Content Placeholder 2"/>
          <p:cNvSpPr>
            <a:spLocks noGrp="1"/>
          </p:cNvSpPr>
          <p:nvPr>
            <p:ph idx="1"/>
          </p:nvPr>
        </p:nvSpPr>
        <p:spPr>
          <a:xfrm>
            <a:off x="179512" y="1484784"/>
            <a:ext cx="8784976" cy="5247256"/>
          </a:xfrm>
        </p:spPr>
        <p:txBody>
          <a:bodyPr>
            <a:noAutofit/>
          </a:bodyPr>
          <a:lstStyle/>
          <a:p>
            <a:r>
              <a:rPr lang="de-DE" sz="2200" dirty="0" smtClean="0"/>
              <a:t>The indicators for Europe and other countries to be computed separately on the basis of data availability.</a:t>
            </a:r>
          </a:p>
          <a:p>
            <a:r>
              <a:rPr lang="de-DE" sz="2200" dirty="0" smtClean="0"/>
              <a:t>Europe:</a:t>
            </a:r>
          </a:p>
          <a:p>
            <a:pPr lvl="1"/>
            <a:r>
              <a:rPr lang="de-DE" sz="2200" dirty="0" smtClean="0"/>
              <a:t>Some issues not covered based on data or environmental standard availability, e.g. </a:t>
            </a:r>
            <a:r>
              <a:rPr lang="de-DE" sz="2200" dirty="0"/>
              <a:t>e</a:t>
            </a:r>
            <a:r>
              <a:rPr lang="de-DE" sz="2200" dirty="0" smtClean="0"/>
              <a:t>xtraction of abiotic materials, organic soil matter.</a:t>
            </a:r>
          </a:p>
          <a:p>
            <a:pPr lvl="1"/>
            <a:r>
              <a:rPr lang="de-DE" sz="2200" dirty="0" smtClean="0"/>
              <a:t>Preliminary results have been generated.</a:t>
            </a:r>
          </a:p>
          <a:p>
            <a:pPr marL="342900" lvl="1" indent="-342900">
              <a:buFont typeface="Arial" pitchFamily="34" charset="0"/>
              <a:buChar char="•"/>
            </a:pPr>
            <a:r>
              <a:rPr lang="de-DE" sz="2200" dirty="0" smtClean="0"/>
              <a:t>Global:</a:t>
            </a:r>
          </a:p>
          <a:p>
            <a:pPr lvl="1"/>
            <a:r>
              <a:rPr lang="de-DE" sz="2200" dirty="0" smtClean="0"/>
              <a:t>Potential data sources have been identified to compute the indices globally: SESI (global) differs from SESI (Europe) because of data availability.</a:t>
            </a:r>
          </a:p>
          <a:p>
            <a:pPr lvl="1"/>
            <a:r>
              <a:rPr lang="de-DE" sz="2200" dirty="0" smtClean="0"/>
              <a:t>The SES indicators have been mapped to the environmental SDG indicators.</a:t>
            </a:r>
          </a:p>
          <a:p>
            <a:pPr lvl="1"/>
            <a:r>
              <a:rPr lang="de-DE" sz="2200" dirty="0" smtClean="0"/>
              <a:t>SESI (global) will be calculated for pilot countries.</a:t>
            </a:r>
          </a:p>
          <a:p>
            <a:pPr lvl="1"/>
            <a:r>
              <a:rPr lang="de-DE" sz="2200" dirty="0" smtClean="0"/>
              <a:t>ESGAP framework will feed into UNEP‘s Measuring Progress process.</a:t>
            </a:r>
            <a:endParaRPr lang="de-DE" sz="22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10</a:t>
            </a:fld>
            <a:endParaRPr lang="en-GB" dirty="0"/>
          </a:p>
        </p:txBody>
      </p:sp>
    </p:spTree>
    <p:extLst>
      <p:ext uri="{BB962C8B-B14F-4D97-AF65-F5344CB8AC3E}">
        <p14:creationId xmlns:p14="http://schemas.microsoft.com/office/powerpoint/2010/main" val="34583331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755576" y="4650558"/>
            <a:ext cx="7488832" cy="22074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a:solidFill>
                  <a:schemeClr val="tx2"/>
                </a:solidFill>
                <a:latin typeface="+mj-lt"/>
                <a:ea typeface="+mj-ea"/>
                <a:cs typeface="ＭＳ Ｐゴシック" charset="0"/>
              </a:defRPr>
            </a:lvl1pPr>
            <a:lvl2pPr algn="l" rtl="0" eaLnBrk="0" fontAlgn="base" hangingPunct="0">
              <a:spcBef>
                <a:spcPct val="0"/>
              </a:spcBef>
              <a:spcAft>
                <a:spcPct val="0"/>
              </a:spcAft>
              <a:defRPr sz="2800">
                <a:solidFill>
                  <a:schemeClr val="tx2"/>
                </a:solidFill>
                <a:latin typeface="Arial" charset="0"/>
                <a:ea typeface="ＭＳ Ｐゴシック" charset="0"/>
                <a:cs typeface="ＭＳ Ｐゴシック" charset="0"/>
              </a:defRPr>
            </a:lvl2pPr>
            <a:lvl3pPr algn="l" rtl="0" eaLnBrk="0" fontAlgn="base" hangingPunct="0">
              <a:spcBef>
                <a:spcPct val="0"/>
              </a:spcBef>
              <a:spcAft>
                <a:spcPct val="0"/>
              </a:spcAft>
              <a:defRPr sz="2800">
                <a:solidFill>
                  <a:schemeClr val="tx2"/>
                </a:solidFill>
                <a:latin typeface="Arial" charset="0"/>
                <a:ea typeface="ＭＳ Ｐゴシック" charset="0"/>
                <a:cs typeface="ＭＳ Ｐゴシック" charset="0"/>
              </a:defRPr>
            </a:lvl3pPr>
            <a:lvl4pPr algn="l" rtl="0" eaLnBrk="0" fontAlgn="base" hangingPunct="0">
              <a:spcBef>
                <a:spcPct val="0"/>
              </a:spcBef>
              <a:spcAft>
                <a:spcPct val="0"/>
              </a:spcAft>
              <a:defRPr sz="2800">
                <a:solidFill>
                  <a:schemeClr val="tx2"/>
                </a:solidFill>
                <a:latin typeface="Arial" charset="0"/>
                <a:ea typeface="ＭＳ Ｐゴシック" charset="0"/>
                <a:cs typeface="ＭＳ Ｐゴシック" charset="0"/>
              </a:defRPr>
            </a:lvl4pPr>
            <a:lvl5pPr algn="l" rtl="0" eaLnBrk="0" fontAlgn="base" hangingPunct="0">
              <a:spcBef>
                <a:spcPct val="0"/>
              </a:spcBef>
              <a:spcAft>
                <a:spcPct val="0"/>
              </a:spcAft>
              <a:defRPr sz="2800">
                <a:solidFill>
                  <a:schemeClr val="tx2"/>
                </a:solidFill>
                <a:latin typeface="Arial" charset="0"/>
                <a:ea typeface="ＭＳ Ｐゴシック" charset="0"/>
                <a:cs typeface="ＭＳ Ｐゴシック" charset="0"/>
              </a:defRPr>
            </a:lvl5pPr>
            <a:lvl6pPr marL="457200" algn="l" rtl="0" fontAlgn="base">
              <a:spcBef>
                <a:spcPct val="0"/>
              </a:spcBef>
              <a:spcAft>
                <a:spcPct val="0"/>
              </a:spcAft>
              <a:defRPr sz="3000" b="1">
                <a:solidFill>
                  <a:schemeClr val="tx2"/>
                </a:solidFill>
                <a:latin typeface="Arial" charset="0"/>
                <a:ea typeface="ＭＳ Ｐゴシック" charset="0"/>
              </a:defRPr>
            </a:lvl6pPr>
            <a:lvl7pPr marL="914400" algn="l" rtl="0" fontAlgn="base">
              <a:spcBef>
                <a:spcPct val="0"/>
              </a:spcBef>
              <a:spcAft>
                <a:spcPct val="0"/>
              </a:spcAft>
              <a:defRPr sz="3000" b="1">
                <a:solidFill>
                  <a:schemeClr val="tx2"/>
                </a:solidFill>
                <a:latin typeface="Arial" charset="0"/>
                <a:ea typeface="ＭＳ Ｐゴシック" charset="0"/>
              </a:defRPr>
            </a:lvl7pPr>
            <a:lvl8pPr marL="1371600" algn="l" rtl="0" fontAlgn="base">
              <a:spcBef>
                <a:spcPct val="0"/>
              </a:spcBef>
              <a:spcAft>
                <a:spcPct val="0"/>
              </a:spcAft>
              <a:defRPr sz="3000" b="1">
                <a:solidFill>
                  <a:schemeClr val="tx2"/>
                </a:solidFill>
                <a:latin typeface="Arial" charset="0"/>
                <a:ea typeface="ＭＳ Ｐゴシック" charset="0"/>
              </a:defRPr>
            </a:lvl8pPr>
            <a:lvl9pPr marL="1828800" algn="l" rtl="0" fontAlgn="base">
              <a:spcBef>
                <a:spcPct val="0"/>
              </a:spcBef>
              <a:spcAft>
                <a:spcPct val="0"/>
              </a:spcAft>
              <a:defRPr sz="3000" b="1">
                <a:solidFill>
                  <a:schemeClr val="tx2"/>
                </a:solidFill>
                <a:latin typeface="Arial" charset="0"/>
                <a:ea typeface="ＭＳ Ｐゴシック" charset="0"/>
              </a:defRPr>
            </a:lvl9pPr>
          </a:lstStyle>
          <a:p>
            <a:pPr marL="0" algn="ctr">
              <a:lnSpc>
                <a:spcPct val="100000"/>
              </a:lnSpc>
              <a:spcBef>
                <a:spcPts val="400"/>
              </a:spcBef>
            </a:pPr>
            <a:r>
              <a:rPr lang="en-US" sz="4000" dirty="0" smtClean="0"/>
              <a:t>Thank you</a:t>
            </a:r>
            <a:endParaRPr lang="en-US" sz="3200" dirty="0" smtClean="0"/>
          </a:p>
          <a:p>
            <a:pPr algn="ctr">
              <a:spcBef>
                <a:spcPts val="400"/>
              </a:spcBef>
              <a:defRPr/>
            </a:pPr>
            <a:r>
              <a:rPr lang="en-US" dirty="0" smtClean="0">
                <a:hlinkClick r:id="rId2"/>
              </a:rPr>
              <a:t>p.ekins@ucl.ac.uk</a:t>
            </a:r>
            <a:endParaRPr lang="en-US" dirty="0"/>
          </a:p>
          <a:p>
            <a:pPr algn="ctr">
              <a:spcBef>
                <a:spcPts val="400"/>
              </a:spcBef>
              <a:defRPr/>
            </a:pPr>
            <a:r>
              <a:rPr lang="en-US" smtClean="0">
                <a:hlinkClick r:id="rId3"/>
              </a:rPr>
              <a:t>alison.fairbrass10@ucl.ac.uk</a:t>
            </a:r>
            <a:endParaRPr lang="en-US" dirty="0" smtClean="0"/>
          </a:p>
          <a:p>
            <a:pPr algn="ctr">
              <a:spcBef>
                <a:spcPts val="400"/>
              </a:spcBef>
              <a:defRPr/>
            </a:pPr>
            <a:r>
              <a:rPr lang="en-US" dirty="0" smtClean="0">
                <a:hlinkClick r:id="rId4"/>
              </a:rPr>
              <a:t>arkaitz.usubiaga.15@ucl.ac.uk</a:t>
            </a:r>
            <a:endParaRPr lang="en-US" dirty="0" smtClean="0"/>
          </a:p>
          <a:p>
            <a:pPr algn="ctr">
              <a:spcBef>
                <a:spcPts val="400"/>
              </a:spcBef>
              <a:defRPr/>
            </a:pPr>
            <a:r>
              <a:rPr lang="en-US" dirty="0" smtClean="0"/>
              <a:t>www.bartlett.ucl.ac.uk/sustainable</a:t>
            </a:r>
          </a:p>
          <a:p>
            <a:pPr algn="ctr"/>
            <a:endParaRPr lang="en-US" sz="900" dirty="0"/>
          </a:p>
        </p:txBody>
      </p:sp>
      <p:sp>
        <p:nvSpPr>
          <p:cNvPr id="4" name="Slide Number Placeholder 3"/>
          <p:cNvSpPr>
            <a:spLocks noGrp="1"/>
          </p:cNvSpPr>
          <p:nvPr>
            <p:ph type="sldNum" sz="quarter" idx="12"/>
          </p:nvPr>
        </p:nvSpPr>
        <p:spPr/>
        <p:txBody>
          <a:bodyPr/>
          <a:lstStyle/>
          <a:p>
            <a:pPr algn="r"/>
            <a:fld id="{A4D0BCCB-7C57-4B46-BC83-DF0853169A96}" type="slidenum">
              <a:rPr lang="en-GB" smtClean="0"/>
              <a:pPr algn="r"/>
              <a:t>11</a:t>
            </a:fld>
            <a:endParaRPr lang="en-GB" dirty="0"/>
          </a:p>
        </p:txBody>
      </p:sp>
    </p:spTree>
    <p:extLst>
      <p:ext uri="{BB962C8B-B14F-4D97-AF65-F5344CB8AC3E}">
        <p14:creationId xmlns:p14="http://schemas.microsoft.com/office/powerpoint/2010/main" val="2860606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The Environmental Sustainability Gap (ESGAP)</a:t>
            </a:r>
            <a:endParaRPr lang="en-GB" sz="3600" dirty="0"/>
          </a:p>
        </p:txBody>
      </p:sp>
      <p:sp>
        <p:nvSpPr>
          <p:cNvPr id="3" name="Content Placeholder 2"/>
          <p:cNvSpPr>
            <a:spLocks noGrp="1"/>
          </p:cNvSpPr>
          <p:nvPr>
            <p:ph idx="1"/>
          </p:nvPr>
        </p:nvSpPr>
        <p:spPr>
          <a:xfrm>
            <a:off x="179512" y="1484784"/>
            <a:ext cx="8784976" cy="5040560"/>
          </a:xfrm>
        </p:spPr>
        <p:txBody>
          <a:bodyPr>
            <a:normAutofit fontScale="85000" lnSpcReduction="20000"/>
          </a:bodyPr>
          <a:lstStyle/>
          <a:p>
            <a:r>
              <a:rPr lang="en-GB" sz="2700" dirty="0" smtClean="0"/>
              <a:t>Are countries moving towards environmental sustainability?</a:t>
            </a:r>
          </a:p>
          <a:p>
            <a:r>
              <a:rPr lang="en-GB" sz="2700" dirty="0" smtClean="0"/>
              <a:t>30 years after Rio, countries </a:t>
            </a:r>
            <a:r>
              <a:rPr lang="en-GB" sz="2700" dirty="0"/>
              <a:t>lack metrics to </a:t>
            </a:r>
            <a:r>
              <a:rPr lang="en-GB" sz="2700" dirty="0" smtClean="0"/>
              <a:t>measure environmental </a:t>
            </a:r>
            <a:r>
              <a:rPr lang="en-GB" sz="2700" dirty="0"/>
              <a:t>sustainability in the context of biophysical limits.</a:t>
            </a:r>
          </a:p>
          <a:p>
            <a:r>
              <a:rPr lang="en-GB" sz="2700" dirty="0" smtClean="0"/>
              <a:t>ESGAP is a framework to calculate an index of Strong Environmental Sustainability (SES) and track its progress over time</a:t>
            </a:r>
          </a:p>
          <a:p>
            <a:r>
              <a:rPr lang="en-GB" sz="2700" dirty="0" smtClean="0"/>
              <a:t>It comes out of 20 years academic work (Ekins et al. 2003) and most recently has been supported to implementation by the French international development agency, </a:t>
            </a:r>
            <a:r>
              <a:rPr lang="en-GB" sz="2700" dirty="0" err="1" smtClean="0"/>
              <a:t>Agence</a:t>
            </a:r>
            <a:r>
              <a:rPr lang="en-GB" sz="2700" dirty="0" smtClean="0"/>
              <a:t> </a:t>
            </a:r>
            <a:r>
              <a:rPr lang="en-GB" sz="2700" dirty="0" err="1" smtClean="0"/>
              <a:t>Francaise</a:t>
            </a:r>
            <a:r>
              <a:rPr lang="en-GB" sz="2700" dirty="0" smtClean="0"/>
              <a:t> de </a:t>
            </a:r>
            <a:r>
              <a:rPr lang="en-GB" sz="2700" dirty="0" err="1" smtClean="0"/>
              <a:t>Developpement</a:t>
            </a:r>
            <a:r>
              <a:rPr lang="en-GB" sz="2700" dirty="0" smtClean="0"/>
              <a:t> (AFD</a:t>
            </a:r>
            <a:r>
              <a:rPr lang="en-GB" sz="2700" dirty="0" smtClean="0"/>
              <a:t>), see </a:t>
            </a:r>
            <a:r>
              <a:rPr lang="fr-FR" sz="2700" u="sng" dirty="0" smtClean="0">
                <a:hlinkClick r:id="rId3"/>
              </a:rPr>
              <a:t>https</a:t>
            </a:r>
            <a:r>
              <a:rPr lang="fr-FR" sz="2700" u="sng" dirty="0">
                <a:hlinkClick r:id="rId3"/>
              </a:rPr>
              <a:t>://www.afd.fr/en/ressources/single-indicator-strong-sustainability-development-theoretical-basis-and-practical-implementation</a:t>
            </a:r>
            <a:r>
              <a:rPr lang="fr-FR" sz="2700" dirty="0"/>
              <a:t> </a:t>
            </a:r>
            <a:endParaRPr lang="en-GB" sz="2700" dirty="0" smtClean="0"/>
          </a:p>
          <a:p>
            <a:r>
              <a:rPr lang="en-GB" sz="2700" dirty="0" smtClean="0"/>
              <a:t>The SES has been implemented for Europe (through a separate PhD) and New Caledonia (ongoing) and pilot studies are about to begin in developing countries</a:t>
            </a:r>
          </a:p>
          <a:p>
            <a:r>
              <a:rPr lang="en-GB" sz="2700" dirty="0" smtClean="0"/>
              <a:t>It is intended that this should feed into UNEP work on Measuring Progress</a:t>
            </a:r>
          </a:p>
          <a:p>
            <a:endParaRPr lang="en-GB" sz="24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2</a:t>
            </a:fld>
            <a:endParaRPr lang="en-GB" dirty="0"/>
          </a:p>
        </p:txBody>
      </p:sp>
    </p:spTree>
    <p:extLst>
      <p:ext uri="{BB962C8B-B14F-4D97-AF65-F5344CB8AC3E}">
        <p14:creationId xmlns:p14="http://schemas.microsoft.com/office/powerpoint/2010/main" val="3499428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Strong Environmental Sustainability</a:t>
            </a:r>
            <a:endParaRPr lang="en-GB" sz="3600" dirty="0"/>
          </a:p>
        </p:txBody>
      </p:sp>
      <p:sp>
        <p:nvSpPr>
          <p:cNvPr id="3" name="Content Placeholder 2"/>
          <p:cNvSpPr>
            <a:spLocks noGrp="1"/>
          </p:cNvSpPr>
          <p:nvPr>
            <p:ph idx="1"/>
          </p:nvPr>
        </p:nvSpPr>
        <p:spPr>
          <a:xfrm>
            <a:off x="179512" y="1700808"/>
            <a:ext cx="8784976" cy="5031232"/>
          </a:xfrm>
        </p:spPr>
        <p:txBody>
          <a:bodyPr>
            <a:normAutofit fontScale="92500"/>
          </a:bodyPr>
          <a:lstStyle/>
          <a:p>
            <a:r>
              <a:rPr lang="en-GB" sz="2800" dirty="0" smtClean="0"/>
              <a:t>Concept </a:t>
            </a:r>
            <a:r>
              <a:rPr lang="en-GB" sz="2800" dirty="0"/>
              <a:t>indicates binding limits to </a:t>
            </a:r>
            <a:r>
              <a:rPr lang="en-GB" sz="2800" dirty="0" smtClean="0"/>
              <a:t>the </a:t>
            </a:r>
            <a:r>
              <a:rPr lang="en-GB" sz="2800" dirty="0"/>
              <a:t>substitutability between the different kinds of capital </a:t>
            </a:r>
            <a:r>
              <a:rPr lang="en-GB" sz="2800" dirty="0" smtClean="0"/>
              <a:t>(strong environmental sustainability indicates these limits for </a:t>
            </a:r>
            <a:r>
              <a:rPr lang="en-GB" sz="2800" dirty="0"/>
              <a:t>natural </a:t>
            </a:r>
            <a:r>
              <a:rPr lang="en-GB" sz="2800" dirty="0" smtClean="0"/>
              <a:t>capital) </a:t>
            </a:r>
          </a:p>
          <a:p>
            <a:r>
              <a:rPr lang="en-GB" sz="2800" dirty="0" smtClean="0"/>
              <a:t>So strong environmental sustainability (SES) </a:t>
            </a:r>
            <a:r>
              <a:rPr lang="en-GB" sz="2800" dirty="0"/>
              <a:t>indicates </a:t>
            </a:r>
            <a:r>
              <a:rPr lang="en-GB" sz="2800" dirty="0" smtClean="0"/>
              <a:t>the need for maintenance of the important functions that flow from natural capital (</a:t>
            </a:r>
            <a:r>
              <a:rPr lang="en-GB" sz="2800" dirty="0"/>
              <a:t>rather than the natural capital itself, because it is the functions that deliver benefits to humans (and other living things) and some functions can be provided by different types/combinations of natural </a:t>
            </a:r>
            <a:r>
              <a:rPr lang="en-GB" sz="2800" dirty="0" smtClean="0"/>
              <a:t>capital)</a:t>
            </a:r>
          </a:p>
          <a:p>
            <a:r>
              <a:rPr lang="en-GB" sz="2800" dirty="0" smtClean="0"/>
              <a:t>Environmental functions: Source</a:t>
            </a:r>
            <a:r>
              <a:rPr lang="en-GB" sz="2800" dirty="0"/>
              <a:t>, Sink, Life Support, Human Health and </a:t>
            </a:r>
            <a:r>
              <a:rPr lang="en-GB" sz="2800" dirty="0" smtClean="0"/>
              <a:t>Welfare</a:t>
            </a:r>
            <a:endParaRPr lang="en-GB" sz="2800" dirty="0"/>
          </a:p>
          <a:p>
            <a:pPr marL="0" indent="0">
              <a:buNone/>
            </a:pPr>
            <a:endParaRPr lang="en-GB" sz="2400" dirty="0" smtClean="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3</a:t>
            </a:fld>
            <a:endParaRPr lang="en-GB" dirty="0"/>
          </a:p>
        </p:txBody>
      </p:sp>
    </p:spTree>
    <p:extLst>
      <p:ext uri="{BB962C8B-B14F-4D97-AF65-F5344CB8AC3E}">
        <p14:creationId xmlns:p14="http://schemas.microsoft.com/office/powerpoint/2010/main" val="921066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Indicators in the SES Index</a:t>
            </a:r>
            <a:endParaRPr lang="en-GB" sz="3600" dirty="0"/>
          </a:p>
        </p:txBody>
      </p:sp>
      <p:sp>
        <p:nvSpPr>
          <p:cNvPr id="3" name="Content Placeholder 2"/>
          <p:cNvSpPr>
            <a:spLocks noGrp="1"/>
          </p:cNvSpPr>
          <p:nvPr>
            <p:ph idx="1"/>
          </p:nvPr>
        </p:nvSpPr>
        <p:spPr>
          <a:xfrm>
            <a:off x="179512" y="1484784"/>
            <a:ext cx="8784976" cy="5247256"/>
          </a:xfrm>
        </p:spPr>
        <p:txBody>
          <a:bodyPr>
            <a:normAutofit lnSpcReduction="10000"/>
          </a:bodyPr>
          <a:lstStyle/>
          <a:p>
            <a:endParaRPr lang="en-GB" sz="2400" dirty="0" smtClean="0"/>
          </a:p>
          <a:p>
            <a:r>
              <a:rPr lang="en-GB" sz="2400" dirty="0" smtClean="0"/>
              <a:t>Related to, and are based on the distance from, </a:t>
            </a:r>
            <a:r>
              <a:rPr lang="en-GB" sz="2400" dirty="0"/>
              <a:t>science-based </a:t>
            </a:r>
            <a:r>
              <a:rPr lang="en-GB" sz="2400" dirty="0" smtClean="0"/>
              <a:t>environmental standards</a:t>
            </a:r>
          </a:p>
          <a:p>
            <a:r>
              <a:rPr lang="en-GB" sz="2400" dirty="0" smtClean="0"/>
              <a:t>Range between 0 and 100, where 100 is full achievement of the standard</a:t>
            </a:r>
          </a:p>
          <a:p>
            <a:r>
              <a:rPr lang="en-GB" sz="2400" dirty="0" smtClean="0"/>
              <a:t>Cover </a:t>
            </a:r>
            <a:r>
              <a:rPr lang="en-GB" sz="2400" dirty="0"/>
              <a:t>the largest possible range of environmental </a:t>
            </a:r>
            <a:r>
              <a:rPr lang="en-GB" sz="2400" dirty="0" smtClean="0"/>
              <a:t>issues (i.e. those environmental issues that have science-based standards)</a:t>
            </a:r>
          </a:p>
          <a:p>
            <a:r>
              <a:rPr lang="en-GB" sz="2400" dirty="0" smtClean="0"/>
              <a:t>Can </a:t>
            </a:r>
            <a:r>
              <a:rPr lang="en-GB" sz="2400" dirty="0"/>
              <a:t>be aggregated to a single </a:t>
            </a:r>
            <a:r>
              <a:rPr lang="en-GB" sz="2400" dirty="0" smtClean="0"/>
              <a:t>number</a:t>
            </a:r>
          </a:p>
          <a:p>
            <a:r>
              <a:rPr lang="en-GB" sz="2400" dirty="0" smtClean="0"/>
              <a:t>Give </a:t>
            </a:r>
            <a:r>
              <a:rPr lang="en-GB" sz="2400" dirty="0"/>
              <a:t>an unequivocal </a:t>
            </a:r>
            <a:r>
              <a:rPr lang="en-GB" sz="2400" dirty="0" smtClean="0"/>
              <a:t>answer for each indicator </a:t>
            </a:r>
            <a:r>
              <a:rPr lang="en-GB" sz="2400" dirty="0"/>
              <a:t>to the question: compared to last year, are we moving towards environmental sustainability</a:t>
            </a:r>
            <a:r>
              <a:rPr lang="en-GB" sz="2400" dirty="0" smtClean="0"/>
              <a:t>?</a:t>
            </a:r>
          </a:p>
          <a:p>
            <a:r>
              <a:rPr lang="en-GB" sz="2400" dirty="0" smtClean="0"/>
              <a:t>So the SES Index answers that question for environmental sustainability overall</a:t>
            </a:r>
            <a:endParaRPr lang="en-GB" sz="24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4</a:t>
            </a:fld>
            <a:endParaRPr lang="en-GB" dirty="0"/>
          </a:p>
        </p:txBody>
      </p:sp>
    </p:spTree>
    <p:extLst>
      <p:ext uri="{BB962C8B-B14F-4D97-AF65-F5344CB8AC3E}">
        <p14:creationId xmlns:p14="http://schemas.microsoft.com/office/powerpoint/2010/main" val="3152563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a:t>Sustainability principles (1)</a:t>
            </a:r>
          </a:p>
        </p:txBody>
      </p:sp>
      <p:sp>
        <p:nvSpPr>
          <p:cNvPr id="3" name="Content Placeholder 2"/>
          <p:cNvSpPr>
            <a:spLocks noGrp="1"/>
          </p:cNvSpPr>
          <p:nvPr>
            <p:ph idx="1"/>
          </p:nvPr>
        </p:nvSpPr>
        <p:spPr>
          <a:xfrm>
            <a:off x="179512" y="1484784"/>
            <a:ext cx="8784976" cy="5247256"/>
          </a:xfrm>
        </p:spPr>
        <p:txBody>
          <a:bodyPr>
            <a:normAutofit/>
          </a:bodyPr>
          <a:lstStyle/>
          <a:p>
            <a:pPr marL="0" indent="0">
              <a:buNone/>
            </a:pPr>
            <a:endParaRPr lang="en-GB" sz="24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5</a:t>
            </a:fld>
            <a:endParaRPr lang="en-GB" dirty="0"/>
          </a:p>
        </p:txBody>
      </p:sp>
      <p:graphicFrame>
        <p:nvGraphicFramePr>
          <p:cNvPr id="6" name="Table 5"/>
          <p:cNvGraphicFramePr>
            <a:graphicFrameLocks noGrp="1"/>
          </p:cNvGraphicFramePr>
          <p:nvPr>
            <p:extLst/>
          </p:nvPr>
        </p:nvGraphicFramePr>
        <p:xfrm>
          <a:off x="426369" y="1481541"/>
          <a:ext cx="8291262" cy="5250499"/>
        </p:xfrm>
        <a:graphic>
          <a:graphicData uri="http://schemas.openxmlformats.org/drawingml/2006/table">
            <a:tbl>
              <a:tblPr firstRow="1" firstCol="1" bandRow="1">
                <a:tableStyleId>{5C22544A-7EE6-4342-B048-85BDC9FD1C3A}</a:tableStyleId>
              </a:tblPr>
              <a:tblGrid>
                <a:gridCol w="1162207">
                  <a:extLst>
                    <a:ext uri="{9D8B030D-6E8A-4147-A177-3AD203B41FA5}">
                      <a16:colId xmlns:a16="http://schemas.microsoft.com/office/drawing/2014/main" val="3640637001"/>
                    </a:ext>
                  </a:extLst>
                </a:gridCol>
                <a:gridCol w="1275219">
                  <a:extLst>
                    <a:ext uri="{9D8B030D-6E8A-4147-A177-3AD203B41FA5}">
                      <a16:colId xmlns:a16="http://schemas.microsoft.com/office/drawing/2014/main" val="1309223780"/>
                    </a:ext>
                  </a:extLst>
                </a:gridCol>
                <a:gridCol w="2926918">
                  <a:extLst>
                    <a:ext uri="{9D8B030D-6E8A-4147-A177-3AD203B41FA5}">
                      <a16:colId xmlns:a16="http://schemas.microsoft.com/office/drawing/2014/main" val="1200731531"/>
                    </a:ext>
                  </a:extLst>
                </a:gridCol>
                <a:gridCol w="2926918">
                  <a:extLst>
                    <a:ext uri="{9D8B030D-6E8A-4147-A177-3AD203B41FA5}">
                      <a16:colId xmlns:a16="http://schemas.microsoft.com/office/drawing/2014/main" val="91005897"/>
                    </a:ext>
                  </a:extLst>
                </a:gridCol>
              </a:tblGrid>
              <a:tr h="188550">
                <a:tc>
                  <a:txBody>
                    <a:bodyPr/>
                    <a:lstStyle/>
                    <a:p>
                      <a:pPr>
                        <a:lnSpc>
                          <a:spcPct val="107000"/>
                        </a:lnSpc>
                        <a:spcBef>
                          <a:spcPts val="300"/>
                        </a:spcBef>
                        <a:spcAft>
                          <a:spcPts val="300"/>
                        </a:spcAft>
                      </a:pPr>
                      <a:r>
                        <a:rPr lang="en-GB" sz="1400" dirty="0">
                          <a:effectLst/>
                        </a:rPr>
                        <a:t>Function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Objective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Principle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Description</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83198169"/>
                  </a:ext>
                </a:extLst>
              </a:tr>
              <a:tr h="582933">
                <a:tc rowSpan="2">
                  <a:txBody>
                    <a:bodyPr/>
                    <a:lstStyle/>
                    <a:p>
                      <a:pPr>
                        <a:lnSpc>
                          <a:spcPct val="107000"/>
                        </a:lnSpc>
                        <a:spcBef>
                          <a:spcPts val="300"/>
                        </a:spcBef>
                        <a:spcAft>
                          <a:spcPts val="300"/>
                        </a:spcAft>
                      </a:pPr>
                      <a:r>
                        <a:rPr lang="en-GB" sz="1400" dirty="0" smtClean="0">
                          <a:effectLst/>
                        </a:rPr>
                        <a:t>Source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nSpc>
                          <a:spcPct val="107000"/>
                        </a:lnSpc>
                        <a:spcBef>
                          <a:spcPts val="300"/>
                        </a:spcBef>
                        <a:spcAft>
                          <a:spcPts val="300"/>
                        </a:spcAft>
                      </a:pPr>
                      <a:r>
                        <a:rPr lang="en-GB" sz="1400" dirty="0" smtClean="0">
                          <a:effectLst/>
                        </a:rPr>
                        <a:t>Maintain the capacity to supply resources</a:t>
                      </a:r>
                      <a:endParaRPr lang="en-GB" sz="1400" dirty="0">
                        <a:effectLst/>
                      </a:endParaRPr>
                    </a:p>
                  </a:txBody>
                  <a:tcPr marL="68580" marR="68580" marT="0" marB="0" anchor="ctr"/>
                </a:tc>
                <a:tc>
                  <a:txBody>
                    <a:bodyPr/>
                    <a:lstStyle/>
                    <a:p>
                      <a:pPr>
                        <a:lnSpc>
                          <a:spcPct val="107000"/>
                        </a:lnSpc>
                        <a:spcBef>
                          <a:spcPts val="300"/>
                        </a:spcBef>
                        <a:spcAft>
                          <a:spcPts val="300"/>
                        </a:spcAft>
                      </a:pPr>
                      <a:r>
                        <a:rPr lang="en-GB" sz="1400" dirty="0" smtClean="0">
                          <a:effectLst/>
                        </a:rPr>
                        <a:t>Renew renewable resources</a:t>
                      </a:r>
                      <a:endParaRPr lang="en-GB" sz="1400" dirty="0">
                        <a:effectLst/>
                      </a:endParaRPr>
                    </a:p>
                  </a:txBody>
                  <a:tcPr marL="68580" marR="68580" marT="0" marB="0" anchor="ct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The renewal of renewable resources must be fostered through the maintenance of soil fertility, </a:t>
                      </a:r>
                      <a:r>
                        <a:rPr lang="en-GB" sz="1400" dirty="0" err="1" smtClean="0">
                          <a:effectLst/>
                          <a:latin typeface="Calibri" panose="020F0502020204030204" pitchFamily="34" charset="0"/>
                          <a:ea typeface="Calibri" panose="020F0502020204030204" pitchFamily="34" charset="0"/>
                          <a:cs typeface="Times New Roman" panose="02020603050405020304" pitchFamily="18" charset="0"/>
                        </a:rPr>
                        <a:t>hydrobiological</a:t>
                      </a: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 cycles and necessary vegetative cover and the rigorous enforcement of sustainable harvesting. </a:t>
                      </a:r>
                    </a:p>
                  </a:txBody>
                  <a:tcPr marL="68580" marR="68580" marT="0" marB="0" anchor="ctr"/>
                </a:tc>
                <a:extLst>
                  <a:ext uri="{0D108BD9-81ED-4DB2-BD59-A6C34878D82A}">
                    <a16:rowId xmlns:a16="http://schemas.microsoft.com/office/drawing/2014/main" val="3405107531"/>
                  </a:ext>
                </a:extLst>
              </a:tr>
              <a:tr h="385741">
                <a:tc vMerge="1">
                  <a:txBody>
                    <a:bodyPr/>
                    <a:lstStyle/>
                    <a:p>
                      <a:endParaRPr lang="en-GB"/>
                    </a:p>
                  </a:txBody>
                  <a:tcPr/>
                </a:tc>
                <a:tc vMerge="1">
                  <a:txBody>
                    <a:bodyPr/>
                    <a:lstStyle/>
                    <a:p>
                      <a:endParaRPr lang="en-GB"/>
                    </a:p>
                  </a:txBody>
                  <a:tcP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Use non-renewables prudently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Depletion of non-renewable resources should seek to balance the maintenance of a minimum life-expectancy of the resource with the development of substitutes for it.</a:t>
                      </a:r>
                    </a:p>
                  </a:txBody>
                  <a:tcPr marL="68580" marR="68580" marT="0" marB="0" anchor="ctr"/>
                </a:tc>
                <a:extLst>
                  <a:ext uri="{0D108BD9-81ED-4DB2-BD59-A6C34878D82A}">
                    <a16:rowId xmlns:a16="http://schemas.microsoft.com/office/drawing/2014/main" val="205999559"/>
                  </a:ext>
                </a:extLst>
              </a:tr>
              <a:tr h="582933">
                <a:tc rowSpan="2">
                  <a:txBody>
                    <a:bodyPr/>
                    <a:lstStyle/>
                    <a:p>
                      <a:pPr>
                        <a:lnSpc>
                          <a:spcPct val="107000"/>
                        </a:lnSpc>
                        <a:spcBef>
                          <a:spcPts val="300"/>
                        </a:spcBef>
                        <a:spcAft>
                          <a:spcPts val="300"/>
                        </a:spcAft>
                      </a:pPr>
                      <a:r>
                        <a:rPr lang="en-GB" sz="1400">
                          <a:effectLst/>
                        </a:rPr>
                        <a:t>Sink</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nSpc>
                          <a:spcPct val="107000"/>
                        </a:lnSpc>
                        <a:spcBef>
                          <a:spcPts val="300"/>
                        </a:spcBef>
                        <a:spcAft>
                          <a:spcPts val="300"/>
                        </a:spcAft>
                      </a:pPr>
                      <a:r>
                        <a:rPr lang="en-GB" sz="1400" dirty="0">
                          <a:effectLst/>
                        </a:rPr>
                        <a:t>Maintain the capacity to neutralise wastes, without incurring ecosystem change or damage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Prevent global warming, ozone depletion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Anthropogenic destabilisation of global environmental processes, such as climate patterns or the ozone layer, must be prevented.</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8548593"/>
                  </a:ext>
                </a:extLst>
              </a:tr>
              <a:tr h="780124">
                <a:tc vMerge="1">
                  <a:txBody>
                    <a:bodyPr/>
                    <a:lstStyle/>
                    <a:p>
                      <a:endParaRPr lang="en-GB"/>
                    </a:p>
                  </a:txBody>
                  <a:tcPr/>
                </a:tc>
                <a:tc vMerge="1">
                  <a:txBody>
                    <a:bodyPr/>
                    <a:lstStyle/>
                    <a:p>
                      <a:endParaRPr lang="en-GB"/>
                    </a:p>
                  </a:txBody>
                  <a:tcPr/>
                </a:tc>
                <a:tc>
                  <a:txBody>
                    <a:bodyPr/>
                    <a:lstStyle/>
                    <a:p>
                      <a:pPr>
                        <a:lnSpc>
                          <a:spcPct val="107000"/>
                        </a:lnSpc>
                        <a:spcBef>
                          <a:spcPts val="300"/>
                        </a:spcBef>
                        <a:spcAft>
                          <a:spcPts val="300"/>
                        </a:spcAft>
                      </a:pPr>
                      <a:r>
                        <a:rPr lang="en-GB" sz="1400" dirty="0">
                          <a:effectLst/>
                        </a:rPr>
                        <a:t>Respect critical loads for ecosystems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Emissions into air, soil and water must not exceed their critical load, that is the capability of the receiving media to disperse, absorb, neutralise and recycle them, without disturbing other functions.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52686213"/>
                  </a:ext>
                </a:extLst>
              </a:tr>
            </a:tbl>
          </a:graphicData>
        </a:graphic>
      </p:graphicFrame>
    </p:spTree>
    <p:extLst>
      <p:ext uri="{BB962C8B-B14F-4D97-AF65-F5344CB8AC3E}">
        <p14:creationId xmlns:p14="http://schemas.microsoft.com/office/powerpoint/2010/main" val="26716747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Sustainability principles (2)</a:t>
            </a:r>
            <a:endParaRPr lang="en-GB" sz="3600" dirty="0"/>
          </a:p>
        </p:txBody>
      </p:sp>
      <p:sp>
        <p:nvSpPr>
          <p:cNvPr id="3" name="Content Placeholder 2"/>
          <p:cNvSpPr>
            <a:spLocks noGrp="1"/>
          </p:cNvSpPr>
          <p:nvPr>
            <p:ph idx="1"/>
          </p:nvPr>
        </p:nvSpPr>
        <p:spPr>
          <a:xfrm>
            <a:off x="179512" y="1484784"/>
            <a:ext cx="8784976" cy="5247256"/>
          </a:xfrm>
        </p:spPr>
        <p:txBody>
          <a:bodyPr>
            <a:normAutofit/>
          </a:bodyPr>
          <a:lstStyle/>
          <a:p>
            <a:pPr marL="0" indent="0">
              <a:buNone/>
            </a:pPr>
            <a:endParaRPr lang="en-GB" sz="24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6</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51808293"/>
              </p:ext>
            </p:extLst>
          </p:nvPr>
        </p:nvGraphicFramePr>
        <p:xfrm>
          <a:off x="426369" y="1562415"/>
          <a:ext cx="8291262" cy="3424239"/>
        </p:xfrm>
        <a:graphic>
          <a:graphicData uri="http://schemas.openxmlformats.org/drawingml/2006/table">
            <a:tbl>
              <a:tblPr firstRow="1" firstCol="1" bandRow="1">
                <a:tableStyleId>{5C22544A-7EE6-4342-B048-85BDC9FD1C3A}</a:tableStyleId>
              </a:tblPr>
              <a:tblGrid>
                <a:gridCol w="1162207">
                  <a:extLst>
                    <a:ext uri="{9D8B030D-6E8A-4147-A177-3AD203B41FA5}">
                      <a16:colId xmlns:a16="http://schemas.microsoft.com/office/drawing/2014/main" val="3640637001"/>
                    </a:ext>
                  </a:extLst>
                </a:gridCol>
                <a:gridCol w="1275219">
                  <a:extLst>
                    <a:ext uri="{9D8B030D-6E8A-4147-A177-3AD203B41FA5}">
                      <a16:colId xmlns:a16="http://schemas.microsoft.com/office/drawing/2014/main" val="1309223780"/>
                    </a:ext>
                  </a:extLst>
                </a:gridCol>
                <a:gridCol w="2926918">
                  <a:extLst>
                    <a:ext uri="{9D8B030D-6E8A-4147-A177-3AD203B41FA5}">
                      <a16:colId xmlns:a16="http://schemas.microsoft.com/office/drawing/2014/main" val="1200731531"/>
                    </a:ext>
                  </a:extLst>
                </a:gridCol>
                <a:gridCol w="2926918">
                  <a:extLst>
                    <a:ext uri="{9D8B030D-6E8A-4147-A177-3AD203B41FA5}">
                      <a16:colId xmlns:a16="http://schemas.microsoft.com/office/drawing/2014/main" val="91005897"/>
                    </a:ext>
                  </a:extLst>
                </a:gridCol>
              </a:tblGrid>
              <a:tr h="188550">
                <a:tc>
                  <a:txBody>
                    <a:bodyPr/>
                    <a:lstStyle/>
                    <a:p>
                      <a:pPr>
                        <a:lnSpc>
                          <a:spcPct val="107000"/>
                        </a:lnSpc>
                        <a:spcBef>
                          <a:spcPts val="300"/>
                        </a:spcBef>
                        <a:spcAft>
                          <a:spcPts val="300"/>
                        </a:spcAft>
                      </a:pPr>
                      <a:r>
                        <a:rPr lang="en-GB" sz="1400" dirty="0">
                          <a:effectLst/>
                        </a:rPr>
                        <a:t>Function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Objective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Principle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a:effectLst/>
                        </a:rPr>
                        <a:t>Description</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83198169"/>
                  </a:ext>
                </a:extLst>
              </a:tr>
              <a:tr h="968674">
                <a:tc>
                  <a:txBody>
                    <a:bodyPr/>
                    <a:lstStyle/>
                    <a:p>
                      <a:pPr>
                        <a:lnSpc>
                          <a:spcPct val="107000"/>
                        </a:lnSpc>
                        <a:spcBef>
                          <a:spcPts val="300"/>
                        </a:spcBef>
                        <a:spcAft>
                          <a:spcPts val="300"/>
                        </a:spcAft>
                      </a:pPr>
                      <a:r>
                        <a:rPr lang="en-GB" sz="1400" dirty="0">
                          <a:effectLst/>
                        </a:rPr>
                        <a:t>Life-Support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Maintain the capacity to sustain ecosystem health and function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Maintain biodiversity (especially species and ecosystems)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a:effectLst/>
                        </a:rPr>
                        <a:t>Critical ecosystems and ecological features must be absolutely protected to maintain biological diversity, which underpins the productivity and resilience of ecosystems.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05107531"/>
                  </a:ext>
                </a:extLst>
              </a:tr>
              <a:tr h="582933">
                <a:tc rowSpan="2">
                  <a:txBody>
                    <a:bodyPr/>
                    <a:lstStyle/>
                    <a:p>
                      <a:pPr>
                        <a:lnSpc>
                          <a:spcPct val="107000"/>
                        </a:lnSpc>
                        <a:spcBef>
                          <a:spcPts val="300"/>
                        </a:spcBef>
                        <a:spcAft>
                          <a:spcPts val="300"/>
                        </a:spcAft>
                      </a:pPr>
                      <a:r>
                        <a:rPr lang="de-DE" sz="1400" dirty="0" smtClean="0">
                          <a:effectLst/>
                          <a:latin typeface="+mn-lt"/>
                          <a:ea typeface="+mn-ea"/>
                          <a:cs typeface="+mn-cs"/>
                        </a:rPr>
                        <a:t>Human</a:t>
                      </a:r>
                      <a:r>
                        <a:rPr lang="de-DE" sz="1400" baseline="0" dirty="0" smtClean="0">
                          <a:effectLst/>
                          <a:latin typeface="+mn-lt"/>
                          <a:ea typeface="+mn-ea"/>
                          <a:cs typeface="+mn-cs"/>
                        </a:rPr>
                        <a:t> Health and Welfare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nSpc>
                          <a:spcPct val="107000"/>
                        </a:lnSpc>
                        <a:spcBef>
                          <a:spcPts val="300"/>
                        </a:spcBef>
                        <a:spcAft>
                          <a:spcPts val="300"/>
                        </a:spcAft>
                      </a:pPr>
                      <a:r>
                        <a:rPr lang="en-GB" sz="1400" dirty="0" smtClean="0">
                          <a:effectLst/>
                        </a:rPr>
                        <a:t>Maintain the capacity to maintain human health and generate human welfare in other ways</a:t>
                      </a:r>
                      <a:endParaRPr lang="en-GB" sz="1400" dirty="0">
                        <a:effectLst/>
                      </a:endParaRPr>
                    </a:p>
                  </a:txBody>
                  <a:tcPr marL="68580" marR="68580" marT="0" marB="0" anchor="ct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Respect standards for human health</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Emissions into air, soil and water must not exceed dangerous levels for human health.</a:t>
                      </a:r>
                    </a:p>
                  </a:txBody>
                  <a:tcPr marL="68580" marR="68580" marT="0" marB="0" anchor="ctr"/>
                </a:tc>
                <a:extLst>
                  <a:ext uri="{0D108BD9-81ED-4DB2-BD59-A6C34878D82A}">
                    <a16:rowId xmlns:a16="http://schemas.microsoft.com/office/drawing/2014/main" val="3278548593"/>
                  </a:ext>
                </a:extLst>
              </a:tr>
              <a:tr h="780124">
                <a:tc vMerge="1">
                  <a:txBody>
                    <a:bodyPr/>
                    <a:lstStyle/>
                    <a:p>
                      <a:endParaRPr lang="en-GB"/>
                    </a:p>
                  </a:txBody>
                  <a:tcPr/>
                </a:tc>
                <a:tc vMerge="1">
                  <a:txBody>
                    <a:bodyPr/>
                    <a:lstStyle/>
                    <a:p>
                      <a:endParaRPr lang="en-GB"/>
                    </a:p>
                  </a:txBody>
                  <a:tcP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Conserve landscape/amenity</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Bef>
                          <a:spcPts val="300"/>
                        </a:spcBef>
                        <a:spcAft>
                          <a:spcPts val="30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Landscapes of special human or ecological significance, because of their rarity, aesthetic quality or cultural or spiritual associations, should be preserved.</a:t>
                      </a:r>
                    </a:p>
                  </a:txBody>
                  <a:tcPr marL="68580" marR="68580" marT="0" marB="0" anchor="ctr"/>
                </a:tc>
                <a:extLst>
                  <a:ext uri="{0D108BD9-81ED-4DB2-BD59-A6C34878D82A}">
                    <a16:rowId xmlns:a16="http://schemas.microsoft.com/office/drawing/2014/main" val="1552686213"/>
                  </a:ext>
                </a:extLst>
              </a:tr>
            </a:tbl>
          </a:graphicData>
        </a:graphic>
      </p:graphicFrame>
    </p:spTree>
    <p:extLst>
      <p:ext uri="{BB962C8B-B14F-4D97-AF65-F5344CB8AC3E}">
        <p14:creationId xmlns:p14="http://schemas.microsoft.com/office/powerpoint/2010/main" val="4977872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Sustainability principles (2)</a:t>
            </a:r>
            <a:endParaRPr lang="en-GB" sz="36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7</a:t>
            </a:fld>
            <a:endParaRPr lang="en-GB" dirty="0"/>
          </a:p>
        </p:txBody>
      </p:sp>
      <p:pic>
        <p:nvPicPr>
          <p:cNvPr id="4" name="Picture 3"/>
          <p:cNvPicPr>
            <a:picLocks noChangeAspect="1"/>
          </p:cNvPicPr>
          <p:nvPr/>
        </p:nvPicPr>
        <p:blipFill>
          <a:blip r:embed="rId3"/>
          <a:stretch>
            <a:fillRect/>
          </a:stretch>
        </p:blipFill>
        <p:spPr>
          <a:xfrm>
            <a:off x="467544" y="61510"/>
            <a:ext cx="8219256" cy="6743467"/>
          </a:xfrm>
          <a:prstGeom prst="rect">
            <a:avLst/>
          </a:prstGeom>
        </p:spPr>
      </p:pic>
    </p:spTree>
    <p:extLst>
      <p:ext uri="{BB962C8B-B14F-4D97-AF65-F5344CB8AC3E}">
        <p14:creationId xmlns:p14="http://schemas.microsoft.com/office/powerpoint/2010/main" val="4242439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smtClean="0"/>
              <a:t>SES and SESP indices</a:t>
            </a:r>
            <a:endParaRPr lang="en-GB" sz="3600" dirty="0"/>
          </a:p>
        </p:txBody>
      </p:sp>
      <p:sp>
        <p:nvSpPr>
          <p:cNvPr id="3" name="Content Placeholder 2"/>
          <p:cNvSpPr>
            <a:spLocks noGrp="1"/>
          </p:cNvSpPr>
          <p:nvPr>
            <p:ph idx="1"/>
          </p:nvPr>
        </p:nvSpPr>
        <p:spPr>
          <a:xfrm>
            <a:off x="179512" y="1772816"/>
            <a:ext cx="8784976" cy="4959224"/>
          </a:xfrm>
        </p:spPr>
        <p:txBody>
          <a:bodyPr>
            <a:normAutofit/>
          </a:bodyPr>
          <a:lstStyle/>
          <a:p>
            <a:r>
              <a:rPr lang="en-GB" sz="2400" dirty="0" smtClean="0"/>
              <a:t>SESI: Strong Environmental Sustainability Index</a:t>
            </a:r>
            <a:endParaRPr lang="en-GB" sz="2400" dirty="0"/>
          </a:p>
          <a:p>
            <a:pPr lvl="1"/>
            <a:r>
              <a:rPr lang="en-GB" sz="2400" dirty="0" smtClean="0"/>
              <a:t>Headline indicator for nations</a:t>
            </a:r>
          </a:p>
          <a:p>
            <a:pPr lvl="1"/>
            <a:r>
              <a:rPr lang="en-GB" sz="2400" dirty="0" smtClean="0"/>
              <a:t>The SESI </a:t>
            </a:r>
            <a:r>
              <a:rPr lang="en-GB" sz="2400" dirty="0"/>
              <a:t>measures absolute performance against science-based </a:t>
            </a:r>
            <a:r>
              <a:rPr lang="en-GB" sz="2400" dirty="0" smtClean="0"/>
              <a:t>standards. The </a:t>
            </a:r>
            <a:r>
              <a:rPr lang="en-GB" sz="2400" dirty="0"/>
              <a:t>individual </a:t>
            </a:r>
            <a:r>
              <a:rPr lang="en-GB" sz="2400" dirty="0" smtClean="0"/>
              <a:t>SES indicators show </a:t>
            </a:r>
            <a:r>
              <a:rPr lang="en-GB" sz="2400" dirty="0"/>
              <a:t>whether policy attention is </a:t>
            </a:r>
            <a:r>
              <a:rPr lang="en-GB" sz="2400" dirty="0" smtClean="0"/>
              <a:t>needed in specific areas.</a:t>
            </a:r>
            <a:endParaRPr lang="en-GB" sz="2400" dirty="0"/>
          </a:p>
          <a:p>
            <a:r>
              <a:rPr lang="en-GB" sz="2400" dirty="0" smtClean="0"/>
              <a:t>SESPI: Strong Environmental Sustainability Progress Index </a:t>
            </a:r>
          </a:p>
          <a:p>
            <a:pPr lvl="1"/>
            <a:r>
              <a:rPr lang="en-GB" sz="2400" dirty="0" smtClean="0"/>
              <a:t>Compares rate of progress between two years of data with rate of progress required to achieve science-based standard by a certain date (e.g. 2030)</a:t>
            </a:r>
          </a:p>
          <a:p>
            <a:pPr lvl="1"/>
            <a:r>
              <a:rPr lang="en-GB" sz="2400" dirty="0" smtClean="0"/>
              <a:t>Provides </a:t>
            </a:r>
            <a:r>
              <a:rPr lang="en-GB" sz="2400" dirty="0"/>
              <a:t>an easy-to-understand message on progress or otherwise towards environmental </a:t>
            </a:r>
            <a:r>
              <a:rPr lang="en-GB" sz="2400" dirty="0" smtClean="0"/>
              <a:t>sustainability</a:t>
            </a:r>
            <a:endParaRPr lang="en-GB" sz="2400" dirty="0"/>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8</a:t>
            </a:fld>
            <a:endParaRPr lang="en-GB" dirty="0"/>
          </a:p>
        </p:txBody>
      </p:sp>
    </p:spTree>
    <p:extLst>
      <p:ext uri="{BB962C8B-B14F-4D97-AF65-F5344CB8AC3E}">
        <p14:creationId xmlns:p14="http://schemas.microsoft.com/office/powerpoint/2010/main" val="2576771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836712"/>
            <a:ext cx="8784976" cy="576064"/>
          </a:xfrm>
        </p:spPr>
        <p:txBody>
          <a:bodyPr>
            <a:noAutofit/>
          </a:bodyPr>
          <a:lstStyle/>
          <a:p>
            <a:r>
              <a:rPr lang="en-GB" sz="3600" dirty="0"/>
              <a:t>ESGAP headline indicators: what </a:t>
            </a:r>
            <a:r>
              <a:rPr lang="en-GB" sz="3600" dirty="0" smtClean="0"/>
              <a:t>they are not</a:t>
            </a:r>
            <a:endParaRPr lang="en-GB" sz="3600" dirty="0"/>
          </a:p>
        </p:txBody>
      </p:sp>
      <p:sp>
        <p:nvSpPr>
          <p:cNvPr id="3" name="Content Placeholder 2"/>
          <p:cNvSpPr>
            <a:spLocks noGrp="1"/>
          </p:cNvSpPr>
          <p:nvPr>
            <p:ph idx="1"/>
          </p:nvPr>
        </p:nvSpPr>
        <p:spPr>
          <a:xfrm>
            <a:off x="179512" y="1484784"/>
            <a:ext cx="8784976" cy="5247256"/>
          </a:xfrm>
        </p:spPr>
        <p:txBody>
          <a:bodyPr>
            <a:normAutofit lnSpcReduction="10000"/>
          </a:bodyPr>
          <a:lstStyle/>
          <a:p>
            <a:pPr marL="0" indent="0">
              <a:buNone/>
            </a:pPr>
            <a:endParaRPr lang="en-GB" sz="2000" dirty="0" smtClean="0"/>
          </a:p>
          <a:p>
            <a:r>
              <a:rPr lang="en-GB" sz="2800" dirty="0" smtClean="0"/>
              <a:t>Indicators </a:t>
            </a:r>
            <a:r>
              <a:rPr lang="en-GB" sz="2800" dirty="0"/>
              <a:t>of sustainability or sustainable development (</a:t>
            </a:r>
            <a:r>
              <a:rPr lang="en-GB" sz="2800" dirty="0" err="1"/>
              <a:t>cf</a:t>
            </a:r>
            <a:r>
              <a:rPr lang="en-GB" sz="2800" dirty="0"/>
              <a:t> the SDG indicators) more broadly</a:t>
            </a:r>
          </a:p>
          <a:p>
            <a:r>
              <a:rPr lang="en-GB" sz="2800" dirty="0" smtClean="0"/>
              <a:t>A </a:t>
            </a:r>
            <a:r>
              <a:rPr lang="en-GB" sz="2800" dirty="0"/>
              <a:t>set of comprehensive indicators to monitor the status of the </a:t>
            </a:r>
            <a:r>
              <a:rPr lang="en-GB" sz="2800" dirty="0" smtClean="0"/>
              <a:t>environment (need science-based environmental standards)</a:t>
            </a:r>
          </a:p>
          <a:p>
            <a:r>
              <a:rPr lang="en-GB" sz="2800" dirty="0" smtClean="0"/>
              <a:t>An </a:t>
            </a:r>
            <a:r>
              <a:rPr lang="en-GB" sz="2800" dirty="0"/>
              <a:t>accounting system to quantify the stocks and flows of natural capital and the ecosystem services associated </a:t>
            </a:r>
            <a:r>
              <a:rPr lang="en-GB" sz="2800" dirty="0" smtClean="0"/>
              <a:t>therewith (</a:t>
            </a:r>
            <a:r>
              <a:rPr lang="en-GB" sz="2800" dirty="0" err="1" smtClean="0"/>
              <a:t>cf</a:t>
            </a:r>
            <a:r>
              <a:rPr lang="en-GB" sz="2800" dirty="0" smtClean="0"/>
              <a:t> SEEA and SEEA-EA)</a:t>
            </a:r>
          </a:p>
          <a:p>
            <a:r>
              <a:rPr lang="en-GB" sz="2800" dirty="0" smtClean="0"/>
              <a:t>A </a:t>
            </a:r>
            <a:r>
              <a:rPr lang="en-GB" sz="2800" dirty="0"/>
              <a:t>tool to guide local policies – though many of the environmental sustainability issues will need to be addressed at local level</a:t>
            </a:r>
          </a:p>
        </p:txBody>
      </p:sp>
      <p:sp>
        <p:nvSpPr>
          <p:cNvPr id="5" name="Slide Number Placeholder 4"/>
          <p:cNvSpPr>
            <a:spLocks noGrp="1"/>
          </p:cNvSpPr>
          <p:nvPr>
            <p:ph type="sldNum" sz="quarter" idx="12"/>
          </p:nvPr>
        </p:nvSpPr>
        <p:spPr/>
        <p:txBody>
          <a:bodyPr/>
          <a:lstStyle/>
          <a:p>
            <a:pPr algn="r"/>
            <a:fld id="{A4D0BCCB-7C57-4B46-BC83-DF0853169A96}" type="slidenum">
              <a:rPr lang="en-GB" smtClean="0"/>
              <a:pPr algn="r"/>
              <a:t>9</a:t>
            </a:fld>
            <a:endParaRPr lang="en-GB" dirty="0"/>
          </a:p>
        </p:txBody>
      </p:sp>
    </p:spTree>
    <p:extLst>
      <p:ext uri="{BB962C8B-B14F-4D97-AF65-F5344CB8AC3E}">
        <p14:creationId xmlns:p14="http://schemas.microsoft.com/office/powerpoint/2010/main" val="22716970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1231</TotalTime>
  <Words>954</Words>
  <Application>Microsoft Office PowerPoint</Application>
  <PresentationFormat>On-screen Show (4:3)</PresentationFormat>
  <Paragraphs>108</Paragraphs>
  <Slides>11</Slides>
  <Notes>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ＭＳ Ｐゴシック</vt:lpstr>
      <vt:lpstr>Arial</vt:lpstr>
      <vt:lpstr>Calibri</vt:lpstr>
      <vt:lpstr>Times New Roman</vt:lpstr>
      <vt:lpstr>Office Theme</vt:lpstr>
      <vt:lpstr>Custom Design</vt:lpstr>
      <vt:lpstr>1_Custom Design</vt:lpstr>
      <vt:lpstr>Environmental Sustainability Gap (ESGAP) Framework</vt:lpstr>
      <vt:lpstr>The Environmental Sustainability Gap (ESGAP)</vt:lpstr>
      <vt:lpstr>Strong Environmental Sustainability</vt:lpstr>
      <vt:lpstr>Indicators in the SES Index</vt:lpstr>
      <vt:lpstr>Sustainability principles (1)</vt:lpstr>
      <vt:lpstr>Sustainability principles (2)</vt:lpstr>
      <vt:lpstr>Sustainability principles (2)</vt:lpstr>
      <vt:lpstr>SES and SESP indices</vt:lpstr>
      <vt:lpstr>ESGAP headline indicators: what they are not</vt:lpstr>
      <vt:lpstr>Data availability and current activity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Katherine</dc:creator>
  <cp:lastModifiedBy>Ekins, Paul</cp:lastModifiedBy>
  <cp:revision>103</cp:revision>
  <dcterms:created xsi:type="dcterms:W3CDTF">2013-02-19T14:14:34Z</dcterms:created>
  <dcterms:modified xsi:type="dcterms:W3CDTF">2020-04-22T12:54:41Z</dcterms:modified>
</cp:coreProperties>
</file>