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72" r:id="rId6"/>
    <p:sldId id="273" r:id="rId7"/>
    <p:sldId id="259" r:id="rId8"/>
    <p:sldId id="266" r:id="rId9"/>
    <p:sldId id="264" r:id="rId10"/>
    <p:sldId id="271" r:id="rId11"/>
    <p:sldId id="260" r:id="rId12"/>
    <p:sldId id="267" r:id="rId13"/>
    <p:sldId id="268" r:id="rId14"/>
    <p:sldId id="269" r:id="rId15"/>
    <p:sldId id="270" r:id="rId16"/>
    <p:sldId id="262" r:id="rId17"/>
    <p:sldId id="26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25" d="100"/>
          <a:sy n="125" d="100"/>
        </p:scale>
        <p:origin x="117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61FEC-11D3-418D-AB2E-AA6563126C9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F5B75-0986-41DC-8BF8-27E9F2713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1475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61FEC-11D3-418D-AB2E-AA6563126C9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F5B75-0986-41DC-8BF8-27E9F2713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0449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61FEC-11D3-418D-AB2E-AA6563126C9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F5B75-0986-41DC-8BF8-27E9F2713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554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61FEC-11D3-418D-AB2E-AA6563126C9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F5B75-0986-41DC-8BF8-27E9F2713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3767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61FEC-11D3-418D-AB2E-AA6563126C9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F5B75-0986-41DC-8BF8-27E9F2713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641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61FEC-11D3-418D-AB2E-AA6563126C9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F5B75-0986-41DC-8BF8-27E9F2713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7449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61FEC-11D3-418D-AB2E-AA6563126C9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F5B75-0986-41DC-8BF8-27E9F2713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686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61FEC-11D3-418D-AB2E-AA6563126C9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F5B75-0986-41DC-8BF8-27E9F2713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9781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61FEC-11D3-418D-AB2E-AA6563126C9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F5B75-0986-41DC-8BF8-27E9F2713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513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61FEC-11D3-418D-AB2E-AA6563126C9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F5B75-0986-41DC-8BF8-27E9F2713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2748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61FEC-11D3-418D-AB2E-AA6563126C9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F5B75-0986-41DC-8BF8-27E9F2713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3009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61FEC-11D3-418D-AB2E-AA6563126C9F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5B75-0986-41DC-8BF8-27E9F2713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138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idan.osullivan@ucl.ac.uk" TargetMode="External"/><Relationship Id="rId2" Type="http://schemas.openxmlformats.org/officeDocument/2006/relationships/hyperlink" Target="mailto:Alison.fairbrass.10@ucl.ac.uk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gif"/><Relationship Id="rId1" Type="http://schemas.microsoft.com/office/2007/relationships/media" Target="../media/media1.gif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gif"/><Relationship Id="rId1" Type="http://schemas.microsoft.com/office/2007/relationships/media" Target="../media/media2.gif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gif"/><Relationship Id="rId1" Type="http://schemas.microsoft.com/office/2007/relationships/media" Target="../media/media3.gif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gif"/><Relationship Id="rId1" Type="http://schemas.microsoft.com/office/2007/relationships/media" Target="../media/media4.gif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aturebasedsolutionsevidence.info/evidence-tool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png"/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12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2.png"/><Relationship Id="rId5" Type="http://schemas.openxmlformats.org/officeDocument/2006/relationships/image" Target="../media/image13.png"/><Relationship Id="rId10" Type="http://schemas.openxmlformats.org/officeDocument/2006/relationships/image" Target="../media/image9.png"/><Relationship Id="rId4" Type="http://schemas.openxmlformats.org/officeDocument/2006/relationships/image" Target="../media/image10.png"/><Relationship Id="rId9" Type="http://schemas.openxmlformats.org/officeDocument/2006/relationships/image" Target="../media/image16.png"/><Relationship Id="rId1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400" dirty="0" smtClean="0"/>
              <a:t>Measuring Progress 2: Methodology and Initial Results</a:t>
            </a:r>
            <a:endParaRPr lang="en-GB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GB" dirty="0" smtClean="0"/>
              <a:t>Dr Alison Fairbrass, University </a:t>
            </a:r>
            <a:r>
              <a:rPr lang="en-GB" dirty="0"/>
              <a:t>College London (UCL) Institute of Sustainable Resources </a:t>
            </a:r>
            <a:r>
              <a:rPr lang="en-GB" dirty="0" smtClean="0"/>
              <a:t> </a:t>
            </a:r>
          </a:p>
          <a:p>
            <a:r>
              <a:rPr lang="en-GB" dirty="0" smtClean="0"/>
              <a:t>&amp; Dr Aidan O’Sullivan, UCL </a:t>
            </a:r>
            <a:r>
              <a:rPr lang="en-GB" dirty="0"/>
              <a:t>Energy </a:t>
            </a:r>
            <a:r>
              <a:rPr lang="en-GB" dirty="0" smtClean="0"/>
              <a:t>Institute</a:t>
            </a:r>
          </a:p>
          <a:p>
            <a:r>
              <a:rPr lang="en-GB" dirty="0" smtClean="0">
                <a:hlinkClick r:id="rId2"/>
              </a:rPr>
              <a:t>Alison.fairbrass.10@ucl.ac.uk</a:t>
            </a:r>
            <a:r>
              <a:rPr lang="en-GB" dirty="0" smtClean="0"/>
              <a:t> </a:t>
            </a:r>
            <a:r>
              <a:rPr lang="en-GB" dirty="0"/>
              <a:t>&amp; </a:t>
            </a:r>
            <a:r>
              <a:rPr lang="en-GB" dirty="0" smtClean="0">
                <a:hlinkClick r:id="rId3"/>
              </a:rPr>
              <a:t>aidan.osullivan@ucl.ac.uk</a:t>
            </a:r>
            <a:r>
              <a:rPr lang="en-GB" dirty="0" smtClean="0"/>
              <a:t>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First meeting of the Expert Drafting Group</a:t>
            </a:r>
          </a:p>
          <a:p>
            <a:r>
              <a:rPr lang="en-GB" dirty="0" smtClean="0"/>
              <a:t>21-22 April 2020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7"/>
            <a:ext cx="9144000" cy="107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85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Relationships </a:t>
            </a:r>
            <a:r>
              <a:rPr lang="en-GB" dirty="0" smtClean="0"/>
              <a:t>to investigate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274320" y="2133085"/>
            <a:ext cx="2956560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Response</a:t>
            </a:r>
          </a:p>
          <a:p>
            <a:r>
              <a:rPr lang="en-GB" dirty="0"/>
              <a:t>5.a.2 Women land ownership rights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97680" y="2271584"/>
            <a:ext cx="676019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b="1" dirty="0" smtClean="0"/>
              <a:t>State</a:t>
            </a:r>
          </a:p>
          <a:p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6226364" y="2134424"/>
            <a:ext cx="2727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Impact</a:t>
            </a:r>
          </a:p>
          <a:p>
            <a:r>
              <a:rPr lang="en-GB" dirty="0" smtClean="0"/>
              <a:t>Some indicators from Goal 5 may be relevant</a:t>
            </a:r>
            <a:endParaRPr lang="en-GB" dirty="0"/>
          </a:p>
        </p:txBody>
      </p:sp>
      <p:cxnSp>
        <p:nvCxnSpPr>
          <p:cNvPr id="8" name="Straight Arrow Connector 7"/>
          <p:cNvCxnSpPr>
            <a:stCxn id="4" idx="3"/>
            <a:endCxn id="5" idx="1"/>
          </p:cNvCxnSpPr>
          <p:nvPr/>
        </p:nvCxnSpPr>
        <p:spPr>
          <a:xfrm>
            <a:off x="3230880" y="2594750"/>
            <a:ext cx="10668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5" idx="3"/>
            <a:endCxn id="6" idx="1"/>
          </p:cNvCxnSpPr>
          <p:nvPr/>
        </p:nvCxnSpPr>
        <p:spPr>
          <a:xfrm>
            <a:off x="4973699" y="2594750"/>
            <a:ext cx="1252665" cy="13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88620" y="1681055"/>
            <a:ext cx="546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Some where there is no obvious environmental impacts: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388620" y="3355342"/>
            <a:ext cx="7875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Others actions that are so broad it’s unlikely that a relationship could be detected: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274320" y="3923785"/>
            <a:ext cx="2956560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Response</a:t>
            </a:r>
          </a:p>
          <a:p>
            <a:r>
              <a:rPr lang="en-GB" dirty="0"/>
              <a:t>4.7.1 Education for sustainable development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97580" y="4062284"/>
            <a:ext cx="246208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State</a:t>
            </a:r>
          </a:p>
          <a:p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22" name="TextBox 21"/>
          <p:cNvSpPr txBox="1"/>
          <p:nvPr/>
        </p:nvSpPr>
        <p:spPr>
          <a:xfrm>
            <a:off x="6226364" y="4062284"/>
            <a:ext cx="272796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Impact</a:t>
            </a:r>
          </a:p>
          <a:p>
            <a:r>
              <a:rPr lang="en-GB" dirty="0" smtClean="0"/>
              <a:t>?</a:t>
            </a:r>
            <a:endParaRPr lang="en-GB" dirty="0"/>
          </a:p>
        </p:txBody>
      </p:sp>
      <p:cxnSp>
        <p:nvCxnSpPr>
          <p:cNvPr id="23" name="Straight Arrow Connector 22"/>
          <p:cNvCxnSpPr>
            <a:stCxn id="20" idx="3"/>
            <a:endCxn id="21" idx="1"/>
          </p:cNvCxnSpPr>
          <p:nvPr/>
        </p:nvCxnSpPr>
        <p:spPr>
          <a:xfrm>
            <a:off x="3230880" y="4385450"/>
            <a:ext cx="2667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21" idx="3"/>
            <a:endCxn id="22" idx="1"/>
          </p:cNvCxnSpPr>
          <p:nvPr/>
        </p:nvCxnSpPr>
        <p:spPr>
          <a:xfrm>
            <a:off x="5959664" y="4385450"/>
            <a:ext cx="2667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88620" y="5100322"/>
            <a:ext cx="8290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Or the full suite of potential benefits are not captured in the SDG indicator framework:</a:t>
            </a:r>
            <a:endParaRPr lang="en-GB" dirty="0"/>
          </a:p>
        </p:txBody>
      </p:sp>
      <p:sp>
        <p:nvSpPr>
          <p:cNvPr id="32" name="TextBox 31"/>
          <p:cNvSpPr txBox="1"/>
          <p:nvPr/>
        </p:nvSpPr>
        <p:spPr>
          <a:xfrm>
            <a:off x="274320" y="5668765"/>
            <a:ext cx="2956560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Response</a:t>
            </a:r>
          </a:p>
          <a:p>
            <a:r>
              <a:rPr lang="en-GB" dirty="0"/>
              <a:t>1.5.3 Disaster risk reduction strategies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497580" y="5807264"/>
            <a:ext cx="246208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State</a:t>
            </a:r>
            <a:endParaRPr lang="en-GB" dirty="0" smtClean="0"/>
          </a:p>
          <a:p>
            <a:r>
              <a:rPr lang="en-GB" dirty="0"/>
              <a:t>15.3.1 Land degradation</a:t>
            </a:r>
            <a:endParaRPr lang="en-GB" dirty="0" smtClean="0"/>
          </a:p>
        </p:txBody>
      </p:sp>
      <p:sp>
        <p:nvSpPr>
          <p:cNvPr id="34" name="TextBox 33"/>
          <p:cNvSpPr txBox="1"/>
          <p:nvPr/>
        </p:nvSpPr>
        <p:spPr>
          <a:xfrm>
            <a:off x="6226364" y="5670104"/>
            <a:ext cx="2727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Impact</a:t>
            </a:r>
          </a:p>
          <a:p>
            <a:r>
              <a:rPr lang="en-GB" dirty="0" smtClean="0"/>
              <a:t>1.5.2 Economic impacts of disasters</a:t>
            </a:r>
            <a:endParaRPr lang="en-GB" dirty="0"/>
          </a:p>
        </p:txBody>
      </p:sp>
      <p:cxnSp>
        <p:nvCxnSpPr>
          <p:cNvPr id="35" name="Straight Arrow Connector 34"/>
          <p:cNvCxnSpPr>
            <a:stCxn id="32" idx="3"/>
            <a:endCxn id="33" idx="1"/>
          </p:cNvCxnSpPr>
          <p:nvPr/>
        </p:nvCxnSpPr>
        <p:spPr>
          <a:xfrm>
            <a:off x="3230880" y="6130430"/>
            <a:ext cx="2667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33" idx="3"/>
            <a:endCxn id="34" idx="1"/>
          </p:cNvCxnSpPr>
          <p:nvPr/>
        </p:nvCxnSpPr>
        <p:spPr>
          <a:xfrm>
            <a:off x="5959664" y="6130430"/>
            <a:ext cx="266700" cy="13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3390900" y="5585460"/>
            <a:ext cx="2712720" cy="1082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880360" y="6592475"/>
            <a:ext cx="3711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Only one of the many environmental impacts of disasters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63299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 smtClean="0"/>
              <a:t>Q3. </a:t>
            </a:r>
            <a:r>
              <a:rPr lang="en-GB" sz="2800" dirty="0"/>
              <a:t>Can we use the SDG indicators to investigate the relationship between national </a:t>
            </a:r>
            <a:r>
              <a:rPr lang="en-GB" sz="2800" dirty="0" smtClean="0"/>
              <a:t>Pro-nature </a:t>
            </a:r>
            <a:r>
              <a:rPr lang="en-GB" sz="2800" dirty="0"/>
              <a:t>Actions and national human well-being and biodiversity</a:t>
            </a:r>
            <a:r>
              <a:rPr lang="en-GB" sz="2800" dirty="0" smtClean="0"/>
              <a:t>?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methods could we use? Regression models including additional variables to account for </a:t>
            </a:r>
            <a:r>
              <a:rPr lang="en-GB" dirty="0" smtClean="0"/>
              <a:t>variations </a:t>
            </a:r>
            <a:r>
              <a:rPr lang="en-GB" dirty="0" smtClean="0"/>
              <a:t>between </a:t>
            </a:r>
            <a:r>
              <a:rPr lang="en-GB" dirty="0" smtClean="0"/>
              <a:t>countries</a:t>
            </a:r>
            <a:r>
              <a:rPr lang="en-GB" dirty="0" smtClean="0"/>
              <a:t>.</a:t>
            </a:r>
          </a:p>
          <a:p>
            <a:r>
              <a:rPr lang="en-GB" dirty="0" smtClean="0"/>
              <a:t>Groupings we could </a:t>
            </a:r>
            <a:r>
              <a:rPr lang="en-GB" dirty="0" smtClean="0"/>
              <a:t>use, such as regional and economic status of countries.</a:t>
            </a:r>
            <a:endParaRPr lang="en-GB" dirty="0" smtClean="0"/>
          </a:p>
          <a:p>
            <a:r>
              <a:rPr lang="en-GB" dirty="0" smtClean="0"/>
              <a:t>Issues we have/will encounter</a:t>
            </a:r>
          </a:p>
          <a:p>
            <a:r>
              <a:rPr lang="en-GB" dirty="0" smtClean="0"/>
              <a:t>Examples of plots we can use to visualise the results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754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77101" y="2093782"/>
            <a:ext cx="1985233" cy="3182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Proportion of terrestrial KBAs covered by protected </a:t>
            </a:r>
            <a:r>
              <a:rPr lang="en-GB" dirty="0" smtClean="0"/>
              <a:t>areas (15.1.2) </a:t>
            </a:r>
            <a:r>
              <a:rPr lang="en-GB" dirty="0"/>
              <a:t>vs </a:t>
            </a:r>
            <a:r>
              <a:rPr lang="en-GB" dirty="0" smtClean="0"/>
              <a:t>Red List Index (15.5.1)</a:t>
            </a:r>
            <a:endParaRPr lang="en-GB" dirty="0"/>
          </a:p>
        </p:txBody>
      </p:sp>
      <p:pic>
        <p:nvPicPr>
          <p:cNvPr id="3" name="15.1.2_vs_red_list_index.gif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45839" y="1916241"/>
            <a:ext cx="4351338" cy="4351338"/>
          </a:xfrm>
        </p:spPr>
      </p:pic>
      <p:sp>
        <p:nvSpPr>
          <p:cNvPr id="4" name="TextBox 3"/>
          <p:cNvSpPr txBox="1"/>
          <p:nvPr/>
        </p:nvSpPr>
        <p:spPr>
          <a:xfrm>
            <a:off x="543005" y="2147328"/>
            <a:ext cx="8640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Legend</a:t>
            </a:r>
          </a:p>
          <a:p>
            <a:endParaRPr lang="en-GB" dirty="0"/>
          </a:p>
        </p:txBody>
      </p:sp>
      <p:sp>
        <p:nvSpPr>
          <p:cNvPr id="5" name="Oval 4"/>
          <p:cNvSpPr/>
          <p:nvPr/>
        </p:nvSpPr>
        <p:spPr>
          <a:xfrm>
            <a:off x="818060" y="2740113"/>
            <a:ext cx="107091" cy="10709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1316408" y="2703043"/>
            <a:ext cx="181231" cy="18123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1871549" y="2665972"/>
            <a:ext cx="255372" cy="25537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543005" y="3152345"/>
            <a:ext cx="18205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Bubble size is relative land area (e.g. bigger bubble = larger country)</a:t>
            </a:r>
          </a:p>
          <a:p>
            <a:endParaRPr lang="en-GB" sz="1200" dirty="0" smtClean="0"/>
          </a:p>
          <a:p>
            <a:r>
              <a:rPr lang="en-GB" sz="1200" dirty="0" smtClean="0"/>
              <a:t>Bubble colour is relative national GDP (e.g. blue = lower, yellow = higher) </a:t>
            </a:r>
          </a:p>
          <a:p>
            <a:endParaRPr lang="en-GB" sz="1200" dirty="0"/>
          </a:p>
          <a:p>
            <a:r>
              <a:rPr lang="en-GB" sz="1200" dirty="0" smtClean="0"/>
              <a:t>Trajectory indicates change over time since around year 2000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3725930" y="2150076"/>
            <a:ext cx="5811" cy="380588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721080" y="2613617"/>
            <a:ext cx="10048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Decreasing Red List Index is worse for biodiversity.</a:t>
            </a:r>
          </a:p>
          <a:p>
            <a:pPr algn="r"/>
            <a:endParaRPr lang="en-GB" sz="1200" dirty="0"/>
          </a:p>
          <a:p>
            <a:pPr algn="r"/>
            <a:r>
              <a:rPr lang="en-GB" sz="1200" dirty="0"/>
              <a:t>1 </a:t>
            </a:r>
            <a:r>
              <a:rPr lang="en-GB" sz="1200" dirty="0" smtClean="0"/>
              <a:t>= all </a:t>
            </a:r>
            <a:r>
              <a:rPr lang="en-GB" sz="1200" dirty="0"/>
              <a:t>species are categorized as ‘Least Concern</a:t>
            </a:r>
            <a:r>
              <a:rPr lang="en-GB" sz="1200" dirty="0" smtClean="0"/>
              <a:t>’ </a:t>
            </a:r>
            <a:r>
              <a:rPr lang="en-GB" sz="1200" dirty="0"/>
              <a:t>to 0 </a:t>
            </a:r>
            <a:r>
              <a:rPr lang="en-GB" sz="1200" dirty="0" smtClean="0"/>
              <a:t>= all </a:t>
            </a:r>
            <a:r>
              <a:rPr lang="en-GB" sz="1200" dirty="0"/>
              <a:t>species are categorized as ‘Extinct</a:t>
            </a:r>
            <a:r>
              <a:rPr lang="en-GB" sz="1200" dirty="0" smtClean="0"/>
              <a:t>’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36724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Coverage of protected areas for </a:t>
            </a:r>
            <a:r>
              <a:rPr lang="en-GB" dirty="0" smtClean="0"/>
              <a:t>mountain biodiversity (15.4.1) </a:t>
            </a:r>
            <a:r>
              <a:rPr lang="en-GB" dirty="0"/>
              <a:t>vs </a:t>
            </a:r>
            <a:r>
              <a:rPr lang="en-GB" dirty="0" smtClean="0"/>
              <a:t>Red </a:t>
            </a:r>
            <a:r>
              <a:rPr lang="en-GB" dirty="0"/>
              <a:t>L</a:t>
            </a:r>
            <a:r>
              <a:rPr lang="en-GB" dirty="0" smtClean="0"/>
              <a:t>ist </a:t>
            </a:r>
            <a:r>
              <a:rPr lang="en-GB" dirty="0"/>
              <a:t>I</a:t>
            </a:r>
            <a:r>
              <a:rPr lang="en-GB" dirty="0" smtClean="0"/>
              <a:t>ndex (15.5.1)</a:t>
            </a:r>
            <a:endParaRPr lang="en-GB" dirty="0"/>
          </a:p>
        </p:txBody>
      </p:sp>
      <p:pic>
        <p:nvPicPr>
          <p:cNvPr id="4" name="15.4.1_vs_red_list_index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19538" y="1949192"/>
            <a:ext cx="4351337" cy="4351338"/>
          </a:xfrm>
        </p:spPr>
      </p:pic>
      <p:cxnSp>
        <p:nvCxnSpPr>
          <p:cNvPr id="11" name="Straight Arrow Connector 10"/>
          <p:cNvCxnSpPr/>
          <p:nvPr/>
        </p:nvCxnSpPr>
        <p:spPr>
          <a:xfrm flipH="1">
            <a:off x="3725930" y="2150076"/>
            <a:ext cx="5811" cy="380588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21080" y="2613617"/>
            <a:ext cx="10048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Decreasing Red List Index is worse for biodiversity.</a:t>
            </a:r>
          </a:p>
          <a:p>
            <a:pPr algn="r"/>
            <a:endParaRPr lang="en-GB" sz="1200" dirty="0"/>
          </a:p>
          <a:p>
            <a:pPr algn="r"/>
            <a:r>
              <a:rPr lang="en-GB" sz="1200" dirty="0"/>
              <a:t>1 </a:t>
            </a:r>
            <a:r>
              <a:rPr lang="en-GB" sz="1200" dirty="0" smtClean="0"/>
              <a:t>= all </a:t>
            </a:r>
            <a:r>
              <a:rPr lang="en-GB" sz="1200" dirty="0"/>
              <a:t>species are categorized as ‘Least Concern</a:t>
            </a:r>
            <a:r>
              <a:rPr lang="en-GB" sz="1200" dirty="0" smtClean="0"/>
              <a:t>’ </a:t>
            </a:r>
            <a:r>
              <a:rPr lang="en-GB" sz="1200" dirty="0"/>
              <a:t>to 0 </a:t>
            </a:r>
            <a:r>
              <a:rPr lang="en-GB" sz="1200" dirty="0" smtClean="0"/>
              <a:t>= all </a:t>
            </a:r>
            <a:r>
              <a:rPr lang="en-GB" sz="1200" dirty="0"/>
              <a:t>species are categorized as ‘Extinct</a:t>
            </a:r>
            <a:r>
              <a:rPr lang="en-GB" sz="1200" dirty="0" smtClean="0"/>
              <a:t>’</a:t>
            </a:r>
            <a:endParaRPr lang="en-GB" sz="1200" dirty="0"/>
          </a:p>
        </p:txBody>
      </p:sp>
      <p:sp>
        <p:nvSpPr>
          <p:cNvPr id="13" name="Rectangle 12"/>
          <p:cNvSpPr/>
          <p:nvPr/>
        </p:nvSpPr>
        <p:spPr>
          <a:xfrm>
            <a:off x="477101" y="2093782"/>
            <a:ext cx="1985233" cy="3182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543005" y="2147328"/>
            <a:ext cx="8640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Legend</a:t>
            </a:r>
          </a:p>
          <a:p>
            <a:endParaRPr lang="en-GB" dirty="0"/>
          </a:p>
        </p:txBody>
      </p:sp>
      <p:sp>
        <p:nvSpPr>
          <p:cNvPr id="15" name="Oval 14"/>
          <p:cNvSpPr/>
          <p:nvPr/>
        </p:nvSpPr>
        <p:spPr>
          <a:xfrm>
            <a:off x="818060" y="2740113"/>
            <a:ext cx="107091" cy="10709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1316408" y="2703043"/>
            <a:ext cx="181231" cy="18123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1871549" y="2665972"/>
            <a:ext cx="255372" cy="25537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543005" y="3152345"/>
            <a:ext cx="18205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Bubble size is relative land area (e.g. bigger bubble = larger country)</a:t>
            </a:r>
          </a:p>
          <a:p>
            <a:endParaRPr lang="en-GB" sz="1200" dirty="0" smtClean="0"/>
          </a:p>
          <a:p>
            <a:r>
              <a:rPr lang="en-GB" sz="1200" dirty="0" smtClean="0"/>
              <a:t>Bubble colour is relative national GDP (e.g. blue = lower, yellow = higher) </a:t>
            </a:r>
          </a:p>
          <a:p>
            <a:endParaRPr lang="en-GB" sz="1200" dirty="0"/>
          </a:p>
          <a:p>
            <a:r>
              <a:rPr lang="en-GB" sz="1200" dirty="0" smtClean="0"/>
              <a:t>Trajectory indicates change over time since around year 2000</a:t>
            </a:r>
          </a:p>
        </p:txBody>
      </p:sp>
    </p:spTree>
    <p:extLst>
      <p:ext uri="{BB962C8B-B14F-4D97-AF65-F5344CB8AC3E}">
        <p14:creationId xmlns:p14="http://schemas.microsoft.com/office/powerpoint/2010/main" val="346994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Comparing regions</a:t>
            </a:r>
            <a:endParaRPr lang="en-GB" dirty="0"/>
          </a:p>
        </p:txBody>
      </p:sp>
      <p:pic>
        <p:nvPicPr>
          <p:cNvPr id="4" name="asia_africa_15.4.1_vs_red_list_index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67819" y="1869109"/>
            <a:ext cx="4351337" cy="4351338"/>
          </a:xfrm>
        </p:spPr>
      </p:pic>
      <p:cxnSp>
        <p:nvCxnSpPr>
          <p:cNvPr id="11" name="Straight Arrow Connector 10"/>
          <p:cNvCxnSpPr/>
          <p:nvPr/>
        </p:nvCxnSpPr>
        <p:spPr>
          <a:xfrm flipH="1">
            <a:off x="3725930" y="2150076"/>
            <a:ext cx="5811" cy="380588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21080" y="2613617"/>
            <a:ext cx="10048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Decreasing Red List Index is worse for biodiversity.</a:t>
            </a:r>
          </a:p>
          <a:p>
            <a:pPr algn="r"/>
            <a:endParaRPr lang="en-GB" sz="1200" dirty="0"/>
          </a:p>
          <a:p>
            <a:pPr algn="r"/>
            <a:r>
              <a:rPr lang="en-GB" sz="1200" dirty="0"/>
              <a:t>1 </a:t>
            </a:r>
            <a:r>
              <a:rPr lang="en-GB" sz="1200" dirty="0" smtClean="0"/>
              <a:t>= all </a:t>
            </a:r>
            <a:r>
              <a:rPr lang="en-GB" sz="1200" dirty="0"/>
              <a:t>species are categorized as ‘Least Concern</a:t>
            </a:r>
            <a:r>
              <a:rPr lang="en-GB" sz="1200" dirty="0" smtClean="0"/>
              <a:t>’ </a:t>
            </a:r>
            <a:r>
              <a:rPr lang="en-GB" sz="1200" dirty="0"/>
              <a:t>to 0 </a:t>
            </a:r>
            <a:r>
              <a:rPr lang="en-GB" sz="1200" dirty="0" smtClean="0"/>
              <a:t>= all </a:t>
            </a:r>
            <a:r>
              <a:rPr lang="en-GB" sz="1200" dirty="0"/>
              <a:t>species are categorized as ‘Extinct</a:t>
            </a:r>
            <a:r>
              <a:rPr lang="en-GB" sz="1200" dirty="0" smtClean="0"/>
              <a:t>’</a:t>
            </a:r>
            <a:endParaRPr lang="en-GB" sz="1200" dirty="0"/>
          </a:p>
        </p:txBody>
      </p:sp>
      <p:sp>
        <p:nvSpPr>
          <p:cNvPr id="13" name="Rectangle 12"/>
          <p:cNvSpPr/>
          <p:nvPr/>
        </p:nvSpPr>
        <p:spPr>
          <a:xfrm>
            <a:off x="477101" y="2093782"/>
            <a:ext cx="1985233" cy="3182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543005" y="2147328"/>
            <a:ext cx="8640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Legend</a:t>
            </a:r>
          </a:p>
          <a:p>
            <a:endParaRPr lang="en-GB" dirty="0"/>
          </a:p>
        </p:txBody>
      </p:sp>
      <p:sp>
        <p:nvSpPr>
          <p:cNvPr id="15" name="Oval 14"/>
          <p:cNvSpPr/>
          <p:nvPr/>
        </p:nvSpPr>
        <p:spPr>
          <a:xfrm>
            <a:off x="818060" y="2740113"/>
            <a:ext cx="107091" cy="10709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1316408" y="2703043"/>
            <a:ext cx="181231" cy="18123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1871549" y="2665972"/>
            <a:ext cx="255372" cy="25537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543005" y="3152345"/>
            <a:ext cx="18205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Bubble size is relative land area (e.g. bigger bubble = larger country)</a:t>
            </a:r>
          </a:p>
          <a:p>
            <a:endParaRPr lang="en-GB" sz="1200" dirty="0" smtClean="0"/>
          </a:p>
          <a:p>
            <a:r>
              <a:rPr lang="en-GB" sz="1200" dirty="0" smtClean="0"/>
              <a:t>Bubble colour is relative national GDP (e.g. blue = lower, yellow = higher) </a:t>
            </a:r>
          </a:p>
          <a:p>
            <a:endParaRPr lang="en-GB" sz="1200" dirty="0"/>
          </a:p>
          <a:p>
            <a:r>
              <a:rPr lang="en-GB" sz="1200" dirty="0" smtClean="0"/>
              <a:t>Trajectory indicates change over time since around year 2000</a:t>
            </a:r>
          </a:p>
        </p:txBody>
      </p:sp>
    </p:spTree>
    <p:extLst>
      <p:ext uri="{BB962C8B-B14F-4D97-AF65-F5344CB8AC3E}">
        <p14:creationId xmlns:p14="http://schemas.microsoft.com/office/powerpoint/2010/main" val="7733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Identifying outliers</a:t>
            </a:r>
            <a:endParaRPr lang="en-GB" dirty="0"/>
          </a:p>
        </p:txBody>
      </p:sp>
      <p:pic>
        <p:nvPicPr>
          <p:cNvPr id="4" name="europe_15.1.2_vs_red_list_index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4013" y="1869109"/>
            <a:ext cx="4351337" cy="4351338"/>
          </a:xfrm>
        </p:spPr>
      </p:pic>
      <p:cxnSp>
        <p:nvCxnSpPr>
          <p:cNvPr id="11" name="Straight Arrow Connector 10"/>
          <p:cNvCxnSpPr/>
          <p:nvPr/>
        </p:nvCxnSpPr>
        <p:spPr>
          <a:xfrm flipH="1">
            <a:off x="3725930" y="2150076"/>
            <a:ext cx="5811" cy="380588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21080" y="2613617"/>
            <a:ext cx="10048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Decreasing Red List Index is worse for biodiversity.</a:t>
            </a:r>
          </a:p>
          <a:p>
            <a:pPr algn="r"/>
            <a:endParaRPr lang="en-GB" sz="1200" dirty="0"/>
          </a:p>
          <a:p>
            <a:pPr algn="r"/>
            <a:r>
              <a:rPr lang="en-GB" sz="1200" dirty="0"/>
              <a:t>1 </a:t>
            </a:r>
            <a:r>
              <a:rPr lang="en-GB" sz="1200" dirty="0" smtClean="0"/>
              <a:t>= all </a:t>
            </a:r>
            <a:r>
              <a:rPr lang="en-GB" sz="1200" dirty="0"/>
              <a:t>species are categorized as ‘Least Concern</a:t>
            </a:r>
            <a:r>
              <a:rPr lang="en-GB" sz="1200" dirty="0" smtClean="0"/>
              <a:t>’ </a:t>
            </a:r>
            <a:r>
              <a:rPr lang="en-GB" sz="1200" dirty="0"/>
              <a:t>to 0 </a:t>
            </a:r>
            <a:r>
              <a:rPr lang="en-GB" sz="1200" dirty="0" smtClean="0"/>
              <a:t>= all </a:t>
            </a:r>
            <a:r>
              <a:rPr lang="en-GB" sz="1200" dirty="0"/>
              <a:t>species are categorized as ‘Extinct</a:t>
            </a:r>
            <a:r>
              <a:rPr lang="en-GB" sz="1200" dirty="0" smtClean="0"/>
              <a:t>’</a:t>
            </a:r>
            <a:endParaRPr lang="en-GB" sz="1200" dirty="0"/>
          </a:p>
        </p:txBody>
      </p:sp>
      <p:sp>
        <p:nvSpPr>
          <p:cNvPr id="13" name="Rectangle 12"/>
          <p:cNvSpPr/>
          <p:nvPr/>
        </p:nvSpPr>
        <p:spPr>
          <a:xfrm>
            <a:off x="477101" y="2093782"/>
            <a:ext cx="1985233" cy="3182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543005" y="2147328"/>
            <a:ext cx="8640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Legend</a:t>
            </a:r>
          </a:p>
          <a:p>
            <a:endParaRPr lang="en-GB" dirty="0"/>
          </a:p>
        </p:txBody>
      </p:sp>
      <p:sp>
        <p:nvSpPr>
          <p:cNvPr id="15" name="Oval 14"/>
          <p:cNvSpPr/>
          <p:nvPr/>
        </p:nvSpPr>
        <p:spPr>
          <a:xfrm>
            <a:off x="818060" y="2740113"/>
            <a:ext cx="107091" cy="10709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1316408" y="2703043"/>
            <a:ext cx="181231" cy="18123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1871549" y="2665972"/>
            <a:ext cx="255372" cy="25537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543005" y="3152345"/>
            <a:ext cx="18205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Bubble size is relative land area (e.g. bigger bubble = larger country)</a:t>
            </a:r>
          </a:p>
          <a:p>
            <a:endParaRPr lang="en-GB" sz="1200" dirty="0" smtClean="0"/>
          </a:p>
          <a:p>
            <a:r>
              <a:rPr lang="en-GB" sz="1200" dirty="0" smtClean="0"/>
              <a:t>Bubble colour is relative national GDP (e.g. blue = lower, yellow = higher) </a:t>
            </a:r>
          </a:p>
          <a:p>
            <a:endParaRPr lang="en-GB" sz="1200" dirty="0"/>
          </a:p>
          <a:p>
            <a:r>
              <a:rPr lang="en-GB" sz="1200" dirty="0" smtClean="0"/>
              <a:t>Trajectory indicates change over time since around year 2000</a:t>
            </a:r>
          </a:p>
        </p:txBody>
      </p:sp>
    </p:spTree>
    <p:extLst>
      <p:ext uri="{BB962C8B-B14F-4D97-AF65-F5344CB8AC3E}">
        <p14:creationId xmlns:p14="http://schemas.microsoft.com/office/powerpoint/2010/main" val="329761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 smtClean="0"/>
              <a:t>Q4. </a:t>
            </a:r>
            <a:r>
              <a:rPr lang="en-GB" sz="2800" dirty="0"/>
              <a:t>What can the experiences of any outlier countries tell us about how to successfully implement </a:t>
            </a:r>
            <a:r>
              <a:rPr lang="en-GB" sz="2800" dirty="0" smtClean="0"/>
              <a:t>Pro-nature </a:t>
            </a:r>
            <a:r>
              <a:rPr lang="en-GB" sz="2800" dirty="0"/>
              <a:t>Actions to deliver human well-being and/or </a:t>
            </a:r>
            <a:r>
              <a:rPr lang="en-GB" sz="2800" dirty="0" smtClean="0"/>
              <a:t>environmental </a:t>
            </a:r>
            <a:r>
              <a:rPr lang="en-GB" sz="2800" dirty="0"/>
              <a:t>benefits</a:t>
            </a:r>
            <a:r>
              <a:rPr lang="en-GB" sz="2800" dirty="0" smtClean="0"/>
              <a:t>?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93619"/>
            <a:ext cx="7886700" cy="3883343"/>
          </a:xfrm>
        </p:spPr>
        <p:txBody>
          <a:bodyPr/>
          <a:lstStyle/>
          <a:p>
            <a:r>
              <a:rPr lang="en-GB" dirty="0" smtClean="0"/>
              <a:t>Working with </a:t>
            </a:r>
            <a:r>
              <a:rPr lang="en-GB" dirty="0" smtClean="0"/>
              <a:t>country </a:t>
            </a:r>
            <a:r>
              <a:rPr lang="en-GB" dirty="0" smtClean="0"/>
              <a:t>experts, explore the contexts of outlier counties to understand what may be the enabling factors that </a:t>
            </a:r>
            <a:r>
              <a:rPr lang="en-GB" dirty="0" smtClean="0"/>
              <a:t>support</a:t>
            </a:r>
            <a:r>
              <a:rPr lang="en-GB" dirty="0" smtClean="0"/>
              <a:t> Pro-nature </a:t>
            </a:r>
            <a:r>
              <a:rPr lang="en-GB" dirty="0"/>
              <a:t>Actions </a:t>
            </a:r>
            <a:r>
              <a:rPr lang="en-GB" dirty="0" smtClean="0"/>
              <a:t>to deliver social and environmental benefits.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900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 smtClean="0"/>
              <a:t>Q5. </a:t>
            </a:r>
            <a:r>
              <a:rPr lang="en-GB" sz="3200" dirty="0"/>
              <a:t>How appropriate is the SDG indicator framework for investigating these relationship</a:t>
            </a:r>
            <a:r>
              <a:rPr lang="en-GB" sz="3200" dirty="0" smtClean="0"/>
              <a:t>?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Some topics are not well-represented in the SDG indicator framework.</a:t>
            </a:r>
          </a:p>
          <a:p>
            <a:r>
              <a:rPr lang="en-GB" dirty="0" smtClean="0"/>
              <a:t>What other data sources and indicator initiatives may fill these gaps?</a:t>
            </a:r>
          </a:p>
          <a:p>
            <a:r>
              <a:rPr lang="en-GB" dirty="0" smtClean="0"/>
              <a:t>Can this analysis inform future areas of focus SDG indicator gap filling?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359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What </a:t>
            </a:r>
            <a:r>
              <a:rPr lang="en-GB" dirty="0"/>
              <a:t>are </a:t>
            </a:r>
            <a:r>
              <a:rPr lang="en-GB" dirty="0" smtClean="0"/>
              <a:t>Pro-nature </a:t>
            </a:r>
            <a:r>
              <a:rPr lang="en-GB" dirty="0" smtClean="0"/>
              <a:t>Actions and </a:t>
            </a:r>
            <a:r>
              <a:rPr lang="en-GB" dirty="0"/>
              <a:t>which SDG indicators are related to them?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How can we expect </a:t>
            </a:r>
            <a:r>
              <a:rPr lang="en-GB" dirty="0" smtClean="0"/>
              <a:t>Pro-nature </a:t>
            </a:r>
            <a:r>
              <a:rPr lang="en-GB" dirty="0"/>
              <a:t>Actions to impact human well-being and </a:t>
            </a:r>
            <a:r>
              <a:rPr lang="en-GB" dirty="0" smtClean="0"/>
              <a:t>the environment </a:t>
            </a:r>
            <a:r>
              <a:rPr lang="en-GB" dirty="0"/>
              <a:t>based on the existing </a:t>
            </a:r>
            <a:r>
              <a:rPr lang="en-GB" dirty="0" smtClean="0"/>
              <a:t>evidence</a:t>
            </a:r>
            <a:r>
              <a:rPr lang="en-GB" dirty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Can we use the SDG indicators to investigate the relationship between national </a:t>
            </a:r>
            <a:r>
              <a:rPr lang="en-GB" dirty="0" smtClean="0"/>
              <a:t>Pro-nature </a:t>
            </a:r>
            <a:r>
              <a:rPr lang="en-GB" dirty="0"/>
              <a:t>Actions and </a:t>
            </a:r>
            <a:r>
              <a:rPr lang="en-GB" dirty="0" smtClean="0"/>
              <a:t>human </a:t>
            </a:r>
            <a:r>
              <a:rPr lang="en-GB" dirty="0"/>
              <a:t>well-being and </a:t>
            </a:r>
            <a:r>
              <a:rPr lang="en-GB" dirty="0" smtClean="0"/>
              <a:t>the environment?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What </a:t>
            </a:r>
            <a:r>
              <a:rPr lang="en-GB" dirty="0"/>
              <a:t>can the experiences of any outlier countries tell us about how to successfully implement </a:t>
            </a:r>
            <a:r>
              <a:rPr lang="en-GB" dirty="0" smtClean="0"/>
              <a:t>Pro-nature </a:t>
            </a:r>
            <a:r>
              <a:rPr lang="en-GB" dirty="0"/>
              <a:t>Actions to </a:t>
            </a:r>
            <a:r>
              <a:rPr lang="en-GB" dirty="0" smtClean="0"/>
              <a:t>deliver </a:t>
            </a:r>
            <a:r>
              <a:rPr lang="en-GB" dirty="0"/>
              <a:t>human well-being and/or </a:t>
            </a:r>
            <a:r>
              <a:rPr lang="en-GB" dirty="0" smtClean="0"/>
              <a:t>environmental </a:t>
            </a:r>
            <a:r>
              <a:rPr lang="en-GB" dirty="0"/>
              <a:t>benefits?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How appropriate is the SDG indicator framework for investigating these relationship?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40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600" dirty="0" smtClean="0"/>
              <a:t>Q1. What </a:t>
            </a:r>
            <a:r>
              <a:rPr lang="en-GB" sz="3600" dirty="0"/>
              <a:t>are </a:t>
            </a:r>
            <a:r>
              <a:rPr lang="en-GB" sz="3200" dirty="0" smtClean="0"/>
              <a:t>Pro-nature </a:t>
            </a:r>
            <a:r>
              <a:rPr lang="en-GB" sz="3200" dirty="0"/>
              <a:t>Actions</a:t>
            </a:r>
            <a:r>
              <a:rPr lang="en-GB" sz="3600" dirty="0" smtClean="0"/>
              <a:t> </a:t>
            </a:r>
            <a:r>
              <a:rPr lang="en-GB" sz="3600" dirty="0"/>
              <a:t>and which SDG indicators are related to them?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1642505"/>
          </a:xfrm>
        </p:spPr>
        <p:txBody>
          <a:bodyPr/>
          <a:lstStyle/>
          <a:p>
            <a:r>
              <a:rPr lang="en-GB" sz="1800" dirty="0" smtClean="0"/>
              <a:t>Need for agreement on definition of </a:t>
            </a:r>
            <a:r>
              <a:rPr lang="en-GB" sz="1800" dirty="0" smtClean="0"/>
              <a:t>Pro-nature </a:t>
            </a:r>
            <a:r>
              <a:rPr lang="en-GB" sz="1800" dirty="0"/>
              <a:t>Actions .</a:t>
            </a:r>
            <a:endParaRPr lang="en-GB" sz="1800" dirty="0" smtClean="0"/>
          </a:p>
          <a:p>
            <a:r>
              <a:rPr lang="en-GB" sz="1800" dirty="0" smtClean="0"/>
              <a:t>Conservative or liberal definition.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774730"/>
              </p:ext>
            </p:extLst>
          </p:nvPr>
        </p:nvGraphicFramePr>
        <p:xfrm>
          <a:off x="1013254" y="3328087"/>
          <a:ext cx="7331677" cy="2659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536"/>
                <a:gridCol w="2902464"/>
                <a:gridCol w="3267677"/>
              </a:tblGrid>
              <a:tr h="373971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Conservative definition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Liberal</a:t>
                      </a:r>
                      <a:r>
                        <a:rPr lang="en-GB" sz="1200" baseline="0" dirty="0" smtClean="0"/>
                        <a:t> definition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Definition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Following the IUCN definition of </a:t>
                      </a:r>
                      <a:r>
                        <a:rPr lang="en-GB" sz="1200" dirty="0" err="1" smtClean="0"/>
                        <a:t>NbS</a:t>
                      </a:r>
                      <a:r>
                        <a:rPr lang="en-GB" sz="1200" baseline="0" dirty="0" smtClean="0"/>
                        <a:t> which focusses on ‘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protection, sustainable management and restoration</a:t>
                      </a:r>
                      <a:r>
                        <a:rPr lang="en-GB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ecosystems’. 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Using a broader definition which</a:t>
                      </a:r>
                      <a:r>
                        <a:rPr lang="en-GB" sz="1200" baseline="0" dirty="0" smtClean="0"/>
                        <a:t> includes factors such as consumption and production, investment, and disaster risk reduction strategies.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Number of related indicators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24 SDG indicators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54 SDG indicators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Example</a:t>
                      </a:r>
                      <a:r>
                        <a:rPr lang="en-GB" sz="1200" baseline="0" dirty="0" smtClean="0"/>
                        <a:t> SDG indicators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2.4.1 Proportion of agricultural area under productive and sustainable agriculture; 14.5.1 Coverage of protected areas in relation to marine areas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12.1.1 Sustainable consumption and production mainstreaming; 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17.6.1 Science and technology cooperation agreements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9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88457"/>
          </a:xfrm>
        </p:spPr>
        <p:txBody>
          <a:bodyPr/>
          <a:lstStyle/>
          <a:p>
            <a:r>
              <a:rPr lang="en-GB" dirty="0" smtClean="0"/>
              <a:t>Pro-nature </a:t>
            </a:r>
            <a:r>
              <a:rPr lang="en-GB" dirty="0" smtClean="0"/>
              <a:t>Action SDG indicators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1269337"/>
              </p:ext>
            </p:extLst>
          </p:nvPr>
        </p:nvGraphicFramePr>
        <p:xfrm>
          <a:off x="886275" y="1080963"/>
          <a:ext cx="3288000" cy="42832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3000000"/>
              </a:tblGrid>
              <a:tr h="248597">
                <a:tc>
                  <a:txBody>
                    <a:bodyPr/>
                    <a:lstStyle/>
                    <a:p>
                      <a:pPr algn="l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u="none" strike="noStrike" dirty="0" smtClean="0">
                          <a:effectLst/>
                        </a:rPr>
                        <a:t>SDG</a:t>
                      </a:r>
                      <a:r>
                        <a:rPr lang="en-GB" sz="9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GB" sz="900" b="1" u="none" strike="noStrike" dirty="0" smtClean="0">
                          <a:effectLst/>
                        </a:rPr>
                        <a:t>Indicators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 rowSpan="2"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1.5.3 Disaster risk reduction strategies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 v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1.5.4 Disaster risk reduction strategies for local government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34811">
                <a:tc rowSpan="2"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2.4.1 Sustainable agricultural practices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 v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 smtClean="0">
                          <a:effectLst/>
                        </a:rPr>
                        <a:t>2.5.1 </a:t>
                      </a:r>
                      <a:r>
                        <a:rPr lang="en-GB" sz="900" u="none" strike="noStrike" dirty="0">
                          <a:effectLst/>
                        </a:rPr>
                        <a:t>Secure genetic resources for food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 smtClean="0">
                          <a:effectLst/>
                        </a:rPr>
                        <a:t>4.7.1 </a:t>
                      </a:r>
                      <a:r>
                        <a:rPr lang="en-GB" sz="900" u="none" strike="noStrike" dirty="0">
                          <a:effectLst/>
                        </a:rPr>
                        <a:t>Education for sustainable </a:t>
                      </a:r>
                      <a:r>
                        <a:rPr lang="en-GB" sz="900" u="none" strike="noStrike" dirty="0" smtClean="0">
                          <a:effectLst/>
                        </a:rPr>
                        <a:t>development</a:t>
                      </a:r>
                    </a:p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5.a.1 Women agricultural land owners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5.a.2 Women land ownership rights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94728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6.3.1 Wastewater treatment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6.4.1 Water efficiency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6.4.2 Water stress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6.5.1 Water resource management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6.5.2 Water cooperation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6.a.1 Investment in water and sanitation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6.b.1 Local water management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7.a.1 Clean energy research and technology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7.b.1 Investment in energy efficiency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8.4.1 Material footprint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8.4.2 Domestic material consumption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8.9.2 Employment in sustainable tourism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 smtClean="0">
                          <a:effectLst/>
                        </a:rPr>
                        <a:t>9.4.1 </a:t>
                      </a:r>
                      <a:r>
                        <a:rPr lang="en-GB" sz="900" u="none" strike="noStrike" dirty="0">
                          <a:effectLst/>
                        </a:rPr>
                        <a:t>CO2 </a:t>
                      </a:r>
                      <a:r>
                        <a:rPr lang="en-GB" sz="900" u="none" strike="noStrike" dirty="0" smtClean="0">
                          <a:effectLst/>
                        </a:rPr>
                        <a:t>emissions</a:t>
                      </a:r>
                    </a:p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11.4.1 Investment in cultural and natural heritage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11.6.1 Urban solid waste management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11.7.1 Public land in cities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11.b.1 Disaster risk reduction for local government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11.b.2 Disaster risk reduction strategies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</a:tbl>
          </a:graphicData>
        </a:graphic>
      </p:graphicFrame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6275283"/>
              </p:ext>
            </p:extLst>
          </p:nvPr>
        </p:nvGraphicFramePr>
        <p:xfrm>
          <a:off x="4883235" y="1080963"/>
          <a:ext cx="3286800" cy="55229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998800"/>
              </a:tblGrid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u="none" strike="noStrike" dirty="0" smtClean="0">
                          <a:effectLst/>
                        </a:rPr>
                        <a:t>SDG</a:t>
                      </a:r>
                      <a:r>
                        <a:rPr lang="en-GB" sz="9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GB" sz="900" b="1" u="none" strike="noStrike" dirty="0" smtClean="0">
                          <a:effectLst/>
                        </a:rPr>
                        <a:t>Indicators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12.1.1 Action plans for sustainability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12.2.1 Material footprint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12.2.2 Domestic material consumption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12.4.1 Information Transmitted under Chemicals and Waste Conventions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12.5.1 Recycling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12.6.1 Corporate sustainability reporting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12.7.1 Sustainable public procurement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12.8.1 Education for sustainable lifestyles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12.a.1 Research for sustainable lifestyles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12.b.1 Sustainable tourism strategies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12.c.1 Fossil fuel subsidies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92258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13.1.2 Disaster risk reduction strategies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92258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13.1.3 Disaster risk reduction for local government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165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13.2.1 Climate change action plans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13.3.1 Climate change education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6083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13.3.2 Community based approaches to climate change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142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13.a.1 Resources mobilized for climate action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91244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13.b.1 Climate action support for LDCs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14.2.1 Management of marine areas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14.5.1 Marine protected areas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14.6.1 Fishing regulation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14.7.1 Fisheries subsidies economic benefits to SIDS and LDCs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14.a.1 Scientific knowledge, research capacity and transfer of marine technology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14.b.1 Small-scale fisheries access rights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76037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14.c.1 Instruments for conservation and sustainable use of oceans and their resources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15.1.2 Protection of key biodiversity areas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15.2.1 Sustainable forest management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15.4.1 Mountain protected areas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15.6.1 Strategies for sharing biodiversity benefits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15.8.1 Strategies for preventing invasive alien species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15.9.1 Progress towards Aichi Biodiversity Target 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15.a.1 Investment in biodiversity and ecosystems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15.b.1 Investment in conservation and sustainable use of biodiversity and ecosystems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17.6.1 Science and technology cooperation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17.7.1 Funding for environmentally sound technologies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1348218"/>
            <a:ext cx="232593" cy="2325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1622246"/>
            <a:ext cx="233246" cy="23324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1891641"/>
            <a:ext cx="238319" cy="2383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62" y="2194684"/>
            <a:ext cx="240722" cy="24072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36" y="2468813"/>
            <a:ext cx="238548" cy="2385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3737760"/>
            <a:ext cx="238928" cy="23892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4019619"/>
            <a:ext cx="245200" cy="245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4408387"/>
            <a:ext cx="244576" cy="2445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75" y="4715935"/>
            <a:ext cx="242792" cy="24279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3" y="1229202"/>
            <a:ext cx="249986" cy="24998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4" y="2890243"/>
            <a:ext cx="251970" cy="2519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3" y="3849870"/>
            <a:ext cx="250643" cy="25064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4" y="5097948"/>
            <a:ext cx="252722" cy="25272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3" y="6329302"/>
            <a:ext cx="252473" cy="25247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905162" y="5732960"/>
            <a:ext cx="3099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54 indicators covering 14 Goals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544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88457"/>
          </a:xfrm>
        </p:spPr>
        <p:txBody>
          <a:bodyPr/>
          <a:lstStyle/>
          <a:p>
            <a:r>
              <a:rPr lang="en-GB" dirty="0" smtClean="0"/>
              <a:t>Pro-nature </a:t>
            </a:r>
            <a:r>
              <a:rPr lang="en-GB" dirty="0" smtClean="0"/>
              <a:t>Action SDG indicators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1269337"/>
              </p:ext>
            </p:extLst>
          </p:nvPr>
        </p:nvGraphicFramePr>
        <p:xfrm>
          <a:off x="886275" y="1080963"/>
          <a:ext cx="3288000" cy="42832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3000000"/>
              </a:tblGrid>
              <a:tr h="248597">
                <a:tc>
                  <a:txBody>
                    <a:bodyPr/>
                    <a:lstStyle/>
                    <a:p>
                      <a:pPr algn="l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u="none" strike="noStrike" dirty="0" smtClean="0">
                          <a:effectLst/>
                        </a:rPr>
                        <a:t>SDG</a:t>
                      </a:r>
                      <a:r>
                        <a:rPr lang="en-GB" sz="9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GB" sz="900" b="1" u="none" strike="noStrike" dirty="0" smtClean="0">
                          <a:effectLst/>
                        </a:rPr>
                        <a:t>Indicators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 rowSpan="2"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1.5.3 Disaster risk reduction strategies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 v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1.5.4 Disaster risk reduction strategies for local government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34811">
                <a:tc rowSpan="2"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2.4.1 Sustainable agricultural practices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 v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 smtClean="0">
                          <a:effectLst/>
                        </a:rPr>
                        <a:t>2.5.1 </a:t>
                      </a:r>
                      <a:r>
                        <a:rPr lang="en-GB" sz="900" u="none" strike="noStrike" dirty="0">
                          <a:effectLst/>
                        </a:rPr>
                        <a:t>Secure genetic resources for food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 smtClean="0">
                          <a:effectLst/>
                        </a:rPr>
                        <a:t>4.7.1 </a:t>
                      </a:r>
                      <a:r>
                        <a:rPr lang="en-GB" sz="900" u="none" strike="noStrike" dirty="0">
                          <a:effectLst/>
                        </a:rPr>
                        <a:t>Education for sustainable </a:t>
                      </a:r>
                      <a:r>
                        <a:rPr lang="en-GB" sz="900" u="none" strike="noStrike" dirty="0" smtClean="0">
                          <a:effectLst/>
                        </a:rPr>
                        <a:t>development</a:t>
                      </a:r>
                    </a:p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5.a.1 Women agricultural land owners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5.a.2 Women land ownership rights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94728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6.3.1 Wastewater treatment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6.4.1 Water efficiency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6.4.2 Water stress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6.5.1 Water resource management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6.5.2 Water cooperation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6.a.1 Investment in water and sanitation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6.b.1 Local water management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7.a.1 Clean energy research and technology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7.b.1 Investment in energy efficiency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8.4.1 Material footprint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8.4.2 Domestic material consumption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8.9.2 Employment in sustainable tourism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 smtClean="0">
                          <a:effectLst/>
                        </a:rPr>
                        <a:t>9.4.1 </a:t>
                      </a:r>
                      <a:r>
                        <a:rPr lang="en-GB" sz="900" u="none" strike="noStrike" dirty="0">
                          <a:effectLst/>
                        </a:rPr>
                        <a:t>CO2 </a:t>
                      </a:r>
                      <a:r>
                        <a:rPr lang="en-GB" sz="900" u="none" strike="noStrike" dirty="0" smtClean="0">
                          <a:effectLst/>
                        </a:rPr>
                        <a:t>emissions</a:t>
                      </a:r>
                    </a:p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11.4.1 Investment in cultural and natural heritage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11.6.1 Urban solid waste management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11.7.1 Public land in cities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11.b.1 Disaster risk reduction for local government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11.b.2 Disaster risk reduction strategies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</a:tbl>
          </a:graphicData>
        </a:graphic>
      </p:graphicFrame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6275283"/>
              </p:ext>
            </p:extLst>
          </p:nvPr>
        </p:nvGraphicFramePr>
        <p:xfrm>
          <a:off x="4883235" y="1080963"/>
          <a:ext cx="3286800" cy="55229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998800"/>
              </a:tblGrid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u="none" strike="noStrike" dirty="0" smtClean="0">
                          <a:effectLst/>
                        </a:rPr>
                        <a:t>SDG</a:t>
                      </a:r>
                      <a:r>
                        <a:rPr lang="en-GB" sz="9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GB" sz="900" b="1" u="none" strike="noStrike" dirty="0" smtClean="0">
                          <a:effectLst/>
                        </a:rPr>
                        <a:t>Indicators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12.1.1 Action plans for sustainability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12.2.1 Material footprint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12.2.2 Domestic material consumption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12.4.1 Information Transmitted under Chemicals and Waste Conventions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12.5.1 Recycling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12.6.1 Corporate sustainability reporting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12.7.1 Sustainable public procurement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12.8.1 Education for sustainable lifestyles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12.a.1 Research for sustainable lifestyles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12.b.1 Sustainable tourism strategies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12.c.1 Fossil fuel subsidies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92258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13.1.2 Disaster risk reduction strategies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92258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13.1.3 Disaster risk reduction for local government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165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13.2.1 Climate change action plans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13.3.1 Climate change education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6083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13.3.2 Community based approaches to climate change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142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13.a.1 Resources mobilized for climate action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91244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13.b.1 Climate action support for LDCs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14.2.1 Management of marine areas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14.5.1 Marine protected areas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14.6.1 Fishing regulation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14.7.1 Fisheries subsidies economic benefits to SIDS and LDCs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14.a.1 Scientific knowledge, research capacity and transfer of marine technology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14.b.1 Small-scale fisheries access rights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76037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14.c.1 Instruments for conservation and sustainable use of oceans and their resources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15.1.2 Protection of key biodiversity areas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15.2.1 Sustainable forest management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15.4.1 Mountain protected areas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15.6.1 Strategies for sharing biodiversity benefits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15.8.1 Strategies for preventing invasive alien species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15.9.1 Progress towards Aichi Biodiversity Target 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15.a.1 Investment in biodiversity and ecosystems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15.b.1 Investment in conservation and sustainable use of biodiversity and ecosystems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17.6.1 Science and technology cooperation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17.7.1 Funding for environmentally sound technologies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1348218"/>
            <a:ext cx="232593" cy="2325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1622246"/>
            <a:ext cx="233246" cy="23324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1891641"/>
            <a:ext cx="238319" cy="2383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62" y="2194684"/>
            <a:ext cx="240722" cy="24072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36" y="2468813"/>
            <a:ext cx="238548" cy="2385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3737760"/>
            <a:ext cx="238928" cy="23892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4019619"/>
            <a:ext cx="245200" cy="245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4408387"/>
            <a:ext cx="244576" cy="2445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75" y="4715935"/>
            <a:ext cx="242792" cy="24279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3" y="1229202"/>
            <a:ext cx="249986" cy="24998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4" y="2890243"/>
            <a:ext cx="251970" cy="2519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3" y="3849870"/>
            <a:ext cx="250643" cy="25064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4" y="5097948"/>
            <a:ext cx="252722" cy="25272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3" y="6329302"/>
            <a:ext cx="252473" cy="25247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37522" y="5506522"/>
            <a:ext cx="38344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This includes both the Pro-nature Actions that fall under the IUCN </a:t>
            </a:r>
            <a:r>
              <a:rPr lang="en-GB" dirty="0" err="1" smtClean="0"/>
              <a:t>NbS</a:t>
            </a:r>
            <a:r>
              <a:rPr lang="en-GB" dirty="0" smtClean="0"/>
              <a:t> definition of involving ‘</a:t>
            </a:r>
            <a:r>
              <a:rPr lang="en-GB" dirty="0">
                <a:solidFill>
                  <a:schemeClr val="dk1"/>
                </a:solidFill>
              </a:rPr>
              <a:t>protection, </a:t>
            </a:r>
            <a:r>
              <a:rPr lang="en-GB" dirty="0" smtClean="0">
                <a:solidFill>
                  <a:schemeClr val="dk1"/>
                </a:solidFill>
              </a:rPr>
              <a:t>management </a:t>
            </a:r>
            <a:r>
              <a:rPr lang="en-GB" dirty="0">
                <a:solidFill>
                  <a:schemeClr val="dk1"/>
                </a:solidFill>
              </a:rPr>
              <a:t>and </a:t>
            </a:r>
            <a:r>
              <a:rPr lang="en-GB" dirty="0" smtClean="0">
                <a:solidFill>
                  <a:schemeClr val="dk1"/>
                </a:solidFill>
              </a:rPr>
              <a:t>restoration</a:t>
            </a:r>
            <a:r>
              <a:rPr lang="en-GB" dirty="0" smtClean="0"/>
              <a:t>’.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5153859" y="3961448"/>
            <a:ext cx="3016176" cy="19145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>
            <a:off x="1145884" y="4645879"/>
            <a:ext cx="3016176" cy="19145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1145884" y="1586097"/>
            <a:ext cx="3016176" cy="19145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54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88457"/>
          </a:xfrm>
        </p:spPr>
        <p:txBody>
          <a:bodyPr/>
          <a:lstStyle/>
          <a:p>
            <a:r>
              <a:rPr lang="en-GB" dirty="0" smtClean="0"/>
              <a:t>Pro-nature </a:t>
            </a:r>
            <a:r>
              <a:rPr lang="en-GB" dirty="0" smtClean="0"/>
              <a:t>Action SDG indicators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1269337"/>
              </p:ext>
            </p:extLst>
          </p:nvPr>
        </p:nvGraphicFramePr>
        <p:xfrm>
          <a:off x="886275" y="1080963"/>
          <a:ext cx="3288000" cy="42832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3000000"/>
              </a:tblGrid>
              <a:tr h="248597">
                <a:tc>
                  <a:txBody>
                    <a:bodyPr/>
                    <a:lstStyle/>
                    <a:p>
                      <a:pPr algn="l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u="none" strike="noStrike" dirty="0" smtClean="0">
                          <a:effectLst/>
                        </a:rPr>
                        <a:t>SDG</a:t>
                      </a:r>
                      <a:r>
                        <a:rPr lang="en-GB" sz="9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GB" sz="900" b="1" u="none" strike="noStrike" dirty="0" smtClean="0">
                          <a:effectLst/>
                        </a:rPr>
                        <a:t>Indicators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 rowSpan="2"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1.5.3 Disaster risk reduction strategies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 v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1.5.4 Disaster risk reduction strategies for local government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34811">
                <a:tc rowSpan="2"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2.4.1 Sustainable agricultural practices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 vMerge="1">
                  <a:txBody>
                    <a:bodyPr/>
                    <a:lstStyle/>
                    <a:p>
                      <a:pPr algn="l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 smtClean="0">
                          <a:effectLst/>
                        </a:rPr>
                        <a:t>2.5.1 </a:t>
                      </a:r>
                      <a:r>
                        <a:rPr lang="en-GB" sz="900" u="none" strike="noStrike" dirty="0">
                          <a:effectLst/>
                        </a:rPr>
                        <a:t>Secure genetic resources for food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 smtClean="0">
                          <a:effectLst/>
                        </a:rPr>
                        <a:t>4.7.1 </a:t>
                      </a:r>
                      <a:r>
                        <a:rPr lang="en-GB" sz="900" u="none" strike="noStrike" dirty="0">
                          <a:effectLst/>
                        </a:rPr>
                        <a:t>Education for sustainable </a:t>
                      </a:r>
                      <a:r>
                        <a:rPr lang="en-GB" sz="900" u="none" strike="noStrike" dirty="0" smtClean="0">
                          <a:effectLst/>
                        </a:rPr>
                        <a:t>development</a:t>
                      </a:r>
                    </a:p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5.a.1 Women agricultural land owners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5.a.2 Women land ownership rights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94728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6.3.1 Wastewater treatment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6.4.1 Water efficiency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6.4.2 Water stress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6.5.1 Water resource management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6.5.2 Water cooperation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6.a.1 Investment in water and sanitation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7974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6.b.1 Local water management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7.a.1 Clean energy research and technology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7.b.1 Investment in energy efficiency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8.4.1 Material footprint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8.4.2 Domestic material consumption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8.9.2 Employment in sustainable tourism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 smtClean="0">
                          <a:effectLst/>
                        </a:rPr>
                        <a:t>9.4.1 </a:t>
                      </a:r>
                      <a:r>
                        <a:rPr lang="en-GB" sz="900" u="none" strike="noStrike" dirty="0">
                          <a:effectLst/>
                        </a:rPr>
                        <a:t>CO2 </a:t>
                      </a:r>
                      <a:r>
                        <a:rPr lang="en-GB" sz="900" u="none" strike="noStrike" dirty="0" smtClean="0">
                          <a:effectLst/>
                        </a:rPr>
                        <a:t>emissions</a:t>
                      </a:r>
                    </a:p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11.4.1 Investment in cultural and natural heritage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11.6.1 Urban solid waste management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11.7.1 Public land in cities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11.b.1 Disaster risk reduction for local government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4813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11.b.2 Disaster risk reduction strategies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</a:tbl>
          </a:graphicData>
        </a:graphic>
      </p:graphicFrame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6275283"/>
              </p:ext>
            </p:extLst>
          </p:nvPr>
        </p:nvGraphicFramePr>
        <p:xfrm>
          <a:off x="4883235" y="1080963"/>
          <a:ext cx="3286800" cy="55229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998800"/>
              </a:tblGrid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u="none" strike="noStrike" dirty="0" smtClean="0">
                          <a:effectLst/>
                        </a:rPr>
                        <a:t>SDG</a:t>
                      </a:r>
                      <a:r>
                        <a:rPr lang="en-GB" sz="9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GB" sz="900" b="1" u="none" strike="noStrike" dirty="0" smtClean="0">
                          <a:effectLst/>
                        </a:rPr>
                        <a:t>Indicators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12.1.1 Action plans for sustainability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12.2.1 Material footprint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12.2.2 Domestic material consumption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12.4.1 Information Transmitted under Chemicals and Waste Conventions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12.5.1 Recycling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12.6.1 Corporate sustainability reporting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12.7.1 Sustainable public procurement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12.8.1 Education for sustainable lifestyles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12.a.1 Research for sustainable lifestyles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12.b.1 Sustainable tourism strategies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12.c.1 Fossil fuel subsidies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92258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13.1.2 Disaster risk reduction strategies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92258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13.1.3 Disaster risk reduction for local government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12165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13.2.1 Climate change action plans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13.3.1 Climate change education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6083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13.3.2 Community based approaches to climate change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1429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13.a.1 Resources mobilized for climate action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91244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13.b.1 Climate action support for LDCs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14.2.1 Management of marine areas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14.5.1 Marine protected areas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14.6.1 Fishing regulation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14.7.1 Fisheries subsidies economic benefits to SIDS and LDCs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14.a.1 Scientific knowledge, research capacity and transfer of marine technology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14.b.1 Small-scale fisheries access rights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76037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14.c.1 Instruments for conservation and sustainable use of oceans and their resources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15.1.2 Protection of key biodiversity areas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15.2.1 Sustainable forest management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15.4.1 Mountain protected areas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15.6.1 Strategies for sharing biodiversity benefits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15.8.1 Strategies for preventing invasive alien species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15.9.1 Progress towards Aichi Biodiversity Target 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15.a.1 Investment in biodiversity and ecosystems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15.b.1 Investment in conservation and sustainable use of biodiversity and ecosystems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30415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17.6.1 Science and technology cooperation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  <a:tr h="45622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17.7.1 Funding for environmentally sound technologies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14" marR="1014" marT="1014" marB="0" anchor="ctr"/>
                </a:tc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1348218"/>
            <a:ext cx="232593" cy="2325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1622246"/>
            <a:ext cx="233246" cy="23324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1891641"/>
            <a:ext cx="238319" cy="2383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62" y="2194684"/>
            <a:ext cx="240722" cy="24072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36" y="2468813"/>
            <a:ext cx="238548" cy="2385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3737760"/>
            <a:ext cx="238928" cy="23892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4019619"/>
            <a:ext cx="245200" cy="245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1" y="4408387"/>
            <a:ext cx="244576" cy="2445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75" y="4715935"/>
            <a:ext cx="242792" cy="24279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3" y="1229202"/>
            <a:ext cx="249986" cy="24998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4" y="2890243"/>
            <a:ext cx="251970" cy="2519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3" y="3849870"/>
            <a:ext cx="250643" cy="25064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4" y="5097948"/>
            <a:ext cx="252722" cy="25272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3" y="6329302"/>
            <a:ext cx="252473" cy="25247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37522" y="5506522"/>
            <a:ext cx="38344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And Pro-nature Actions that fall outside the IUCN definition of </a:t>
            </a:r>
            <a:r>
              <a:rPr lang="en-GB" dirty="0" err="1" smtClean="0"/>
              <a:t>NbS</a:t>
            </a:r>
            <a:r>
              <a:rPr lang="en-GB" dirty="0" smtClean="0"/>
              <a:t>, such as environmental education,  research, and resource consumption.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145884" y="4083970"/>
            <a:ext cx="3016176" cy="191452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>
            <a:off x="1155159" y="3691972"/>
            <a:ext cx="3016176" cy="191452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1145884" y="1858049"/>
            <a:ext cx="3016176" cy="191452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47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 smtClean="0"/>
              <a:t>Q2. </a:t>
            </a:r>
            <a:r>
              <a:rPr lang="en-GB" sz="3200" dirty="0"/>
              <a:t>How can we expect Pro-Nature Actions to impact human well-being and </a:t>
            </a:r>
            <a:r>
              <a:rPr lang="en-GB" sz="3200" dirty="0" smtClean="0"/>
              <a:t>the environment </a:t>
            </a:r>
            <a:r>
              <a:rPr lang="en-GB" sz="3200" dirty="0"/>
              <a:t>based on the existing evidence</a:t>
            </a:r>
            <a:r>
              <a:rPr lang="en-GB" sz="3200" dirty="0" smtClean="0"/>
              <a:t>?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Started with a review of the evidence for the social and environmental effects of Nature-based Solutions, based on evidence compiled by the </a:t>
            </a:r>
            <a:r>
              <a:rPr lang="en-GB" dirty="0">
                <a:hlinkClick r:id="rId2"/>
              </a:rPr>
              <a:t>Nature-based Solutions Initiative</a:t>
            </a:r>
            <a:r>
              <a:rPr lang="en-GB" dirty="0" smtClean="0"/>
              <a:t>.</a:t>
            </a:r>
          </a:p>
          <a:p>
            <a:r>
              <a:rPr lang="en-GB" dirty="0" smtClean="0"/>
              <a:t>Wide range of social and environmental effects reported (see Annex 1 of meeting outline agenda).</a:t>
            </a:r>
          </a:p>
          <a:p>
            <a:r>
              <a:rPr lang="en-GB" dirty="0" smtClean="0"/>
              <a:t>Using this as </a:t>
            </a:r>
            <a:r>
              <a:rPr lang="en-GB" dirty="0" smtClean="0"/>
              <a:t>a starting point </a:t>
            </a:r>
            <a:r>
              <a:rPr lang="en-GB" dirty="0" smtClean="0"/>
              <a:t>for what relationships to investigate in this analysis.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163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Environmental and socio-economic </a:t>
            </a:r>
            <a:r>
              <a:rPr lang="en-GB" sz="4000" dirty="0" smtClean="0"/>
              <a:t>state SDG indicators</a:t>
            </a:r>
            <a:endParaRPr lang="en-GB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3442810"/>
              </p:ext>
            </p:extLst>
          </p:nvPr>
        </p:nvGraphicFramePr>
        <p:xfrm>
          <a:off x="628650" y="1895453"/>
          <a:ext cx="3286800" cy="24745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998800"/>
              </a:tblGrid>
              <a:tr h="190500">
                <a:tc>
                  <a:txBody>
                    <a:bodyPr/>
                    <a:lstStyle/>
                    <a:p>
                      <a:pPr algn="l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Environmental state</a:t>
                      </a:r>
                      <a:r>
                        <a:rPr lang="en-GB" sz="9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9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SDG</a:t>
                      </a:r>
                      <a:r>
                        <a:rPr lang="en-GB" sz="9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indicators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575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2.5.2 Local breeds for agriculture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6.3.2 Water quality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6.6.1 Water related ecosystems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575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11.6.2 Ambient air pollution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 smtClean="0">
                          <a:effectLst/>
                        </a:rPr>
                        <a:t>14.4.1 </a:t>
                      </a:r>
                      <a:r>
                        <a:rPr lang="en-GB" sz="900" u="none" strike="noStrike" dirty="0">
                          <a:effectLst/>
                        </a:rPr>
                        <a:t>Sustainable fish </a:t>
                      </a:r>
                      <a:r>
                        <a:rPr lang="en-GB" sz="900" u="none" strike="noStrike" dirty="0" smtClean="0">
                          <a:effectLst/>
                        </a:rPr>
                        <a:t>stocks</a:t>
                      </a:r>
                    </a:p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15.1.1 Forest area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15.3.1 Land degradation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15.4.2 Mountain green cover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>
                          <a:effectLst/>
                        </a:rPr>
                        <a:t>15.5.1 Endangered species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575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u="none" strike="noStrike" dirty="0">
                          <a:effectLst/>
                        </a:rPr>
                        <a:t>15.7.1/15.c.1 Trade in poached or illicitly trafficked wildlife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9" y="2093484"/>
            <a:ext cx="233246" cy="2332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9" y="2389141"/>
            <a:ext cx="238548" cy="2385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63" y="2771475"/>
            <a:ext cx="242792" cy="2427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12" y="3054936"/>
            <a:ext cx="250643" cy="2506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12" y="3332651"/>
            <a:ext cx="252722" cy="2527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0532" y="4631124"/>
            <a:ext cx="389096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10 environmental state </a:t>
            </a:r>
            <a:r>
              <a:rPr lang="en-GB" dirty="0" smtClean="0"/>
              <a:t>indicators covering </a:t>
            </a:r>
            <a:r>
              <a:rPr lang="en-GB" dirty="0"/>
              <a:t>5</a:t>
            </a:r>
            <a:r>
              <a:rPr lang="en-GB" dirty="0" smtClean="0"/>
              <a:t> Goals</a:t>
            </a:r>
          </a:p>
          <a:p>
            <a:endParaRPr lang="en-GB" dirty="0"/>
          </a:p>
          <a:p>
            <a:r>
              <a:rPr lang="en-GB" dirty="0" smtClean="0"/>
              <a:t>29* socio-economic impact indicators covering 11 Goals</a:t>
            </a:r>
          </a:p>
          <a:p>
            <a:r>
              <a:rPr lang="en-GB" dirty="0" smtClean="0"/>
              <a:t>*Socio-economic indicators with evidence of links to Pro-nature Actions</a:t>
            </a:r>
            <a:endParaRPr lang="en-GB" dirty="0"/>
          </a:p>
        </p:txBody>
      </p:sp>
      <p:graphicFrame>
        <p:nvGraphicFramePr>
          <p:cNvPr id="1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9299337"/>
              </p:ext>
            </p:extLst>
          </p:nvPr>
        </p:nvGraphicFramePr>
        <p:xfrm>
          <a:off x="4954099" y="1439229"/>
          <a:ext cx="3286800" cy="5295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8000"/>
                <a:gridCol w="2998800"/>
              </a:tblGrid>
              <a:tr h="190500">
                <a:tc>
                  <a:txBody>
                    <a:bodyPr/>
                    <a:lstStyle/>
                    <a:p>
                      <a:pPr algn="l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Socio-economic impact SDG</a:t>
                      </a:r>
                      <a:r>
                        <a:rPr lang="en-GB" sz="9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indicators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1.1.1 Population below poverty line (urban/rural)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1.2.1 Population below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poverty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line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1.2.2 Living in poverty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1.4.1 Access to basic services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1.5.1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Human impact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 disasters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1.5.2 Economic</a:t>
                      </a:r>
                      <a:r>
                        <a:rPr lang="en-GB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impacts of disasters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2.1.1 Undernourishment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2.1.2 Food insecurity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2.2.1 Stunting among children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2.2.2 Malnutrition among children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2.3.2 Income of small-scale food producers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3.9.1 Air pollution mortality rate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3.9.2 Unsafe WASH mortality rate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5.4.1 Unpaid domestic and care work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5.5.1 Government gender equality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5.5.2 Managerial gender equality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5.a.1 Agricultural land gender equality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6.1.1 Drinking water access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6.2.1 WASH access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8.3.1 Informal employment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8.5.1 Hourly earnings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8.5.2 Unemployment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8.6.1 Youth unemployment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8.10.2 Access to financial services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9.1.1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Rural transport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access</a:t>
                      </a:r>
                    </a:p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10.1.1 Household expenditure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10.2.1 Income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10.3.1 Discrimination and harrassment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11.1.1 Low quality urban housing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11.5.1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Human</a:t>
                      </a:r>
                      <a:r>
                        <a:rPr lang="en-GB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mpact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 disasters</a:t>
                      </a: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13.1.1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Human</a:t>
                      </a:r>
                      <a:r>
                        <a:rPr lang="en-GB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im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pact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disasters</a:t>
                      </a:r>
                    </a:p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08000"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16.1.2 Conflict-related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deaths</a:t>
                      </a:r>
                    </a:p>
                    <a:p>
                      <a:pPr algn="l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297" y="1651096"/>
            <a:ext cx="232593" cy="23259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297" y="2538059"/>
            <a:ext cx="233246" cy="23324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993" y="3554048"/>
            <a:ext cx="240722" cy="24072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263" y="4147599"/>
            <a:ext cx="238548" cy="23854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297" y="3265918"/>
            <a:ext cx="232593" cy="23259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9" y="5165529"/>
            <a:ext cx="244576" cy="24457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238" y="5880385"/>
            <a:ext cx="242792" cy="24279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238" y="6176446"/>
            <a:ext cx="251970" cy="2519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263" y="4426328"/>
            <a:ext cx="236658" cy="23665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238" y="5449240"/>
            <a:ext cx="244101" cy="24410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9" y="6453285"/>
            <a:ext cx="251970" cy="25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38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Relationships </a:t>
            </a:r>
            <a:r>
              <a:rPr lang="en-GB" dirty="0" smtClean="0"/>
              <a:t>to investigate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274320" y="2133085"/>
            <a:ext cx="2956560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Response</a:t>
            </a:r>
          </a:p>
          <a:p>
            <a:r>
              <a:rPr lang="en-GB" dirty="0"/>
              <a:t>2.4.1 Sustainable agricultural practices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97580" y="2271584"/>
            <a:ext cx="246208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b="1" dirty="0" smtClean="0"/>
              <a:t>State</a:t>
            </a:r>
          </a:p>
          <a:p>
            <a:r>
              <a:rPr lang="en-GB" dirty="0"/>
              <a:t>15.3.1 Land degradation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26364" y="2271584"/>
            <a:ext cx="272796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Impact</a:t>
            </a:r>
          </a:p>
          <a:p>
            <a:r>
              <a:rPr lang="en-GB" dirty="0"/>
              <a:t>2.1.2 Food insecurity</a:t>
            </a:r>
          </a:p>
        </p:txBody>
      </p:sp>
      <p:cxnSp>
        <p:nvCxnSpPr>
          <p:cNvPr id="8" name="Straight Arrow Connector 7"/>
          <p:cNvCxnSpPr>
            <a:stCxn id="4" idx="3"/>
            <a:endCxn id="5" idx="1"/>
          </p:cNvCxnSpPr>
          <p:nvPr/>
        </p:nvCxnSpPr>
        <p:spPr>
          <a:xfrm>
            <a:off x="3230880" y="2594750"/>
            <a:ext cx="2667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5" idx="3"/>
            <a:endCxn id="6" idx="1"/>
          </p:cNvCxnSpPr>
          <p:nvPr/>
        </p:nvCxnSpPr>
        <p:spPr>
          <a:xfrm>
            <a:off x="5959664" y="2594750"/>
            <a:ext cx="2667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4320" y="3283705"/>
            <a:ext cx="2956560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Response</a:t>
            </a:r>
          </a:p>
          <a:p>
            <a:r>
              <a:rPr lang="en-GB" dirty="0"/>
              <a:t>6.3.1 Wastewater treatment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64280" y="3285044"/>
            <a:ext cx="197381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b="1" dirty="0" smtClean="0"/>
              <a:t>State</a:t>
            </a:r>
          </a:p>
          <a:p>
            <a:r>
              <a:rPr lang="en-GB" dirty="0"/>
              <a:t>6.3.2 Water quality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26364" y="3147884"/>
            <a:ext cx="2727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Impact</a:t>
            </a:r>
          </a:p>
          <a:p>
            <a:r>
              <a:rPr lang="en-GB" dirty="0"/>
              <a:t>3.9.2 Unsafe WASH mortality rate</a:t>
            </a:r>
          </a:p>
        </p:txBody>
      </p:sp>
      <p:cxnSp>
        <p:nvCxnSpPr>
          <p:cNvPr id="15" name="Straight Arrow Connector 14"/>
          <p:cNvCxnSpPr>
            <a:stCxn id="12" idx="3"/>
            <a:endCxn id="13" idx="1"/>
          </p:cNvCxnSpPr>
          <p:nvPr/>
        </p:nvCxnSpPr>
        <p:spPr>
          <a:xfrm>
            <a:off x="3230880" y="3606871"/>
            <a:ext cx="533400" cy="13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3" idx="3"/>
            <a:endCxn id="14" idx="1"/>
          </p:cNvCxnSpPr>
          <p:nvPr/>
        </p:nvCxnSpPr>
        <p:spPr>
          <a:xfrm>
            <a:off x="5738090" y="3608210"/>
            <a:ext cx="488274" cy="13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88620" y="1681055"/>
            <a:ext cx="3355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Some quite obvious relationships: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388620" y="4269742"/>
            <a:ext cx="3401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Some more tenuous relationships: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274320" y="4838185"/>
            <a:ext cx="2956560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Response</a:t>
            </a:r>
          </a:p>
          <a:p>
            <a:r>
              <a:rPr lang="en-GB" dirty="0"/>
              <a:t>11.7.1 Public land in cities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97580" y="4702364"/>
            <a:ext cx="2462084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State</a:t>
            </a:r>
          </a:p>
          <a:p>
            <a:r>
              <a:rPr lang="en-GB" dirty="0"/>
              <a:t>11.6.2 Ambient air pollution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26364" y="4702364"/>
            <a:ext cx="2727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Impact</a:t>
            </a:r>
          </a:p>
          <a:p>
            <a:r>
              <a:rPr lang="en-GB" dirty="0"/>
              <a:t>3.9.1 Air pollution mortality rate</a:t>
            </a:r>
          </a:p>
        </p:txBody>
      </p:sp>
      <p:cxnSp>
        <p:nvCxnSpPr>
          <p:cNvPr id="23" name="Straight Arrow Connector 22"/>
          <p:cNvCxnSpPr>
            <a:stCxn id="20" idx="3"/>
            <a:endCxn id="21" idx="1"/>
          </p:cNvCxnSpPr>
          <p:nvPr/>
        </p:nvCxnSpPr>
        <p:spPr>
          <a:xfrm>
            <a:off x="3230880" y="5161351"/>
            <a:ext cx="266700" cy="26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21" idx="3"/>
            <a:endCxn id="22" idx="1"/>
          </p:cNvCxnSpPr>
          <p:nvPr/>
        </p:nvCxnSpPr>
        <p:spPr>
          <a:xfrm>
            <a:off x="5959664" y="5164029"/>
            <a:ext cx="2667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74320" y="5729725"/>
            <a:ext cx="2956560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Response</a:t>
            </a:r>
          </a:p>
          <a:p>
            <a:r>
              <a:rPr lang="en-GB" dirty="0"/>
              <a:t>12.1.1 Action plans for sustainability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97580" y="5868224"/>
            <a:ext cx="246208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State</a:t>
            </a:r>
          </a:p>
          <a:p>
            <a:r>
              <a:rPr lang="en-GB" dirty="0"/>
              <a:t>6.3.2 Water quality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26364" y="5731064"/>
            <a:ext cx="2727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 smtClean="0"/>
              <a:t>Impact</a:t>
            </a:r>
          </a:p>
          <a:p>
            <a:r>
              <a:rPr lang="en-GB" dirty="0"/>
              <a:t>3.9.2 Unsafe WASH mortality rate</a:t>
            </a:r>
            <a:endParaRPr lang="en-GB" dirty="0"/>
          </a:p>
        </p:txBody>
      </p:sp>
      <p:cxnSp>
        <p:nvCxnSpPr>
          <p:cNvPr id="30" name="Straight Arrow Connector 29"/>
          <p:cNvCxnSpPr>
            <a:stCxn id="27" idx="3"/>
            <a:endCxn id="28" idx="1"/>
          </p:cNvCxnSpPr>
          <p:nvPr/>
        </p:nvCxnSpPr>
        <p:spPr>
          <a:xfrm>
            <a:off x="3230880" y="6191390"/>
            <a:ext cx="2667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8" idx="3"/>
            <a:endCxn id="29" idx="1"/>
          </p:cNvCxnSpPr>
          <p:nvPr/>
        </p:nvCxnSpPr>
        <p:spPr>
          <a:xfrm>
            <a:off x="5959664" y="6191390"/>
            <a:ext cx="266700" cy="13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798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636</TotalTime>
  <Words>2252</Words>
  <Application>Microsoft Office PowerPoint</Application>
  <PresentationFormat>On-screen Show (4:3)</PresentationFormat>
  <Paragraphs>373</Paragraphs>
  <Slides>17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Measuring Progress 2: Methodology and Initial Results</vt:lpstr>
      <vt:lpstr>Questions</vt:lpstr>
      <vt:lpstr>Q1. What are Pro-nature Actions and which SDG indicators are related to them? </vt:lpstr>
      <vt:lpstr>Pro-nature Action SDG indicators</vt:lpstr>
      <vt:lpstr>Pro-nature Action SDG indicators</vt:lpstr>
      <vt:lpstr>Pro-nature Action SDG indicators</vt:lpstr>
      <vt:lpstr>Q2. How can we expect Pro-Nature Actions to impact human well-being and the environment based on the existing evidence?</vt:lpstr>
      <vt:lpstr>Environmental and socio-economic state SDG indicators</vt:lpstr>
      <vt:lpstr>Relationships to investigate</vt:lpstr>
      <vt:lpstr>Relationships to investigate</vt:lpstr>
      <vt:lpstr>Q3. Can we use the SDG indicators to investigate the relationship between national Pro-nature Actions and national human well-being and biodiversity?</vt:lpstr>
      <vt:lpstr>Proportion of terrestrial KBAs covered by protected areas (15.1.2) vs Red List Index (15.5.1)</vt:lpstr>
      <vt:lpstr>Coverage of protected areas for mountain biodiversity (15.4.1) vs Red List Index (15.5.1)</vt:lpstr>
      <vt:lpstr>Comparing regions</vt:lpstr>
      <vt:lpstr>Identifying outliers</vt:lpstr>
      <vt:lpstr>Q4. What can the experiences of any outlier countries tell us about how to successfully implement Pro-nature Actions to deliver human well-being and/or environmental benefits?</vt:lpstr>
      <vt:lpstr>Q5. How appropriate is the SDG indicator framework for investigating these relationship?</vt:lpstr>
    </vt:vector>
  </TitlesOfParts>
  <Company>UCL CEGE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Measuring Progress 2: Methodology and Initial Results</dc:title>
  <dc:creator>A Fairbrass</dc:creator>
  <cp:lastModifiedBy>A Fairbrass</cp:lastModifiedBy>
  <cp:revision>32</cp:revision>
  <dcterms:created xsi:type="dcterms:W3CDTF">2020-04-17T09:57:09Z</dcterms:created>
  <dcterms:modified xsi:type="dcterms:W3CDTF">2020-04-20T17:04:15Z</dcterms:modified>
</cp:coreProperties>
</file>