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36" r:id="rId2"/>
    <p:sldId id="338" r:id="rId3"/>
    <p:sldId id="348" r:id="rId4"/>
    <p:sldId id="33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93B9A-F489-41F0-99FC-F9A282403865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63C889-69FB-474E-9BE5-F30DF8AD251F}">
      <dgm:prSet phldrT="[Text]"/>
      <dgm:spPr/>
      <dgm:t>
        <a:bodyPr/>
        <a:lstStyle/>
        <a:p>
          <a:r>
            <a:rPr lang="en-US" dirty="0"/>
            <a:t>Pro-nature action</a:t>
          </a:r>
        </a:p>
      </dgm:t>
    </dgm:pt>
    <dgm:pt modelId="{5F927DBB-7BB4-4673-A808-2B3EA4B197A5}" type="parTrans" cxnId="{0C155568-0D01-4C53-A5BC-6CCE95D9E172}">
      <dgm:prSet/>
      <dgm:spPr/>
      <dgm:t>
        <a:bodyPr/>
        <a:lstStyle/>
        <a:p>
          <a:endParaRPr lang="en-US"/>
        </a:p>
      </dgm:t>
    </dgm:pt>
    <dgm:pt modelId="{AD3D9275-E981-4242-9B02-0F373D3B7DF7}" type="sibTrans" cxnId="{0C155568-0D01-4C53-A5BC-6CCE95D9E172}">
      <dgm:prSet/>
      <dgm:spPr/>
      <dgm:t>
        <a:bodyPr/>
        <a:lstStyle/>
        <a:p>
          <a:endParaRPr lang="en-US"/>
        </a:p>
      </dgm:t>
    </dgm:pt>
    <dgm:pt modelId="{97969EC5-3F6B-4B83-9E54-65C649DE8C4B}">
      <dgm:prSet phldrT="[Text]"/>
      <dgm:spPr/>
      <dgm:t>
        <a:bodyPr/>
        <a:lstStyle/>
        <a:p>
          <a:r>
            <a:rPr lang="en-US" dirty="0"/>
            <a:t>IWRM (SDG 6.5.1)</a:t>
          </a:r>
        </a:p>
      </dgm:t>
    </dgm:pt>
    <dgm:pt modelId="{779170A6-E7EC-4C91-90DD-350AC6BBEEC9}" type="parTrans" cxnId="{49B56EFE-D694-4300-97BA-5A81307BB590}">
      <dgm:prSet/>
      <dgm:spPr/>
      <dgm:t>
        <a:bodyPr/>
        <a:lstStyle/>
        <a:p>
          <a:endParaRPr lang="en-US"/>
        </a:p>
      </dgm:t>
    </dgm:pt>
    <dgm:pt modelId="{F38DD771-077E-4261-B71C-D114F3157603}" type="sibTrans" cxnId="{49B56EFE-D694-4300-97BA-5A81307BB590}">
      <dgm:prSet/>
      <dgm:spPr/>
      <dgm:t>
        <a:bodyPr/>
        <a:lstStyle/>
        <a:p>
          <a:endParaRPr lang="en-US"/>
        </a:p>
      </dgm:t>
    </dgm:pt>
    <dgm:pt modelId="{B58EC676-CADE-43E2-BA73-523588D75CAF}">
      <dgm:prSet phldrT="[Text]"/>
      <dgm:spPr/>
      <dgm:t>
        <a:bodyPr/>
        <a:lstStyle/>
        <a:p>
          <a:r>
            <a:rPr lang="en-US" dirty="0"/>
            <a:t>SCP policy (SDG 12.1.1)</a:t>
          </a:r>
        </a:p>
      </dgm:t>
    </dgm:pt>
    <dgm:pt modelId="{0CEE9634-7FF0-4507-8D56-5D40EFE31BC4}" type="parTrans" cxnId="{71D981A8-05F1-4CBF-9CAC-CB522A704D14}">
      <dgm:prSet/>
      <dgm:spPr/>
      <dgm:t>
        <a:bodyPr/>
        <a:lstStyle/>
        <a:p>
          <a:endParaRPr lang="en-US"/>
        </a:p>
      </dgm:t>
    </dgm:pt>
    <dgm:pt modelId="{6B644652-C5CC-4547-BA59-FF9020989511}" type="sibTrans" cxnId="{71D981A8-05F1-4CBF-9CAC-CB522A704D14}">
      <dgm:prSet/>
      <dgm:spPr/>
      <dgm:t>
        <a:bodyPr/>
        <a:lstStyle/>
        <a:p>
          <a:endParaRPr lang="en-US"/>
        </a:p>
      </dgm:t>
    </dgm:pt>
    <dgm:pt modelId="{DC65BAB6-4811-4CB7-9B0B-9C6131353E5C}">
      <dgm:prSet phldrT="[Text]"/>
      <dgm:spPr/>
      <dgm:t>
        <a:bodyPr/>
        <a:lstStyle/>
        <a:p>
          <a:r>
            <a:rPr lang="en-US" dirty="0"/>
            <a:t>Healthy ecosystems and biodiversity</a:t>
          </a:r>
        </a:p>
      </dgm:t>
    </dgm:pt>
    <dgm:pt modelId="{1491CADA-5449-4E6C-80F7-A3EF379E8600}" type="parTrans" cxnId="{040D0EDE-4630-4870-9031-844802AE5BC9}">
      <dgm:prSet/>
      <dgm:spPr/>
      <dgm:t>
        <a:bodyPr/>
        <a:lstStyle/>
        <a:p>
          <a:endParaRPr lang="en-US"/>
        </a:p>
      </dgm:t>
    </dgm:pt>
    <dgm:pt modelId="{47E3C222-8152-4B8F-B8AE-A6C59E7B8B36}" type="sibTrans" cxnId="{040D0EDE-4630-4870-9031-844802AE5BC9}">
      <dgm:prSet/>
      <dgm:spPr/>
      <dgm:t>
        <a:bodyPr/>
        <a:lstStyle/>
        <a:p>
          <a:endParaRPr lang="en-US"/>
        </a:p>
      </dgm:t>
    </dgm:pt>
    <dgm:pt modelId="{A930FB3C-A548-4492-A155-05C05EDAE6F1}">
      <dgm:prSet phldrT="[Text]"/>
      <dgm:spPr/>
      <dgm:t>
        <a:bodyPr/>
        <a:lstStyle/>
        <a:p>
          <a:r>
            <a:rPr lang="en-US" dirty="0"/>
            <a:t>Wetlands and water (SDG 6.6.1)</a:t>
          </a:r>
        </a:p>
      </dgm:t>
    </dgm:pt>
    <dgm:pt modelId="{916DFDB5-319C-4A89-9B07-59F442B34713}" type="parTrans" cxnId="{4C699EF4-4F90-41FC-8ADF-79F503C355C3}">
      <dgm:prSet/>
      <dgm:spPr/>
      <dgm:t>
        <a:bodyPr/>
        <a:lstStyle/>
        <a:p>
          <a:endParaRPr lang="en-US"/>
        </a:p>
      </dgm:t>
    </dgm:pt>
    <dgm:pt modelId="{4933C009-DC84-4A94-AB5B-441053D862BC}" type="sibTrans" cxnId="{4C699EF4-4F90-41FC-8ADF-79F503C355C3}">
      <dgm:prSet/>
      <dgm:spPr/>
      <dgm:t>
        <a:bodyPr/>
        <a:lstStyle/>
        <a:p>
          <a:endParaRPr lang="en-US"/>
        </a:p>
      </dgm:t>
    </dgm:pt>
    <dgm:pt modelId="{BDFB1421-7B9A-474D-BBD3-DF55584E00F3}">
      <dgm:prSet phldrT="[Text]"/>
      <dgm:spPr/>
      <dgm:t>
        <a:bodyPr/>
        <a:lstStyle/>
        <a:p>
          <a:r>
            <a:rPr lang="en-US" dirty="0"/>
            <a:t>Air quality (SDG 11.6.1)</a:t>
          </a:r>
        </a:p>
      </dgm:t>
    </dgm:pt>
    <dgm:pt modelId="{BCF08039-A686-4181-96D7-6F55B9A91ED3}" type="parTrans" cxnId="{4F7C107C-93FA-4119-9C66-6C22C057B096}">
      <dgm:prSet/>
      <dgm:spPr/>
      <dgm:t>
        <a:bodyPr/>
        <a:lstStyle/>
        <a:p>
          <a:endParaRPr lang="en-US"/>
        </a:p>
      </dgm:t>
    </dgm:pt>
    <dgm:pt modelId="{32D3873C-204D-4533-9099-F77055751912}" type="sibTrans" cxnId="{4F7C107C-93FA-4119-9C66-6C22C057B096}">
      <dgm:prSet/>
      <dgm:spPr/>
      <dgm:t>
        <a:bodyPr/>
        <a:lstStyle/>
        <a:p>
          <a:endParaRPr lang="en-US"/>
        </a:p>
      </dgm:t>
    </dgm:pt>
    <dgm:pt modelId="{1B60931B-F24B-4F8C-994B-05CC3221EE27}">
      <dgm:prSet phldrT="[Text]"/>
      <dgm:spPr/>
      <dgm:t>
        <a:bodyPr/>
        <a:lstStyle/>
        <a:p>
          <a:r>
            <a:rPr lang="en-US" dirty="0"/>
            <a:t>Socio-economic benefits</a:t>
          </a:r>
        </a:p>
      </dgm:t>
    </dgm:pt>
    <dgm:pt modelId="{594F7CF1-CA01-444A-A3B9-01CAFE2D9E16}" type="parTrans" cxnId="{07CAE954-F7E6-4AE1-816D-3D29C0849D4F}">
      <dgm:prSet/>
      <dgm:spPr/>
      <dgm:t>
        <a:bodyPr/>
        <a:lstStyle/>
        <a:p>
          <a:endParaRPr lang="en-US"/>
        </a:p>
      </dgm:t>
    </dgm:pt>
    <dgm:pt modelId="{5547D37A-D4DA-4729-A485-489410304E2C}" type="sibTrans" cxnId="{07CAE954-F7E6-4AE1-816D-3D29C0849D4F}">
      <dgm:prSet/>
      <dgm:spPr/>
      <dgm:t>
        <a:bodyPr/>
        <a:lstStyle/>
        <a:p>
          <a:endParaRPr lang="en-US"/>
        </a:p>
      </dgm:t>
    </dgm:pt>
    <dgm:pt modelId="{BCC81978-7DE2-4FF3-A737-1592C0A9A597}">
      <dgm:prSet phldrT="[Text]"/>
      <dgm:spPr/>
      <dgm:t>
        <a:bodyPr/>
        <a:lstStyle/>
        <a:p>
          <a:r>
            <a:rPr lang="en-US" dirty="0"/>
            <a:t>Reduced mortality (SDG 3.9)</a:t>
          </a:r>
        </a:p>
      </dgm:t>
    </dgm:pt>
    <dgm:pt modelId="{FCAD4DDB-C7BD-4B2A-BA83-A618E99467C2}" type="parTrans" cxnId="{4E9748E6-2016-4688-A28C-3ABBE172805F}">
      <dgm:prSet/>
      <dgm:spPr/>
      <dgm:t>
        <a:bodyPr/>
        <a:lstStyle/>
        <a:p>
          <a:endParaRPr lang="en-US"/>
        </a:p>
      </dgm:t>
    </dgm:pt>
    <dgm:pt modelId="{E33CB4EB-D577-412D-B4B0-132F7F697650}" type="sibTrans" cxnId="{4E9748E6-2016-4688-A28C-3ABBE172805F}">
      <dgm:prSet/>
      <dgm:spPr/>
      <dgm:t>
        <a:bodyPr/>
        <a:lstStyle/>
        <a:p>
          <a:endParaRPr lang="en-US"/>
        </a:p>
      </dgm:t>
    </dgm:pt>
    <dgm:pt modelId="{E8D695B2-AF2A-471A-95B6-973CA6B7D9CA}">
      <dgm:prSet phldrT="[Text]"/>
      <dgm:spPr/>
      <dgm:t>
        <a:bodyPr/>
        <a:lstStyle/>
        <a:p>
          <a:r>
            <a:rPr lang="en-US" dirty="0"/>
            <a:t>Improved employment (SDG 8)</a:t>
          </a:r>
        </a:p>
      </dgm:t>
    </dgm:pt>
    <dgm:pt modelId="{B352FEA1-EC8E-45B8-9C08-5190E5466A0A}" type="parTrans" cxnId="{E77AA58D-9C3C-40F0-A149-AC8DF87D5D82}">
      <dgm:prSet/>
      <dgm:spPr/>
      <dgm:t>
        <a:bodyPr/>
        <a:lstStyle/>
        <a:p>
          <a:endParaRPr lang="en-US"/>
        </a:p>
      </dgm:t>
    </dgm:pt>
    <dgm:pt modelId="{59C6FD0A-1874-4B59-8D20-D2685F10C01A}" type="sibTrans" cxnId="{E77AA58D-9C3C-40F0-A149-AC8DF87D5D82}">
      <dgm:prSet/>
      <dgm:spPr/>
      <dgm:t>
        <a:bodyPr/>
        <a:lstStyle/>
        <a:p>
          <a:endParaRPr lang="en-US"/>
        </a:p>
      </dgm:t>
    </dgm:pt>
    <dgm:pt modelId="{1B89CA00-198D-44F3-8891-4596DD822F70}">
      <dgm:prSet phldrT="[Text]"/>
      <dgm:spPr/>
      <dgm:t>
        <a:bodyPr/>
        <a:lstStyle/>
        <a:p>
          <a:r>
            <a:rPr lang="en-US" dirty="0"/>
            <a:t>Etc.</a:t>
          </a:r>
        </a:p>
      </dgm:t>
    </dgm:pt>
    <dgm:pt modelId="{D93BE38C-8810-4105-90D6-2848B4A657B2}" type="parTrans" cxnId="{3EF308DE-30A5-4DF6-9FD9-93D22C49E5B6}">
      <dgm:prSet/>
      <dgm:spPr/>
      <dgm:t>
        <a:bodyPr/>
        <a:lstStyle/>
        <a:p>
          <a:endParaRPr lang="en-US"/>
        </a:p>
      </dgm:t>
    </dgm:pt>
    <dgm:pt modelId="{DF8C2205-CDD2-40E9-A908-9D1D1A5A98E3}" type="sibTrans" cxnId="{3EF308DE-30A5-4DF6-9FD9-93D22C49E5B6}">
      <dgm:prSet/>
      <dgm:spPr/>
      <dgm:t>
        <a:bodyPr/>
        <a:lstStyle/>
        <a:p>
          <a:endParaRPr lang="en-US"/>
        </a:p>
      </dgm:t>
    </dgm:pt>
    <dgm:pt modelId="{04CB6DDA-8F45-432D-9479-4B7262996462}">
      <dgm:prSet phldrT="[Text]"/>
      <dgm:spPr/>
      <dgm:t>
        <a:bodyPr/>
        <a:lstStyle/>
        <a:p>
          <a:r>
            <a:rPr lang="en-US" dirty="0"/>
            <a:t>Etc.</a:t>
          </a:r>
        </a:p>
      </dgm:t>
    </dgm:pt>
    <dgm:pt modelId="{95FA810C-9D97-416A-825D-AF087464B338}" type="parTrans" cxnId="{355027DD-77C1-4902-9BCA-5593C74B49AE}">
      <dgm:prSet/>
      <dgm:spPr/>
      <dgm:t>
        <a:bodyPr/>
        <a:lstStyle/>
        <a:p>
          <a:endParaRPr lang="en-US"/>
        </a:p>
      </dgm:t>
    </dgm:pt>
    <dgm:pt modelId="{274DDD1E-7A7D-45DC-9E0D-83216863BB66}" type="sibTrans" cxnId="{355027DD-77C1-4902-9BCA-5593C74B49AE}">
      <dgm:prSet/>
      <dgm:spPr/>
      <dgm:t>
        <a:bodyPr/>
        <a:lstStyle/>
        <a:p>
          <a:endParaRPr lang="en-US"/>
        </a:p>
      </dgm:t>
    </dgm:pt>
    <dgm:pt modelId="{D935EB93-1FB3-4FA3-9299-519A5D38553C}">
      <dgm:prSet phldrT="[Text]"/>
      <dgm:spPr/>
      <dgm:t>
        <a:bodyPr/>
        <a:lstStyle/>
        <a:p>
          <a:r>
            <a:rPr lang="en-US" dirty="0"/>
            <a:t>Etc.</a:t>
          </a:r>
        </a:p>
      </dgm:t>
    </dgm:pt>
    <dgm:pt modelId="{F1E06AAF-1D35-4AF1-94F0-4EFBAF49A814}" type="parTrans" cxnId="{09774CA9-1EE9-43F6-B23F-964E0B29A322}">
      <dgm:prSet/>
      <dgm:spPr/>
      <dgm:t>
        <a:bodyPr/>
        <a:lstStyle/>
        <a:p>
          <a:endParaRPr lang="en-US"/>
        </a:p>
      </dgm:t>
    </dgm:pt>
    <dgm:pt modelId="{310AB6EC-E9D6-4DCB-BF00-C7DF4D58CCA8}" type="sibTrans" cxnId="{09774CA9-1EE9-43F6-B23F-964E0B29A322}">
      <dgm:prSet/>
      <dgm:spPr/>
      <dgm:t>
        <a:bodyPr/>
        <a:lstStyle/>
        <a:p>
          <a:endParaRPr lang="en-US"/>
        </a:p>
      </dgm:t>
    </dgm:pt>
    <dgm:pt modelId="{BB3B5DEF-AAFC-4942-AF6B-B2F92E29F5CB}" type="pres">
      <dgm:prSet presAssocID="{1B493B9A-F489-41F0-99FC-F9A282403865}" presName="theList" presStyleCnt="0">
        <dgm:presLayoutVars>
          <dgm:dir/>
          <dgm:animLvl val="lvl"/>
          <dgm:resizeHandles val="exact"/>
        </dgm:presLayoutVars>
      </dgm:prSet>
      <dgm:spPr/>
    </dgm:pt>
    <dgm:pt modelId="{FE962465-B964-4CE8-AD76-DF78B307295E}" type="pres">
      <dgm:prSet presAssocID="{8963C889-69FB-474E-9BE5-F30DF8AD251F}" presName="compNode" presStyleCnt="0"/>
      <dgm:spPr/>
    </dgm:pt>
    <dgm:pt modelId="{307A0C7E-E3F8-4759-B2CE-C01B5FFCF8C6}" type="pres">
      <dgm:prSet presAssocID="{8963C889-69FB-474E-9BE5-F30DF8AD251F}" presName="noGeometry" presStyleCnt="0"/>
      <dgm:spPr/>
    </dgm:pt>
    <dgm:pt modelId="{F6D20076-0F41-476C-B09C-47151BF4062C}" type="pres">
      <dgm:prSet presAssocID="{8963C889-69FB-474E-9BE5-F30DF8AD251F}" presName="childTextVisible" presStyleLbl="bgAccFollowNode1" presStyleIdx="0" presStyleCnt="3">
        <dgm:presLayoutVars>
          <dgm:bulletEnabled val="1"/>
        </dgm:presLayoutVars>
      </dgm:prSet>
      <dgm:spPr/>
    </dgm:pt>
    <dgm:pt modelId="{807149C1-FEF1-4DDE-9CC3-8D21AB0E6D9C}" type="pres">
      <dgm:prSet presAssocID="{8963C889-69FB-474E-9BE5-F30DF8AD251F}" presName="childTextHidden" presStyleLbl="bgAccFollowNode1" presStyleIdx="0" presStyleCnt="3"/>
      <dgm:spPr/>
    </dgm:pt>
    <dgm:pt modelId="{561103D4-0503-42E1-B3CC-1E0AD7ABBF5B}" type="pres">
      <dgm:prSet presAssocID="{8963C889-69FB-474E-9BE5-F30DF8AD251F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AC7D5C42-8475-4F0E-9BB8-1F330D923E29}" type="pres">
      <dgm:prSet presAssocID="{8963C889-69FB-474E-9BE5-F30DF8AD251F}" presName="aSpace" presStyleCnt="0"/>
      <dgm:spPr/>
    </dgm:pt>
    <dgm:pt modelId="{3DE26523-9595-4B5B-92AF-14B3A984E122}" type="pres">
      <dgm:prSet presAssocID="{DC65BAB6-4811-4CB7-9B0B-9C6131353E5C}" presName="compNode" presStyleCnt="0"/>
      <dgm:spPr/>
    </dgm:pt>
    <dgm:pt modelId="{41DC92BE-104B-4C91-B4C7-E9BE0DB1780F}" type="pres">
      <dgm:prSet presAssocID="{DC65BAB6-4811-4CB7-9B0B-9C6131353E5C}" presName="noGeometry" presStyleCnt="0"/>
      <dgm:spPr/>
    </dgm:pt>
    <dgm:pt modelId="{C85D133D-2DE5-4E6B-AB7E-779B763AF2C8}" type="pres">
      <dgm:prSet presAssocID="{DC65BAB6-4811-4CB7-9B0B-9C6131353E5C}" presName="childTextVisible" presStyleLbl="bgAccFollowNode1" presStyleIdx="1" presStyleCnt="3">
        <dgm:presLayoutVars>
          <dgm:bulletEnabled val="1"/>
        </dgm:presLayoutVars>
      </dgm:prSet>
      <dgm:spPr/>
    </dgm:pt>
    <dgm:pt modelId="{DB3A21EF-D79E-423F-9F2F-33D9A87C48F3}" type="pres">
      <dgm:prSet presAssocID="{DC65BAB6-4811-4CB7-9B0B-9C6131353E5C}" presName="childTextHidden" presStyleLbl="bgAccFollowNode1" presStyleIdx="1" presStyleCnt="3"/>
      <dgm:spPr/>
    </dgm:pt>
    <dgm:pt modelId="{F2B2F567-22D9-47D4-B76E-64AE4F95835B}" type="pres">
      <dgm:prSet presAssocID="{DC65BAB6-4811-4CB7-9B0B-9C6131353E5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983D318-8ADF-4780-9AE0-A87E859AC17B}" type="pres">
      <dgm:prSet presAssocID="{DC65BAB6-4811-4CB7-9B0B-9C6131353E5C}" presName="aSpace" presStyleCnt="0"/>
      <dgm:spPr/>
    </dgm:pt>
    <dgm:pt modelId="{7F017EE4-DB30-43D7-863A-07E5A25E456E}" type="pres">
      <dgm:prSet presAssocID="{1B60931B-F24B-4F8C-994B-05CC3221EE27}" presName="compNode" presStyleCnt="0"/>
      <dgm:spPr/>
    </dgm:pt>
    <dgm:pt modelId="{5A847DB3-C9FA-458A-A8A0-0BA96198680E}" type="pres">
      <dgm:prSet presAssocID="{1B60931B-F24B-4F8C-994B-05CC3221EE27}" presName="noGeometry" presStyleCnt="0"/>
      <dgm:spPr/>
    </dgm:pt>
    <dgm:pt modelId="{0F54062B-C315-4A16-8F07-DA3593815E6D}" type="pres">
      <dgm:prSet presAssocID="{1B60931B-F24B-4F8C-994B-05CC3221EE27}" presName="childTextVisible" presStyleLbl="bgAccFollowNode1" presStyleIdx="2" presStyleCnt="3">
        <dgm:presLayoutVars>
          <dgm:bulletEnabled val="1"/>
        </dgm:presLayoutVars>
      </dgm:prSet>
      <dgm:spPr/>
    </dgm:pt>
    <dgm:pt modelId="{52F28C16-C9A9-460F-AE9E-5BABD0DB6D2A}" type="pres">
      <dgm:prSet presAssocID="{1B60931B-F24B-4F8C-994B-05CC3221EE27}" presName="childTextHidden" presStyleLbl="bgAccFollowNode1" presStyleIdx="2" presStyleCnt="3"/>
      <dgm:spPr/>
    </dgm:pt>
    <dgm:pt modelId="{F11DF652-C214-42EF-A3F9-2DBC256BF738}" type="pres">
      <dgm:prSet presAssocID="{1B60931B-F24B-4F8C-994B-05CC3221EE27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20DFED1F-5BED-47B1-95D8-E5C012DF0F10}" type="presOf" srcId="{E8D695B2-AF2A-471A-95B6-973CA6B7D9CA}" destId="{0F54062B-C315-4A16-8F07-DA3593815E6D}" srcOrd="0" destOrd="1" presId="urn:microsoft.com/office/officeart/2005/8/layout/hProcess6"/>
    <dgm:cxn modelId="{3A326422-98B3-4B2C-9408-2CA46DA89F52}" type="presOf" srcId="{1B89CA00-198D-44F3-8891-4596DD822F70}" destId="{F6D20076-0F41-476C-B09C-47151BF4062C}" srcOrd="0" destOrd="2" presId="urn:microsoft.com/office/officeart/2005/8/layout/hProcess6"/>
    <dgm:cxn modelId="{5D29AA24-2BCE-4959-9FF6-D2891B76BB15}" type="presOf" srcId="{8963C889-69FB-474E-9BE5-F30DF8AD251F}" destId="{561103D4-0503-42E1-B3CC-1E0AD7ABBF5B}" srcOrd="0" destOrd="0" presId="urn:microsoft.com/office/officeart/2005/8/layout/hProcess6"/>
    <dgm:cxn modelId="{E3648627-216D-453F-9A4C-09E42215E372}" type="presOf" srcId="{1B60931B-F24B-4F8C-994B-05CC3221EE27}" destId="{F11DF652-C214-42EF-A3F9-2DBC256BF738}" srcOrd="0" destOrd="0" presId="urn:microsoft.com/office/officeart/2005/8/layout/hProcess6"/>
    <dgm:cxn modelId="{4931832E-F09F-4777-9AF9-9A216B744FAD}" type="presOf" srcId="{04CB6DDA-8F45-432D-9479-4B7262996462}" destId="{DB3A21EF-D79E-423F-9F2F-33D9A87C48F3}" srcOrd="1" destOrd="2" presId="urn:microsoft.com/office/officeart/2005/8/layout/hProcess6"/>
    <dgm:cxn modelId="{0C155568-0D01-4C53-A5BC-6CCE95D9E172}" srcId="{1B493B9A-F489-41F0-99FC-F9A282403865}" destId="{8963C889-69FB-474E-9BE5-F30DF8AD251F}" srcOrd="0" destOrd="0" parTransId="{5F927DBB-7BB4-4673-A808-2B3EA4B197A5}" sibTransId="{AD3D9275-E981-4242-9B02-0F373D3B7DF7}"/>
    <dgm:cxn modelId="{6781526B-89C6-4CBF-8B3F-F7B21BD6FB22}" type="presOf" srcId="{BCC81978-7DE2-4FF3-A737-1592C0A9A597}" destId="{0F54062B-C315-4A16-8F07-DA3593815E6D}" srcOrd="0" destOrd="0" presId="urn:microsoft.com/office/officeart/2005/8/layout/hProcess6"/>
    <dgm:cxn modelId="{07CAE954-F7E6-4AE1-816D-3D29C0849D4F}" srcId="{1B493B9A-F489-41F0-99FC-F9A282403865}" destId="{1B60931B-F24B-4F8C-994B-05CC3221EE27}" srcOrd="2" destOrd="0" parTransId="{594F7CF1-CA01-444A-A3B9-01CAFE2D9E16}" sibTransId="{5547D37A-D4DA-4729-A485-489410304E2C}"/>
    <dgm:cxn modelId="{6B548D75-CDA7-4745-B893-FB91ECBAE31F}" type="presOf" srcId="{B58EC676-CADE-43E2-BA73-523588D75CAF}" destId="{F6D20076-0F41-476C-B09C-47151BF4062C}" srcOrd="0" destOrd="1" presId="urn:microsoft.com/office/officeart/2005/8/layout/hProcess6"/>
    <dgm:cxn modelId="{7BB05078-AFB9-4B48-B5FD-665DE92518EB}" type="presOf" srcId="{97969EC5-3F6B-4B83-9E54-65C649DE8C4B}" destId="{807149C1-FEF1-4DDE-9CC3-8D21AB0E6D9C}" srcOrd="1" destOrd="0" presId="urn:microsoft.com/office/officeart/2005/8/layout/hProcess6"/>
    <dgm:cxn modelId="{E17ED158-0821-4608-A784-5BC77E7F7E28}" type="presOf" srcId="{1B493B9A-F489-41F0-99FC-F9A282403865}" destId="{BB3B5DEF-AAFC-4942-AF6B-B2F92E29F5CB}" srcOrd="0" destOrd="0" presId="urn:microsoft.com/office/officeart/2005/8/layout/hProcess6"/>
    <dgm:cxn modelId="{4F7C107C-93FA-4119-9C66-6C22C057B096}" srcId="{DC65BAB6-4811-4CB7-9B0B-9C6131353E5C}" destId="{BDFB1421-7B9A-474D-BBD3-DF55584E00F3}" srcOrd="1" destOrd="0" parTransId="{BCF08039-A686-4181-96D7-6F55B9A91ED3}" sibTransId="{32D3873C-204D-4533-9099-F77055751912}"/>
    <dgm:cxn modelId="{C33C0F80-1DDD-4649-A1EB-57E02A2096E6}" type="presOf" srcId="{1B89CA00-198D-44F3-8891-4596DD822F70}" destId="{807149C1-FEF1-4DDE-9CC3-8D21AB0E6D9C}" srcOrd="1" destOrd="2" presId="urn:microsoft.com/office/officeart/2005/8/layout/hProcess6"/>
    <dgm:cxn modelId="{16DA2482-D965-45EC-9FD4-B0BB2B197B18}" type="presOf" srcId="{BDFB1421-7B9A-474D-BBD3-DF55584E00F3}" destId="{DB3A21EF-D79E-423F-9F2F-33D9A87C48F3}" srcOrd="1" destOrd="1" presId="urn:microsoft.com/office/officeart/2005/8/layout/hProcess6"/>
    <dgm:cxn modelId="{C758278A-5D75-47A8-A094-1A71E5AED3E5}" type="presOf" srcId="{A930FB3C-A548-4492-A155-05C05EDAE6F1}" destId="{C85D133D-2DE5-4E6B-AB7E-779B763AF2C8}" srcOrd="0" destOrd="0" presId="urn:microsoft.com/office/officeart/2005/8/layout/hProcess6"/>
    <dgm:cxn modelId="{E77AA58D-9C3C-40F0-A149-AC8DF87D5D82}" srcId="{1B60931B-F24B-4F8C-994B-05CC3221EE27}" destId="{E8D695B2-AF2A-471A-95B6-973CA6B7D9CA}" srcOrd="1" destOrd="0" parTransId="{B352FEA1-EC8E-45B8-9C08-5190E5466A0A}" sibTransId="{59C6FD0A-1874-4B59-8D20-D2685F10C01A}"/>
    <dgm:cxn modelId="{A4252892-4067-4A38-88BB-D9663B70138B}" type="presOf" srcId="{D935EB93-1FB3-4FA3-9299-519A5D38553C}" destId="{0F54062B-C315-4A16-8F07-DA3593815E6D}" srcOrd="0" destOrd="2" presId="urn:microsoft.com/office/officeart/2005/8/layout/hProcess6"/>
    <dgm:cxn modelId="{322F50A4-E8D6-40AD-B797-6A8AF2E3B5E9}" type="presOf" srcId="{BCC81978-7DE2-4FF3-A737-1592C0A9A597}" destId="{52F28C16-C9A9-460F-AE9E-5BABD0DB6D2A}" srcOrd="1" destOrd="0" presId="urn:microsoft.com/office/officeart/2005/8/layout/hProcess6"/>
    <dgm:cxn modelId="{AF80C0A5-9D83-44BD-BFCE-BB99A2165388}" type="presOf" srcId="{A930FB3C-A548-4492-A155-05C05EDAE6F1}" destId="{DB3A21EF-D79E-423F-9F2F-33D9A87C48F3}" srcOrd="1" destOrd="0" presId="urn:microsoft.com/office/officeart/2005/8/layout/hProcess6"/>
    <dgm:cxn modelId="{BF29C2A7-F55A-431F-8EAB-B2E82991626A}" type="presOf" srcId="{04CB6DDA-8F45-432D-9479-4B7262996462}" destId="{C85D133D-2DE5-4E6B-AB7E-779B763AF2C8}" srcOrd="0" destOrd="2" presId="urn:microsoft.com/office/officeart/2005/8/layout/hProcess6"/>
    <dgm:cxn modelId="{71D981A8-05F1-4CBF-9CAC-CB522A704D14}" srcId="{8963C889-69FB-474E-9BE5-F30DF8AD251F}" destId="{B58EC676-CADE-43E2-BA73-523588D75CAF}" srcOrd="1" destOrd="0" parTransId="{0CEE9634-7FF0-4507-8D56-5D40EFE31BC4}" sibTransId="{6B644652-C5CC-4547-BA59-FF9020989511}"/>
    <dgm:cxn modelId="{09774CA9-1EE9-43F6-B23F-964E0B29A322}" srcId="{1B60931B-F24B-4F8C-994B-05CC3221EE27}" destId="{D935EB93-1FB3-4FA3-9299-519A5D38553C}" srcOrd="2" destOrd="0" parTransId="{F1E06AAF-1D35-4AF1-94F0-4EFBAF49A814}" sibTransId="{310AB6EC-E9D6-4DCB-BF00-C7DF4D58CCA8}"/>
    <dgm:cxn modelId="{85453CC0-7F27-4A17-94F8-B505C4A81406}" type="presOf" srcId="{BDFB1421-7B9A-474D-BBD3-DF55584E00F3}" destId="{C85D133D-2DE5-4E6B-AB7E-779B763AF2C8}" srcOrd="0" destOrd="1" presId="urn:microsoft.com/office/officeart/2005/8/layout/hProcess6"/>
    <dgm:cxn modelId="{EC3E69CA-E076-4AE9-B6BA-C3C6AE0441EA}" type="presOf" srcId="{DC65BAB6-4811-4CB7-9B0B-9C6131353E5C}" destId="{F2B2F567-22D9-47D4-B76E-64AE4F95835B}" srcOrd="0" destOrd="0" presId="urn:microsoft.com/office/officeart/2005/8/layout/hProcess6"/>
    <dgm:cxn modelId="{D2B958CA-E854-4388-91A8-D9A65856D38E}" type="presOf" srcId="{E8D695B2-AF2A-471A-95B6-973CA6B7D9CA}" destId="{52F28C16-C9A9-460F-AE9E-5BABD0DB6D2A}" srcOrd="1" destOrd="1" presId="urn:microsoft.com/office/officeart/2005/8/layout/hProcess6"/>
    <dgm:cxn modelId="{10D5FDD2-F6F5-43E5-8DEF-A192D2090008}" type="presOf" srcId="{97969EC5-3F6B-4B83-9E54-65C649DE8C4B}" destId="{F6D20076-0F41-476C-B09C-47151BF4062C}" srcOrd="0" destOrd="0" presId="urn:microsoft.com/office/officeart/2005/8/layout/hProcess6"/>
    <dgm:cxn modelId="{355027DD-77C1-4902-9BCA-5593C74B49AE}" srcId="{DC65BAB6-4811-4CB7-9B0B-9C6131353E5C}" destId="{04CB6DDA-8F45-432D-9479-4B7262996462}" srcOrd="2" destOrd="0" parTransId="{95FA810C-9D97-416A-825D-AF087464B338}" sibTransId="{274DDD1E-7A7D-45DC-9E0D-83216863BB66}"/>
    <dgm:cxn modelId="{3EF308DE-30A5-4DF6-9FD9-93D22C49E5B6}" srcId="{8963C889-69FB-474E-9BE5-F30DF8AD251F}" destId="{1B89CA00-198D-44F3-8891-4596DD822F70}" srcOrd="2" destOrd="0" parTransId="{D93BE38C-8810-4105-90D6-2848B4A657B2}" sibTransId="{DF8C2205-CDD2-40E9-A908-9D1D1A5A98E3}"/>
    <dgm:cxn modelId="{040D0EDE-4630-4870-9031-844802AE5BC9}" srcId="{1B493B9A-F489-41F0-99FC-F9A282403865}" destId="{DC65BAB6-4811-4CB7-9B0B-9C6131353E5C}" srcOrd="1" destOrd="0" parTransId="{1491CADA-5449-4E6C-80F7-A3EF379E8600}" sibTransId="{47E3C222-8152-4B8F-B8AE-A6C59E7B8B36}"/>
    <dgm:cxn modelId="{4E9748E6-2016-4688-A28C-3ABBE172805F}" srcId="{1B60931B-F24B-4F8C-994B-05CC3221EE27}" destId="{BCC81978-7DE2-4FF3-A737-1592C0A9A597}" srcOrd="0" destOrd="0" parTransId="{FCAD4DDB-C7BD-4B2A-BA83-A618E99467C2}" sibTransId="{E33CB4EB-D577-412D-B4B0-132F7F697650}"/>
    <dgm:cxn modelId="{4C699EF4-4F90-41FC-8ADF-79F503C355C3}" srcId="{DC65BAB6-4811-4CB7-9B0B-9C6131353E5C}" destId="{A930FB3C-A548-4492-A155-05C05EDAE6F1}" srcOrd="0" destOrd="0" parTransId="{916DFDB5-319C-4A89-9B07-59F442B34713}" sibTransId="{4933C009-DC84-4A94-AB5B-441053D862BC}"/>
    <dgm:cxn modelId="{9E786BF8-E09C-4043-84B8-324266E81B77}" type="presOf" srcId="{D935EB93-1FB3-4FA3-9299-519A5D38553C}" destId="{52F28C16-C9A9-460F-AE9E-5BABD0DB6D2A}" srcOrd="1" destOrd="2" presId="urn:microsoft.com/office/officeart/2005/8/layout/hProcess6"/>
    <dgm:cxn modelId="{25F9D0FA-2CEA-4989-9205-FDCC138D403F}" type="presOf" srcId="{B58EC676-CADE-43E2-BA73-523588D75CAF}" destId="{807149C1-FEF1-4DDE-9CC3-8D21AB0E6D9C}" srcOrd="1" destOrd="1" presId="urn:microsoft.com/office/officeart/2005/8/layout/hProcess6"/>
    <dgm:cxn modelId="{49B56EFE-D694-4300-97BA-5A81307BB590}" srcId="{8963C889-69FB-474E-9BE5-F30DF8AD251F}" destId="{97969EC5-3F6B-4B83-9E54-65C649DE8C4B}" srcOrd="0" destOrd="0" parTransId="{779170A6-E7EC-4C91-90DD-350AC6BBEEC9}" sibTransId="{F38DD771-077E-4261-B71C-D114F3157603}"/>
    <dgm:cxn modelId="{C6DD9FC1-9E24-4E7B-9B0F-87FAD143545E}" type="presParOf" srcId="{BB3B5DEF-AAFC-4942-AF6B-B2F92E29F5CB}" destId="{FE962465-B964-4CE8-AD76-DF78B307295E}" srcOrd="0" destOrd="0" presId="urn:microsoft.com/office/officeart/2005/8/layout/hProcess6"/>
    <dgm:cxn modelId="{2CE06F0A-D4B0-44DB-AC13-944A9CCB14AA}" type="presParOf" srcId="{FE962465-B964-4CE8-AD76-DF78B307295E}" destId="{307A0C7E-E3F8-4759-B2CE-C01B5FFCF8C6}" srcOrd="0" destOrd="0" presId="urn:microsoft.com/office/officeart/2005/8/layout/hProcess6"/>
    <dgm:cxn modelId="{893FBE5D-11BB-4337-B19E-48A11F25A4DE}" type="presParOf" srcId="{FE962465-B964-4CE8-AD76-DF78B307295E}" destId="{F6D20076-0F41-476C-B09C-47151BF4062C}" srcOrd="1" destOrd="0" presId="urn:microsoft.com/office/officeart/2005/8/layout/hProcess6"/>
    <dgm:cxn modelId="{CA6213CD-72DB-4314-AD5D-FFEF4BFD686A}" type="presParOf" srcId="{FE962465-B964-4CE8-AD76-DF78B307295E}" destId="{807149C1-FEF1-4DDE-9CC3-8D21AB0E6D9C}" srcOrd="2" destOrd="0" presId="urn:microsoft.com/office/officeart/2005/8/layout/hProcess6"/>
    <dgm:cxn modelId="{6E3BD22C-B66F-410F-AF34-D81B412F663D}" type="presParOf" srcId="{FE962465-B964-4CE8-AD76-DF78B307295E}" destId="{561103D4-0503-42E1-B3CC-1E0AD7ABBF5B}" srcOrd="3" destOrd="0" presId="urn:microsoft.com/office/officeart/2005/8/layout/hProcess6"/>
    <dgm:cxn modelId="{DFCA1304-2F80-4F54-9524-C96B02B1775B}" type="presParOf" srcId="{BB3B5DEF-AAFC-4942-AF6B-B2F92E29F5CB}" destId="{AC7D5C42-8475-4F0E-9BB8-1F330D923E29}" srcOrd="1" destOrd="0" presId="urn:microsoft.com/office/officeart/2005/8/layout/hProcess6"/>
    <dgm:cxn modelId="{C76F9AF4-43FD-4A1B-BB88-E4FA79B6E03F}" type="presParOf" srcId="{BB3B5DEF-AAFC-4942-AF6B-B2F92E29F5CB}" destId="{3DE26523-9595-4B5B-92AF-14B3A984E122}" srcOrd="2" destOrd="0" presId="urn:microsoft.com/office/officeart/2005/8/layout/hProcess6"/>
    <dgm:cxn modelId="{29D3BFB3-D293-45B6-863F-D57165B31659}" type="presParOf" srcId="{3DE26523-9595-4B5B-92AF-14B3A984E122}" destId="{41DC92BE-104B-4C91-B4C7-E9BE0DB1780F}" srcOrd="0" destOrd="0" presId="urn:microsoft.com/office/officeart/2005/8/layout/hProcess6"/>
    <dgm:cxn modelId="{A7660170-EAA1-4602-B93E-AB0E2689669C}" type="presParOf" srcId="{3DE26523-9595-4B5B-92AF-14B3A984E122}" destId="{C85D133D-2DE5-4E6B-AB7E-779B763AF2C8}" srcOrd="1" destOrd="0" presId="urn:microsoft.com/office/officeart/2005/8/layout/hProcess6"/>
    <dgm:cxn modelId="{A2520981-02A8-494B-8CB8-848BC23B15F9}" type="presParOf" srcId="{3DE26523-9595-4B5B-92AF-14B3A984E122}" destId="{DB3A21EF-D79E-423F-9F2F-33D9A87C48F3}" srcOrd="2" destOrd="0" presId="urn:microsoft.com/office/officeart/2005/8/layout/hProcess6"/>
    <dgm:cxn modelId="{A5A42C30-9AC5-49FE-90DE-CA5EDA5E1ED3}" type="presParOf" srcId="{3DE26523-9595-4B5B-92AF-14B3A984E122}" destId="{F2B2F567-22D9-47D4-B76E-64AE4F95835B}" srcOrd="3" destOrd="0" presId="urn:microsoft.com/office/officeart/2005/8/layout/hProcess6"/>
    <dgm:cxn modelId="{6FF43CFB-1710-4C9B-A692-1BA719AAC14A}" type="presParOf" srcId="{BB3B5DEF-AAFC-4942-AF6B-B2F92E29F5CB}" destId="{D983D318-8ADF-4780-9AE0-A87E859AC17B}" srcOrd="3" destOrd="0" presId="urn:microsoft.com/office/officeart/2005/8/layout/hProcess6"/>
    <dgm:cxn modelId="{8E0A9834-EA49-4448-A3A6-7B887FCCBD6D}" type="presParOf" srcId="{BB3B5DEF-AAFC-4942-AF6B-B2F92E29F5CB}" destId="{7F017EE4-DB30-43D7-863A-07E5A25E456E}" srcOrd="4" destOrd="0" presId="urn:microsoft.com/office/officeart/2005/8/layout/hProcess6"/>
    <dgm:cxn modelId="{19AB7822-163E-4E8D-A18B-6F3F00C13700}" type="presParOf" srcId="{7F017EE4-DB30-43D7-863A-07E5A25E456E}" destId="{5A847DB3-C9FA-458A-A8A0-0BA96198680E}" srcOrd="0" destOrd="0" presId="urn:microsoft.com/office/officeart/2005/8/layout/hProcess6"/>
    <dgm:cxn modelId="{3BF5A8B6-BE24-450A-A51D-BC6EA21A1C55}" type="presParOf" srcId="{7F017EE4-DB30-43D7-863A-07E5A25E456E}" destId="{0F54062B-C315-4A16-8F07-DA3593815E6D}" srcOrd="1" destOrd="0" presId="urn:microsoft.com/office/officeart/2005/8/layout/hProcess6"/>
    <dgm:cxn modelId="{6DAD0922-4BD8-43C3-BA35-B3466D70B6D4}" type="presParOf" srcId="{7F017EE4-DB30-43D7-863A-07E5A25E456E}" destId="{52F28C16-C9A9-460F-AE9E-5BABD0DB6D2A}" srcOrd="2" destOrd="0" presId="urn:microsoft.com/office/officeart/2005/8/layout/hProcess6"/>
    <dgm:cxn modelId="{F19E0CFA-52A9-49F0-8CFD-CBA3512141E2}" type="presParOf" srcId="{7F017EE4-DB30-43D7-863A-07E5A25E456E}" destId="{F11DF652-C214-42EF-A3F9-2DBC256BF738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20076-0F41-476C-B09C-47151BF4062C}">
      <dsp:nvSpPr>
        <dsp:cNvPr id="0" name=""/>
        <dsp:cNvSpPr/>
      </dsp:nvSpPr>
      <dsp:spPr>
        <a:xfrm>
          <a:off x="526470" y="1262186"/>
          <a:ext cx="2090048" cy="18269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IWRM (SDG 6.5.1)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SCP policy (SDG 12.1.1)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Etc.</a:t>
          </a:r>
        </a:p>
      </dsp:txBody>
      <dsp:txXfrm>
        <a:off x="1048982" y="1536231"/>
        <a:ext cx="1018898" cy="1278875"/>
      </dsp:txXfrm>
    </dsp:sp>
    <dsp:sp modelId="{561103D4-0503-42E1-B3CC-1E0AD7ABBF5B}">
      <dsp:nvSpPr>
        <dsp:cNvPr id="0" name=""/>
        <dsp:cNvSpPr/>
      </dsp:nvSpPr>
      <dsp:spPr>
        <a:xfrm>
          <a:off x="3958" y="1653156"/>
          <a:ext cx="1045024" cy="1045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Pro-nature action</a:t>
          </a:r>
        </a:p>
      </dsp:txBody>
      <dsp:txXfrm>
        <a:off x="156998" y="1806196"/>
        <a:ext cx="738944" cy="738944"/>
      </dsp:txXfrm>
    </dsp:sp>
    <dsp:sp modelId="{C85D133D-2DE5-4E6B-AB7E-779B763AF2C8}">
      <dsp:nvSpPr>
        <dsp:cNvPr id="0" name=""/>
        <dsp:cNvSpPr/>
      </dsp:nvSpPr>
      <dsp:spPr>
        <a:xfrm>
          <a:off x="3269658" y="1262186"/>
          <a:ext cx="2090048" cy="18269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Wetlands and water (SDG 6.6.1)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Air quality (SDG 11.6.1)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Etc.</a:t>
          </a:r>
        </a:p>
      </dsp:txBody>
      <dsp:txXfrm>
        <a:off x="3792170" y="1536231"/>
        <a:ext cx="1018898" cy="1278875"/>
      </dsp:txXfrm>
    </dsp:sp>
    <dsp:sp modelId="{F2B2F567-22D9-47D4-B76E-64AE4F95835B}">
      <dsp:nvSpPr>
        <dsp:cNvPr id="0" name=""/>
        <dsp:cNvSpPr/>
      </dsp:nvSpPr>
      <dsp:spPr>
        <a:xfrm>
          <a:off x="2747146" y="1653156"/>
          <a:ext cx="1045024" cy="1045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Healthy ecosystems and biodiversity</a:t>
          </a:r>
        </a:p>
      </dsp:txBody>
      <dsp:txXfrm>
        <a:off x="2900186" y="1806196"/>
        <a:ext cx="738944" cy="738944"/>
      </dsp:txXfrm>
    </dsp:sp>
    <dsp:sp modelId="{0F54062B-C315-4A16-8F07-DA3593815E6D}">
      <dsp:nvSpPr>
        <dsp:cNvPr id="0" name=""/>
        <dsp:cNvSpPr/>
      </dsp:nvSpPr>
      <dsp:spPr>
        <a:xfrm>
          <a:off x="6012847" y="1262186"/>
          <a:ext cx="2090048" cy="18269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Reduced mortality (SDG 3.9)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Improved employment (SDG 8)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Etc.</a:t>
          </a:r>
        </a:p>
      </dsp:txBody>
      <dsp:txXfrm>
        <a:off x="6535359" y="1536231"/>
        <a:ext cx="1018898" cy="1278875"/>
      </dsp:txXfrm>
    </dsp:sp>
    <dsp:sp modelId="{F11DF652-C214-42EF-A3F9-2DBC256BF738}">
      <dsp:nvSpPr>
        <dsp:cNvPr id="0" name=""/>
        <dsp:cNvSpPr/>
      </dsp:nvSpPr>
      <dsp:spPr>
        <a:xfrm>
          <a:off x="5490335" y="1653156"/>
          <a:ext cx="1045024" cy="1045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Socio-economic benefits</a:t>
          </a:r>
        </a:p>
      </dsp:txBody>
      <dsp:txXfrm>
        <a:off x="5643375" y="1806196"/>
        <a:ext cx="738944" cy="738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E0B7B6-E795-4CA6-889B-5F9F8D4641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6567E8-3840-4359-B1ED-173390BED1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A6EA8-9C61-45F0-BB31-FF688B70A657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AFD547-4C8D-4F41-A66C-32DB44383B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90AAB5-C325-4040-8174-0D6C6DAC4A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6A904-5B86-4C24-88F0-122F23A72D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5619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3A232-319F-4A15-B23E-E3B73D14388B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D6049-C375-4232-BE8C-D7AC8B2B30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15442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7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24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2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BB7455-6B2E-4995-8DF9-B3274B0490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25" y="114303"/>
            <a:ext cx="666750" cy="7111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50D261-2E6E-4333-8928-41D595D7B4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5" y="114300"/>
            <a:ext cx="17145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5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18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83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3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27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71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20/04/2020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F5B1E8-24B8-4D76-AC3D-9802FAEEAB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525" y="114303"/>
            <a:ext cx="666750" cy="711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B30E58-32CE-490E-A665-55827067FF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5" y="114300"/>
            <a:ext cx="17145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27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01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D8F34-5F8C-4F1F-8D6E-F61479546ABD}" type="datetimeFigureOut">
              <a:rPr lang="en-US" smtClean="0"/>
              <a:t>20/04/2020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11DA-94D8-421E-AB8F-665BB09215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3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496" y="1571101"/>
            <a:ext cx="8480979" cy="34816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Macro-level analysis of how pro-nature action (i.e. policy, investment and other action) translates to: </a:t>
            </a:r>
          </a:p>
          <a:p>
            <a:pPr lvl="1"/>
            <a:r>
              <a:rPr lang="en-US" dirty="0"/>
              <a:t>Improved environmental state</a:t>
            </a:r>
          </a:p>
          <a:p>
            <a:pPr lvl="1"/>
            <a:r>
              <a:rPr lang="en-US" dirty="0"/>
              <a:t>Socio-economic benefits</a:t>
            </a:r>
          </a:p>
          <a:p>
            <a:r>
              <a:rPr lang="en-US" dirty="0"/>
              <a:t>What conditions or barriers reduce the flow from policy to outcomes. </a:t>
            </a:r>
          </a:p>
          <a:p>
            <a:r>
              <a:rPr lang="en-US" dirty="0"/>
              <a:t>Identify positive examples where countries have been able to achieve positive environmental and socio-economic outcomes.</a:t>
            </a:r>
          </a:p>
          <a:p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55D3687-DAEC-4C07-8B4C-A47CF5F3FB81}"/>
              </a:ext>
            </a:extLst>
          </p:cNvPr>
          <p:cNvGraphicFramePr/>
          <p:nvPr/>
        </p:nvGraphicFramePr>
        <p:xfrm>
          <a:off x="628650" y="3746770"/>
          <a:ext cx="810685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3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500" y="1508289"/>
            <a:ext cx="8757500" cy="5241303"/>
          </a:xfrm>
        </p:spPr>
        <p:txBody>
          <a:bodyPr>
            <a:normAutofit/>
          </a:bodyPr>
          <a:lstStyle/>
          <a:p>
            <a:r>
              <a:rPr lang="en-US" dirty="0"/>
              <a:t>Our objective is to understand how we can promote pro-nature action as a pathway for achieving the environmental, social and economic SDGs.</a:t>
            </a:r>
          </a:p>
          <a:p>
            <a:r>
              <a:rPr lang="en-US" dirty="0"/>
              <a:t>We aim to identify which SDG indicators relate to pro-nature action, which indicators relate to environmental outcomes and which relate to socio-economic outcomes which might have a link to environmental outcomes. </a:t>
            </a:r>
          </a:p>
          <a:p>
            <a:pPr lvl="1"/>
            <a:r>
              <a:rPr lang="en-US" dirty="0"/>
              <a:t>For example, SDG 12.c.1 reducing fossil fuel subsidies is an action, SDG 11.6.2 on PM2.5 is an outcome and SDG 3.9.1 on air pollution related mortality is a socio-economic outcome.</a:t>
            </a:r>
          </a:p>
          <a:p>
            <a:r>
              <a:rPr lang="en-US" dirty="0"/>
              <a:t>We are looking for correlations between these different indicator types as the basis for the storyline in the publication.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98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Defining pro-nature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32874"/>
            <a:ext cx="7886700" cy="516588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What terminology should we use in the publication.</a:t>
            </a:r>
          </a:p>
          <a:p>
            <a:pPr lvl="1"/>
            <a:r>
              <a:rPr lang="en-US" dirty="0"/>
              <a:t>Can we use the existing </a:t>
            </a:r>
            <a:r>
              <a:rPr lang="en-US" dirty="0" err="1"/>
              <a:t>NbS</a:t>
            </a:r>
            <a:r>
              <a:rPr lang="en-US" dirty="0"/>
              <a:t> logic?</a:t>
            </a:r>
          </a:p>
          <a:p>
            <a:pPr lvl="1"/>
            <a:r>
              <a:rPr lang="en-US" dirty="0"/>
              <a:t>Should we call it pro-nature, </a:t>
            </a:r>
            <a:r>
              <a:rPr lang="en-US" dirty="0" err="1"/>
              <a:t>NbS</a:t>
            </a:r>
            <a:r>
              <a:rPr lang="en-US" dirty="0"/>
              <a:t>, nature based action, something else?</a:t>
            </a:r>
          </a:p>
          <a:p>
            <a:r>
              <a:rPr lang="en-US" dirty="0"/>
              <a:t>A common definition of nature-based solutions is actions to protect, sustainably manage and restore ecosystems in a way which produces well-being and biodiversity benefits.   </a:t>
            </a:r>
          </a:p>
          <a:p>
            <a:r>
              <a:rPr lang="en-US" dirty="0"/>
              <a:t>But there are issues with using these for macro-level analysis</a:t>
            </a:r>
          </a:p>
          <a:p>
            <a:pPr lvl="1"/>
            <a:r>
              <a:rPr lang="en-US" dirty="0"/>
              <a:t>How do we define these types of actions at the macro (national and global) level using the SDGs?</a:t>
            </a:r>
          </a:p>
          <a:p>
            <a:pPr lvl="1"/>
            <a:r>
              <a:rPr lang="en-US" dirty="0"/>
              <a:t>An action related to a policy is different from considering restoration as an action.</a:t>
            </a:r>
          </a:p>
          <a:p>
            <a:pPr lvl="1"/>
            <a:r>
              <a:rPr lang="en-US" dirty="0"/>
              <a:t>How do we bring in policy that is pro-nature, but not directly linked with protection, management or restoration (like SCP related policy)?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08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7806-48FA-4225-9ACC-ADBCEC59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Nature-based solution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08E6-1E27-434F-AB34-A55B137A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8"/>
            <a:ext cx="8119424" cy="45875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SDG indicator framework does include indicators that align with the idea behind nature-based solutions.</a:t>
            </a:r>
            <a:endParaRPr lang="en-US" dirty="0"/>
          </a:p>
          <a:p>
            <a:pPr lvl="1"/>
            <a:r>
              <a:rPr lang="en-GB" dirty="0"/>
              <a:t>Protection: SDG 14.5.1, 15.1.2 and 15.4.1 on protected areas.</a:t>
            </a:r>
          </a:p>
          <a:p>
            <a:pPr lvl="1"/>
            <a:r>
              <a:rPr lang="en-GB" dirty="0"/>
              <a:t>Management: SDG 14.2.1, 15.2.1 and 6.5.1 on marine spatial planning, forest management, integrated water resource management and others.</a:t>
            </a:r>
          </a:p>
          <a:p>
            <a:pPr lvl="1"/>
            <a:r>
              <a:rPr lang="en-GB" dirty="0"/>
              <a:t>Restoration: SDG 6.6.1, 15.1.1 and 15.3.1 on fresh-water related ecosystems, forests, land degradation and others.</a:t>
            </a:r>
          </a:p>
          <a:p>
            <a:r>
              <a:rPr lang="en-US" dirty="0"/>
              <a:t>But where do we define the borders of ‘action’ versus ‘impact’ in the SDGs.</a:t>
            </a:r>
          </a:p>
        </p:txBody>
      </p:sp>
    </p:spTree>
    <p:extLst>
      <p:ext uri="{BB962C8B-B14F-4D97-AF65-F5344CB8AC3E}">
        <p14:creationId xmlns:p14="http://schemas.microsoft.com/office/powerpoint/2010/main" val="2140761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</TotalTime>
  <Words>449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Approach</vt:lpstr>
      <vt:lpstr>Goal</vt:lpstr>
      <vt:lpstr>Step 1: Defining pro-nature action</vt:lpstr>
      <vt:lpstr>Nature-based solution alignment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Immaculate Mwololo ( Affiliate )</dc:creator>
  <cp:lastModifiedBy>Jillian Campbell</cp:lastModifiedBy>
  <cp:revision>74</cp:revision>
  <dcterms:created xsi:type="dcterms:W3CDTF">2019-04-08T17:06:58Z</dcterms:created>
  <dcterms:modified xsi:type="dcterms:W3CDTF">2020-04-20T12:35:37Z</dcterms:modified>
</cp:coreProperties>
</file>